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4"/>
  </p:notesMasterIdLst>
  <p:sldIdLst>
    <p:sldId id="290" r:id="rId2"/>
    <p:sldId id="320" r:id="rId3"/>
    <p:sldId id="288" r:id="rId4"/>
    <p:sldId id="261" r:id="rId5"/>
    <p:sldId id="257" r:id="rId6"/>
    <p:sldId id="258" r:id="rId7"/>
    <p:sldId id="259" r:id="rId8"/>
    <p:sldId id="294" r:id="rId9"/>
    <p:sldId id="295" r:id="rId10"/>
    <p:sldId id="300" r:id="rId11"/>
    <p:sldId id="296" r:id="rId12"/>
    <p:sldId id="263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7" r:id="rId23"/>
    <p:sldId id="338" r:id="rId24"/>
    <p:sldId id="339" r:id="rId25"/>
    <p:sldId id="336" r:id="rId26"/>
    <p:sldId id="340" r:id="rId27"/>
    <p:sldId id="308" r:id="rId28"/>
    <p:sldId id="309" r:id="rId29"/>
    <p:sldId id="262" r:id="rId30"/>
    <p:sldId id="286" r:id="rId31"/>
    <p:sldId id="313" r:id="rId32"/>
    <p:sldId id="316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AE22"/>
    <a:srgbClr val="2CF836"/>
    <a:srgbClr val="000000"/>
    <a:srgbClr val="CCFF33"/>
    <a:srgbClr val="CCFF66"/>
    <a:srgbClr val="99FF33"/>
    <a:srgbClr val="49F951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615" autoAdjust="0"/>
    <p:restoredTop sz="86377" autoAdjust="0"/>
  </p:normalViewPr>
  <p:slideViewPr>
    <p:cSldViewPr>
      <p:cViewPr varScale="1">
        <p:scale>
          <a:sx n="64" d="100"/>
          <a:sy n="64" d="100"/>
        </p:scale>
        <p:origin x="-3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94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FCD4A2E-996D-4AA2-9F81-B8C0F41460EE}" type="datetimeFigureOut">
              <a:rPr lang="ru-RU"/>
              <a:pPr>
                <a:defRPr/>
              </a:pPr>
              <a:t>30.01.2015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3F1DD7A-7C2E-4D4B-8C18-C2BA193E39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3F0F92-FBC1-4016-BDE5-347B34FEDEB5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8E7E-ADB9-4252-B811-93042B4BA8AF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B823-5AC2-4C81-A0F8-8190060F8F9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2B453-A859-4F6F-9694-23765FD97820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AA9E0-A4A9-47D7-9D1D-6961A5FF3E4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5207C-8408-4D94-8174-A4E2CCF741E9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2AE78-AA47-454D-8A7B-85692E91071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68E3E-9EA2-4E77-B413-1BA0C24AB8D5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4CD68-8DA1-4FD1-AA76-4DC655FB34E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85B18-B1E4-4CBD-B0F2-BC4DD28D4E38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0B381-54D4-472D-98F0-69E0C1346C5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F4A99-A340-4E8B-802D-232BABCFD9E8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EFE5D-5303-4189-8FED-761B57EF1B8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E2F16-673E-48A9-A49D-4AB1E1ED7585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A9B6D-5A7B-49D2-A9C5-BB570E1A7AF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B171F-A1A6-4237-A70B-0B4F61A59916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60E04-956F-41CC-8261-F32E2E2440B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5B038-C25A-4B4A-8135-68CA2562E1A9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10252-18CE-44C9-8EF1-F0EAABEA327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9ED1A-4683-4BF8-B8E4-B4ADB894DF4D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A2150-C1E6-4723-83CE-4DD4224B082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47B0E-37BF-4F0B-AA09-CFA5FC3A37AF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592B5-5BC7-4574-AE21-6D24349109C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66"/>
            </a:gs>
            <a:gs pos="100000">
              <a:srgbClr val="68AE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fld id="{B8904846-7C37-47F4-A054-1A0C9F05E186}" type="datetimeFigureOut">
              <a:rPr lang="ru-RU"/>
              <a:pPr>
                <a:defRPr/>
              </a:pPr>
              <a:t>30.01.2015</a:t>
            </a:fld>
            <a:endParaRPr lang="ru-RU" alt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D0C2635C-0986-4C76-A2BC-0E4A325D527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C%D0%B5%D1%82%D0%B0%D0%BD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ru.wikipedia.org/wiki/%D0%A0%D0%BE%D1%81%D1%8F%D0%BD%D0%BA%D0%B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://ru.wikipedia.org/wiki/%D0%93%D0%BE%D0%BB%D1%83%D0%B1%D0%B8%D0%BA%D0%B0" TargetMode="External"/><Relationship Id="rId7" Type="http://schemas.openxmlformats.org/officeDocument/2006/relationships/image" Target="../media/image30.jpeg"/><Relationship Id="rId2" Type="http://schemas.openxmlformats.org/officeDocument/2006/relationships/hyperlink" Target="http://ru.wikipedia.org/wiki/%D0%91%D1%80%D1%83%D1%81%D0%BD%D0%B8%D0%BA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http://ru.wikipedia.org/wiki/%D0%9A%D0%BB%D1%8E%D0%BA%D0%B2%D0%B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ru.wikipedia.org/wiki/%D0%A1%D1%84%D0%B0%D0%B3%D0%BD%D1%83%D0%BC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333375"/>
            <a:ext cx="7200900" cy="1295400"/>
          </a:xfrm>
        </p:spPr>
        <p:txBody>
          <a:bodyPr anchor="ctr"/>
          <a:lstStyle/>
          <a:p>
            <a:pPr algn="ctr" eaLnBrk="1" hangingPunct="1"/>
            <a:r>
              <a:rPr lang="ru-RU" sz="4600" b="1" smtClean="0">
                <a:solidFill>
                  <a:srgbClr val="FF3300"/>
                </a:solidFill>
              </a:rPr>
              <a:t>Болота.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58888" y="4076700"/>
            <a:ext cx="7129462" cy="2447925"/>
          </a:xfrm>
        </p:spPr>
        <p:txBody>
          <a:bodyPr/>
          <a:lstStyle/>
          <a:p>
            <a:pPr marL="609600" indent="-609600"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b="1" i="1" dirty="0" smtClean="0"/>
          </a:p>
          <a:p>
            <a:pPr marL="609600" indent="-609600"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i="1" dirty="0" smtClean="0"/>
              <a:t>Исследовательская работа</a:t>
            </a:r>
          </a:p>
          <a:p>
            <a:pPr marL="609600" indent="-609600"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i="1" smtClean="0"/>
              <a:t>Руководитель </a:t>
            </a:r>
            <a:r>
              <a:rPr lang="ru-RU" sz="1800" b="1" i="1" dirty="0" smtClean="0"/>
              <a:t>: Подгорная Е.В.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b="1" i="1" dirty="0" smtClean="0"/>
          </a:p>
        </p:txBody>
      </p:sp>
      <p:pic>
        <p:nvPicPr>
          <p:cNvPr id="92164" name="Содержимое 3" descr="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628775"/>
            <a:ext cx="407193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825" y="357188"/>
            <a:ext cx="8569325" cy="18907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ru-RU" sz="2000">
                <a:solidFill>
                  <a:schemeClr val="bg1"/>
                </a:solidFill>
              </a:rPr>
              <a:t>Там , где почва сильно увлажнена образуются болота.</a:t>
            </a:r>
          </a:p>
          <a:p>
            <a:pPr>
              <a:buFont typeface="Wingdings 2" pitchFamily="18" charset="2"/>
              <a:buNone/>
            </a:pPr>
            <a:r>
              <a:rPr lang="ru-RU" sz="2000">
                <a:solidFill>
                  <a:schemeClr val="bg1"/>
                </a:solidFill>
              </a:rPr>
              <a:t>Болота образуются от того,    что растения постепенно продвигаются в глубь озер.   Мелкие озера  медленно превращаются в болота.    Болота образуются и  по берегам водоёмов. </a:t>
            </a:r>
            <a:r>
              <a:rPr lang="ru-RU" b="1">
                <a:solidFill>
                  <a:schemeClr val="bg1"/>
                </a:solidFill>
              </a:rPr>
              <a:t>Болота встречаются и в   лесной зоне.</a:t>
            </a:r>
            <a:endParaRPr lang="ru-RU" sz="2000" b="1">
              <a:solidFill>
                <a:schemeClr val="bg1"/>
              </a:solidFill>
            </a:endParaRPr>
          </a:p>
          <a:p>
            <a:pPr>
              <a:buFont typeface="Wingdings 2" pitchFamily="18" charset="2"/>
              <a:buNone/>
            </a:pPr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3927470" y="1779581"/>
            <a:ext cx="4967147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634276" y="3290342"/>
            <a:ext cx="5029529" cy="3349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:\Documents and Settings\1\Рабочий стол\б5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b="10503"/>
          <a:stretch>
            <a:fillRect/>
          </a:stretch>
        </p:blipFill>
        <p:spPr bwMode="auto">
          <a:xfrm>
            <a:off x="254070" y="1850237"/>
            <a:ext cx="4387175" cy="2906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:\Documents and Settings\1\Рабочий стол\б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567113"/>
            <a:ext cx="4032250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813"/>
            <a:ext cx="8229600" cy="928687"/>
          </a:xfrm>
        </p:spPr>
        <p:txBody>
          <a:bodyPr/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ВИДЫ БОЛОТ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1571604" y="2143116"/>
            <a:ext cx="1714512" cy="12858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3143240" y="3357562"/>
            <a:ext cx="285752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5286380" y="1928802"/>
            <a:ext cx="1785950" cy="1785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42910" y="3786190"/>
            <a:ext cx="2071702" cy="1143008"/>
          </a:xfrm>
          <a:prstGeom prst="rect">
            <a:avLst/>
          </a:prstGeom>
          <a:ln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Верховые, низинные, переходные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071802" y="4929198"/>
            <a:ext cx="2714644" cy="11287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Лесные, </a:t>
            </a:r>
          </a:p>
          <a:p>
            <a:pPr algn="ctr">
              <a:defRPr/>
            </a:pPr>
            <a:r>
              <a:rPr lang="ru-RU" sz="2400" b="1" dirty="0"/>
              <a:t>травяные,</a:t>
            </a:r>
          </a:p>
          <a:p>
            <a:pPr algn="ctr">
              <a:defRPr/>
            </a:pPr>
            <a:r>
              <a:rPr lang="ru-RU" sz="2400" b="1" dirty="0"/>
              <a:t> моховые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572264" y="3929066"/>
            <a:ext cx="2286016" cy="10572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Бугристые,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плоские,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выпуклые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 rot="10800000" flipV="1">
            <a:off x="642938" y="357188"/>
            <a:ext cx="7858125" cy="1643062"/>
          </a:xfrm>
        </p:spPr>
        <p:txBody>
          <a:bodyPr lIns="0" rIns="0" bIns="0" anchor="b"/>
          <a:lstStyle/>
          <a:p>
            <a:pPr algn="ctr" eaLnBrk="1" hangingPunct="1"/>
            <a:r>
              <a:rPr lang="ru-RU" sz="2800" b="1" i="1" smtClean="0">
                <a:solidFill>
                  <a:srgbClr val="68AE22"/>
                </a:solidFill>
              </a:rPr>
              <a:t>В зависимости от условий водного питания болота подразделяют на: </a:t>
            </a:r>
            <a:r>
              <a:rPr lang="ru-RU" sz="3600" b="1" smtClean="0"/>
              <a:t/>
            </a:r>
            <a:br>
              <a:rPr lang="ru-RU" sz="3600" b="1" smtClean="0"/>
            </a:br>
            <a:endParaRPr lang="ru-RU" sz="3600" b="1" smtClean="0"/>
          </a:p>
        </p:txBody>
      </p:sp>
      <p:sp>
        <p:nvSpPr>
          <p:cNvPr id="12291" name="Содержимое 2"/>
          <p:cNvSpPr>
            <a:spLocks noGrp="1"/>
          </p:cNvSpPr>
          <p:nvPr>
            <p:ph idx="4294967295"/>
          </p:nvPr>
        </p:nvSpPr>
        <p:spPr>
          <a:xfrm>
            <a:off x="250825" y="1557338"/>
            <a:ext cx="8713788" cy="4657725"/>
          </a:xfrm>
        </p:spPr>
        <p:txBody>
          <a:bodyPr/>
          <a:lstStyle/>
          <a:p>
            <a:pPr eaLnBrk="1" hangingPunct="1"/>
            <a:r>
              <a:rPr lang="ru-RU" sz="3500" b="1" i="1" u="sng" smtClean="0">
                <a:solidFill>
                  <a:srgbClr val="AD2200"/>
                </a:solidFill>
              </a:rPr>
              <a:t>Низинные </a:t>
            </a:r>
            <a:r>
              <a:rPr lang="ru-RU" sz="3500" smtClean="0"/>
              <a:t> </a:t>
            </a:r>
            <a:r>
              <a:rPr lang="ru-RU" sz="3500" b="1" smtClean="0">
                <a:solidFill>
                  <a:srgbClr val="FF0000"/>
                </a:solidFill>
              </a:rPr>
              <a:t>— </a:t>
            </a:r>
            <a:r>
              <a:rPr lang="ru-RU" sz="3500" b="1" smtClean="0">
                <a:solidFill>
                  <a:srgbClr val="0070C0"/>
                </a:solidFill>
              </a:rPr>
              <a:t> расположены в поймах рек, по берегам озёр, в местах выхода ключей, в низких местах.</a:t>
            </a:r>
          </a:p>
          <a:p>
            <a:pPr eaLnBrk="1" hangingPunct="1"/>
            <a:r>
              <a:rPr lang="ru-RU" b="1" i="1" u="sng" smtClean="0">
                <a:solidFill>
                  <a:srgbClr val="FF0000"/>
                </a:solidFill>
              </a:rPr>
              <a:t>Переходные - </a:t>
            </a:r>
            <a:r>
              <a:rPr lang="ru-RU" smtClean="0">
                <a:solidFill>
                  <a:schemeClr val="bg1"/>
                </a:solidFill>
              </a:rPr>
              <a:t>по характеру растительности и умеренному минеральному питанию находятся между низинными и верховыми болотами.</a:t>
            </a:r>
            <a:endParaRPr lang="ru-RU" sz="3500" b="1" smtClean="0">
              <a:solidFill>
                <a:srgbClr val="0070C0"/>
              </a:solidFill>
            </a:endParaRPr>
          </a:p>
          <a:p>
            <a:pPr eaLnBrk="1" hangingPunct="1"/>
            <a:r>
              <a:rPr lang="ru-RU" sz="3500" b="1" i="1" u="sng" smtClean="0">
                <a:solidFill>
                  <a:srgbClr val="C00000"/>
                </a:solidFill>
              </a:rPr>
              <a:t>Верховые</a:t>
            </a:r>
            <a:r>
              <a:rPr lang="ru-RU" sz="3500" smtClean="0"/>
              <a:t> </a:t>
            </a:r>
            <a:r>
              <a:rPr lang="ru-RU" sz="3500" smtClean="0">
                <a:solidFill>
                  <a:srgbClr val="FF0000"/>
                </a:solidFill>
              </a:rPr>
              <a:t>—</a:t>
            </a:r>
            <a:r>
              <a:rPr lang="ru-RU" sz="3500" smtClean="0">
                <a:solidFill>
                  <a:schemeClr val="bg1"/>
                </a:solidFill>
              </a:rPr>
              <a:t> расположены обычно на плоских частях суши, питаются только за счет атмосферных осадков</a:t>
            </a:r>
            <a:r>
              <a:rPr lang="ru-RU" sz="3500" smtClean="0"/>
              <a:t>. </a:t>
            </a:r>
          </a:p>
          <a:p>
            <a:pPr eaLnBrk="1" hangingPunct="1"/>
            <a:endParaRPr lang="ru-RU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u="sng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2291" grpId="0"/>
      <p:bldP spid="1229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70C0"/>
                </a:solidFill>
              </a:rPr>
              <a:t>Издавна болота наводили ужас на человека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4282" y="857232"/>
            <a:ext cx="5238750" cy="392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3311" y="1857364"/>
            <a:ext cx="5020689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911182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385175" cy="1989138"/>
          </a:xfrm>
        </p:spPr>
        <p:txBody>
          <a:bodyPr lIns="0" rIns="0" bIns="0" anchor="b"/>
          <a:lstStyle/>
          <a:p>
            <a:pPr eaLnBrk="1" hangingPunct="1"/>
            <a:r>
              <a:rPr lang="ru-RU" sz="1700" smtClean="0"/>
              <a:t/>
            </a:r>
            <a:br>
              <a:rPr lang="ru-RU" sz="1700" smtClean="0"/>
            </a:br>
            <a:r>
              <a:rPr lang="ru-RU" sz="2400" b="1" smtClean="0">
                <a:solidFill>
                  <a:srgbClr val="161616"/>
                </a:solidFill>
              </a:rPr>
              <a:t>В мифологии многих культур болото ассоциируется с плохим, гиблым, нечистым местом. Согласно восточнославянской мифологии на болотах обитает болотный человек, который может заблудить путника.</a:t>
            </a:r>
          </a:p>
        </p:txBody>
      </p:sp>
      <p:pic>
        <p:nvPicPr>
          <p:cNvPr id="32772" name="Рисунок 4" descr="кикимора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989138"/>
            <a:ext cx="31845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720148" y="2355366"/>
            <a:ext cx="4867699" cy="3712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333375"/>
            <a:ext cx="8229600" cy="1595438"/>
          </a:xfrm>
        </p:spPr>
        <p:txBody>
          <a:bodyPr lIns="0" rIns="0" bIns="0" anchor="b"/>
          <a:lstStyle/>
          <a:p>
            <a:pPr algn="ctr" eaLnBrk="1" hangingPunct="1"/>
            <a:r>
              <a:rPr lang="ru-RU" sz="2000" b="1" smtClean="0">
                <a:solidFill>
                  <a:srgbClr val="7030A0"/>
                </a:solidFill>
              </a:rPr>
              <a:t>В славянской мифологии в болотах обитают кикиморы болотные. Они заманивают путников в трясину громко призывая о помощи. Иногда людей заводят в болото лесавки — дети кикиморы и лешего.</a:t>
            </a:r>
            <a:r>
              <a:rPr lang="ru-RU" sz="2000" b="1" smtClean="0"/>
              <a:t/>
            </a:r>
            <a:br>
              <a:rPr lang="ru-RU" sz="2000" b="1" smtClean="0"/>
            </a:br>
            <a:endParaRPr lang="ru-RU" sz="2000" b="1" smtClean="0"/>
          </a:p>
        </p:txBody>
      </p:sp>
      <p:pic>
        <p:nvPicPr>
          <p:cNvPr id="32771" name="Содержимое 3" descr="кикимора.jpe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2033588"/>
            <a:ext cx="2663825" cy="3051175"/>
          </a:xfrm>
        </p:spPr>
      </p:pic>
      <p:pic>
        <p:nvPicPr>
          <p:cNvPr id="32773" name="Рисунок 5" descr="кикимора2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989138"/>
            <a:ext cx="38893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-main-pic" descr="Картинка 3 из 1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205038"/>
            <a:ext cx="8785225" cy="456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928688" y="222250"/>
            <a:ext cx="771525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Свечения на болотах</a:t>
            </a:r>
          </a:p>
          <a:p>
            <a:pPr eaLnBrk="0" hangingPunct="0"/>
            <a:r>
              <a:rPr lang="ru-RU" sz="2000">
                <a:solidFill>
                  <a:srgbClr val="1A0873"/>
                </a:solidFill>
                <a:latin typeface="Times New Roman" pitchFamily="18" charset="0"/>
                <a:cs typeface="Times New Roman" pitchFamily="18" charset="0"/>
              </a:rPr>
              <a:t>В тёплые тёмные ночи на болотах наблюдается свечение бледно-голубоватых, слабо мерцающих огоньков, выписывающих сложную траекторию. Их возникновение объясняют спонтанным возгоранием выделяющегося из болота </a:t>
            </a:r>
            <a:r>
              <a:rPr lang="ru-RU" sz="2000">
                <a:solidFill>
                  <a:srgbClr val="161616"/>
                </a:solidFill>
                <a:latin typeface="Times New Roman" pitchFamily="18" charset="0"/>
                <a:cs typeface="Times New Roman" pitchFamily="18" charset="0"/>
                <a:hlinkClick r:id="rId3" tooltip="Метан"/>
              </a:rPr>
              <a:t>метана</a:t>
            </a:r>
            <a:r>
              <a:rPr lang="ru-RU" sz="2000">
                <a:solidFill>
                  <a:srgbClr val="1A0873"/>
                </a:solidFill>
                <a:latin typeface="Times New Roman" pitchFamily="18" charset="0"/>
                <a:cs typeface="Times New Roman" pitchFamily="18" charset="0"/>
              </a:rPr>
              <a:t> (болотного газа), светом гнилушек (гниющих растений),  и другими причинами.</a:t>
            </a:r>
            <a:r>
              <a:rPr lang="ru-RU" sz="2000">
                <a:solidFill>
                  <a:srgbClr val="1A0873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:\Documents and Settings\1\Рабочий стол\м.б.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688791" y="2358722"/>
            <a:ext cx="5095609" cy="4076425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0048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Непонятные звуки и хохот люди приписывали разным чудищам – хозяевам болот.</a:t>
            </a:r>
            <a:endParaRPr lang="ru-RU" sz="2800" b="1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000596" y="1857364"/>
            <a:ext cx="414340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320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2" tooltip="Росянка"/>
              </a:rPr>
              <a:t>Росянка</a:t>
            </a:r>
            <a:r>
              <a:rPr lang="ru-RU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занимается пассивной ловлей насекомых.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68313" y="260350"/>
            <a:ext cx="8207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70C0"/>
                </a:solidFill>
              </a:rPr>
              <a:t>Растительность болот.</a:t>
            </a:r>
            <a:br>
              <a:rPr lang="ru-RU" sz="3200" b="1">
                <a:solidFill>
                  <a:srgbClr val="0070C0"/>
                </a:solidFill>
              </a:rPr>
            </a:br>
            <a:endParaRPr lang="ru-RU" sz="3200" b="1">
              <a:solidFill>
                <a:srgbClr val="0070C0"/>
              </a:solidFill>
            </a:endParaRPr>
          </a:p>
        </p:txBody>
      </p:sp>
      <p:pic>
        <p:nvPicPr>
          <p:cNvPr id="23557" name="Picture 3" descr="C:\Users\User\Pictures\росян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616200"/>
            <a:ext cx="6840538" cy="37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ctr" anchorCtr="1"/>
          <a:lstStyle/>
          <a:p>
            <a:pPr>
              <a:defRPr/>
            </a:pP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Растительность болот: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ru-RU" sz="240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2" tooltip="Брусника"/>
              </a:rPr>
              <a:t>Брусника</a:t>
            </a:r>
            <a:endParaRPr lang="ru-RU" sz="2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sz="2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ru-RU" sz="2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ru-RU" sz="17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ru-RU" sz="240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3" tooltip="Голубика"/>
              </a:rPr>
              <a:t>Голубика</a:t>
            </a:r>
            <a:r>
              <a:rPr lang="ru-RU" sz="2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None/>
            </a:pPr>
            <a:endParaRPr lang="ru-RU" sz="2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ru-RU" sz="17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ru-RU" sz="240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4" tooltip="Клюква"/>
              </a:rPr>
              <a:t>Клюква</a:t>
            </a:r>
            <a:endParaRPr lang="ru-RU" sz="2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sz="2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sz="17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sz="17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ru-RU" sz="17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ru-RU" sz="17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None/>
            </a:pPr>
            <a:endParaRPr lang="ru-RU" sz="19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580" name="Picture 2" descr="C:\Users\User\Pictures\брусни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1143000"/>
            <a:ext cx="2701925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C:\Users\User\Pictures\голубик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0338" y="14843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 descr="C:\Users\User\Pictures\клюкв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1500" y="3716338"/>
            <a:ext cx="316865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 descr="C:\Users\User\Pictures\клюква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24075" y="4365625"/>
            <a:ext cx="257175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357188"/>
            <a:ext cx="8501062" cy="47228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/>
            <a:endParaRPr lang="ru-RU" sz="3200" b="1" i="1">
              <a:solidFill>
                <a:srgbClr val="D52300"/>
              </a:solidFill>
              <a:latin typeface="Times New Roman" pitchFamily="18" charset="0"/>
            </a:endParaRPr>
          </a:p>
          <a:p>
            <a:pPr marL="342900" indent="-342900" algn="ctr"/>
            <a:r>
              <a:rPr lang="ru-RU" sz="4000" b="1" i="1">
                <a:solidFill>
                  <a:srgbClr val="D52300"/>
                </a:solidFill>
                <a:latin typeface="Times New Roman" pitchFamily="18" charset="0"/>
              </a:rPr>
              <a:t>Цели: </a:t>
            </a:r>
          </a:p>
          <a:p>
            <a:pPr marL="342900" indent="-342900" algn="ctr"/>
            <a:endParaRPr lang="ru-RU" sz="4000" b="1" i="1">
              <a:solidFill>
                <a:srgbClr val="D52300"/>
              </a:solidFill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3200">
                <a:solidFill>
                  <a:srgbClr val="280CB0"/>
                </a:solidFill>
                <a:latin typeface="Times New Roman" pitchFamily="18" charset="0"/>
              </a:rPr>
              <a:t>  Узнать о значении болот.</a:t>
            </a:r>
          </a:p>
          <a:p>
            <a:pPr marL="342900" indent="-342900">
              <a:buFontTx/>
              <a:buAutoNum type="arabicPeriod"/>
            </a:pPr>
            <a:r>
              <a:rPr lang="ru-RU" sz="3200">
                <a:solidFill>
                  <a:srgbClr val="280CB0"/>
                </a:solidFill>
                <a:latin typeface="Times New Roman" pitchFamily="18" charset="0"/>
              </a:rPr>
              <a:t>  Познакомиться с видовым разнообразием растений и животных болотных экосистем.</a:t>
            </a:r>
          </a:p>
          <a:p>
            <a:pPr marL="342900" indent="-342900">
              <a:buFontTx/>
              <a:buAutoNum type="arabicPeriod"/>
            </a:pPr>
            <a:r>
              <a:rPr lang="ru-RU" sz="3200">
                <a:solidFill>
                  <a:srgbClr val="280CB0"/>
                </a:solidFill>
                <a:latin typeface="Times New Roman" pitchFamily="18" charset="0"/>
              </a:rPr>
              <a:t>  Способствовать формированию положительного отношения к этому природному объекту.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Мох </a:t>
            </a:r>
            <a:r>
              <a:rPr lang="ru-RU" sz="440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2" tooltip="Сфагнум"/>
              </a:rPr>
              <a:t>Сфагнум</a:t>
            </a:r>
            <a:r>
              <a:rPr lang="ru-RU" sz="4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3" name="Picture 4" descr="C:\Users\User\Pictures\сфагнум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1268413"/>
            <a:ext cx="8281987" cy="4752975"/>
          </a:xfr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Пуховка, пушица, белокрыльник болотный.</a:t>
            </a:r>
          </a:p>
        </p:txBody>
      </p:sp>
      <p:pic>
        <p:nvPicPr>
          <p:cNvPr id="14339" name="Содержимое 3" descr="пуховки.jpe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739900"/>
            <a:ext cx="3398838" cy="3019425"/>
          </a:xfrm>
        </p:spPr>
      </p:pic>
      <p:pic>
        <p:nvPicPr>
          <p:cNvPr id="14340" name="Рисунок 4" descr="пушица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143125"/>
            <a:ext cx="27559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5" descr="растения белокрыльник болотный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4143375"/>
            <a:ext cx="307181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277813"/>
            <a:ext cx="8291512" cy="774700"/>
          </a:xfrm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en-US" dirty="0" smtClean="0"/>
              <a:t>      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Животный мир болот</a:t>
            </a:r>
            <a:r>
              <a:rPr lang="ru-RU" dirty="0" smtClean="0"/>
              <a:t>.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125538"/>
            <a:ext cx="8229600" cy="5005387"/>
          </a:xfrm>
        </p:spPr>
        <p:txBody>
          <a:bodyPr/>
          <a:lstStyle/>
          <a:p>
            <a:pPr lvl="1" algn="ctr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accent5">
                    <a:lumMod val="25000"/>
                  </a:schemeClr>
                </a:solidFill>
              </a:rPr>
              <a:t>Самым привычным и узнаваемым животным болот является лягушка.</a:t>
            </a:r>
          </a:p>
        </p:txBody>
      </p:sp>
      <p:pic>
        <p:nvPicPr>
          <p:cNvPr id="20484" name="Рисунок 3" descr="лягушка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2420938"/>
            <a:ext cx="29210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4" descr="10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2420938"/>
            <a:ext cx="4857750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/>
          <a:lstStyle/>
          <a:p>
            <a:pPr algn="ctr" eaLnBrk="1" hangingPunct="1">
              <a:defRPr/>
            </a:pPr>
            <a:r>
              <a:rPr lang="en-US" sz="2800" dirty="0" smtClean="0"/>
              <a:t>      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Лягушки тропических болот могут принимать 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           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самую 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 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разную окраску.</a:t>
            </a:r>
          </a:p>
        </p:txBody>
      </p:sp>
      <p:pic>
        <p:nvPicPr>
          <p:cNvPr id="21507" name="Содержимое 3" descr="тропики лягушка.jpe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84313"/>
            <a:ext cx="8137525" cy="503872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/>
          <a:lstStyle/>
          <a:p>
            <a:pPr algn="ctr" eaLnBrk="1" hangingPunct="1"/>
            <a:r>
              <a:rPr lang="en-US" sz="3700" b="1" smtClean="0"/>
              <a:t>  </a:t>
            </a:r>
            <a:r>
              <a:rPr lang="ru-RU" sz="3700" b="1" smtClean="0">
                <a:solidFill>
                  <a:srgbClr val="6A1100"/>
                </a:solidFill>
              </a:rPr>
              <a:t>Ондатра и уж -  жители болот России.</a:t>
            </a:r>
          </a:p>
        </p:txBody>
      </p:sp>
      <p:pic>
        <p:nvPicPr>
          <p:cNvPr id="22531" name="Содержимое 3" descr="ондатра.jpe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412875"/>
            <a:ext cx="4248150" cy="4214813"/>
          </a:xfrm>
        </p:spPr>
      </p:pic>
      <p:pic>
        <p:nvPicPr>
          <p:cNvPr id="22532" name="Рисунок 4" descr="уж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205038"/>
            <a:ext cx="3457575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Светлана\картинки\Окружающий мир\болото\болото 2.jpg"/>
          <p:cNvPicPr>
            <a:picLocks noChangeAspect="1" noChangeArrowheads="1"/>
          </p:cNvPicPr>
          <p:nvPr/>
        </p:nvPicPr>
        <p:blipFill>
          <a:blip r:embed="rId2"/>
          <a:srcRect b="864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85750"/>
            <a:ext cx="8229600" cy="71438"/>
          </a:xfrm>
        </p:spPr>
        <p:txBody>
          <a:bodyPr/>
          <a:lstStyle/>
          <a:p>
            <a:pPr algn="ctr"/>
            <a:endParaRPr lang="ru-RU" smtClean="0">
              <a:solidFill>
                <a:schemeClr val="bg2"/>
              </a:solidFill>
            </a:endParaRPr>
          </a:p>
        </p:txBody>
      </p:sp>
      <p:pic>
        <p:nvPicPr>
          <p:cNvPr id="4098" name="Picture 2" descr="D:\Светлана\картинки\Окружающий мир\болото\бекас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052513"/>
            <a:ext cx="24574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D:\Светлана\картинки\Окружающий мир\болото\кроншне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981075"/>
            <a:ext cx="20383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D:\Светлана\картинки\Окружающий мир\болото\журавль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3644900"/>
            <a:ext cx="174783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D:\Светлана\картинки\Окружающий мир\болото\куропатк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5" y="1857375"/>
            <a:ext cx="2478088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D:\Светлана\картинки\Окружающий мир\болото\лосьjpg.jpg"/>
          <p:cNvPicPr>
            <a:picLocks noChangeAspect="1" noChangeArrowheads="1"/>
          </p:cNvPicPr>
          <p:nvPr/>
        </p:nvPicPr>
        <p:blipFill>
          <a:blip r:embed="rId7"/>
          <a:srcRect l="1819" t="2406" r="1819" b="2406"/>
          <a:stretch>
            <a:fillRect/>
          </a:stretch>
        </p:blipFill>
        <p:spPr bwMode="auto">
          <a:xfrm>
            <a:off x="3286125" y="3714750"/>
            <a:ext cx="351155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714875" y="1571625"/>
            <a:ext cx="1843088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куропатка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00125" y="3000375"/>
            <a:ext cx="1843088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бекас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300913" y="3357563"/>
            <a:ext cx="1843087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кроншнеп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00125" y="6000750"/>
            <a:ext cx="1843088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журавль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43438" y="6072188"/>
            <a:ext cx="1843087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лось</a:t>
            </a:r>
          </a:p>
        </p:txBody>
      </p:sp>
      <p:pic>
        <p:nvPicPr>
          <p:cNvPr id="4104" name="Picture 8" descr="mhtml:file://D:\Светлана\картинки\Окружающий%20мир\Яндекс\Яндекс_Картинки%20лягушки_%20жабы%203.mht!http://res.krasu.ru/nature/a/ljagushka-ost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38" y="4143375"/>
            <a:ext cx="20081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7300913" y="5857875"/>
            <a:ext cx="1843087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лягушка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dirty="0" smtClean="0"/>
              <a:t>     </a:t>
            </a: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</a:rPr>
              <a:t>На самом востоке России  живут</a:t>
            </a:r>
            <a:br>
              <a:rPr lang="ru-RU" sz="3600" b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</a:rPr>
              <a:t>         болотные черепахи.</a:t>
            </a:r>
          </a:p>
        </p:txBody>
      </p:sp>
      <p:pic>
        <p:nvPicPr>
          <p:cNvPr id="23555" name="Содержимое 3" descr="черепаха.jpe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484313"/>
            <a:ext cx="7920037" cy="4873625"/>
          </a:xfr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100" y="142875"/>
            <a:ext cx="7499350" cy="1928813"/>
          </a:xfrm>
          <a:ln w="38100">
            <a:solidFill>
              <a:srgbClr val="FF0000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  </a:t>
            </a:r>
            <a:r>
              <a:rPr lang="ru-RU" b="1" smtClean="0">
                <a:solidFill>
                  <a:srgbClr val="280CB0"/>
                </a:solidFill>
              </a:rPr>
              <a:t> В  болоте     накапливается торф.</a:t>
            </a:r>
          </a:p>
        </p:txBody>
      </p:sp>
      <p:pic>
        <p:nvPicPr>
          <p:cNvPr id="33795" name="Picture 2" descr="D:\Светлана\картинки\Окружающий мир\болото\bol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628775"/>
            <a:ext cx="8208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Содержимое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endParaRPr lang="ru-RU" smtClean="0"/>
          </a:p>
        </p:txBody>
      </p:sp>
      <p:pic>
        <p:nvPicPr>
          <p:cNvPr id="22531" name="Picture 3" descr="D:\Светлана\картинки\Окружающий мир\болото\торф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3500438"/>
            <a:ext cx="428625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143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 algn="ctr">
              <a:defRPr/>
            </a:pPr>
            <a:r>
              <a:rPr lang="ru-RU" b="1" i="1" u="sng" dirty="0" smtClean="0">
                <a:solidFill>
                  <a:schemeClr val="accent5">
                    <a:lumMod val="10000"/>
                  </a:schemeClr>
                </a:solidFill>
              </a:rPr>
              <a:t>Как образуется торф?</a:t>
            </a:r>
            <a:endParaRPr lang="ru-RU" b="1" i="1" u="sng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22530" name="Picture 2" descr="D:\Светлана\картинки\Окружающий мир\болото\мох-сфагнум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1285860"/>
            <a:ext cx="2714644" cy="2035983"/>
          </a:xfrm>
          <a:prstGeom prst="ellipse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00750" y="2000250"/>
            <a:ext cx="2243138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мох-сфагнум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857750" y="3071813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00750" y="5072063"/>
            <a:ext cx="1143000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торф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28625"/>
            <a:ext cx="8229600" cy="1143000"/>
          </a:xfrm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Роль болот</a:t>
            </a:r>
            <a:b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3600" b="1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4294967295"/>
          </p:nvPr>
        </p:nvSpPr>
        <p:spPr>
          <a:xfrm>
            <a:off x="357188" y="1000125"/>
            <a:ext cx="8229600" cy="286067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161616"/>
                </a:solidFill>
              </a:rPr>
              <a:t>Болота играют важную роль в образовании рек.</a:t>
            </a:r>
          </a:p>
          <a:p>
            <a:pPr eaLnBrk="1" hangingPunct="1"/>
            <a:r>
              <a:rPr lang="ru-RU" sz="2400" smtClean="0">
                <a:solidFill>
                  <a:srgbClr val="161616"/>
                </a:solidFill>
              </a:rPr>
              <a:t>Болота препятствуют развитию парникового эффекта. Их  в не меньшей степени, чем леса, можно назвать «лёгкими планеты».</a:t>
            </a:r>
          </a:p>
          <a:p>
            <a:pPr eaLnBrk="1" hangingPunct="1"/>
            <a:r>
              <a:rPr lang="ru-RU" sz="2400" smtClean="0">
                <a:solidFill>
                  <a:srgbClr val="161616"/>
                </a:solidFill>
              </a:rPr>
              <a:t>Болота являются естественными фильтрами воды.</a:t>
            </a:r>
          </a:p>
          <a:p>
            <a:pPr eaLnBrk="1" hangingPunct="1"/>
            <a:r>
              <a:rPr lang="ru-RU" sz="2400" smtClean="0">
                <a:solidFill>
                  <a:srgbClr val="161616"/>
                </a:solidFill>
              </a:rPr>
              <a:t>На болотах произрастают ценные растения.</a:t>
            </a:r>
            <a:r>
              <a:rPr lang="ru-RU" smtClean="0">
                <a:solidFill>
                  <a:srgbClr val="161616"/>
                </a:solidFill>
              </a:rPr>
              <a:t>  </a:t>
            </a:r>
            <a:endParaRPr lang="ru-RU" smtClean="0"/>
          </a:p>
        </p:txBody>
      </p:sp>
      <p:pic>
        <p:nvPicPr>
          <p:cNvPr id="7" name="Picture 2" descr="H:\Documents and Settings\1\Рабочий стол\б7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30178" y="3579814"/>
            <a:ext cx="4000501" cy="300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224690" y="3592814"/>
            <a:ext cx="3663532" cy="291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2416386" y="3939212"/>
            <a:ext cx="3806667" cy="2500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267" grpId="0"/>
      <p:bldP spid="1126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5435600" y="188913"/>
            <a:ext cx="338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 flipV="1">
            <a:off x="4859338" y="368300"/>
            <a:ext cx="42846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067175" y="357188"/>
            <a:ext cx="5076825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Полюби эту вечность болот,</a:t>
            </a:r>
          </a:p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Никогда не иссякнет их мощь.</a:t>
            </a:r>
          </a:p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Этот злак, что сгорел, не умрет.</a:t>
            </a:r>
          </a:p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Этот куст – без истления тощ.</a:t>
            </a:r>
          </a:p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Эти ржавые кочки и пни…</a:t>
            </a:r>
          </a:p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                                    А.Блок</a:t>
            </a:r>
          </a:p>
          <a:p>
            <a:pPr>
              <a:spcBef>
                <a:spcPct val="50000"/>
              </a:spcBef>
            </a:pPr>
            <a:endParaRPr lang="ru-RU" sz="32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90117" name="Text Box 9"/>
          <p:cNvSpPr txBox="1">
            <a:spLocks noChangeArrowheads="1"/>
          </p:cNvSpPr>
          <p:nvPr/>
        </p:nvSpPr>
        <p:spPr bwMode="auto">
          <a:xfrm>
            <a:off x="323850" y="4292600"/>
            <a:ext cx="8424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/>
              <a:t> </a:t>
            </a:r>
          </a:p>
        </p:txBody>
      </p:sp>
      <p:pic>
        <p:nvPicPr>
          <p:cNvPr id="90118" name="Содержимое 3" descr="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925" y="1341438"/>
            <a:ext cx="38862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901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57188"/>
            <a:ext cx="7705725" cy="911225"/>
          </a:xfrm>
        </p:spPr>
        <p:txBody>
          <a:bodyPr/>
          <a:lstStyle/>
          <a:p>
            <a:pPr eaLnBrk="1" hangingPunct="1"/>
            <a:r>
              <a:rPr lang="ru-RU" sz="2500" smtClean="0"/>
              <a:t>              </a:t>
            </a:r>
            <a:r>
              <a:rPr lang="ru-RU" sz="2500" smtClean="0">
                <a:solidFill>
                  <a:srgbClr val="280CB0"/>
                </a:solidFill>
              </a:rPr>
              <a:t>Болота   со своим    неповторимым   </a:t>
            </a:r>
            <a:br>
              <a:rPr lang="ru-RU" sz="2500" smtClean="0">
                <a:solidFill>
                  <a:srgbClr val="280CB0"/>
                </a:solidFill>
              </a:rPr>
            </a:br>
            <a:r>
              <a:rPr lang="ru-RU" sz="2500" smtClean="0">
                <a:solidFill>
                  <a:srgbClr val="280CB0"/>
                </a:solidFill>
              </a:rPr>
              <a:t>            растительным     и    животным    миром</a:t>
            </a:r>
            <a:br>
              <a:rPr lang="ru-RU" sz="2500" smtClean="0">
                <a:solidFill>
                  <a:srgbClr val="280CB0"/>
                </a:solidFill>
              </a:rPr>
            </a:br>
            <a:r>
              <a:rPr lang="ru-RU" sz="2500" smtClean="0">
                <a:solidFill>
                  <a:srgbClr val="280CB0"/>
                </a:solidFill>
              </a:rPr>
              <a:t>              нуждаются   в   защите   и   охране.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49875"/>
            <a:ext cx="8229600" cy="7810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8" name="Picture 2" descr="D:\Светлана\картинки\Окружающий мир\болото\болото 2.jpg"/>
          <p:cNvPicPr>
            <a:picLocks noChangeAspect="1" noChangeArrowheads="1"/>
          </p:cNvPicPr>
          <p:nvPr/>
        </p:nvPicPr>
        <p:blipFill>
          <a:blip r:embed="rId2"/>
          <a:srcRect b="8640"/>
          <a:stretch>
            <a:fillRect/>
          </a:stretch>
        </p:blipFill>
        <p:spPr bwMode="auto">
          <a:xfrm>
            <a:off x="0" y="1628775"/>
            <a:ext cx="89630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8229600" cy="1357312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solidFill>
                  <a:srgbClr val="C00000"/>
                </a:solidFill>
              </a:rPr>
              <a:t>Берегите болота!</a:t>
            </a:r>
            <a:br>
              <a:rPr lang="ru-RU" sz="2800" b="1" smtClean="0">
                <a:solidFill>
                  <a:srgbClr val="C00000"/>
                </a:solidFill>
              </a:rPr>
            </a:br>
            <a:r>
              <a:rPr lang="ru-RU" sz="2800" b="1" smtClean="0">
                <a:solidFill>
                  <a:srgbClr val="C00000"/>
                </a:solidFill>
              </a:rPr>
              <a:t> Природные фильтры для очистки воды.</a:t>
            </a:r>
            <a:br>
              <a:rPr lang="ru-RU" sz="2800" b="1" smtClean="0">
                <a:solidFill>
                  <a:srgbClr val="C00000"/>
                </a:solidFill>
              </a:rPr>
            </a:br>
            <a:r>
              <a:rPr lang="ru-RU" sz="2800" b="1" smtClean="0">
                <a:solidFill>
                  <a:srgbClr val="C00000"/>
                </a:solidFill>
              </a:rPr>
              <a:t>Особый мир растений и животных.</a:t>
            </a:r>
          </a:p>
        </p:txBody>
      </p:sp>
      <p:pic>
        <p:nvPicPr>
          <p:cNvPr id="15363" name="Picture 4" descr="H:\Documents and Settings\1\Рабочий стол\Копия ж.б.1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30537" y="1486987"/>
            <a:ext cx="3731288" cy="361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Светлана\картинки\Окружающий мир\болото\журавль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4076700"/>
            <a:ext cx="174783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3" descr="C:\Users\User\Pictures\росян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773238"/>
            <a:ext cx="3744912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309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7200" smtClean="0">
                <a:solidFill>
                  <a:srgbClr val="00B0F0"/>
                </a:solidFill>
              </a:rPr>
              <a:t>СПАСИБО </a:t>
            </a:r>
          </a:p>
          <a:p>
            <a:pPr algn="ctr">
              <a:buFont typeface="Wingdings" pitchFamily="2" charset="2"/>
              <a:buNone/>
            </a:pPr>
            <a:r>
              <a:rPr lang="ru-RU" sz="7200" smtClean="0">
                <a:solidFill>
                  <a:srgbClr val="00B0F0"/>
                </a:solidFill>
              </a:rPr>
              <a:t>ЗА ВНИМАНИЕ!!!!!</a:t>
            </a:r>
          </a:p>
        </p:txBody>
      </p:sp>
      <p:pic>
        <p:nvPicPr>
          <p:cNvPr id="4" name="Picture 3" descr="D:\!!!Disk D\открытки\Лев Бертенёв\пушистики\10 (1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E255"/>
              </a:clrFrom>
              <a:clrTo>
                <a:srgbClr val="FDE255">
                  <a:alpha val="0"/>
                </a:srgbClr>
              </a:clrTo>
            </a:clrChange>
            <a:lum contrast="30000"/>
          </a:blip>
          <a:srcRect l="12500" t="1903" r="8000"/>
          <a:stretch>
            <a:fillRect/>
          </a:stretch>
        </p:blipFill>
        <p:spPr bwMode="auto">
          <a:xfrm>
            <a:off x="5921375" y="3071813"/>
            <a:ext cx="32226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0125" y="500063"/>
            <a:ext cx="7686675" cy="625475"/>
          </a:xfrm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ru-RU" sz="2800" i="1" dirty="0">
                <a:solidFill>
                  <a:srgbClr val="FF0000"/>
                </a:solidFill>
              </a:rPr>
              <a:t>Слово «болото» имеет древнее балто-        славянское происхождение. </a:t>
            </a:r>
            <a:endParaRPr lang="ru-RU" sz="2400" b="1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3429000"/>
            <a:ext cx="8229600" cy="1152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mtClean="0">
              <a:solidFill>
                <a:srgbClr val="7F19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573463"/>
            <a:ext cx="79914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84213" y="1484313"/>
            <a:ext cx="78486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Неслучайно прародиной славян считается болотистая местность между белорусским Полесьем и Балтийским морем. Само название Балтика также производно от этого корня. В славянских языках с полногласием (русский, украинский, белорусский и др.) звучит в виде болото, в других славянских и балтийских языках, в том числе в старославянском как «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блато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», «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балто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  <p:bldP spid="102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8825" y="333375"/>
            <a:ext cx="8385175" cy="1098550"/>
          </a:xfrm>
        </p:spPr>
        <p:txBody>
          <a:bodyPr lIns="0" rIns="0" bIns="0" anchor="b"/>
          <a:lstStyle/>
          <a:p>
            <a:pPr algn="ctr" eaLnBrk="1" hangingPunct="1"/>
            <a:r>
              <a:rPr lang="ru-RU" sz="2000" b="1" smtClean="0">
                <a:solidFill>
                  <a:srgbClr val="000000"/>
                </a:solidFill>
              </a:rPr>
              <a:t>Боло́то (также топь, трясина) — участок суши , характеризующийся избыточным увлажнением, но без постоянного слоя воды на поверхности.</a:t>
            </a:r>
            <a:r>
              <a:rPr lang="ru-RU" sz="160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148" name="Рисунок 4" descr="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33825"/>
            <a:ext cx="2500313" cy="2424113"/>
          </a:xfrm>
          <a:prstGeom prst="rect">
            <a:avLst/>
          </a:prstGeom>
          <a:solidFill>
            <a:srgbClr val="65E583"/>
          </a:solidFill>
          <a:ln w="9525">
            <a:noFill/>
            <a:miter lim="800000"/>
            <a:headEnd/>
            <a:tailEnd/>
          </a:ln>
        </p:spPr>
      </p:pic>
      <p:pic>
        <p:nvPicPr>
          <p:cNvPr id="6149" name="Рисунок 5" descr="3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628775"/>
            <a:ext cx="3143250" cy="2857500"/>
          </a:xfrm>
          <a:prstGeom prst="rect">
            <a:avLst/>
          </a:prstGeom>
          <a:solidFill>
            <a:srgbClr val="65E583"/>
          </a:solidFill>
          <a:ln w="9525">
            <a:noFill/>
            <a:miter lim="800000"/>
            <a:headEnd/>
            <a:tailEnd/>
          </a:ln>
        </p:spPr>
      </p:pic>
      <p:pic>
        <p:nvPicPr>
          <p:cNvPr id="6150" name="Рисунок 7" descr="5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3714750"/>
            <a:ext cx="2414587" cy="2859088"/>
          </a:xfrm>
          <a:prstGeom prst="rect">
            <a:avLst/>
          </a:prstGeom>
          <a:solidFill>
            <a:srgbClr val="65E583"/>
          </a:solidFill>
          <a:ln w="9525">
            <a:noFill/>
            <a:miter lim="800000"/>
            <a:headEnd/>
            <a:tailEnd/>
          </a:ln>
        </p:spPr>
      </p:pic>
      <p:pic>
        <p:nvPicPr>
          <p:cNvPr id="7174" name="Рисунок 7" descr="5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3284538"/>
            <a:ext cx="2432050" cy="3313112"/>
          </a:xfrm>
          <a:prstGeom prst="rect">
            <a:avLst/>
          </a:prstGeom>
          <a:solidFill>
            <a:srgbClr val="65E58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 idx="4294967295"/>
          </p:nvPr>
        </p:nvSpPr>
        <p:spPr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Первые болота на Земле образовались </a:t>
            </a:r>
            <a:b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350-400 млн. лет назад .</a:t>
            </a:r>
          </a:p>
        </p:txBody>
      </p:sp>
      <p:pic>
        <p:nvPicPr>
          <p:cNvPr id="7171" name="Содержимое 7" descr="9.jpe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90713"/>
            <a:ext cx="4105275" cy="4059237"/>
          </a:xfrm>
        </p:spPr>
      </p:pic>
      <p:pic>
        <p:nvPicPr>
          <p:cNvPr id="7172" name="Рисунок 13" descr="i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700213"/>
            <a:ext cx="331311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954213"/>
          </a:xfrm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ru-RU" sz="2800" b="1" i="1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Болота чаще встречаются в Северном полушарии, в лесах. В России распространены на севере Европейской части, в Западной Сибири, </a:t>
            </a:r>
            <a:br>
              <a:rPr lang="ru-RU" sz="2800" b="1" i="1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</a:br>
            <a:r>
              <a:rPr lang="ru-RU" sz="2800" b="1" i="1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на Камчатке.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64559" y="2928934"/>
            <a:ext cx="4879441" cy="364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8875"/>
            <a:ext cx="421481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ветлана\картинки\Окружающий мир\болото\болото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85750"/>
            <a:ext cx="6096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D:\Светлана\картинки\Окружающий мир\Лена и Миш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3032125"/>
            <a:ext cx="3500437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285750" y="4621213"/>
            <a:ext cx="4857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1472" y="4643446"/>
            <a:ext cx="4714908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50000"/>
                  </a:schemeClr>
                </a:solidFill>
              </a:rPr>
              <a:t>Как озеро превращается в болото?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 rot="19553419">
            <a:off x="6633216" y="921490"/>
            <a:ext cx="2044974" cy="1752714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Почему на болоте такая зыбкая земля?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 rot="19629830">
            <a:off x="5175250" y="1566863"/>
            <a:ext cx="2293938" cy="1846262"/>
          </a:xfrm>
          <a:prstGeom prst="wedgeRoundRect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Потому что под  толстым слоем растений болота находится вода?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 rot="19744813">
            <a:off x="4421188" y="1990725"/>
            <a:ext cx="2363787" cy="1608138"/>
          </a:xfrm>
          <a:prstGeom prst="wedgeRoundRectCallout">
            <a:avLst>
              <a:gd name="adj1" fmla="val -17795"/>
              <a:gd name="adj2" fmla="val 60980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Ты помнишь, какая экосистема была раньше на месте болота?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рай">
  <a:themeElements>
    <a:clrScheme name="Край 4">
      <a:dk1>
        <a:srgbClr val="11054B"/>
      </a:dk1>
      <a:lt1>
        <a:srgbClr val="FFFFFF"/>
      </a:lt1>
      <a:dk2>
        <a:srgbClr val="0000CC"/>
      </a:dk2>
      <a:lt2>
        <a:srgbClr val="FFFFFF"/>
      </a:lt2>
      <a:accent1>
        <a:srgbClr val="FF6600"/>
      </a:accent1>
      <a:accent2>
        <a:srgbClr val="FF3300"/>
      </a:accent2>
      <a:accent3>
        <a:srgbClr val="AAAAE2"/>
      </a:accent3>
      <a:accent4>
        <a:srgbClr val="DADADA"/>
      </a:accent4>
      <a:accent5>
        <a:srgbClr val="FFB8AA"/>
      </a:accent5>
      <a:accent6>
        <a:srgbClr val="E72D00"/>
      </a:accent6>
      <a:hlink>
        <a:srgbClr val="CC9900"/>
      </a:hlink>
      <a:folHlink>
        <a:srgbClr val="B2B2B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1532</TotalTime>
  <Words>579</Words>
  <Application>Microsoft Office PowerPoint</Application>
  <PresentationFormat>Экран (4:3)</PresentationFormat>
  <Paragraphs>89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Край</vt:lpstr>
      <vt:lpstr>Болота.</vt:lpstr>
      <vt:lpstr>Слайд 2</vt:lpstr>
      <vt:lpstr>Слайд 3</vt:lpstr>
      <vt:lpstr>Слово «болото» имеет древнее балто-        славянское происхождение. </vt:lpstr>
      <vt:lpstr>Боло́то (также топь, трясина) — участок суши , характеризующийся избыточным увлажнением, но без постоянного слоя воды на поверхности. </vt:lpstr>
      <vt:lpstr>Первые болота на Земле образовались  350-400 млн. лет назад .</vt:lpstr>
      <vt:lpstr>Болота чаще встречаются в Северном полушарии, в лесах. В России распространены на севере Европейской части, в Западной Сибири,  на Камчатке.</vt:lpstr>
      <vt:lpstr>Слайд 8</vt:lpstr>
      <vt:lpstr>Слайд 9</vt:lpstr>
      <vt:lpstr>Слайд 10</vt:lpstr>
      <vt:lpstr>ВИДЫ БОЛОТ</vt:lpstr>
      <vt:lpstr>В зависимости от условий водного питания болота подразделяют на:  </vt:lpstr>
      <vt:lpstr>Издавна болота наводили ужас на человека.</vt:lpstr>
      <vt:lpstr> В мифологии многих культур болото ассоциируется с плохим, гиблым, нечистым местом. Согласно восточнославянской мифологии на болотах обитает болотный человек, который может заблудить путника.</vt:lpstr>
      <vt:lpstr>В славянской мифологии в болотах обитают кикиморы болотные. Они заманивают путников в трясину громко призывая о помощи. Иногда людей заводят в болото лесавки — дети кикиморы и лешего. </vt:lpstr>
      <vt:lpstr>Слайд 16</vt:lpstr>
      <vt:lpstr>Непонятные звуки и хохот люди приписывали разным чудищам – хозяевам болот.</vt:lpstr>
      <vt:lpstr>Слайд 18</vt:lpstr>
      <vt:lpstr>Растительность болот:</vt:lpstr>
      <vt:lpstr>Мох Сфагнум </vt:lpstr>
      <vt:lpstr>Пуховка, пушица, белокрыльник болотный.</vt:lpstr>
      <vt:lpstr>       Животный мир болот.</vt:lpstr>
      <vt:lpstr>      Лягушки тропических болот могут принимать              самую   разную окраску.</vt:lpstr>
      <vt:lpstr>  Ондатра и уж -  жители болот России.</vt:lpstr>
      <vt:lpstr>Слайд 25</vt:lpstr>
      <vt:lpstr>     На самом востоке России  живут          болотные черепахи.</vt:lpstr>
      <vt:lpstr>Слайд 27</vt:lpstr>
      <vt:lpstr>Как образуется торф?</vt:lpstr>
      <vt:lpstr>Роль болот </vt:lpstr>
      <vt:lpstr>              Болота   со своим    неповторимым                растительным     и    животным    миром               нуждаются   в   защите   и   охране.</vt:lpstr>
      <vt:lpstr>Берегите болота!  Природные фильтры для очистки воды. Особый мир растений и животных.</vt:lpstr>
      <vt:lpstr>Слайд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©Болота. </dc:title>
  <dc:creator>1</dc:creator>
  <cp:lastModifiedBy>Секретарь</cp:lastModifiedBy>
  <cp:revision>122</cp:revision>
  <dcterms:created xsi:type="dcterms:W3CDTF">2010-01-07T19:57:25Z</dcterms:created>
  <dcterms:modified xsi:type="dcterms:W3CDTF">2015-01-30T13:17:30Z</dcterms:modified>
</cp:coreProperties>
</file>