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8"/>
  </p:notesMasterIdLst>
  <p:handoutMasterIdLst>
    <p:handoutMasterId r:id="rId59"/>
  </p:handoutMasterIdLst>
  <p:sldIdLst>
    <p:sldId id="256" r:id="rId2"/>
    <p:sldId id="272" r:id="rId3"/>
    <p:sldId id="259" r:id="rId4"/>
    <p:sldId id="302" r:id="rId5"/>
    <p:sldId id="358" r:id="rId6"/>
    <p:sldId id="305" r:id="rId7"/>
    <p:sldId id="261" r:id="rId8"/>
    <p:sldId id="306" r:id="rId9"/>
    <p:sldId id="309" r:id="rId10"/>
    <p:sldId id="304" r:id="rId11"/>
    <p:sldId id="307" r:id="rId12"/>
    <p:sldId id="308" r:id="rId13"/>
    <p:sldId id="310" r:id="rId14"/>
    <p:sldId id="311" r:id="rId15"/>
    <p:sldId id="352" r:id="rId16"/>
    <p:sldId id="313" r:id="rId17"/>
    <p:sldId id="260" r:id="rId18"/>
    <p:sldId id="351" r:id="rId19"/>
    <p:sldId id="315" r:id="rId20"/>
    <p:sldId id="317" r:id="rId21"/>
    <p:sldId id="314" r:id="rId22"/>
    <p:sldId id="318" r:id="rId23"/>
    <p:sldId id="319" r:id="rId24"/>
    <p:sldId id="320" r:id="rId25"/>
    <p:sldId id="321" r:id="rId26"/>
    <p:sldId id="322" r:id="rId27"/>
    <p:sldId id="323" r:id="rId28"/>
    <p:sldId id="329" r:id="rId29"/>
    <p:sldId id="328" r:id="rId30"/>
    <p:sldId id="330" r:id="rId31"/>
    <p:sldId id="324" r:id="rId32"/>
    <p:sldId id="327" r:id="rId33"/>
    <p:sldId id="326" r:id="rId34"/>
    <p:sldId id="355" r:id="rId35"/>
    <p:sldId id="356" r:id="rId36"/>
    <p:sldId id="332" r:id="rId37"/>
    <p:sldId id="334" r:id="rId38"/>
    <p:sldId id="335" r:id="rId39"/>
    <p:sldId id="336" r:id="rId40"/>
    <p:sldId id="337" r:id="rId41"/>
    <p:sldId id="353" r:id="rId42"/>
    <p:sldId id="339" r:id="rId43"/>
    <p:sldId id="340" r:id="rId44"/>
    <p:sldId id="341" r:id="rId45"/>
    <p:sldId id="342" r:id="rId46"/>
    <p:sldId id="357" r:id="rId47"/>
    <p:sldId id="343" r:id="rId48"/>
    <p:sldId id="345" r:id="rId49"/>
    <p:sldId id="344" r:id="rId50"/>
    <p:sldId id="346" r:id="rId51"/>
    <p:sldId id="347" r:id="rId52"/>
    <p:sldId id="348" r:id="rId53"/>
    <p:sldId id="294" r:id="rId54"/>
    <p:sldId id="354" r:id="rId55"/>
    <p:sldId id="359" r:id="rId56"/>
    <p:sldId id="360" r:id="rId57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D4CCC-FB97-46D2-8E10-B83780C2BF16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7BEFB-765F-4350-83CF-BAA5B299D6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8008B-598B-4724-B696-695E50B03434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8B03D-8774-4FD3-8DBC-8D1436777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8B03D-8774-4FD3-8DBC-8D143677772C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B1BFC-983F-4E10-9658-9E36444EE895}" type="datetimeFigureOut">
              <a:rPr lang="ru-RU" smtClean="0"/>
              <a:pPr/>
              <a:t>23.01.2015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57364"/>
            <a:ext cx="7772400" cy="1470025"/>
          </a:xfrm>
        </p:spPr>
        <p:txBody>
          <a:bodyPr>
            <a:noAutofit/>
          </a:bodyPr>
          <a:lstStyle/>
          <a:p>
            <a:r>
              <a:rPr lang="ru-RU" sz="6000" b="1" dirty="0" smtClean="0"/>
              <a:t>Урок русского языка</a:t>
            </a:r>
            <a:br>
              <a:rPr lang="ru-RU" sz="6000" b="1" dirty="0" smtClean="0"/>
            </a:br>
            <a:r>
              <a:rPr lang="ru-RU" sz="6000" b="1" dirty="0" smtClean="0"/>
              <a:t>3 класс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4" y="3643314"/>
            <a:ext cx="5786446" cy="1857388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/>
              <a:t>Составитель: </a:t>
            </a:r>
          </a:p>
          <a:p>
            <a:pPr algn="l"/>
            <a:r>
              <a:rPr lang="ru-RU" sz="2400" dirty="0" smtClean="0"/>
              <a:t>Кайдалова Наталья Валерьевна,</a:t>
            </a:r>
          </a:p>
          <a:p>
            <a:pPr algn="l"/>
            <a:r>
              <a:rPr lang="ru-RU" sz="2400" dirty="0" smtClean="0"/>
              <a:t>учитель начальных классов</a:t>
            </a:r>
          </a:p>
          <a:p>
            <a:pPr algn="l"/>
            <a:r>
              <a:rPr lang="ru-RU" sz="2400" dirty="0" smtClean="0"/>
              <a:t>МБОУ «Промышленновская СОШ №56»</a:t>
            </a:r>
            <a:endParaRPr lang="ru-RU" sz="2400" dirty="0"/>
          </a:p>
        </p:txBody>
      </p:sp>
      <p:pic>
        <p:nvPicPr>
          <p:cNvPr id="4" name="Picture 5" descr="sova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481" y="3801571"/>
            <a:ext cx="1377635" cy="1556255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341" y="302105"/>
            <a:ext cx="4229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Отгадайте слово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8473" y="5588517"/>
            <a:ext cx="18870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б…</a:t>
            </a:r>
            <a:r>
              <a:rPr lang="ru-RU" sz="4400" b="1" i="1" dirty="0" err="1" smtClean="0"/>
              <a:t>гаж</a:t>
            </a:r>
            <a:endParaRPr lang="ru-RU" sz="4400" b="1" i="1" dirty="0"/>
          </a:p>
        </p:txBody>
      </p:sp>
      <p:pic>
        <p:nvPicPr>
          <p:cNvPr id="7" name="Рисунок 6" descr="shutterstock_214346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7065" y="1629000"/>
            <a:ext cx="5429871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341" y="302105"/>
            <a:ext cx="4229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Отгадайте слово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0884" y="5588517"/>
            <a:ext cx="23503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п……жир</a:t>
            </a:r>
            <a:endParaRPr lang="ru-RU" sz="4400" b="1" i="1" dirty="0"/>
          </a:p>
        </p:txBody>
      </p:sp>
      <p:pic>
        <p:nvPicPr>
          <p:cNvPr id="5" name="Рисунок 4" descr="seguridad_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6284" y="1629000"/>
            <a:ext cx="5571432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341" y="302105"/>
            <a:ext cx="4229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Отгадайте слово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5392" y="5588517"/>
            <a:ext cx="26132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ч…м…дан</a:t>
            </a:r>
            <a:endParaRPr lang="ru-RU" sz="4400" b="1" i="1" dirty="0"/>
          </a:p>
        </p:txBody>
      </p:sp>
      <p:pic>
        <p:nvPicPr>
          <p:cNvPr id="5" name="Рисунок 4" descr="7848324558f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7175" y="1629000"/>
            <a:ext cx="3909651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341" y="302105"/>
            <a:ext cx="4229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Отгадайте слово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15649" y="5588517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б…лет</a:t>
            </a:r>
            <a:endParaRPr lang="ru-RU" sz="4400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91770" y="2431634"/>
            <a:ext cx="5360460" cy="1994733"/>
          </a:xfrm>
          <a:prstGeom prst="rect">
            <a:avLst/>
          </a:prstGeom>
          <a:ln>
            <a:noFill/>
          </a:ln>
          <a:effectLst>
            <a:outerShdw blurRad="12700" dist="139700" dir="9720000" algn="tl" rotWithShape="0">
              <a:srgbClr val="333333">
                <a:alpha val="11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341" y="302105"/>
            <a:ext cx="4229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Отгадайте слово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7213" y="5588517"/>
            <a:ext cx="1604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в…гон</a:t>
            </a:r>
            <a:endParaRPr lang="ru-RU" sz="4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5589240"/>
            <a:ext cx="1489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в</a:t>
            </a:r>
            <a:r>
              <a:rPr lang="ru-RU" sz="4400" b="1" i="1" dirty="0" smtClean="0">
                <a:solidFill>
                  <a:srgbClr val="FF0000"/>
                </a:solidFill>
              </a:rPr>
              <a:t>а</a:t>
            </a:r>
            <a:r>
              <a:rPr lang="ru-RU" sz="4400" b="1" i="1" dirty="0" smtClean="0"/>
              <a:t>гон</a:t>
            </a:r>
            <a:endParaRPr lang="ru-RU" sz="4400" b="1" i="1" dirty="0"/>
          </a:p>
        </p:txBody>
      </p:sp>
      <p:pic>
        <p:nvPicPr>
          <p:cNvPr id="8" name="Рисунок 7" descr="1286965667.jpg"/>
          <p:cNvPicPr>
            <a:picLocks noChangeAspect="1"/>
          </p:cNvPicPr>
          <p:nvPr/>
        </p:nvPicPr>
        <p:blipFill>
          <a:blip r:embed="rId2">
            <a:lum bright="12000" contrast="35000"/>
          </a:blip>
          <a:stretch>
            <a:fillRect/>
          </a:stretch>
        </p:blipFill>
        <p:spPr>
          <a:xfrm>
            <a:off x="762000" y="2428875"/>
            <a:ext cx="7620000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tt2014.jpg"/>
          <p:cNvPicPr>
            <a:picLocks noChangeAspect="1"/>
          </p:cNvPicPr>
          <p:nvPr/>
        </p:nvPicPr>
        <p:blipFill>
          <a:blip r:embed="rId2" cstate="print">
            <a:lum bright="6000" contrast="29000"/>
          </a:blip>
          <a:stretch>
            <a:fillRect/>
          </a:stretch>
        </p:blipFill>
        <p:spPr>
          <a:xfrm>
            <a:off x="2987824" y="1484784"/>
            <a:ext cx="4721575" cy="1656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369" y="302105"/>
            <a:ext cx="8320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Подберите однокоренные слова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916832"/>
            <a:ext cx="1614609" cy="1003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b="1" i="1" dirty="0" smtClean="0"/>
              <a:t>в</a:t>
            </a:r>
            <a:r>
              <a:rPr lang="ru-RU" sz="4400" b="1" i="1" dirty="0" smtClean="0">
                <a:solidFill>
                  <a:srgbClr val="FF0000"/>
                </a:solidFill>
              </a:rPr>
              <a:t>а</a:t>
            </a:r>
            <a:r>
              <a:rPr lang="ru-RU" sz="4400" b="1" i="1" dirty="0" smtClean="0"/>
              <a:t>гон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1654556" y="2168856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Дуга 9"/>
          <p:cNvSpPr/>
          <p:nvPr/>
        </p:nvSpPr>
        <p:spPr>
          <a:xfrm>
            <a:off x="683568" y="1988840"/>
            <a:ext cx="1584176" cy="648072"/>
          </a:xfrm>
          <a:prstGeom prst="arc">
            <a:avLst>
              <a:gd name="adj1" fmla="val 11317791"/>
              <a:gd name="adj2" fmla="val 2097601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6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212976"/>
            <a:ext cx="4556599" cy="12785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1560" y="3068960"/>
            <a:ext cx="2305503" cy="1003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b="1" i="1" dirty="0" smtClean="0"/>
              <a:t>в</a:t>
            </a:r>
            <a:r>
              <a:rPr lang="ru-RU" sz="4400" b="1" i="1" dirty="0" smtClean="0">
                <a:solidFill>
                  <a:srgbClr val="FF0000"/>
                </a:solidFill>
              </a:rPr>
              <a:t>а</a:t>
            </a:r>
            <a:r>
              <a:rPr lang="ru-RU" sz="4400" b="1" i="1" dirty="0" smtClean="0"/>
              <a:t>гончик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60" y="4221088"/>
            <a:ext cx="2492221" cy="1003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b="1" i="1" dirty="0" smtClean="0"/>
              <a:t>в</a:t>
            </a:r>
            <a:r>
              <a:rPr lang="ru-RU" sz="4400" b="1" i="1" dirty="0" smtClean="0">
                <a:solidFill>
                  <a:srgbClr val="FF0000"/>
                </a:solidFill>
              </a:rPr>
              <a:t>а</a:t>
            </a:r>
            <a:r>
              <a:rPr lang="ru-RU" sz="4400" b="1" i="1" dirty="0" smtClean="0"/>
              <a:t>гонетка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1560" y="5373216"/>
            <a:ext cx="2918876" cy="1003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b="1" i="1" dirty="0" smtClean="0"/>
              <a:t>в</a:t>
            </a:r>
            <a:r>
              <a:rPr lang="ru-RU" sz="4400" b="1" i="1" dirty="0" smtClean="0">
                <a:solidFill>
                  <a:srgbClr val="FF0000"/>
                </a:solidFill>
              </a:rPr>
              <a:t>а</a:t>
            </a:r>
            <a:r>
              <a:rPr lang="ru-RU" sz="4400" b="1" i="1" dirty="0" smtClean="0"/>
              <a:t>гонетчик </a:t>
            </a:r>
            <a:endParaRPr lang="ru-RU" sz="4400" b="1" i="1" dirty="0"/>
          </a:p>
        </p:txBody>
      </p:sp>
      <p:sp>
        <p:nvSpPr>
          <p:cNvPr id="19" name="Дуга 18"/>
          <p:cNvSpPr/>
          <p:nvPr/>
        </p:nvSpPr>
        <p:spPr>
          <a:xfrm>
            <a:off x="683568" y="3140968"/>
            <a:ext cx="1584176" cy="648072"/>
          </a:xfrm>
          <a:prstGeom prst="arc">
            <a:avLst>
              <a:gd name="adj1" fmla="val 11317791"/>
              <a:gd name="adj2" fmla="val 2097601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уга 19"/>
          <p:cNvSpPr/>
          <p:nvPr/>
        </p:nvSpPr>
        <p:spPr>
          <a:xfrm>
            <a:off x="683568" y="4365104"/>
            <a:ext cx="1584176" cy="648072"/>
          </a:xfrm>
          <a:prstGeom prst="arc">
            <a:avLst>
              <a:gd name="adj1" fmla="val 11317791"/>
              <a:gd name="adj2" fmla="val 2097601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>
            <a:off x="683568" y="5517232"/>
            <a:ext cx="1584176" cy="648072"/>
          </a:xfrm>
          <a:prstGeom prst="arc">
            <a:avLst>
              <a:gd name="adj1" fmla="val 11317791"/>
              <a:gd name="adj2" fmla="val 2097601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rot="5400000">
            <a:off x="1655680" y="3320984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2231744" y="4473112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2303768" y="5625240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5" name="Рисунок 24" descr="vo.jpg"/>
          <p:cNvPicPr>
            <a:picLocks noChangeAspect="1"/>
          </p:cNvPicPr>
          <p:nvPr/>
        </p:nvPicPr>
        <p:blipFill>
          <a:blip r:embed="rId4">
            <a:lum bright="-17000" contrast="24000"/>
          </a:blip>
          <a:stretch>
            <a:fillRect/>
          </a:stretch>
        </p:blipFill>
        <p:spPr>
          <a:xfrm>
            <a:off x="6286512" y="4714884"/>
            <a:ext cx="2214578" cy="1750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 animBg="1"/>
      <p:bldP spid="16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3954" y="302105"/>
            <a:ext cx="4216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Запомните слова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0126" y="1382990"/>
            <a:ext cx="268374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smtClean="0"/>
              <a:t>в……зал</a:t>
            </a:r>
          </a:p>
          <a:p>
            <a:pPr algn="ctr"/>
            <a:r>
              <a:rPr lang="ru-RU" sz="4400" b="1" i="1" dirty="0" smtClean="0"/>
              <a:t>п…...он</a:t>
            </a:r>
          </a:p>
          <a:p>
            <a:pPr algn="ctr"/>
            <a:r>
              <a:rPr lang="ru-RU" sz="4400" b="1" i="1" dirty="0" smtClean="0"/>
              <a:t>б…</a:t>
            </a:r>
            <a:r>
              <a:rPr lang="ru-RU" sz="4400" b="1" i="1" dirty="0" err="1" smtClean="0"/>
              <a:t>гаж</a:t>
            </a:r>
            <a:endParaRPr lang="ru-RU" sz="4400" b="1" i="1" dirty="0" smtClean="0"/>
          </a:p>
          <a:p>
            <a:pPr algn="ctr"/>
            <a:r>
              <a:rPr lang="ru-RU" sz="4400" b="1" i="1" dirty="0" smtClean="0"/>
              <a:t>п...……жир</a:t>
            </a:r>
          </a:p>
          <a:p>
            <a:pPr algn="ctr"/>
            <a:r>
              <a:rPr lang="ru-RU" sz="4400" b="1" i="1" dirty="0" smtClean="0"/>
              <a:t>ч…м…дан</a:t>
            </a:r>
          </a:p>
          <a:p>
            <a:pPr algn="ctr"/>
            <a:r>
              <a:rPr lang="ru-RU" sz="4400" b="1" i="1" dirty="0" smtClean="0"/>
              <a:t>б…лет</a:t>
            </a:r>
          </a:p>
          <a:p>
            <a:pPr algn="ctr"/>
            <a:r>
              <a:rPr lang="ru-RU" sz="4400" b="1" i="1" dirty="0" smtClean="0"/>
              <a:t>в…гон</a:t>
            </a:r>
            <a:endParaRPr lang="ru-RU" sz="4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357166"/>
            <a:ext cx="4643470" cy="3303294"/>
          </a:xfrm>
          <a:prstGeom prst="rect">
            <a:avLst/>
          </a:prstGeom>
        </p:spPr>
      </p:pic>
      <p:pic>
        <p:nvPicPr>
          <p:cNvPr id="4" name="Picture 2" descr="D:\Студия\Другое\ПРЕЗЕНТАЦИИ 2\31\ima new\little-girl-at-school-de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01" y="3071810"/>
            <a:ext cx="322825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Студия\Другое\ПРЕЗЕНТАЦИИ 2\31\ima new\school-boy-at-school-des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9256" y="3071810"/>
            <a:ext cx="299712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28926" y="1714488"/>
            <a:ext cx="2879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Сиди правильно!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2544" y="302105"/>
            <a:ext cx="3518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Проверь себя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9464" y="1382990"/>
            <a:ext cx="260507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i="1" dirty="0" smtClean="0"/>
              <a:t>в</a:t>
            </a:r>
            <a:r>
              <a:rPr lang="ru-RU" sz="4400" b="1" i="1" u="sng" dirty="0" smtClean="0"/>
              <a:t>ок</a:t>
            </a:r>
            <a:r>
              <a:rPr lang="ru-RU" sz="4400" b="1" i="1" dirty="0" smtClean="0"/>
              <a:t>зал</a:t>
            </a:r>
          </a:p>
          <a:p>
            <a:pPr algn="ctr"/>
            <a:r>
              <a:rPr lang="ru-RU" sz="4400" b="1" i="1" dirty="0" smtClean="0"/>
              <a:t>п</a:t>
            </a:r>
            <a:r>
              <a:rPr lang="ru-RU" sz="4400" b="1" i="1" u="sng" dirty="0" smtClean="0"/>
              <a:t>ерр</a:t>
            </a:r>
            <a:r>
              <a:rPr lang="ru-RU" sz="4400" b="1" i="1" dirty="0" smtClean="0"/>
              <a:t>он</a:t>
            </a:r>
          </a:p>
          <a:p>
            <a:pPr algn="ctr"/>
            <a:r>
              <a:rPr lang="ru-RU" sz="4400" b="1" i="1" dirty="0" smtClean="0"/>
              <a:t>б</a:t>
            </a:r>
            <a:r>
              <a:rPr lang="ru-RU" sz="4400" b="1" i="1" u="sng" dirty="0" smtClean="0"/>
              <a:t>а</a:t>
            </a:r>
            <a:r>
              <a:rPr lang="ru-RU" sz="4400" b="1" i="1" dirty="0" smtClean="0"/>
              <a:t>гаж</a:t>
            </a:r>
          </a:p>
          <a:p>
            <a:pPr algn="ctr"/>
            <a:r>
              <a:rPr lang="ru-RU" sz="4400" b="1" i="1" dirty="0" smtClean="0"/>
              <a:t>п</a:t>
            </a:r>
            <a:r>
              <a:rPr lang="ru-RU" sz="4400" b="1" i="1" u="sng" dirty="0" smtClean="0"/>
              <a:t>асса</a:t>
            </a:r>
            <a:r>
              <a:rPr lang="ru-RU" sz="4400" b="1" i="1" dirty="0" smtClean="0"/>
              <a:t>жир</a:t>
            </a:r>
          </a:p>
          <a:p>
            <a:pPr algn="ctr"/>
            <a:r>
              <a:rPr lang="ru-RU" sz="4400" b="1" i="1" dirty="0" smtClean="0"/>
              <a:t>ч</a:t>
            </a:r>
            <a:r>
              <a:rPr lang="ru-RU" sz="4400" b="1" i="1" u="sng" dirty="0" smtClean="0"/>
              <a:t>е</a:t>
            </a:r>
            <a:r>
              <a:rPr lang="ru-RU" sz="4400" b="1" i="1" dirty="0" smtClean="0"/>
              <a:t>м</a:t>
            </a:r>
            <a:r>
              <a:rPr lang="ru-RU" sz="4400" b="1" i="1" u="sng" dirty="0" smtClean="0"/>
              <a:t>о</a:t>
            </a:r>
            <a:r>
              <a:rPr lang="ru-RU" sz="4400" b="1" i="1" dirty="0" smtClean="0"/>
              <a:t>дан</a:t>
            </a:r>
          </a:p>
          <a:p>
            <a:pPr algn="ctr"/>
            <a:r>
              <a:rPr lang="ru-RU" sz="4400" b="1" i="1" dirty="0" smtClean="0"/>
              <a:t>б</a:t>
            </a:r>
            <a:r>
              <a:rPr lang="ru-RU" sz="4400" b="1" i="1" u="sng" dirty="0" smtClean="0"/>
              <a:t>и</a:t>
            </a:r>
            <a:r>
              <a:rPr lang="ru-RU" sz="4400" b="1" i="1" dirty="0" smtClean="0"/>
              <a:t>лет</a:t>
            </a:r>
          </a:p>
          <a:p>
            <a:pPr algn="ctr"/>
            <a:r>
              <a:rPr lang="ru-RU" sz="4400" b="1" i="1" dirty="0" smtClean="0"/>
              <a:t>в</a:t>
            </a:r>
            <a:r>
              <a:rPr lang="ru-RU" sz="4400" b="1" i="1" u="sng" dirty="0" smtClean="0"/>
              <a:t>а</a:t>
            </a:r>
            <a:r>
              <a:rPr lang="ru-RU" sz="4400" b="1" i="1" dirty="0" smtClean="0"/>
              <a:t>гон</a:t>
            </a:r>
            <a:endParaRPr lang="ru-RU" sz="4400" b="1" i="1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rot="5400000">
            <a:off x="5040056" y="1448776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rot="5400000">
            <a:off x="5112080" y="2096848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4824032" y="2744920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5328088" y="3465024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5184072" y="4113072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4968048" y="4833152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4824032" y="5481224"/>
            <a:ext cx="216000" cy="144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040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6" r="6740"/>
          <a:stretch/>
        </p:blipFill>
        <p:spPr>
          <a:xfrm>
            <a:off x="0" y="0"/>
            <a:ext cx="9144000" cy="6974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1944" y="-24"/>
            <a:ext cx="5580112" cy="39085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5706" y="802171"/>
            <a:ext cx="3132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spc="200" dirty="0" smtClean="0">
                <a:solidFill>
                  <a:srgbClr val="C00000"/>
                </a:solidFill>
                <a:latin typeface="Monotype Corsiva" pitchFamily="66" charset="0"/>
              </a:rPr>
              <a:t>Морфология</a:t>
            </a:r>
            <a:endParaRPr lang="ru-RU" sz="4400" b="1" spc="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4587"/>
            <a:ext cx="9144000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30141" y="230667"/>
            <a:ext cx="4683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Отгадайте загадку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1604" y="1285860"/>
            <a:ext cx="756938" cy="1446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</a:rPr>
              <a:t>1</a:t>
            </a:r>
            <a:endParaRPr lang="ru-RU" sz="8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3531" y="1285860"/>
            <a:ext cx="756938" cy="1446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</a:rPr>
              <a:t>2</a:t>
            </a:r>
            <a:endParaRPr lang="ru-RU" sz="8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8334" y="1285860"/>
            <a:ext cx="756938" cy="14465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</a:rPr>
              <a:t>3</a:t>
            </a:r>
            <a:endParaRPr lang="ru-RU" sz="8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2714620"/>
            <a:ext cx="2445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Имя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существительное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3772" y="2714620"/>
            <a:ext cx="2276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Имя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прилагательное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8677" y="2857496"/>
            <a:ext cx="1008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Глагол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643314"/>
            <a:ext cx="91440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500438"/>
            <a:ext cx="2960687" cy="13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714620"/>
            <a:ext cx="4110044" cy="271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000100" y="1000108"/>
            <a:ext cx="0" cy="3816351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855638" y="1784340"/>
            <a:ext cx="287338" cy="28733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42976" y="1619896"/>
            <a:ext cx="5041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Город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«Имя существительное»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2711E-6 L -0.37726 0.1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d9750930ab70 - копи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2571744"/>
            <a:ext cx="1026801" cy="785818"/>
          </a:xfrm>
          <a:prstGeom prst="rect">
            <a:avLst/>
          </a:prstGeom>
        </p:spPr>
      </p:pic>
      <p:pic>
        <p:nvPicPr>
          <p:cNvPr id="11" name="Рисунок 10" descr="derev151.png"/>
          <p:cNvPicPr>
            <a:picLocks noChangeAspect="1"/>
          </p:cNvPicPr>
          <p:nvPr/>
        </p:nvPicPr>
        <p:blipFill>
          <a:blip r:embed="rId3" cstate="print"/>
          <a:srcRect t="18134"/>
          <a:stretch>
            <a:fillRect/>
          </a:stretch>
        </p:blipFill>
        <p:spPr>
          <a:xfrm>
            <a:off x="0" y="2285992"/>
            <a:ext cx="6690374" cy="2580134"/>
          </a:xfrm>
          <a:prstGeom prst="rect">
            <a:avLst/>
          </a:prstGeom>
        </p:spPr>
      </p:pic>
      <p:pic>
        <p:nvPicPr>
          <p:cNvPr id="8" name="Рисунок 7" descr="derev151.png"/>
          <p:cNvPicPr>
            <a:picLocks noChangeAspect="1"/>
          </p:cNvPicPr>
          <p:nvPr/>
        </p:nvPicPr>
        <p:blipFill>
          <a:blip r:embed="rId3" cstate="print"/>
          <a:srcRect t="18134" r="17084"/>
          <a:stretch>
            <a:fillRect/>
          </a:stretch>
        </p:blipFill>
        <p:spPr>
          <a:xfrm>
            <a:off x="3596634" y="0"/>
            <a:ext cx="5547398" cy="2580134"/>
          </a:xfrm>
          <a:prstGeom prst="rect">
            <a:avLst/>
          </a:prstGeom>
        </p:spPr>
      </p:pic>
      <p:pic>
        <p:nvPicPr>
          <p:cNvPr id="9" name="Рисунок 8" descr="derev151.png"/>
          <p:cNvPicPr>
            <a:picLocks noChangeAspect="1"/>
          </p:cNvPicPr>
          <p:nvPr/>
        </p:nvPicPr>
        <p:blipFill>
          <a:blip r:embed="rId3" cstate="print"/>
          <a:srcRect t="18134"/>
          <a:stretch>
            <a:fillRect/>
          </a:stretch>
        </p:blipFill>
        <p:spPr>
          <a:xfrm>
            <a:off x="0" y="0"/>
            <a:ext cx="6690374" cy="2580134"/>
          </a:xfrm>
          <a:prstGeom prst="rect">
            <a:avLst/>
          </a:prstGeom>
        </p:spPr>
      </p:pic>
      <p:pic>
        <p:nvPicPr>
          <p:cNvPr id="3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98" y="3698900"/>
            <a:ext cx="91440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1090" y="2643182"/>
            <a:ext cx="2960687" cy="13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0_85202_8d031bb7_XL.png"/>
          <p:cNvPicPr>
            <a:picLocks noChangeAspect="1"/>
          </p:cNvPicPr>
          <p:nvPr/>
        </p:nvPicPr>
        <p:blipFill>
          <a:blip r:embed="rId6" cstate="print"/>
          <a:srcRect r="42936"/>
          <a:stretch>
            <a:fillRect/>
          </a:stretch>
        </p:blipFill>
        <p:spPr>
          <a:xfrm>
            <a:off x="7215206" y="4929198"/>
            <a:ext cx="1643074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6 -0.03632 L -0.49791 0.2421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6572264" y="5033264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715140" y="389025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533454" y="2714620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469341" y="302105"/>
            <a:ext cx="4698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Прочитайте слова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4068" y="2500306"/>
            <a:ext cx="990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лес</a:t>
            </a:r>
            <a:endParaRPr lang="ru-RU" sz="4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071670" y="3643314"/>
            <a:ext cx="1415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куст</a:t>
            </a:r>
            <a:endParaRPr lang="ru-RU" sz="4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134989" y="4786322"/>
            <a:ext cx="1289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лось</a:t>
            </a:r>
            <a:endParaRPr lang="ru-RU" sz="4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978729" y="1087923"/>
            <a:ext cx="1186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м.р.</a:t>
            </a:r>
            <a:endParaRPr lang="ru-RU" sz="4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314673" y="1643050"/>
            <a:ext cx="1328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ед.ч.</a:t>
            </a:r>
            <a:endParaRPr lang="ru-RU" sz="4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61691" y="4802699"/>
            <a:ext cx="1287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лоси</a:t>
            </a:r>
            <a:endParaRPr lang="ru-RU" sz="4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29256" y="3651503"/>
            <a:ext cx="1752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кусты</a:t>
            </a:r>
            <a:endParaRPr lang="ru-RU" sz="4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72111" y="2500306"/>
            <a:ext cx="12666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леса</a:t>
            </a:r>
            <a:endParaRPr lang="ru-RU" sz="4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75096" y="1643050"/>
            <a:ext cx="1468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мн.ч.</a:t>
            </a:r>
            <a:endParaRPr lang="ru-RU" sz="4400" b="1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75868" y="2714620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357554" y="389025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86116" y="500063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857488" y="585789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50529" y="585789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tx1"/>
                </a:solidFill>
              </a:rPr>
              <a:t>ы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43570" y="585789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и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3318552_111_p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0_90c2f_c8d8a74c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1" y="2857496"/>
            <a:ext cx="2000263" cy="1187583"/>
          </a:xfrm>
          <a:prstGeom prst="rect">
            <a:avLst/>
          </a:prstGeom>
        </p:spPr>
      </p:pic>
      <p:pic>
        <p:nvPicPr>
          <p:cNvPr id="15" name="Рисунок 14" descr="0_84ffb_b40619d6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16291">
            <a:off x="6567084" y="4507511"/>
            <a:ext cx="1164664" cy="57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214678" y="5033264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86116" y="389025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43240" y="2747248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676330" y="496182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786578" y="389025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604892" y="2747248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469341" y="302105"/>
            <a:ext cx="4698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Прочитайте слова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412" y="2500306"/>
            <a:ext cx="1287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река</a:t>
            </a:r>
            <a:endParaRPr lang="ru-RU" sz="4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109516" y="3643314"/>
            <a:ext cx="1603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лодка</a:t>
            </a:r>
            <a:endParaRPr lang="ru-RU" sz="4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201886" y="4786322"/>
            <a:ext cx="1441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рыба</a:t>
            </a:r>
            <a:endParaRPr lang="ru-RU" sz="4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978729" y="1087923"/>
            <a:ext cx="1250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ж.р.</a:t>
            </a:r>
            <a:endParaRPr lang="ru-RU" sz="4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314673" y="1643050"/>
            <a:ext cx="1328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ед.ч.</a:t>
            </a:r>
            <a:endParaRPr lang="ru-RU" sz="4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17388" y="4714884"/>
            <a:ext cx="1526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рыбы</a:t>
            </a:r>
            <a:endParaRPr lang="ru-RU" sz="4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72132" y="3607595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лодки</a:t>
            </a:r>
            <a:endParaRPr lang="ru-RU" sz="4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15008" y="2500306"/>
            <a:ext cx="1295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реки</a:t>
            </a:r>
            <a:endParaRPr lang="ru-RU" sz="4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75096" y="1643050"/>
            <a:ext cx="1468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мн.ч.</a:t>
            </a:r>
            <a:endParaRPr lang="ru-RU" sz="4400" b="1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428992" y="585789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и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57818" y="585789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tx1"/>
                </a:solidFill>
              </a:rPr>
              <a:t>ы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21" grpId="0" animBg="1"/>
      <p:bldP spid="20" grpId="0" animBg="1"/>
      <p:bldP spid="19" grpId="0" animBg="1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22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dium_20100306091454354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pic>
        <p:nvPicPr>
          <p:cNvPr id="3" name="Рисунок 2" descr="oblaka03.png"/>
          <p:cNvPicPr>
            <a:picLocks noChangeAspect="1"/>
          </p:cNvPicPr>
          <p:nvPr/>
        </p:nvPicPr>
        <p:blipFill>
          <a:blip r:embed="rId3" cstate="print">
            <a:lum bright="-20000" contrast="22000"/>
          </a:blip>
          <a:stretch>
            <a:fillRect/>
          </a:stretch>
        </p:blipFill>
        <p:spPr>
          <a:xfrm>
            <a:off x="5072066" y="142852"/>
            <a:ext cx="3937076" cy="2542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286116" y="500063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533058" y="389025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14678" y="2747248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747768" y="5033264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929454" y="389025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604892" y="2747248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469341" y="302105"/>
            <a:ext cx="4698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Прочитайте слова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4068" y="2500306"/>
            <a:ext cx="1318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поле</a:t>
            </a:r>
            <a:endParaRPr lang="ru-RU" sz="4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071670" y="3643314"/>
            <a:ext cx="1891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облако</a:t>
            </a:r>
            <a:endParaRPr lang="ru-RU" sz="4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2134989" y="4786322"/>
            <a:ext cx="1563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озеро</a:t>
            </a:r>
            <a:endParaRPr lang="ru-RU" sz="4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914608" y="1087923"/>
            <a:ext cx="131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ср.р.</a:t>
            </a:r>
            <a:endParaRPr lang="ru-RU" sz="4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314673" y="1643050"/>
            <a:ext cx="1328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ед.ч.</a:t>
            </a:r>
            <a:endParaRPr lang="ru-RU" sz="4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80520" y="4802699"/>
            <a:ext cx="1563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озёра</a:t>
            </a:r>
            <a:endParaRPr lang="ru-RU" sz="4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66987" y="3651503"/>
            <a:ext cx="1891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облака</a:t>
            </a:r>
            <a:endParaRPr lang="ru-RU" sz="4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72111" y="2500306"/>
            <a:ext cx="13172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поля</a:t>
            </a:r>
            <a:endParaRPr lang="ru-RU" sz="4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75096" y="1643050"/>
            <a:ext cx="1468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мн.ч.</a:t>
            </a:r>
            <a:endParaRPr lang="ru-RU" sz="4400" b="1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357554" y="585789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86380" y="585789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я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21" grpId="0" animBg="1"/>
      <p:bldP spid="20" grpId="0" animBg="1"/>
      <p:bldP spid="19" grpId="0" animBg="1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22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204" y="117439"/>
            <a:ext cx="74515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Как образуется форма множественного числа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у имён существительных?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" name="Рисунок 24" descr="e11bd744eee3.png"/>
          <p:cNvPicPr>
            <a:picLocks noChangeAspect="1"/>
          </p:cNvPicPr>
          <p:nvPr/>
        </p:nvPicPr>
        <p:blipFill>
          <a:blip r:embed="rId2" cstate="print"/>
          <a:srcRect t="607" b="3512"/>
          <a:stretch>
            <a:fillRect/>
          </a:stretch>
        </p:blipFill>
        <p:spPr>
          <a:xfrm>
            <a:off x="0" y="1357298"/>
            <a:ext cx="9144000" cy="47149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57290" y="2430844"/>
            <a:ext cx="17547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м.р.</a:t>
            </a:r>
          </a:p>
          <a:p>
            <a:pPr algn="ctr"/>
            <a:r>
              <a:rPr lang="ru-RU" sz="2400" dirty="0" smtClean="0"/>
              <a:t>лес – лес</a:t>
            </a:r>
            <a:r>
              <a:rPr lang="ru-RU" sz="2400" b="1" dirty="0" smtClean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ru-RU" sz="2400" dirty="0" smtClean="0"/>
              <a:t>куст – куст</a:t>
            </a:r>
            <a:r>
              <a:rPr lang="ru-RU" sz="2400" b="1" dirty="0" smtClean="0">
                <a:solidFill>
                  <a:srgbClr val="FF0000"/>
                </a:solidFill>
              </a:rPr>
              <a:t>ы</a:t>
            </a:r>
          </a:p>
          <a:p>
            <a:pPr algn="ctr"/>
            <a:r>
              <a:rPr lang="ru-RU" sz="2400" dirty="0" smtClean="0"/>
              <a:t>лось - лос</a:t>
            </a:r>
            <a:r>
              <a:rPr lang="ru-RU" sz="2400" b="1" dirty="0" smtClean="0">
                <a:solidFill>
                  <a:srgbClr val="FF0000"/>
                </a:solidFill>
              </a:rPr>
              <a:t>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39435" y="2428868"/>
            <a:ext cx="2049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ж.р.</a:t>
            </a:r>
          </a:p>
          <a:p>
            <a:pPr algn="ctr"/>
            <a:r>
              <a:rPr lang="ru-RU" sz="2400" dirty="0" smtClean="0"/>
              <a:t>рек</a:t>
            </a:r>
            <a:r>
              <a:rPr lang="ru-RU" sz="2400" b="1" dirty="0" smtClean="0"/>
              <a:t>а</a:t>
            </a:r>
            <a:r>
              <a:rPr lang="ru-RU" sz="2400" dirty="0" smtClean="0"/>
              <a:t> – рек</a:t>
            </a:r>
            <a:r>
              <a:rPr lang="ru-RU" sz="2400" b="1" dirty="0" smtClean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ru-RU" sz="2400" dirty="0" smtClean="0"/>
              <a:t>лодк</a:t>
            </a:r>
            <a:r>
              <a:rPr lang="ru-RU" sz="2400" b="1" dirty="0" smtClean="0"/>
              <a:t>а</a:t>
            </a:r>
            <a:r>
              <a:rPr lang="ru-RU" sz="2400" dirty="0" smtClean="0"/>
              <a:t> – лодк</a:t>
            </a:r>
            <a:r>
              <a:rPr lang="ru-RU" sz="2400" b="1" dirty="0" smtClean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ru-RU" sz="2400" dirty="0" smtClean="0"/>
              <a:t>рыб</a:t>
            </a:r>
            <a:r>
              <a:rPr lang="ru-RU" sz="2400" b="1" dirty="0" smtClean="0"/>
              <a:t>а</a:t>
            </a:r>
            <a:r>
              <a:rPr lang="ru-RU" sz="2400" dirty="0" smtClean="0"/>
              <a:t> - рыб</a:t>
            </a:r>
            <a:r>
              <a:rPr lang="ru-RU" sz="2400" b="1" dirty="0" smtClean="0">
                <a:solidFill>
                  <a:srgbClr val="FF0000"/>
                </a:solidFill>
              </a:rPr>
              <a:t>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16212" y="2428868"/>
            <a:ext cx="2327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ср.р.</a:t>
            </a:r>
          </a:p>
          <a:p>
            <a:pPr algn="ctr"/>
            <a:r>
              <a:rPr lang="ru-RU" sz="2400" dirty="0" smtClean="0"/>
              <a:t>пол</a:t>
            </a:r>
            <a:r>
              <a:rPr lang="ru-RU" sz="2400" b="1" dirty="0" smtClean="0"/>
              <a:t>е</a:t>
            </a:r>
            <a:r>
              <a:rPr lang="ru-RU" sz="2400" dirty="0" smtClean="0"/>
              <a:t> – пол</a:t>
            </a:r>
            <a:r>
              <a:rPr lang="ru-RU" sz="2400" b="1" dirty="0" smtClean="0">
                <a:solidFill>
                  <a:srgbClr val="FF0000"/>
                </a:solidFill>
              </a:rPr>
              <a:t>я</a:t>
            </a:r>
          </a:p>
          <a:p>
            <a:pPr algn="ctr"/>
            <a:r>
              <a:rPr lang="ru-RU" sz="2400" dirty="0" smtClean="0"/>
              <a:t>облак</a:t>
            </a:r>
            <a:r>
              <a:rPr lang="ru-RU" sz="2400" b="1" dirty="0" smtClean="0"/>
              <a:t>о</a:t>
            </a:r>
            <a:r>
              <a:rPr lang="ru-RU" sz="2400" dirty="0" smtClean="0"/>
              <a:t> – облак</a:t>
            </a:r>
            <a:r>
              <a:rPr lang="ru-RU" sz="2400" b="1" dirty="0" smtClean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ru-RU" sz="2400" dirty="0" smtClean="0"/>
              <a:t>озер</a:t>
            </a:r>
            <a:r>
              <a:rPr lang="ru-RU" sz="2400" b="1" dirty="0" smtClean="0"/>
              <a:t>о</a:t>
            </a:r>
            <a:r>
              <a:rPr lang="ru-RU" sz="2400" dirty="0" smtClean="0"/>
              <a:t> - озёр</a:t>
            </a:r>
            <a:r>
              <a:rPr lang="ru-RU" sz="2400" b="1" dirty="0" smtClean="0">
                <a:solidFill>
                  <a:srgbClr val="FF0000"/>
                </a:solidFill>
              </a:rPr>
              <a:t>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9" name="Рисунок 28" descr="sova2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286512" y="4357694"/>
            <a:ext cx="2394402" cy="235743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2928926" y="442913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15008" y="442913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smtClean="0">
                <a:solidFill>
                  <a:schemeClr val="tx1"/>
                </a:solidFill>
              </a:rPr>
              <a:t>и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786314" y="442913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tx1"/>
                </a:solidFill>
              </a:rPr>
              <a:t>ы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857620" y="4429132"/>
            <a:ext cx="642942" cy="64294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я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30" grpId="0" animBg="1"/>
      <p:bldP spid="31" grpId="0" animBg="1"/>
      <p:bldP spid="32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90428976_576168_400147506701154_1882306765_n1.jpg"/>
          <p:cNvPicPr>
            <a:picLocks noChangeAspect="1"/>
          </p:cNvPicPr>
          <p:nvPr/>
        </p:nvPicPr>
        <p:blipFill>
          <a:blip r:embed="rId2" cstate="print"/>
          <a:srcRect l="6500" t="6875" r="500" b="16250"/>
          <a:stretch>
            <a:fillRect/>
          </a:stretch>
        </p:blipFill>
        <p:spPr>
          <a:xfrm>
            <a:off x="2421890" y="2357430"/>
            <a:ext cx="3150242" cy="20832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1824" y="142852"/>
            <a:ext cx="8080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Рассмотрите картинки. Назовите предметы.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Рисунок 22" descr="7d6f8b50a09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357298"/>
            <a:ext cx="1714512" cy="31086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4282" y="4500570"/>
            <a:ext cx="1972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молоко</a:t>
            </a:r>
            <a:endParaRPr lang="ru-RU" sz="44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20449" y="4516947"/>
            <a:ext cx="1132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мёд</a:t>
            </a:r>
            <a:endParaRPr lang="ru-RU" sz="4400" i="1" dirty="0"/>
          </a:p>
        </p:txBody>
      </p:sp>
      <p:pic>
        <p:nvPicPr>
          <p:cNvPr id="28" name="Рисунок 27" descr="13056972348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2428868"/>
            <a:ext cx="3512368" cy="17859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86578" y="4500570"/>
            <a:ext cx="13585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мука</a:t>
            </a:r>
            <a:endParaRPr lang="ru-RU" sz="4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1838848" y="5643578"/>
            <a:ext cx="559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Всегда в единственном числе!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mann1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6815" y="482362"/>
            <a:ext cx="5430371" cy="5893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824" y="142852"/>
            <a:ext cx="8080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Рассмотрите картинки. Назовите предметы.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0100" y="4500570"/>
            <a:ext cx="12907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очки</a:t>
            </a:r>
            <a:endParaRPr lang="ru-RU" sz="44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3143240" y="4500570"/>
            <a:ext cx="26484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шахматы</a:t>
            </a:r>
            <a:endParaRPr lang="ru-RU" sz="44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6429388" y="4500570"/>
            <a:ext cx="24738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ножницы</a:t>
            </a:r>
            <a:endParaRPr lang="ru-RU" sz="4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89970" y="5643578"/>
            <a:ext cx="6164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Всегда во множественном числе!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 descr="nogn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48295" flipV="1">
            <a:off x="6572264" y="1364594"/>
            <a:ext cx="1207726" cy="3263301"/>
          </a:xfrm>
          <a:prstGeom prst="rect">
            <a:avLst/>
          </a:prstGeom>
        </p:spPr>
      </p:pic>
      <p:pic>
        <p:nvPicPr>
          <p:cNvPr id="11" name="Рисунок 10" descr="f374ba6439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5784" y="1947974"/>
            <a:ext cx="3432433" cy="2266844"/>
          </a:xfrm>
          <a:prstGeom prst="rect">
            <a:avLst/>
          </a:prstGeom>
        </p:spPr>
      </p:pic>
      <p:pic>
        <p:nvPicPr>
          <p:cNvPr id="12" name="Рисунок 11" descr="0_87dd0_3eef4745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428868"/>
            <a:ext cx="2419597" cy="158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1" y="-71461"/>
            <a:ext cx="9408470" cy="69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348" y="714356"/>
            <a:ext cx="7792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«Изменение имён существительных по числам»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24" y="1744698"/>
            <a:ext cx="755078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arenR"/>
            </a:pPr>
            <a:r>
              <a:rPr lang="ru-RU" sz="2800" b="1" dirty="0" smtClean="0">
                <a:solidFill>
                  <a:schemeClr val="bg1"/>
                </a:solidFill>
              </a:rPr>
              <a:t>Как изменяются имена существительные?</a:t>
            </a:r>
          </a:p>
          <a:p>
            <a:pPr marL="514350" indent="-514350">
              <a:buAutoNum type="arabicParenR"/>
            </a:pPr>
            <a:r>
              <a:rPr lang="ru-RU" sz="2800" b="1" dirty="0" smtClean="0">
                <a:solidFill>
                  <a:schemeClr val="bg1"/>
                </a:solidFill>
              </a:rPr>
              <a:t>В каком числе употребляются имена 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       существительные?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3)   Что обозначают имена существительные 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       в единственном числе?</a:t>
            </a:r>
          </a:p>
          <a:p>
            <a:pPr marL="514350" indent="-514350">
              <a:buAutoNum type="arabicParenR" startAt="4"/>
            </a:pPr>
            <a:r>
              <a:rPr lang="ru-RU" sz="2800" b="1" dirty="0" smtClean="0">
                <a:solidFill>
                  <a:schemeClr val="bg1"/>
                </a:solidFill>
              </a:rPr>
              <a:t>Что обозначают имена  существительные 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       во множественном числе?</a:t>
            </a:r>
          </a:p>
          <a:p>
            <a:pPr marL="514350" indent="-514350">
              <a:buAutoNum type="arabicParenR" startAt="5"/>
            </a:pPr>
            <a:r>
              <a:rPr lang="ru-RU" sz="2800" b="1" dirty="0" smtClean="0">
                <a:solidFill>
                  <a:schemeClr val="bg1"/>
                </a:solidFill>
              </a:rPr>
              <a:t>Что изменяется в имени существительном 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       при изменении его числа?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640" y="129581"/>
            <a:ext cx="843872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Изменение имен существительных по числам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4911" y="1619896"/>
            <a:ext cx="330558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 smtClean="0"/>
              <a:t>единственное число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57752" y="1619896"/>
            <a:ext cx="358668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 smtClean="0"/>
              <a:t>множественное число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14348" y="3046397"/>
            <a:ext cx="321471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один </a:t>
            </a:r>
          </a:p>
          <a:p>
            <a:pPr algn="ctr"/>
            <a:r>
              <a:rPr lang="ru-RU" sz="2800" dirty="0" smtClean="0"/>
              <a:t>предмет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857752" y="3046397"/>
            <a:ext cx="357766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несколько или </a:t>
            </a:r>
          </a:p>
          <a:p>
            <a:pPr algn="ctr"/>
            <a:r>
              <a:rPr lang="ru-RU" sz="2800" dirty="0" smtClean="0"/>
              <a:t>много предметов</a:t>
            </a:r>
            <a:endParaRPr lang="ru-RU" sz="28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1836778" y="1163562"/>
            <a:ext cx="900000" cy="158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6407222" y="1163562"/>
            <a:ext cx="900000" cy="158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1836778" y="2592322"/>
            <a:ext cx="900000" cy="158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6407222" y="2592322"/>
            <a:ext cx="900000" cy="158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1836778" y="4449710"/>
            <a:ext cx="900000" cy="158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6408810" y="4440718"/>
            <a:ext cx="900000" cy="158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4348" y="4901525"/>
            <a:ext cx="321471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всегда единственное число</a:t>
            </a:r>
            <a:endParaRPr lang="ru-RU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4857752" y="4901525"/>
            <a:ext cx="35719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всегда множественное </a:t>
            </a:r>
          </a:p>
          <a:p>
            <a:pPr algn="ctr"/>
            <a:r>
              <a:rPr lang="ru-RU" sz="2800" dirty="0" smtClean="0"/>
              <a:t>число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35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341" y="302105"/>
            <a:ext cx="4511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Физкультминутка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571736" y="1250141"/>
            <a:ext cx="6215106" cy="43577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Единственное число – </a:t>
            </a:r>
          </a:p>
          <a:p>
            <a:pPr algn="ctr"/>
            <a:r>
              <a:rPr lang="ru-RU" sz="3600" dirty="0" smtClean="0"/>
              <a:t>поднимите </a:t>
            </a:r>
            <a:r>
              <a:rPr lang="ru-RU" sz="3600" b="1" dirty="0" smtClean="0"/>
              <a:t>руки вверх</a:t>
            </a:r>
            <a:r>
              <a:rPr lang="ru-RU" sz="3600" dirty="0" smtClean="0"/>
              <a:t>.</a:t>
            </a:r>
          </a:p>
          <a:p>
            <a:pPr algn="ctr"/>
            <a:r>
              <a:rPr lang="ru-RU" sz="3600" dirty="0" smtClean="0"/>
              <a:t> Множественное число – </a:t>
            </a:r>
          </a:p>
          <a:p>
            <a:pPr algn="ctr"/>
            <a:r>
              <a:rPr lang="ru-RU" sz="3600" dirty="0" smtClean="0"/>
              <a:t>поднимите </a:t>
            </a:r>
            <a:r>
              <a:rPr lang="ru-RU" sz="3600" b="1" dirty="0" smtClean="0"/>
              <a:t>руки вперед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25" name="Рисунок 24" descr="6d29af5460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88" y="3143248"/>
            <a:ext cx="3212828" cy="3649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c6d9b41b4e43.png"/>
          <p:cNvPicPr>
            <a:picLocks noChangeAspect="1"/>
          </p:cNvPicPr>
          <p:nvPr/>
        </p:nvPicPr>
        <p:blipFill>
          <a:blip r:embed="rId2" cstate="print"/>
          <a:srcRect l="47931" r="338" b="60417"/>
          <a:stretch>
            <a:fillRect/>
          </a:stretch>
        </p:blipFill>
        <p:spPr>
          <a:xfrm>
            <a:off x="4714876" y="2237410"/>
            <a:ext cx="1571636" cy="1194433"/>
          </a:xfrm>
          <a:prstGeom prst="rect">
            <a:avLst/>
          </a:prstGeom>
        </p:spPr>
      </p:pic>
      <p:pic>
        <p:nvPicPr>
          <p:cNvPr id="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91440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563561"/>
            <a:ext cx="2960687" cy="13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928934"/>
            <a:ext cx="4110044" cy="271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0_822aa_7956e63f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714908" cy="3067981"/>
          </a:xfrm>
          <a:prstGeom prst="rect">
            <a:avLst/>
          </a:prstGeom>
        </p:spPr>
      </p:pic>
      <p:pic>
        <p:nvPicPr>
          <p:cNvPr id="19" name="Рисунок 18" descr="0_822ab_8f9772ee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-24"/>
            <a:ext cx="4625450" cy="2078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640923"/>
            <a:ext cx="1841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«Имя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существительное»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1" name="Рисунок 20" descr="dosk9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3000372"/>
            <a:ext cx="2786082" cy="32775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132865">
            <a:off x="756966" y="3661136"/>
            <a:ext cx="19903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Выполните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задания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2711E-6 L -0.37726 0.1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c6d9b41b4e43.png"/>
          <p:cNvPicPr>
            <a:picLocks noChangeAspect="1"/>
          </p:cNvPicPr>
          <p:nvPr/>
        </p:nvPicPr>
        <p:blipFill>
          <a:blip r:embed="rId2" cstate="print"/>
          <a:srcRect l="47931" r="338" b="60417"/>
          <a:stretch>
            <a:fillRect/>
          </a:stretch>
        </p:blipFill>
        <p:spPr>
          <a:xfrm>
            <a:off x="4714876" y="2237410"/>
            <a:ext cx="1571636" cy="1194433"/>
          </a:xfrm>
          <a:prstGeom prst="rect">
            <a:avLst/>
          </a:prstGeom>
        </p:spPr>
      </p:pic>
      <p:pic>
        <p:nvPicPr>
          <p:cNvPr id="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91440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563561"/>
            <a:ext cx="2960687" cy="13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000372"/>
            <a:ext cx="4110044" cy="271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0_822aa_7956e63f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714908" cy="3067981"/>
          </a:xfrm>
          <a:prstGeom prst="rect">
            <a:avLst/>
          </a:prstGeom>
        </p:spPr>
      </p:pic>
      <p:pic>
        <p:nvPicPr>
          <p:cNvPr id="19" name="Рисунок 18" descr="0_822ab_8f9772ee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-24"/>
            <a:ext cx="4625450" cy="2078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640923"/>
            <a:ext cx="1841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«Имя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существительное»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1" name="Рисунок 20" descr="dosk9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3000372"/>
            <a:ext cx="2786082" cy="32775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132865">
            <a:off x="756966" y="3507248"/>
            <a:ext cx="19903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Учимся определять число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2711E-6 L -0.37726 0.1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683568" y="663473"/>
            <a:ext cx="7772400" cy="2336899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НЕОБХОДИМЫЙ УРОВЕНЬ: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Прочитайте имена существительные. Выпишите в один столбик существительные в форме единственного числа, в другой столбик это же слово в форме множественного числа. Выделите окончания в словах. Подчеркните известные орфограммы.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683568" y="3500449"/>
            <a:ext cx="7772400" cy="22145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Колос, ёж, колосья, торт, окна,</a:t>
            </a:r>
            <a:r>
              <a:rPr kumimoji="0" lang="ru-RU" sz="48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весны, вёсны, торты, окно, ежи.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6429388" y="5533330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143240" y="5500702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533058" y="4500570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86050" y="3461628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28992" y="2390058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19206" y="4500570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072198" y="3429000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929454" y="2357430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12544" y="302105"/>
            <a:ext cx="3518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Проверь себя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232" y="2143116"/>
            <a:ext cx="15344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кол</a:t>
            </a:r>
            <a:r>
              <a:rPr lang="ru-RU" sz="4400" i="1" u="sng" dirty="0" smtClean="0"/>
              <a:t>о</a:t>
            </a:r>
            <a:r>
              <a:rPr lang="ru-RU" sz="4400" i="1" dirty="0" smtClean="0"/>
              <a:t>с</a:t>
            </a:r>
            <a:endParaRPr lang="ru-RU" sz="4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000232" y="3196332"/>
            <a:ext cx="8916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ё</a:t>
            </a:r>
            <a:r>
              <a:rPr lang="ru-RU" sz="4400" i="1" u="sng" dirty="0" smtClean="0"/>
              <a:t>ж</a:t>
            </a:r>
            <a:endParaRPr lang="ru-RU" sz="4400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4249548"/>
            <a:ext cx="1656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торт</a:t>
            </a:r>
            <a:endParaRPr lang="ru-RU" sz="4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314673" y="1285860"/>
            <a:ext cx="1328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ед.ч.</a:t>
            </a:r>
            <a:endParaRPr lang="ru-RU" sz="44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86380" y="4238630"/>
            <a:ext cx="2031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торты</a:t>
            </a:r>
            <a:endParaRPr lang="ru-RU" sz="4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86380" y="3190873"/>
            <a:ext cx="1181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u="sng" dirty="0" smtClean="0"/>
              <a:t>е</a:t>
            </a:r>
            <a:r>
              <a:rPr lang="ru-RU" sz="4400" i="1" u="dbl" dirty="0" smtClean="0"/>
              <a:t>ж</a:t>
            </a:r>
            <a:r>
              <a:rPr lang="ru-RU" sz="4400" i="1" u="sng" dirty="0" smtClean="0"/>
              <a:t>и</a:t>
            </a:r>
            <a:endParaRPr lang="ru-RU" sz="4400" i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5286380" y="2143116"/>
            <a:ext cx="20650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к</a:t>
            </a:r>
            <a:r>
              <a:rPr lang="ru-RU" sz="4400" i="1" u="sng" dirty="0" smtClean="0"/>
              <a:t>о</a:t>
            </a:r>
            <a:r>
              <a:rPr lang="ru-RU" sz="4400" i="1" dirty="0" smtClean="0"/>
              <a:t>лосья</a:t>
            </a:r>
            <a:endParaRPr lang="ru-RU" sz="4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75096" y="1285860"/>
            <a:ext cx="1468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мн.ч.</a:t>
            </a:r>
            <a:endParaRPr lang="ru-RU" sz="44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2000232" y="5302765"/>
            <a:ext cx="1545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в</a:t>
            </a:r>
            <a:r>
              <a:rPr lang="ru-RU" sz="4400" i="1" u="sng" dirty="0" smtClean="0"/>
              <a:t>е</a:t>
            </a:r>
            <a:r>
              <a:rPr lang="ru-RU" sz="4400" i="1" dirty="0" smtClean="0"/>
              <a:t>сна</a:t>
            </a:r>
            <a:endParaRPr lang="ru-RU" sz="44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286380" y="5286388"/>
            <a:ext cx="16305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вёсны</a:t>
            </a:r>
            <a:endParaRPr lang="ru-RU" sz="4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683568" y="324117"/>
            <a:ext cx="7772400" cy="2033313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ПОВЫШЕННЫЙ УРОВЕНЬ: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Найдите третье «лишнее» слово, запишите пары существительных, которые называют предмет в единственном числе и во множественном числе. Выделите окончания. Подчеркните известные орфограммы.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Текст 10"/>
          <p:cNvSpPr txBox="1">
            <a:spLocks/>
          </p:cNvSpPr>
          <p:nvPr/>
        </p:nvSpPr>
        <p:spPr>
          <a:xfrm>
            <a:off x="685800" y="2607468"/>
            <a:ext cx="7772400" cy="360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Кот, коты, котята;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ru-RU" sz="3200" i="1" dirty="0" err="1" smtClean="0"/>
              <a:t>крыльи</a:t>
            </a:r>
            <a:r>
              <a:rPr lang="ru-RU" sz="3200" i="1" dirty="0" smtClean="0"/>
              <a:t>, крыло, крылья;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Зеркальце, зеркало, зеркала;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рог, </a:t>
            </a:r>
            <a:r>
              <a:rPr kumimoji="0" lang="ru-RU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роги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рога;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шофёр, шофёры, шофера;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директор, директоры, директора.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4786314" y="4429132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928926" y="4429132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500430" y="3857628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786182" y="210430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929322" y="5033264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61620" y="5033264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428860" y="2104306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14876" y="3286124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857488" y="3286124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286248" y="2714620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71736" y="2675810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12544" y="302105"/>
            <a:ext cx="3518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Проверь себя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Текст 10"/>
          <p:cNvSpPr txBox="1">
            <a:spLocks/>
          </p:cNvSpPr>
          <p:nvPr/>
        </p:nvSpPr>
        <p:spPr>
          <a:xfrm>
            <a:off x="685800" y="1893088"/>
            <a:ext cx="7772400" cy="36076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Кот     , к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ты  ;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lang="ru-RU" sz="3200" i="1" dirty="0" smtClean="0"/>
              <a:t>крыло   , крыл</a:t>
            </a:r>
            <a:r>
              <a:rPr lang="ru-RU" sz="3200" i="1" u="sng" dirty="0" smtClean="0"/>
              <a:t>ь</a:t>
            </a:r>
            <a:r>
              <a:rPr lang="ru-RU" sz="3200" i="1" dirty="0" smtClean="0"/>
              <a:t>я   ;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зерк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ло  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з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рк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   ;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рог     , р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   ;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фёр     , ш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фёры  ;</a:t>
            </a:r>
          </a:p>
          <a:p>
            <a:pPr marL="914400" marR="0" lvl="0" indent="-9144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рект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      , д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кт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  .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85984" y="3857628"/>
            <a:ext cx="396000" cy="396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hemodan80.pn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 flipH="1">
            <a:off x="1824870" y="1571612"/>
            <a:ext cx="4747394" cy="50388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29058" y="4572008"/>
            <a:ext cx="133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флаг</a:t>
            </a:r>
            <a:endParaRPr lang="ru-RU" sz="4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86116" y="3016749"/>
            <a:ext cx="1646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флаги</a:t>
            </a:r>
            <a:endParaRPr lang="ru-RU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29124" y="2428868"/>
            <a:ext cx="1808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страна</a:t>
            </a:r>
            <a:endParaRPr lang="ru-RU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86050" y="4000504"/>
            <a:ext cx="1931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страны</a:t>
            </a:r>
            <a:endParaRPr lang="ru-RU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43438" y="3445377"/>
            <a:ext cx="1359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поле</a:t>
            </a:r>
            <a:endParaRPr lang="ru-RU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00430" y="1857364"/>
            <a:ext cx="1356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поля</a:t>
            </a:r>
            <a:endParaRPr lang="ru-RU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34478" y="142852"/>
            <a:ext cx="507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Разделите слова на две группы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86512" y="857232"/>
            <a:ext cx="2817631" cy="95410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Множественное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число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372" y="857232"/>
            <a:ext cx="2374240" cy="95410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Единственное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число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5145" y="302105"/>
            <a:ext cx="5353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Говорите правильно: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19555" y="1785926"/>
            <a:ext cx="39324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торт - торты</a:t>
            </a:r>
            <a:endParaRPr lang="ru-RU" sz="44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2706355" y="3393281"/>
            <a:ext cx="4358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шофёр - шофёры</a:t>
            </a:r>
            <a:endParaRPr lang="ru-RU" sz="4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2000232" y="5000636"/>
            <a:ext cx="57711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/>
              <a:t>директор - директора</a:t>
            </a:r>
            <a:endParaRPr lang="ru-RU" sz="4400" i="1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rot="5400000">
            <a:off x="5429256" y="1785926"/>
            <a:ext cx="285752" cy="1428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6072198" y="3286124"/>
            <a:ext cx="285752" cy="1428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7429520" y="5000636"/>
            <a:ext cx="285752" cy="14287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8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3_zoom.jpg"/>
          <p:cNvPicPr>
            <a:picLocks noChangeAspect="1"/>
          </p:cNvPicPr>
          <p:nvPr/>
        </p:nvPicPr>
        <p:blipFill>
          <a:blip r:embed="rId2"/>
          <a:srcRect l="12328" r="12329"/>
          <a:stretch>
            <a:fillRect/>
          </a:stretch>
        </p:blipFill>
        <p:spPr>
          <a:xfrm>
            <a:off x="1000100" y="1000108"/>
            <a:ext cx="3500462" cy="4646068"/>
          </a:xfrm>
          <a:prstGeom prst="rect">
            <a:avLst/>
          </a:prstGeom>
        </p:spPr>
      </p:pic>
      <p:pic>
        <p:nvPicPr>
          <p:cNvPr id="3" name="Рисунок 2" descr="1217665931_myblog-100608-12174713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357298"/>
            <a:ext cx="2928958" cy="37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685800" y="515456"/>
            <a:ext cx="7772400" cy="148478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НЕОБХОДИМЫЙ УРОВЕНЬ: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Прочитайте текст. Подчеркните в тексте имена существительные единственного числа одной чертой, множественного числа - двумя чертами.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685800" y="2071678"/>
            <a:ext cx="7772400" cy="421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Обрядила зима сосны и ели в тяжёлые снеговые шубы. До самых бровей нахлобучила им белоснежные шапки, пуховые варежки на ветки надела. Чинно стоят лесные богатыри.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i="1" dirty="0" smtClean="0"/>
              <a:t>     А под ними разные молоденькие деревца и кустики укрылись. Их зима тоже в белые шубки одела. 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2544" y="302105"/>
            <a:ext cx="3518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Проверь себя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Текст 10"/>
          <p:cNvSpPr txBox="1">
            <a:spLocks/>
          </p:cNvSpPr>
          <p:nvPr/>
        </p:nvSpPr>
        <p:spPr>
          <a:xfrm>
            <a:off x="685800" y="1714499"/>
            <a:ext cx="7772400" cy="421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Обрядила </a:t>
            </a:r>
            <a:r>
              <a:rPr kumimoji="0" lang="ru-RU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зима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1" u="dbl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сосны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</a:t>
            </a:r>
            <a:r>
              <a:rPr kumimoji="0" lang="ru-RU" sz="3200" b="0" i="1" u="dbl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ели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тяжёлые снеговые </a:t>
            </a:r>
            <a:r>
              <a:rPr kumimoji="0" lang="ru-RU" sz="3200" b="0" i="1" u="dbl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шубы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До самых </a:t>
            </a:r>
            <a:r>
              <a:rPr kumimoji="0" lang="ru-RU" sz="3200" b="0" i="1" u="dbl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бровей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нахлобучила им белоснежные </a:t>
            </a:r>
            <a:r>
              <a:rPr kumimoji="0" lang="ru-RU" sz="3200" b="0" i="1" u="dbl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шапки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пуховые </a:t>
            </a:r>
            <a:r>
              <a:rPr kumimoji="0" lang="ru-RU" sz="3200" b="0" i="1" u="dbl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варежки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3200" b="0" i="1" u="dbl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ветки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надела. Чинно стоят лесные </a:t>
            </a:r>
            <a:r>
              <a:rPr kumimoji="0" lang="ru-RU" sz="3200" b="0" i="1" u="dbl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богатыри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i="1" dirty="0" smtClean="0"/>
              <a:t>     А под ними разные молоденькие </a:t>
            </a:r>
            <a:r>
              <a:rPr lang="ru-RU" sz="3200" i="1" u="dbl" dirty="0" smtClean="0"/>
              <a:t>деревца</a:t>
            </a:r>
            <a:r>
              <a:rPr lang="ru-RU" sz="3200" i="1" dirty="0" smtClean="0"/>
              <a:t> и </a:t>
            </a:r>
            <a:r>
              <a:rPr lang="ru-RU" sz="3200" i="1" u="dbl" dirty="0" smtClean="0"/>
              <a:t>кустики</a:t>
            </a:r>
            <a:r>
              <a:rPr lang="ru-RU" sz="3200" i="1" dirty="0" smtClean="0"/>
              <a:t> укрылись. Их </a:t>
            </a:r>
            <a:r>
              <a:rPr lang="ru-RU" sz="3200" i="1" u="sng" dirty="0" smtClean="0"/>
              <a:t>зима</a:t>
            </a:r>
            <a:r>
              <a:rPr lang="ru-RU" sz="3200" i="1" dirty="0" smtClean="0"/>
              <a:t> тоже в белые </a:t>
            </a:r>
            <a:r>
              <a:rPr lang="ru-RU" sz="3200" i="1" u="dbl" dirty="0" smtClean="0"/>
              <a:t>шубки</a:t>
            </a:r>
            <a:r>
              <a:rPr lang="ru-RU" sz="3200" i="1" dirty="0" smtClean="0"/>
              <a:t> одела. 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685800" y="520597"/>
            <a:ext cx="7772400" cy="1836833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ПОВЫШЕННЫЙ УРОВЕНЬ: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Прочитайте текст. Вставьте подходящие по смыслу слова, используя слова для справок. Укажите число имён существительных. Подчеркните существительное, которое не имеет формы единственного числа.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685800" y="2428868"/>
            <a:ext cx="7772400" cy="38485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Чудесный зимний ______. ______ мчатся по лесной дороге. _______ стоят в снегу. Глухо шумит _____. _____ встречают нас ласковым шорохом. На дорожках ещё видны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сухие старые _____.</a:t>
            </a:r>
            <a:endParaRPr lang="ru-RU" sz="3200" i="1" baseline="0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Слова для справок: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сани, берёзки, лес, сосны, листья, день.    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2544" y="302105"/>
            <a:ext cx="3518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Проверь себя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685800" y="1714487"/>
            <a:ext cx="7772400" cy="4429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Чудесный зимний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день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Сани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мчатся по лесной дороге. 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Берёзки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стоят в снегу. Глухо шумит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лес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Сосны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встречают нас ласковым шорохом. На дорожках ещё видны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сухие старые </a:t>
            </a:r>
            <a:r>
              <a:rPr kumimoji="0" lang="ru-RU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листья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3200" i="1" baseline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643570" y="1785926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мн.ч.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14810" y="2500306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мн.ч.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500562" y="3286124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мн.ч.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215074" y="4000504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мн.ч.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857752" y="4714884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мн.ч.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1785926"/>
            <a:ext cx="64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ед.ч.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571736" y="2500306"/>
            <a:ext cx="64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ед.ч.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500958" y="2500306"/>
            <a:ext cx="64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ед.ч.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357554" y="4000504"/>
            <a:ext cx="64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ед.ч.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357554" y="3286124"/>
            <a:ext cx="64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ед.ч.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c6d9b41b4e43.png"/>
          <p:cNvPicPr>
            <a:picLocks noChangeAspect="1"/>
          </p:cNvPicPr>
          <p:nvPr/>
        </p:nvPicPr>
        <p:blipFill>
          <a:blip r:embed="rId2" cstate="print"/>
          <a:srcRect l="47931" r="338" b="60417"/>
          <a:stretch>
            <a:fillRect/>
          </a:stretch>
        </p:blipFill>
        <p:spPr>
          <a:xfrm>
            <a:off x="4714876" y="2237410"/>
            <a:ext cx="1571636" cy="1194433"/>
          </a:xfrm>
          <a:prstGeom prst="rect">
            <a:avLst/>
          </a:prstGeom>
        </p:spPr>
      </p:pic>
      <p:pic>
        <p:nvPicPr>
          <p:cNvPr id="3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914400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500438"/>
            <a:ext cx="2960687" cy="13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714620"/>
            <a:ext cx="4110044" cy="271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0_822aa_7956e63f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714908" cy="3067981"/>
          </a:xfrm>
          <a:prstGeom prst="rect">
            <a:avLst/>
          </a:prstGeom>
        </p:spPr>
      </p:pic>
      <p:pic>
        <p:nvPicPr>
          <p:cNvPr id="19" name="Рисунок 18" descr="0_822ab_8f9772ee_ori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-24"/>
            <a:ext cx="4625450" cy="2078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640923"/>
            <a:ext cx="1841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«Имя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существительное»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1" name="Рисунок 20" descr="dosk9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3000372"/>
            <a:ext cx="2786082" cy="32775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132865">
            <a:off x="756966" y="3661136"/>
            <a:ext cx="19903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Проверяем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себя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2711E-6 L -0.37726 0.1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34" y="302105"/>
            <a:ext cx="868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Тест «Изменение имён существительных по числам»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685800" y="1571612"/>
            <a:ext cx="7772400" cy="3714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3200" i="1" baseline="0" dirty="0" smtClean="0"/>
          </a:p>
        </p:txBody>
      </p:sp>
      <p:sp>
        <p:nvSpPr>
          <p:cNvPr id="19" name="Текст 10"/>
          <p:cNvSpPr txBox="1">
            <a:spLocks/>
          </p:cNvSpPr>
          <p:nvPr/>
        </p:nvSpPr>
        <p:spPr>
          <a:xfrm>
            <a:off x="685800" y="1321585"/>
            <a:ext cx="7772400" cy="421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Укажите имя существительное в форме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единственного числа.  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lang="ru-RU" sz="3200" i="1" dirty="0" smtClean="0"/>
              <a:t>город;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метели;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морозы;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окна.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34" y="302105"/>
            <a:ext cx="868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Тест «Изменение имён существительных по числам»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685800" y="1571612"/>
            <a:ext cx="7772400" cy="3714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3200" i="1" baseline="0" dirty="0" smtClean="0"/>
          </a:p>
        </p:txBody>
      </p:sp>
      <p:sp>
        <p:nvSpPr>
          <p:cNvPr id="19" name="Текст 10"/>
          <p:cNvSpPr txBox="1">
            <a:spLocks/>
          </p:cNvSpPr>
          <p:nvPr/>
        </p:nvSpPr>
        <p:spPr>
          <a:xfrm>
            <a:off x="685800" y="1321585"/>
            <a:ext cx="7772400" cy="42148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Укажите имя существительное в форме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множественного числа.  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lang="ru-RU" sz="3200" i="1" dirty="0" smtClean="0"/>
              <a:t>парта;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ключ;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лампа;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воробьи.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34" y="302105"/>
            <a:ext cx="868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Тест «Изменение имён существительных по числам»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685800" y="1571612"/>
            <a:ext cx="7772400" cy="3714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3200" i="1" baseline="0" dirty="0" smtClean="0"/>
          </a:p>
        </p:txBody>
      </p:sp>
      <p:sp>
        <p:nvSpPr>
          <p:cNvPr id="19" name="Текст 10"/>
          <p:cNvSpPr txBox="1">
            <a:spLocks/>
          </p:cNvSpPr>
          <p:nvPr/>
        </p:nvSpPr>
        <p:spPr>
          <a:xfrm>
            <a:off x="685800" y="1142984"/>
            <a:ext cx="7772400" cy="4572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Укажите имя существительное,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которое употребляется только во</a:t>
            </a:r>
            <a:r>
              <a:rPr lang="ru-RU" sz="3200" i="1" dirty="0" smtClean="0"/>
              <a:t> 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множественном числе.  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lang="ru-RU" sz="3200" i="1" dirty="0" smtClean="0"/>
              <a:t>ручьи;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муравьи;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ножницы;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листья.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hemodan80.pn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 flipH="1">
            <a:off x="1824870" y="1571612"/>
            <a:ext cx="4747394" cy="50388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29058" y="4572008"/>
            <a:ext cx="133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флаг</a:t>
            </a:r>
            <a:endParaRPr lang="ru-RU" sz="4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86116" y="3016749"/>
            <a:ext cx="1646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флаги</a:t>
            </a:r>
            <a:endParaRPr lang="ru-RU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29124" y="2428868"/>
            <a:ext cx="1808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страна</a:t>
            </a:r>
            <a:endParaRPr lang="ru-RU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86050" y="4000504"/>
            <a:ext cx="1931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страны</a:t>
            </a:r>
            <a:endParaRPr lang="ru-RU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43438" y="3445377"/>
            <a:ext cx="1359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поле</a:t>
            </a:r>
            <a:endParaRPr lang="ru-RU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00430" y="1857364"/>
            <a:ext cx="1356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поля</a:t>
            </a:r>
            <a:endParaRPr lang="ru-RU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34478" y="142852"/>
            <a:ext cx="507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Разделите слова на две группы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86512" y="857232"/>
            <a:ext cx="2817631" cy="95410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Множественное 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число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372" y="857232"/>
            <a:ext cx="2374240" cy="95410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Единственное</a:t>
            </a:r>
          </a:p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 число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7191" y="2107397"/>
            <a:ext cx="1808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страна</a:t>
            </a:r>
            <a:endParaRPr lang="ru-RU" sz="4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7191" y="3036091"/>
            <a:ext cx="1359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поле</a:t>
            </a:r>
            <a:endParaRPr lang="ru-RU" sz="4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7191" y="4107661"/>
            <a:ext cx="133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флаг</a:t>
            </a:r>
            <a:endParaRPr lang="ru-RU" sz="4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290617" y="3107529"/>
            <a:ext cx="1356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поля</a:t>
            </a:r>
            <a:endParaRPr lang="ru-RU" sz="4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715140" y="2107397"/>
            <a:ext cx="1931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страны</a:t>
            </a:r>
            <a:endParaRPr lang="ru-RU" sz="4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000794" y="4107661"/>
            <a:ext cx="1646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флаги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34" y="302105"/>
            <a:ext cx="868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Тест «Изменение имён существительных по числам»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685800" y="1571612"/>
            <a:ext cx="7772400" cy="3714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3200" i="1" baseline="0" dirty="0" smtClean="0"/>
          </a:p>
        </p:txBody>
      </p:sp>
      <p:sp>
        <p:nvSpPr>
          <p:cNvPr id="19" name="Текст 10"/>
          <p:cNvSpPr txBox="1">
            <a:spLocks/>
          </p:cNvSpPr>
          <p:nvPr/>
        </p:nvSpPr>
        <p:spPr>
          <a:xfrm>
            <a:off x="685800" y="1142984"/>
            <a:ext cx="7772400" cy="4572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Укажите имя существительное,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которое употребляется только в</a:t>
            </a:r>
            <a:r>
              <a:rPr lang="ru-RU" sz="3200" i="1" dirty="0" smtClean="0"/>
              <a:t> единственном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числе.  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lang="ru-RU" sz="3200" i="1" dirty="0" smtClean="0"/>
              <a:t>колесо;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lang="ru-RU" sz="3200" i="1" dirty="0" smtClean="0"/>
              <a:t>торт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lang="ru-RU" sz="3200" i="1" dirty="0" smtClean="0"/>
              <a:t>лёд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lang="ru-RU" sz="3200" i="1" dirty="0" smtClean="0"/>
              <a:t>молоко</a:t>
            </a: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34" y="302105"/>
            <a:ext cx="868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Тест «Изменение имён существительных по числам»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685800" y="1571612"/>
            <a:ext cx="7772400" cy="37147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32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3200" i="1" baseline="0" dirty="0" smtClean="0"/>
          </a:p>
        </p:txBody>
      </p:sp>
      <p:sp>
        <p:nvSpPr>
          <p:cNvPr id="19" name="Текст 10"/>
          <p:cNvSpPr txBox="1">
            <a:spLocks/>
          </p:cNvSpPr>
          <p:nvPr/>
        </p:nvSpPr>
        <p:spPr>
          <a:xfrm>
            <a:off x="685800" y="1142984"/>
            <a:ext cx="7772400" cy="4572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 множественном числе не бывает окончания:</a:t>
            </a:r>
            <a:endParaRPr kumimoji="0" lang="ru-RU" sz="3200" b="0" i="1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lang="ru-RU" sz="3200" i="1" dirty="0" smtClean="0"/>
              <a:t>        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;</a:t>
            </a:r>
          </a:p>
          <a:p>
            <a:pPr marL="971550" lvl="1" indent="-514350" algn="just">
              <a:spcBef>
                <a:spcPct val="20000"/>
              </a:spcBef>
              <a:buFont typeface="+mj-lt"/>
              <a:buAutoNum type="arabicParenR"/>
            </a:pPr>
            <a:r>
              <a:rPr kumimoji="0" lang="ru-RU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7356" y="2857496"/>
            <a:ext cx="468000" cy="46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ы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3500438"/>
            <a:ext cx="468000" cy="46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и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57356" y="4071942"/>
            <a:ext cx="468000" cy="46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7356" y="4643446"/>
            <a:ext cx="468000" cy="468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5cebd5a1c5b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214422"/>
            <a:ext cx="7575445" cy="52605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2544" y="302105"/>
            <a:ext cx="3518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Проверь себя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 rot="19888825">
            <a:off x="2547992" y="4200474"/>
            <a:ext cx="1756120" cy="80368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1, 4, 3, 4, 4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42852"/>
            <a:ext cx="6858048" cy="4878713"/>
          </a:xfrm>
          <a:prstGeom prst="rect">
            <a:avLst/>
          </a:prstGeom>
        </p:spPr>
      </p:pic>
      <p:pic>
        <p:nvPicPr>
          <p:cNvPr id="4" name="Picture 2" descr="D:\Студия\Другое\ПРЕЗЕНТАЦИИ 2\31\ima new\little-girl-at-school-de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29066"/>
            <a:ext cx="251087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Студия\Другое\ПРЕЗЕНТАЦИИ 2\31\ima new\school-boy-at-school-des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8992" y="3909396"/>
            <a:ext cx="233109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57686" y="714356"/>
            <a:ext cx="2379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Домашнее задание</a:t>
            </a:r>
          </a:p>
        </p:txBody>
      </p:sp>
      <p:sp>
        <p:nvSpPr>
          <p:cNvPr id="14" name="Текст 10"/>
          <p:cNvSpPr txBox="1">
            <a:spLocks/>
          </p:cNvSpPr>
          <p:nvPr/>
        </p:nvSpPr>
        <p:spPr>
          <a:xfrm>
            <a:off x="2571736" y="1142984"/>
            <a:ext cx="5857916" cy="271464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Упр. 1, </a:t>
            </a:r>
            <a:r>
              <a:rPr lang="ru-RU" sz="2000" dirty="0" err="1" smtClean="0">
                <a:solidFill>
                  <a:schemeClr val="bg1"/>
                </a:solidFill>
              </a:rPr>
              <a:t>стр</a:t>
            </a:r>
            <a:r>
              <a:rPr lang="ru-RU" sz="2000" dirty="0" smtClean="0">
                <a:solidFill>
                  <a:schemeClr val="bg1"/>
                </a:solidFill>
              </a:rPr>
              <a:t> 40 (выписать в столбик имена существительные во множественном числе, рядом записать эти существительные в единственном числе).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Составить рассказ о числе имён существительных с опорой на схему, подобрать и записать примеры.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Придумать сказку об изменении имён существительных по числам.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85728"/>
            <a:ext cx="3000396" cy="198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4500570"/>
            <a:ext cx="3000396" cy="198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8596" y="428604"/>
            <a:ext cx="3000396" cy="198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8596" y="4429132"/>
            <a:ext cx="3000396" cy="198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oezd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3472" y="1737510"/>
            <a:ext cx="3777056" cy="33829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5140" y="6072206"/>
            <a:ext cx="177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Хорошо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64" y="2000240"/>
            <a:ext cx="2321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Интересно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100" y="2000240"/>
            <a:ext cx="1600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Скучно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6072206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Не понятно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040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85293" y="214290"/>
            <a:ext cx="3573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Спасибо за урок!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3455" y="1571612"/>
            <a:ext cx="2717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МОЛОДЦЫ! 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00" y="-40500"/>
            <a:ext cx="9252000" cy="693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995306"/>
            <a:ext cx="764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Ресурсы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http://</a:t>
            </a:r>
            <a:r>
              <a:rPr lang="en-US" sz="2000" b="1" dirty="0" smtClean="0">
                <a:solidFill>
                  <a:schemeClr val="bg2"/>
                </a:solidFill>
              </a:rPr>
              <a:t>www.lenagold.ru/fon/clipart/alf.html</a:t>
            </a:r>
            <a:endParaRPr lang="ru-RU" sz="2000" b="1" dirty="0" smtClean="0">
              <a:solidFill>
                <a:schemeClr val="bg2"/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http</a:t>
            </a:r>
            <a:r>
              <a:rPr lang="en-US" sz="2000" b="1" dirty="0" smtClean="0">
                <a:solidFill>
                  <a:schemeClr val="bg2"/>
                </a:solidFill>
              </a:rPr>
              <a:t>://school-collection.edu.ru</a:t>
            </a:r>
            <a:r>
              <a:rPr lang="en-US" sz="2000" b="1" dirty="0" smtClean="0">
                <a:solidFill>
                  <a:schemeClr val="bg2"/>
                </a:solidFill>
              </a:rPr>
              <a:t>/</a:t>
            </a:r>
            <a:endParaRPr lang="ru-RU" sz="2000" b="1" dirty="0" smtClean="0">
              <a:solidFill>
                <a:schemeClr val="bg2"/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http://interneturok.ru/ru/school/russian/2-klass/imya-suschestvitelnoe/edinstvennoe-i-mnozhestvennoe-chislo-imyon-suschestvitelnyh?seconds=0&amp;chapter_id=1910</a:t>
            </a:r>
            <a:endParaRPr lang="ru-RU" sz="2000" b="1" dirty="0" smtClean="0">
              <a:solidFill>
                <a:schemeClr val="bg2"/>
              </a:solidFill>
            </a:endParaRP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</a:rPr>
              <a:t>Видеоуроки. Русский язык. 2</a:t>
            </a:r>
            <a:r>
              <a:rPr lang="ru-RU" sz="2000" b="1" dirty="0" smtClean="0">
                <a:solidFill>
                  <a:schemeClr val="bg1"/>
                </a:solidFill>
              </a:rPr>
              <a:t>,</a:t>
            </a:r>
            <a:r>
              <a:rPr lang="en-US" sz="2000" b="1" dirty="0" smtClean="0">
                <a:solidFill>
                  <a:schemeClr val="bg1"/>
                </a:solidFill>
              </a:rPr>
              <a:t> 3</a:t>
            </a:r>
            <a:r>
              <a:rPr lang="ru-RU" sz="2000" b="1" dirty="0" smtClean="0">
                <a:solidFill>
                  <a:schemeClr val="bg1"/>
                </a:solidFill>
              </a:rPr>
              <a:t>,</a:t>
            </a:r>
            <a:r>
              <a:rPr lang="en-US" sz="2000" b="1" dirty="0" smtClean="0">
                <a:solidFill>
                  <a:schemeClr val="bg1"/>
                </a:solidFill>
              </a:rPr>
              <a:t> 4</a:t>
            </a:r>
            <a:r>
              <a:rPr lang="ru-RU" sz="2000" b="1" dirty="0" smtClean="0">
                <a:solidFill>
                  <a:schemeClr val="bg1"/>
                </a:solidFill>
              </a:rPr>
              <a:t> классы. Диски для начальных классов. </a:t>
            </a:r>
            <a:r>
              <a:rPr lang="en-US" sz="2000" b="1" dirty="0" smtClean="0">
                <a:solidFill>
                  <a:schemeClr val="bg1"/>
                </a:solidFill>
              </a:rPr>
              <a:t>www. Infourok.ru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115" y="142852"/>
            <a:ext cx="3745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Будем учиться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934" r="37888"/>
          <a:stretch/>
        </p:blipFill>
        <p:spPr>
          <a:xfrm>
            <a:off x="357190" y="980016"/>
            <a:ext cx="2500298" cy="4897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7554" y="1928802"/>
            <a:ext cx="5572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/>
              <a:t>Определять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</a:rPr>
              <a:t>число</a:t>
            </a:r>
            <a:r>
              <a:rPr lang="ru-RU" sz="3200" i="1" dirty="0" smtClean="0"/>
              <a:t> имён существительных.</a:t>
            </a:r>
            <a:endParaRPr lang="ru-RU" sz="3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57554" y="3903653"/>
            <a:ext cx="5572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/>
              <a:t>Изменять имена существительные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</a:rPr>
              <a:t>по числам</a:t>
            </a:r>
            <a:r>
              <a:rPr lang="ru-RU" sz="3200" i="1" dirty="0" smtClean="0"/>
              <a:t>.</a:t>
            </a:r>
            <a:endParaRPr lang="ru-RU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1" y="-71461"/>
            <a:ext cx="9408470" cy="698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4348" y="714356"/>
            <a:ext cx="7792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«Изменение имён существительных по числам»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24" y="1744698"/>
            <a:ext cx="755078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arenR"/>
            </a:pPr>
            <a:r>
              <a:rPr lang="ru-RU" sz="2800" b="1" dirty="0" smtClean="0">
                <a:solidFill>
                  <a:schemeClr val="bg1"/>
                </a:solidFill>
              </a:rPr>
              <a:t>Как изменяются имена существительные?</a:t>
            </a:r>
          </a:p>
          <a:p>
            <a:pPr marL="514350" indent="-514350">
              <a:buAutoNum type="arabicParenR"/>
            </a:pPr>
            <a:r>
              <a:rPr lang="ru-RU" sz="2800" b="1" dirty="0" smtClean="0">
                <a:solidFill>
                  <a:schemeClr val="bg1"/>
                </a:solidFill>
              </a:rPr>
              <a:t>В каком числе употребляются имена 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       существительные?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3)   Что обозначают имена существительные 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       в единственном числе?</a:t>
            </a:r>
          </a:p>
          <a:p>
            <a:pPr marL="514350" indent="-514350">
              <a:buAutoNum type="arabicParenR" startAt="4"/>
            </a:pPr>
            <a:r>
              <a:rPr lang="ru-RU" sz="2800" b="1" dirty="0" smtClean="0">
                <a:solidFill>
                  <a:schemeClr val="bg1"/>
                </a:solidFill>
              </a:rPr>
              <a:t>Что обозначают имена  существительные 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       во множественном числе?</a:t>
            </a:r>
          </a:p>
          <a:p>
            <a:pPr marL="514350" indent="-514350">
              <a:buAutoNum type="arabicParenR" startAt="5"/>
            </a:pPr>
            <a:r>
              <a:rPr lang="ru-RU" sz="2800" b="1" dirty="0" smtClean="0">
                <a:solidFill>
                  <a:schemeClr val="bg1"/>
                </a:solidFill>
              </a:rPr>
              <a:t>Что изменяется в имени существительном </a:t>
            </a:r>
          </a:p>
          <a:p>
            <a:pPr marL="514350" indent="-514350"/>
            <a:r>
              <a:rPr lang="ru-RU" sz="2800" b="1" dirty="0" smtClean="0">
                <a:solidFill>
                  <a:schemeClr val="bg1"/>
                </a:solidFill>
              </a:rPr>
              <a:t>       при изменении его числа?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341" y="302105"/>
            <a:ext cx="4229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Отгадайте слово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4353" y="5588517"/>
            <a:ext cx="2032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в……зал</a:t>
            </a:r>
            <a:endParaRPr lang="ru-RU" sz="4400" b="1" i="1" dirty="0"/>
          </a:p>
        </p:txBody>
      </p:sp>
      <p:pic>
        <p:nvPicPr>
          <p:cNvPr id="5" name="Рисунок 4" descr="getImageCH4WDMOI.jpg"/>
          <p:cNvPicPr>
            <a:picLocks noChangeAspect="1"/>
          </p:cNvPicPr>
          <p:nvPr/>
        </p:nvPicPr>
        <p:blipFill>
          <a:blip r:embed="rId2" cstate="print"/>
          <a:srcRect l="4983" t="12500" r="1266" b="6250"/>
          <a:stretch>
            <a:fillRect/>
          </a:stretch>
        </p:blipFill>
        <p:spPr>
          <a:xfrm>
            <a:off x="1802772" y="1629000"/>
            <a:ext cx="5538456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9341" y="302105"/>
            <a:ext cx="4229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Отгадайте слово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1334" y="5588517"/>
            <a:ext cx="18245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/>
              <a:t>п……он</a:t>
            </a:r>
            <a:endParaRPr lang="ru-RU" sz="4400" b="1" i="1" dirty="0"/>
          </a:p>
        </p:txBody>
      </p:sp>
      <p:pic>
        <p:nvPicPr>
          <p:cNvPr id="5" name="Рисунок 4" descr="8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2000" y="1629000"/>
            <a:ext cx="576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3256</TotalTime>
  <Words>1103</Words>
  <Application>Microsoft Office PowerPoint</Application>
  <PresentationFormat>Экран (4:3)</PresentationFormat>
  <Paragraphs>306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Урок русского языка 3 класс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1, 4, 3, 4, 4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Наташа</cp:lastModifiedBy>
  <cp:revision>324</cp:revision>
  <dcterms:created xsi:type="dcterms:W3CDTF">2014-01-19T13:31:07Z</dcterms:created>
  <dcterms:modified xsi:type="dcterms:W3CDTF">2015-01-23T03:26:27Z</dcterms:modified>
</cp:coreProperties>
</file>