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61" r:id="rId2"/>
    <p:sldId id="317" r:id="rId3"/>
    <p:sldId id="264" r:id="rId4"/>
    <p:sldId id="299" r:id="rId5"/>
    <p:sldId id="302" r:id="rId6"/>
    <p:sldId id="300" r:id="rId7"/>
    <p:sldId id="305" r:id="rId8"/>
    <p:sldId id="306" r:id="rId9"/>
    <p:sldId id="307" r:id="rId10"/>
    <p:sldId id="308" r:id="rId11"/>
    <p:sldId id="303" r:id="rId12"/>
    <p:sldId id="304" r:id="rId13"/>
    <p:sldId id="309" r:id="rId14"/>
    <p:sldId id="310" r:id="rId15"/>
    <p:sldId id="260" r:id="rId16"/>
    <p:sldId id="301" r:id="rId17"/>
    <p:sldId id="270" r:id="rId18"/>
    <p:sldId id="296" r:id="rId19"/>
    <p:sldId id="256" r:id="rId20"/>
    <p:sldId id="311" r:id="rId21"/>
    <p:sldId id="312" r:id="rId22"/>
    <p:sldId id="313" r:id="rId23"/>
    <p:sldId id="314" r:id="rId24"/>
    <p:sldId id="315" r:id="rId25"/>
    <p:sldId id="276" r:id="rId26"/>
    <p:sldId id="316" r:id="rId27"/>
    <p:sldId id="32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691"/>
    <a:srgbClr val="5883E4"/>
    <a:srgbClr val="102962"/>
    <a:srgbClr val="163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708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73DBD5-316C-4050-874D-A9BB972D9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C6278F-5D1F-4088-91D2-3B1CC83ECBDC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CB2F88-7FEE-468D-A7BF-EDA84C06E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0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56AFE3DE-EC12-45D3-A881-D291503E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C3EA-814E-41D6-BAF8-AB7359D6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2527-F744-463A-B7DB-1AE83538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5176-08A9-4C1F-9321-FCAF566F2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E8D-C363-4738-8FA3-4F124A12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D132-962A-4C50-AFA9-1BCA0274A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CFE4-18D0-4400-815D-10AFCC473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987E8-555A-45D1-AF1D-4345E972D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F328-B3DA-4021-B9F8-7FB8FA86B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0C0F3-67A0-4DDC-9458-953B1F475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5F41-4396-4ED2-94C1-9F03E3CD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26E5-77E9-42CF-A68F-9E1DD066A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B921FE7A-BD42-4537-8DDC-A0E553FFB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270" name="Picture 6" descr="strtegic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img_url=http://pages.uoregon.edu/kimball/images/LubokNVG.no72.jpg&amp;iorient=&amp;ih=&amp;nojs=1&amp;icolor=&amp;site=&amp;text=%D0%90%D1%81%D1%82%D1%80%D0%B0%D1%85%D0%B0%D0%BD%D1%8C%2018%20%D0%B2%D0%B5%D0%BA&amp;iw=&amp;wp=&amp;pos=5&amp;recent=&amp;type=&amp;isize=&amp;rpt=simage&amp;itype=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13.imageshost.ru/img/2012/10/26/image_508a6b665890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img_url=http://photo-day.ru/wp-content/uploads/2012/02/1732.jpg&amp;iorient=&amp;ih=&amp;nojs=1&amp;icolor=&amp;site=&amp;text=%D0%92.%D0%98..%D0%A3%D0%BB%D1%8C%D1%8F%D0%BD%D0%BE%D0%B2&amp;iw=&amp;wp=&amp;pos=15&amp;recent=&amp;type=&amp;isize=&amp;rpt=simage&amp;itype=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52400"/>
            <a:ext cx="6627813" cy="5334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</a:rPr>
              <a:t>Сохраним наши святыни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Admin\Рабочий стол\край Нижегородский\школа\IMG_47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4410076" cy="2940050"/>
          </a:xfrm>
          <a:prstGeom prst="rect">
            <a:avLst/>
          </a:prstGeom>
          <a:noFill/>
        </p:spPr>
      </p:pic>
      <p:pic>
        <p:nvPicPr>
          <p:cNvPr id="44035" name="Picture 3" descr="C:\Documents and Settings\Admin\Рабочий стол\край Нижегородский\школа\IMG_47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4714876" cy="3143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5400" y="4191000"/>
            <a:ext cx="286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Ленина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7-tub-ru.yandex.net/i?id=76900931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78502"/>
            <a:ext cx="6024349" cy="38290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2286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Переселившись в Астрахань, стал работать портным – ремесленником.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Н.В. Ульянов  скончался, когда его сыну Илье было всего пять лет. Казалось бы, на что мог рассчитывать сирота беглого крепостного? Но его взял под  опеку высокочтимый в Астрахани протоиерей Николай Ливанов, который стал крестным отцом мальчика.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3-tub-ru.yandex.net/i?id=93865443-48-7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733800" y="3962400"/>
            <a:ext cx="5221111" cy="281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244203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Благодаря постоянному покровительству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О.Николая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Илья Ульянов окончил Астраханскую гимназию, а затем Казанский университет. Сын беглого  дворового сумел достичь многого – должности  директора народных училищ Симбирской губернии (в целом), чина действительного статского советника (то есть генеральского) и звания потомственного дворянина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44" name="Picture 8" descr="http://www.e-reading-lib.org/illustrations/82/82535-i010-001-277090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91191"/>
            <a:ext cx="2514600" cy="356680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elrussia.ru/kontent/pict/stat/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84007"/>
            <a:ext cx="4343400" cy="2707839"/>
          </a:xfrm>
          <a:prstGeom prst="rect">
            <a:avLst/>
          </a:prstGeom>
          <a:noFill/>
        </p:spPr>
      </p:pic>
      <p:pic>
        <p:nvPicPr>
          <p:cNvPr id="45060" name="Picture 4" descr="http://www.savok.org/uploads/posts/2010-04/1271584075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448050" cy="30763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47800" y="152400"/>
            <a:ext cx="7486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Андросовцы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одними из первых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Сергачском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уезде встали на путь строительства крестьянской жизни, указанного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В.И.Лениным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1927 году здесь был создан колхоз «Красный пахарь», в 1933 году организовался колхоз «Красная деревня», в который ныне и входит село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Уже, более десяти лет, здесь ведется строительство жилищного и музейного комплексов. К большому сожалению, ведется очень медленно. </a:t>
            </a:r>
          </a:p>
        </p:txBody>
      </p: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/>
          </a:blip>
          <a:srcRect l="21165" t="20240" r="22715" b="28457"/>
          <a:stretch>
            <a:fillRect/>
          </a:stretch>
        </p:blipFill>
        <p:spPr bwMode="auto">
          <a:xfrm>
            <a:off x="1371600" y="228600"/>
            <a:ext cx="64008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46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трёх километрах от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лежит небольшое село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Еделево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0_5e51a_310def4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4601555" cy="3077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C:\Users\User\Desktop\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4119316" cy="2693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8"/>
          <p:cNvSpPr txBox="1">
            <a:spLocks/>
          </p:cNvSpPr>
          <p:nvPr/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старинное русское село. На данный момент село вымерло, за исключением одного хозяйства  - летняя ферма.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1862992" y="6324600"/>
            <a:ext cx="6789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Успенская церковь (в честь Успения Пресвятой Богородицы) </a:t>
            </a:r>
            <a:endParaRPr kumimoji="0" lang="ru-RU" sz="8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6896" name="Picture 32" descr="Успенская церковь в Еделеве, фото Владимира Бакунина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362200" y="1960728"/>
            <a:ext cx="5791200" cy="4343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71600" y="67902"/>
            <a:ext cx="7281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Имелась самая крупная в уезде каменная Успенская церковь Она была открыта летом 1830 года и построена на средства местного  помещика,  участника Отечественной войны 1812 года  поручика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Болтина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также на средства жителей села.  </a:t>
            </a:r>
          </a:p>
        </p:txBody>
      </p:sp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408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943600" cy="445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52600" y="45720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этого,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течение ста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лет,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была деревянная церковь.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093599c71a707d0d54307db4ff3ce9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7470252" cy="496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705600" cy="1219200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Отечественная война 1812 года, участником которой был П.А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Болтин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0" y="-52768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2057400" y="-5105400"/>
            <a:ext cx="6483350" cy="7589838"/>
            <a:chOff x="0" y="4781"/>
            <a:chExt cx="4084" cy="4781"/>
          </a:xfrm>
        </p:grpSpPr>
        <p:sp>
          <p:nvSpPr>
            <p:cNvPr id="2064" name="Rectangle 6"/>
            <p:cNvSpPr>
              <a:spLocks noChangeArrowheads="1"/>
            </p:cNvSpPr>
            <p:nvPr/>
          </p:nvSpPr>
          <p:spPr bwMode="ltGray">
            <a:xfrm>
              <a:off x="0" y="4781"/>
              <a:ext cx="4084" cy="478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065" name="Rectangle 7"/>
            <p:cNvSpPr>
              <a:spLocks noChangeArrowheads="1"/>
            </p:cNvSpPr>
            <p:nvPr/>
          </p:nvSpPr>
          <p:spPr bwMode="ltGray">
            <a:xfrm>
              <a:off x="0" y="4781"/>
              <a:ext cx="4084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2055" name="Group 17"/>
          <p:cNvGrpSpPr>
            <a:grpSpLocks/>
          </p:cNvGrpSpPr>
          <p:nvPr/>
        </p:nvGrpSpPr>
        <p:grpSpPr bwMode="auto">
          <a:xfrm>
            <a:off x="1330325" y="2312988"/>
            <a:ext cx="6483350" cy="9823450"/>
            <a:chOff x="0" y="10969"/>
            <a:chExt cx="4084" cy="6188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ltGray">
            <a:xfrm>
              <a:off x="0" y="10969"/>
              <a:ext cx="4084" cy="6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2057" name="Group 16"/>
            <p:cNvGrpSpPr>
              <a:grpSpLocks/>
            </p:cNvGrpSpPr>
            <p:nvPr/>
          </p:nvGrpSpPr>
          <p:grpSpPr bwMode="auto">
            <a:xfrm>
              <a:off x="0" y="10969"/>
              <a:ext cx="3443" cy="6188"/>
              <a:chOff x="0" y="17157"/>
              <a:chExt cx="3443" cy="6188"/>
            </a:xfrm>
          </p:grpSpPr>
          <p:sp>
            <p:nvSpPr>
              <p:cNvPr id="2058" name="Rectangle 9"/>
              <p:cNvSpPr>
                <a:spLocks noChangeArrowheads="1"/>
              </p:cNvSpPr>
              <p:nvPr/>
            </p:nvSpPr>
            <p:spPr bwMode="ltGray">
              <a:xfrm>
                <a:off x="0" y="17157"/>
                <a:ext cx="3443" cy="61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2059" name="Group 15"/>
              <p:cNvGrpSpPr>
                <a:grpSpLocks/>
              </p:cNvGrpSpPr>
              <p:nvPr/>
            </p:nvGrpSpPr>
            <p:grpSpPr bwMode="auto">
              <a:xfrm>
                <a:off x="0" y="17157"/>
                <a:ext cx="3443" cy="6019"/>
                <a:chOff x="0" y="23176"/>
                <a:chExt cx="3443" cy="6019"/>
              </a:xfrm>
            </p:grpSpPr>
            <p:sp>
              <p:nvSpPr>
                <p:cNvPr id="2060" name="Rectangle 10"/>
                <p:cNvSpPr>
                  <a:spLocks noChangeArrowheads="1"/>
                </p:cNvSpPr>
                <p:nvPr/>
              </p:nvSpPr>
              <p:spPr bwMode="ltGray">
                <a:xfrm>
                  <a:off x="0" y="23176"/>
                  <a:ext cx="3443" cy="601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2061" name="Group 14"/>
                <p:cNvGrpSpPr>
                  <a:grpSpLocks/>
                </p:cNvGrpSpPr>
                <p:nvPr/>
              </p:nvGrpSpPr>
              <p:grpSpPr bwMode="auto">
                <a:xfrm>
                  <a:off x="0" y="23176"/>
                  <a:ext cx="3443" cy="1210"/>
                  <a:chOff x="0" y="23626"/>
                  <a:chExt cx="3443" cy="1210"/>
                </a:xfrm>
              </p:grpSpPr>
              <p:sp>
                <p:nvSpPr>
                  <p:cNvPr id="2062" name="Rectangle 11"/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626"/>
                    <a:ext cx="3443" cy="45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63" name="Rectangle 12"/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626"/>
                    <a:ext cx="3443" cy="121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anchor="ctr"/>
                  <a:lstStyle/>
                  <a:p>
                    <a:r>
                      <a:rPr lang="ru-RU" sz="600" dirty="0">
                        <a:solidFill>
                          <a:srgbClr val="330099"/>
                        </a:solidFill>
                        <a:latin typeface="Arial" pitchFamily="34" charset="0"/>
                      </a:rPr>
                      <a:t>  </a:t>
                    </a:r>
                    <a:r>
                      <a:rPr lang="ru-RU" sz="12000" dirty="0">
                        <a:solidFill>
                          <a:srgbClr val="330099"/>
                        </a:solidFill>
                        <a:latin typeface="Arial" pitchFamily="34" charset="0"/>
                      </a:rPr>
                      <a:t> </a:t>
                    </a:r>
                    <a:r>
                      <a:rPr lang="ru-RU" sz="600" dirty="0">
                        <a:solidFill>
                          <a:srgbClr val="330099"/>
                        </a:solidFill>
                        <a:latin typeface="Arial" pitchFamily="34" charset="0"/>
                      </a:rPr>
                      <a:t>                                                                                     </a:t>
                    </a:r>
                  </a:p>
                </p:txBody>
              </p:sp>
            </p:grpSp>
          </p:grpSp>
        </p:grpSp>
      </p:grpSp>
      <p:pic>
        <p:nvPicPr>
          <p:cNvPr id="19" name="Picture 1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827" y="2227428"/>
            <a:ext cx="5818496" cy="4363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Текст 4"/>
          <p:cNvSpPr>
            <a:spLocks noGrp="1"/>
          </p:cNvSpPr>
          <p:nvPr>
            <p:ph type="body" sz="half" idx="2"/>
          </p:nvPr>
        </p:nvSpPr>
        <p:spPr>
          <a:xfrm>
            <a:off x="2057400" y="228600"/>
            <a:ext cx="64770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Н.П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Болтин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 награждён орденом св. Анны 3 – й степени. По окончании войны  в 1856 г. возвращен на должность уездного предводителя.</a:t>
            </a:r>
          </a:p>
          <a:p>
            <a:pPr marL="0" indent="0" algn="ctr"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Подобно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тому, как цветок вырастает  из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зерна,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к родине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имеет своим истоком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«уголок земли», где мы родились и выросли.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Николай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Смирнов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077585"/>
      </p:ext>
    </p:extLst>
  </p:cSld>
  <p:clrMapOvr>
    <a:masterClrMapping/>
  </p:clrMapOvr>
  <p:transition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hkolazhizni.ru/img/content/i64/64266_or.jpg"/>
          <p:cNvPicPr>
            <a:picLocks noChangeAspect="1" noChangeArrowheads="1"/>
          </p:cNvPicPr>
          <p:nvPr/>
        </p:nvPicPr>
        <p:blipFill rotWithShape="1">
          <a:blip r:embed="rId2" cstate="print"/>
          <a:srcRect l="21529" t="21480" r="22712" b="22970"/>
          <a:stretch/>
        </p:blipFill>
        <p:spPr bwMode="auto">
          <a:xfrm>
            <a:off x="3628939" y="2667000"/>
            <a:ext cx="3257721" cy="39487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0"/>
            <a:ext cx="75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А.Н.Муравьёв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избран председателем губернского комитета по улучшению быта крестьян, а затем предводителем Нижегородского губернского дворянства. Он ведет упорную борьбу с помещиками – сторонниками сохранения крепостного права и получает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признание,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видный деятель  освобождения крестьян.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hron.eduhmao.ru/img_4_19_3_2.jpeg"/>
          <p:cNvPicPr>
            <a:picLocks noChangeAspect="1" noChangeArrowheads="1"/>
          </p:cNvPicPr>
          <p:nvPr/>
        </p:nvPicPr>
        <p:blipFill rotWithShape="1">
          <a:blip r:embed="rId2" cstate="print"/>
          <a:srcRect t="11162" b="7281"/>
          <a:stretch/>
        </p:blipFill>
        <p:spPr bwMode="auto">
          <a:xfrm>
            <a:off x="3429000" y="228600"/>
            <a:ext cx="2971800" cy="4107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44196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Манифест от 19 февраля 1861 года об отмене крепостного права в Нижегородской губернии  осуществлялся при его активном участии. Своих дворовых людей в селе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Еделево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он освободил от крепостной зависимости более чем на год раньше срока, предусмотренного манифестом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ookcube.ru/uploads/taginator/Feb-2013/dokuchaev-vasilij-vasilevich.jpg"/>
          <p:cNvPicPr>
            <a:picLocks noChangeAspect="1" noChangeArrowheads="1"/>
          </p:cNvPicPr>
          <p:nvPr/>
        </p:nvPicPr>
        <p:blipFill rotWithShape="1">
          <a:blip r:embed="rId2" cstate="print"/>
          <a:srcRect l="5867" t="26363" r="52638" b="7196"/>
          <a:stretch/>
        </p:blipFill>
        <p:spPr bwMode="auto">
          <a:xfrm>
            <a:off x="1252181" y="1143000"/>
            <a:ext cx="3193577" cy="3835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19600" y="24351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середине 80-х годов 19 века в с.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Еделево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останавливался выдающийся  учёный – естествоиспытатель, основоположник почвоведения как науки профессор Василий Васильевич Докучаев при исследовании почв в Нижегородской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губернии.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он исследовал  почву в трёх местах. По глубине залегания плодородного слоя и по анализу содержания минеральных веществ он определил чернозём лучшего качества. </a:t>
            </a:r>
          </a:p>
        </p:txBody>
      </p:sp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13.imageshost.ru/img/2012/10/26/image_508a6b665890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072" y="1828800"/>
            <a:ext cx="7377934" cy="48863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2467" y="152906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Ещё хочется сказать о другом жителе села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Еделево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И.Д.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Агейчев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 моряком, служил на крейсере «Аврора», принимал активное участие в событиях февральской и октябрьской революций 1917 г., участвовал в штурме Зимнего, принимал участие в создании Волжской военной флотилии, в её составе сражался против Колчака, Деникина, Врангеля, банд Козлова. </a:t>
            </a:r>
          </a:p>
        </p:txBody>
      </p:sp>
    </p:spTree>
  </p:cSld>
  <p:clrMapOvr>
    <a:masterClrMapping/>
  </p:clrMapOvr>
  <p:transition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urj.ru/images/6/f/5/6/814/3306724d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4800600" cy="2948939"/>
          </a:xfrm>
          <a:prstGeom prst="rect">
            <a:avLst/>
          </a:prstGeom>
          <a:noFill/>
        </p:spPr>
      </p:pic>
      <p:pic>
        <p:nvPicPr>
          <p:cNvPr id="51204" name="Picture 4" descr="http://www.turj.ru/images/1/c/2/a/814/b4168da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50426"/>
            <a:ext cx="4477193" cy="2750276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219200" y="3138844"/>
            <a:ext cx="78109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Документы о прохождении службы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Агейчева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хранятся в музее легендарного крейсера 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Аврора»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Times New Roman" pitchFamily="18" charset="0"/>
              </a:rPr>
              <a:t>в Санкт - Петербурге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2438400" y="0"/>
            <a:ext cx="7543800" cy="685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Ленин в кругу семьи</a:t>
            </a:r>
          </a:p>
        </p:txBody>
      </p:sp>
      <p:pic>
        <p:nvPicPr>
          <p:cNvPr id="3074" name="Picture 2" descr="http://www.landscrona.ru/forum/uploads/post-9-136938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4191000" cy="2563644"/>
          </a:xfrm>
          <a:prstGeom prst="rect">
            <a:avLst/>
          </a:prstGeom>
          <a:noFill/>
        </p:spPr>
      </p:pic>
      <p:pic>
        <p:nvPicPr>
          <p:cNvPr id="3076" name="Picture 4" descr="http://www.nn.ru/data/forum/images/2008-03/8386597-the_len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"/>
            <a:ext cx="42100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lo.nnov.ru/_data/objects/0000/5939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179" y="-33475"/>
            <a:ext cx="79248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7999" y="152400"/>
            <a:ext cx="607097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Родина!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много она для нас значит, так давайте не будем о ней забывать!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Будем </a:t>
            </a:r>
            <a:r>
              <a:rPr lang="ru-RU" sz="40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 жить, беречь, ценить то, что завещано нам Богом!</a:t>
            </a:r>
          </a:p>
        </p:txBody>
      </p:sp>
    </p:spTree>
  </p:cSld>
  <p:clrMapOvr>
    <a:masterClrMapping/>
  </p:clrMapOvr>
  <p:transition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lo.nnov.ru/_data/objects/0000/5939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9248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1533418" y="1003868"/>
            <a:ext cx="76105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375971"/>
      </p:ext>
    </p:extLst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5715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3" descr="C:\Users\User\Desktop\48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7153307" cy="47529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6399" y="5147481"/>
            <a:ext cx="7000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самых примечательных мест Нижегородской области является село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селе Андросове, фото Владимира Бакун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емориальная стела в Андросове, посвящённая Николаю Ульянову, деду В.И.Ленина, фото Владимира Бакун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734" y="228600"/>
            <a:ext cx="333346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36576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село на берегу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Гагинского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района, в 20 км от районного центра на берегу небольшой речки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Рушни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Возникло в 18 веке.  Более 60 лет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входило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Еделевскую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волость. В 1922 году село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вошло в состав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Бутурлинского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района, а позднее, по последнему районированию, отошло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Гагинский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район.</a:t>
            </a:r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8.postimg.org/tb1ntyud1/IMG_4748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076700" cy="2717800"/>
          </a:xfrm>
          <a:prstGeom prst="rect">
            <a:avLst/>
          </a:prstGeom>
          <a:noFill/>
        </p:spPr>
      </p:pic>
      <p:pic>
        <p:nvPicPr>
          <p:cNvPr id="4" name="Picture 2" descr="C:\Users\User\Desktop\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476338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7800" y="2286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достопримечательность села в том, что здесь жили предки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В.И.Ленина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отсюда начался и пошёл род Ульяновых.</a:t>
            </a:r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ориальная стела в Андросове, посвящённая Николаю Ульянову, деду В.И.Ленина, фото Владимира Бакун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емориальная стела в Андросове, посвящённая Николаю Ульянову, деду В.И.Ленина, фото Владимира Бакуни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6734" y="4343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въезде в село установлена мемориальная стела с надписью: «Здесь в селе Андросове в 1769 году родился и жил до 1791 года дед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В.И. Ленина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Николай Васильевич Ульянов». </a:t>
            </a:r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6-tub-ru.yandex.net/i?id=142933737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3810000" cy="49695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81200" y="52578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село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Андросово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приезжал с 1905 по 1907гг. сам Ленин.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5257800"/>
            <a:ext cx="616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стоит дом - музей Ленина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C:\Documents and Settings\Admin\Рабочий стол\край Нижегородский\школа\IMG_47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6972301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край Нижегородский\школа\IMG_47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6057901" cy="4038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2286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Внутри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музея находиться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гипсовая фигура Ильича за столом в полный рост,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столе  лежит много книг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Designs\Стратегия.pot</Template>
  <TotalTime>950</TotalTime>
  <Words>700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Стратегия</vt:lpstr>
      <vt:lpstr>Сохраним наши святыни</vt:lpstr>
      <vt:lpstr>   Подобно тому, как цветок вырастает  из зерна, наша любовь к родине имеет своим истоком тот «уголок земли», где мы родились и выросли.  Николай Смирнов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Отечественная война 1812 года, участником которой был П.А Болтин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Ленин в кругу семьи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Нахимов Павел Степанович</dc:title>
  <dc:creator>1</dc:creator>
  <cp:lastModifiedBy>Шарова</cp:lastModifiedBy>
  <cp:revision>106</cp:revision>
  <dcterms:created xsi:type="dcterms:W3CDTF">2007-02-28T10:14:09Z</dcterms:created>
  <dcterms:modified xsi:type="dcterms:W3CDTF">2015-12-18T14:24:36Z</dcterms:modified>
</cp:coreProperties>
</file>