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88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8D0F-F647-4E24-B39F-652FD6AB8B5E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20B4-6EB1-4B4B-8950-914403E67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20B4-6EB1-4B4B-8950-914403E67C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20B4-6EB1-4B4B-8950-914403E67C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20B4-6EB1-4B4B-8950-914403E67C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20B4-6EB1-4B4B-8950-914403E67C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20B4-6EB1-4B4B-8950-914403E67C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20B4-6EB1-4B4B-8950-914403E67C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80;&#1083;&#1086;&#1078;&#1077;&#1085;&#1080;&#1077;%207.mp4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77;&#1079;&#1077;&#1085;&#1090;&#1072;&#1094;&#1080;&#1103;%202.pptx" TargetMode="External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&#1055;&#1088;&#1077;&#1079;&#1077;&#1085;&#1090;&#1072;&#1094;&#1080;&#1103;%203.pptx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package" Target="../embeddings/______Microsoft_Office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14356"/>
            <a:ext cx="6215106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русского языка.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класс.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214554"/>
            <a:ext cx="5715040" cy="2214578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8" name="Рисунок 3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785918" y="2714620"/>
            <a:ext cx="1857388" cy="1773816"/>
          </a:xfrm>
          <a:prstGeom prst="rect">
            <a:avLst/>
          </a:prstGeom>
          <a:noFill/>
        </p:spPr>
      </p:pic>
      <p:pic>
        <p:nvPicPr>
          <p:cNvPr id="1027" name="Рисунок 14" descr="Урок 10 _Почему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71678"/>
            <a:ext cx="1638607" cy="180815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71678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071942"/>
            <a:ext cx="1785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572008"/>
            <a:ext cx="1566861" cy="12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143504" y="2428868"/>
            <a:ext cx="350046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Успеха, активности, сообразительности, внимательности на уроке!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929322" y="428604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Скитиба Оксана Васильевна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Идентификатор:  220-507-893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5)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sng" dirty="0">
                          <a:latin typeface="Calibri"/>
                          <a:ea typeface="Times New Roman"/>
                          <a:cs typeface="Times New Roman"/>
                        </a:rPr>
                        <a:t>Обобщение.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Работа в группах.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Собираем  карточку 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«Дом орфограмм согласных»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 парте 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Карточки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«Дом орфограмм согласных» и клей.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857356" y="4000504"/>
            <a:ext cx="1857388" cy="1773816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4" descr="Урок 10 _Почемуч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071810"/>
            <a:ext cx="1638607" cy="1808158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786058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714480" y="571480"/>
            <a:ext cx="6400800" cy="57150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285860"/>
            <a:ext cx="7000924" cy="452431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1. Буквы согласных звуков.</a:t>
            </a:r>
          </a:p>
          <a:p>
            <a:r>
              <a:rPr lang="ru-RU" sz="3200" b="1" dirty="0" smtClean="0"/>
              <a:t>2. Парные </a:t>
            </a:r>
            <a:r>
              <a:rPr lang="ru-RU" sz="3200" b="1" dirty="0" err="1" smtClean="0"/>
              <a:t>зв</a:t>
            </a:r>
            <a:r>
              <a:rPr lang="ru-RU" sz="3200" b="1" dirty="0" smtClean="0"/>
              <a:t>/ гл. и непроизносимые. </a:t>
            </a:r>
          </a:p>
          <a:p>
            <a:r>
              <a:rPr lang="ru-RU" sz="3200" b="1" dirty="0" smtClean="0"/>
              <a:t>3. Оглушаются, не произносятся, проверяются.</a:t>
            </a:r>
          </a:p>
          <a:p>
            <a:r>
              <a:rPr lang="ru-RU" sz="3200" b="1" dirty="0" smtClean="0"/>
              <a:t>4.  Для проверки изменить форму слова или подобрать однокоренное слово так, чтобы буквы согласных  оказались в сильной позиции.</a:t>
            </a:r>
          </a:p>
          <a:p>
            <a:r>
              <a:rPr lang="ru-RU" sz="3200" b="1" dirty="0" smtClean="0"/>
              <a:t>5. Орфограммы согласных.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857364"/>
            <a:ext cx="6572296" cy="500066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428868"/>
            <a:ext cx="6572296" cy="857256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357562"/>
            <a:ext cx="6572296" cy="185738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5286388"/>
            <a:ext cx="6572296" cy="857256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pic>
        <p:nvPicPr>
          <p:cNvPr id="19" name="Рисунок 3" descr="Смайлик весёлы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072330" y="4714884"/>
            <a:ext cx="1643074" cy="148806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6) Оценка своих знаний и умений.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«Лесенка успеха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857356" y="4000504"/>
            <a:ext cx="1857388" cy="1773816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4" descr="Урок 10 _Почемуч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071810"/>
            <a:ext cx="1638607" cy="1808158"/>
          </a:xfrm>
          <a:prstGeom prst="rect">
            <a:avLst/>
          </a:prstGeom>
          <a:noFill/>
        </p:spPr>
      </p:pic>
      <p:pic>
        <p:nvPicPr>
          <p:cNvPr id="13" name="Рисунок 12" descr="H:\Жесткий диск\ОКСАНА 2013-2014\Методический материал из иннета\Технология деятельностного метода Л. Г. Петерсон\смайлики и др\Лесенка успеха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428868"/>
            <a:ext cx="3076063" cy="13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7) Домашнее задание.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 индивидуальных карточках.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2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 descr="Смайлик весёлы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714480" y="3714752"/>
            <a:ext cx="1857388" cy="1773816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72330" y="4786322"/>
            <a:ext cx="1785950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14356"/>
            <a:ext cx="5857916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русского языка.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класс.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214554"/>
            <a:ext cx="5715040" cy="2214578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8" name="Рисунок 3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785918" y="2714620"/>
            <a:ext cx="1857388" cy="1773816"/>
          </a:xfrm>
          <a:prstGeom prst="rect">
            <a:avLst/>
          </a:prstGeom>
          <a:noFill/>
        </p:spPr>
      </p:pic>
      <p:pic>
        <p:nvPicPr>
          <p:cNvPr id="1027" name="Рисунок 14" descr="Урок 10 _Почему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71678"/>
            <a:ext cx="1638607" cy="180815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71678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071942"/>
            <a:ext cx="1785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572008"/>
            <a:ext cx="1566861" cy="12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143504" y="2143116"/>
            <a:ext cx="3500462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Молодцы!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за урок!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14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14357"/>
            <a:ext cx="5857916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Пробное действие.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357298"/>
            <a:ext cx="2714644" cy="178595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ТРА</a:t>
            </a:r>
            <a:r>
              <a:rPr lang="ru-RU" b="1" dirty="0" smtClean="0">
                <a:solidFill>
                  <a:schemeClr val="tx1"/>
                </a:solidFill>
              </a:rPr>
              <a:t>_</a:t>
            </a:r>
            <a:r>
              <a:rPr lang="ru-RU" dirty="0" smtClean="0">
                <a:solidFill>
                  <a:schemeClr val="tx1"/>
                </a:solidFill>
              </a:rPr>
              <a:t>КА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РАДОС</a:t>
            </a:r>
            <a:r>
              <a:rPr lang="ru-RU" b="1" dirty="0" smtClean="0">
                <a:solidFill>
                  <a:schemeClr val="tx1"/>
                </a:solidFill>
              </a:rPr>
              <a:t>_</a:t>
            </a:r>
            <a:r>
              <a:rPr lang="ru-RU" dirty="0" smtClean="0">
                <a:solidFill>
                  <a:schemeClr val="tx1"/>
                </a:solidFill>
              </a:rPr>
              <a:t>НЫЙ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ПА</a:t>
            </a:r>
            <a:r>
              <a:rPr lang="ru-RU" b="1" dirty="0" smtClean="0">
                <a:solidFill>
                  <a:schemeClr val="tx1"/>
                </a:solidFill>
              </a:rPr>
              <a:t>_ _</a:t>
            </a:r>
            <a:r>
              <a:rPr lang="ru-RU" dirty="0" smtClean="0">
                <a:solidFill>
                  <a:schemeClr val="tx1"/>
                </a:solidFill>
              </a:rPr>
              <a:t>БИЩЕ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14" descr="Урок 10 _Почему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1638607" cy="18081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1357298"/>
            <a:ext cx="2714644" cy="1785950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57752" y="1357298"/>
            <a:ext cx="3786182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•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Какие орфограммы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встретились в словах?</a:t>
            </a:r>
            <a:endParaRPr kumimoji="0" lang="ru-RU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71868" y="3643314"/>
            <a:ext cx="3786182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3200" b="1" dirty="0" smtClean="0"/>
              <a:t>Вывод: Применили правила проверки для орфограмм согласных.</a:t>
            </a:r>
            <a:endParaRPr lang="ru-RU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714752"/>
            <a:ext cx="3929090" cy="1928826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642918"/>
            <a:ext cx="6929486" cy="142876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Знать и уметь применять способы проверки орфограмм корня для грамотного письма.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642918"/>
            <a:ext cx="6858048" cy="150019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Цель урока:</a:t>
            </a:r>
            <a:endParaRPr lang="ru-RU" sz="66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786050" y="2428868"/>
            <a:ext cx="5500726" cy="4143404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b="1" dirty="0" smtClean="0"/>
              <a:t>Задачи: </a:t>
            </a:r>
          </a:p>
          <a:p>
            <a:r>
              <a:rPr lang="ru-RU" sz="2800" dirty="0" smtClean="0"/>
              <a:t>1)</a:t>
            </a:r>
            <a:r>
              <a:rPr lang="ru-RU" sz="2800" b="1" dirty="0" smtClean="0"/>
              <a:t>Повторить</a:t>
            </a:r>
            <a:r>
              <a:rPr lang="ru-RU" sz="2800" dirty="0" smtClean="0"/>
              <a:t> правила проверки.</a:t>
            </a:r>
          </a:p>
          <a:p>
            <a:r>
              <a:rPr lang="ru-RU" sz="2800" dirty="0" smtClean="0"/>
              <a:t>2)</a:t>
            </a:r>
            <a:r>
              <a:rPr lang="ru-RU" sz="2800" b="1" dirty="0" smtClean="0"/>
              <a:t>Подбирать</a:t>
            </a:r>
            <a:r>
              <a:rPr lang="ru-RU" sz="2800" dirty="0" smtClean="0"/>
              <a:t> проверочные слова к орфограммам или пользоваться словарём, если это не проверяемые орфограммы. </a:t>
            </a:r>
          </a:p>
          <a:p>
            <a:r>
              <a:rPr lang="ru-RU" sz="2800" dirty="0" smtClean="0"/>
              <a:t>3)</a:t>
            </a:r>
            <a:r>
              <a:rPr lang="ru-RU" sz="2800" b="1" dirty="0" smtClean="0"/>
              <a:t>Упражняться</a:t>
            </a:r>
            <a:r>
              <a:rPr lang="ru-RU" sz="2800" dirty="0" smtClean="0"/>
              <a:t> в заданиях различной сложности. </a:t>
            </a:r>
          </a:p>
          <a:p>
            <a:r>
              <a:rPr lang="ru-RU" sz="2800" dirty="0" smtClean="0"/>
              <a:t>4) </a:t>
            </a:r>
            <a:r>
              <a:rPr lang="ru-RU" sz="2800" b="1" dirty="0" smtClean="0"/>
              <a:t>Оценить</a:t>
            </a:r>
            <a:r>
              <a:rPr lang="ru-RU" sz="2800" dirty="0" smtClean="0"/>
              <a:t> свои знания и умения.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ru-RU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500306"/>
            <a:ext cx="5715040" cy="4071966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Задачи урока</a:t>
            </a:r>
            <a:endParaRPr lang="ru-RU" sz="6600" dirty="0"/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785794"/>
            <a:ext cx="7572428" cy="142876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Правописание слов с орфограммами согласных.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214414" y="2214554"/>
            <a:ext cx="7358114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урока: Правописание слов с орфограммами гласных.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3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643438" y="4714884"/>
            <a:ext cx="1857388" cy="1773816"/>
          </a:xfrm>
          <a:prstGeom prst="rect">
            <a:avLst/>
          </a:prstGeom>
          <a:noFill/>
        </p:spPr>
      </p:pic>
      <p:pic>
        <p:nvPicPr>
          <p:cNvPr id="16386" name="Picture 2" descr="http://content.foto.mail.ru/mail/aropet/_answers/i-6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500438"/>
            <a:ext cx="142876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00042"/>
            <a:ext cx="7572428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урока.</a:t>
            </a:r>
          </a:p>
          <a:p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3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572264" y="3214686"/>
            <a:ext cx="1857388" cy="177381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142984"/>
            <a:ext cx="3857651" cy="53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71546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14" descr="Урок 10 _Почемуч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928670"/>
            <a:ext cx="1638607" cy="18081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sng" dirty="0">
                          <a:latin typeface="Calibri"/>
                          <a:ea typeface="Times New Roman"/>
                          <a:cs typeface="Times New Roman"/>
                        </a:rPr>
                        <a:t>Коллективно.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Найдите правила в учебнике или в  справочнике и проговорите вслух.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А)Правописание буквы 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парного согласного по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глухости-звонкости.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Б)Правописание буквы 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непроизносимого согласного 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 парте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-Учебник с 112, Справочник с 11 Правило 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-Учебник с 118, Справочник с 12 правило 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929454" y="4929198"/>
            <a:ext cx="1857388" cy="17738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pic>
        <p:nvPicPr>
          <p:cNvPr id="28674" name="Picture 2" descr="http://uchebniki-opt.ru/uploads/b8c3f0b9-5b7e-11e4-b80a-0050569c7d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3655336"/>
            <a:ext cx="1357322" cy="1802444"/>
          </a:xfrm>
          <a:prstGeom prst="rect">
            <a:avLst/>
          </a:prstGeom>
          <a:noFill/>
        </p:spPr>
      </p:pic>
      <p:pic>
        <p:nvPicPr>
          <p:cNvPr id="28676" name="Picture 4" descr="http://www.rahvaraamat.ee/images/products/000/069/367/thumbnails/big/daa633531a1c67100d72c61ef54d5974d6894518/%D1%81%D0%BF%D1%80%D0%B0%D0%B2%D0%BE%D1%87%D0%BD%D0%B8%D0%BA-%D0%B4%D0%BB%D1%8F-%D0%BD%D0%B0%D1%87%D0%B0%D0%BB%D1%8C%D0%BD%D1%8B%D1%85-%D0%BA%D0%BB%D0%B0%D1%81%D1%81%D0%BE%D0%B2-1-5-%D0%BA%D0%BB%D0%B0%D1%81%D1%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14686"/>
            <a:ext cx="1214446" cy="171540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u="sng" dirty="0">
                          <a:latin typeface="Calibri"/>
                          <a:ea typeface="Times New Roman"/>
                          <a:cs typeface="Times New Roman"/>
                        </a:rPr>
                        <a:t>Самостоятельно.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Распределить проверочные и проверяемые слова в карточке «Снеговики»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Карточка «Снеговики»</a:t>
                      </a: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в тетради</a:t>
                      </a: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 у каждого.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642910" y="4643446"/>
            <a:ext cx="1857388" cy="1773816"/>
          </a:xfrm>
          <a:prstGeom prst="rect">
            <a:avLst/>
          </a:prstGeom>
          <a:noFill/>
        </p:spPr>
      </p:pic>
      <p:pic>
        <p:nvPicPr>
          <p:cNvPr id="20482" name="Рисунок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86058"/>
            <a:ext cx="36888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3) </a:t>
                      </a:r>
                      <a:r>
                        <a:rPr lang="ru-RU" sz="2000" b="1" u="sng" dirty="0">
                          <a:latin typeface="Calibri"/>
                          <a:ea typeface="Times New Roman"/>
                          <a:cs typeface="Times New Roman"/>
                        </a:rPr>
                        <a:t>Работа в паре.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Работа по заполнению таблицы 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Таблица 1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 парте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714480" y="3643314"/>
            <a:ext cx="1857388" cy="177381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 l="2534" r="3716" b="7506"/>
          <a:stretch>
            <a:fillRect/>
          </a:stretch>
        </p:blipFill>
        <p:spPr bwMode="auto">
          <a:xfrm>
            <a:off x="5214942" y="2143115"/>
            <a:ext cx="2714644" cy="33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928934"/>
            <a:ext cx="1857388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pic>
        <p:nvPicPr>
          <p:cNvPr id="11" name="Picture 5" descr="http://i.ytimg.com/vi/abd1NWTWfEs/maxresdefault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5643578"/>
            <a:ext cx="1905013" cy="107157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Безымян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480"/>
            <a:ext cx="6000792" cy="5715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428736"/>
          <a:ext cx="6977090" cy="4148717"/>
        </p:xfrm>
        <a:graphic>
          <a:graphicData uri="http://schemas.openxmlformats.org/drawingml/2006/table">
            <a:tbl>
              <a:tblPr/>
              <a:tblGrid>
                <a:gridCol w="3005715"/>
                <a:gridCol w="3971375"/>
              </a:tblGrid>
              <a:tr h="34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Виды работ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Источники информации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73" marR="6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  <a:tr h="3798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ru-RU" sz="2000" b="1" u="sng" dirty="0">
                          <a:latin typeface="Calibri"/>
                          <a:ea typeface="Times New Roman"/>
                          <a:cs typeface="Times New Roman"/>
                        </a:rPr>
                        <a:t>Коллективно.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Работа с тренажёрами на мультимедиа показываем ответы 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  <a:cs typeface="Times New Roman"/>
                        </a:rPr>
                        <a:t>круг-сигналами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На  электронной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доске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1714480" y="3643314"/>
            <a:ext cx="1857388" cy="1773816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>
            <a:hlinkClick r:id="rId6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6357950" y="3929066"/>
          <a:ext cx="2049051" cy="1500198"/>
        </p:xfrm>
        <a:graphic>
          <a:graphicData uri="http://schemas.openxmlformats.org/presentationml/2006/ole">
            <p:oleObj spid="_x0000_s24577" name="Слайд" r:id="rId7" imgW="4568924" imgH="3426045" progId="PowerPoint.Slide.12">
              <p:embed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9" name="Object 3">
            <a:hlinkClick r:id="rId8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4714876" y="2285992"/>
          <a:ext cx="2013746" cy="1474350"/>
        </p:xfrm>
        <a:graphic>
          <a:graphicData uri="http://schemas.openxmlformats.org/presentationml/2006/ole">
            <p:oleObj spid="_x0000_s24579" name="Слайд" r:id="rId9" imgW="4568924" imgH="3426045" progId="PowerPoint.Slide.12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6000768"/>
            <a:ext cx="714380" cy="628648"/>
          </a:xfrm>
          <a:prstGeom prst="rect">
            <a:avLst/>
          </a:prstGeom>
          <a:solidFill>
            <a:srgbClr val="A68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403</Words>
  <PresentationFormat>Экран (4:3)</PresentationFormat>
  <Paragraphs>128</Paragraphs>
  <Slides>14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Урок русского языка.  3 класс.</vt:lpstr>
      <vt:lpstr>Пробное действие.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Урок русского языка.  3 класс.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языка.  3 класс.</dc:title>
  <dc:subject>Правописание слов с орфограммами согласных</dc:subject>
  <dc:creator>Скитиба О. В.</dc:creator>
  <cp:lastModifiedBy>Оксана</cp:lastModifiedBy>
  <cp:revision>45</cp:revision>
  <dcterms:modified xsi:type="dcterms:W3CDTF">2016-01-12T11:10:09Z</dcterms:modified>
</cp:coreProperties>
</file>