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87" r:id="rId13"/>
    <p:sldId id="267" r:id="rId14"/>
    <p:sldId id="268" r:id="rId15"/>
    <p:sldId id="269" r:id="rId16"/>
    <p:sldId id="270" r:id="rId17"/>
    <p:sldId id="271" r:id="rId18"/>
    <p:sldId id="285" r:id="rId19"/>
    <p:sldId id="284" r:id="rId20"/>
    <p:sldId id="286" r:id="rId21"/>
    <p:sldId id="272" r:id="rId22"/>
    <p:sldId id="283" r:id="rId23"/>
    <p:sldId id="273" r:id="rId24"/>
    <p:sldId id="290" r:id="rId25"/>
    <p:sldId id="292" r:id="rId26"/>
    <p:sldId id="289" r:id="rId27"/>
    <p:sldId id="288" r:id="rId28"/>
    <p:sldId id="291" r:id="rId29"/>
    <p:sldId id="293" r:id="rId30"/>
    <p:sldId id="294" r:id="rId31"/>
    <p:sldId id="274" r:id="rId32"/>
    <p:sldId id="279" r:id="rId33"/>
    <p:sldId id="276" r:id="rId34"/>
    <p:sldId id="277" r:id="rId35"/>
    <p:sldId id="275" r:id="rId36"/>
    <p:sldId id="278" r:id="rId37"/>
    <p:sldId id="280" r:id="rId38"/>
    <p:sldId id="295" r:id="rId39"/>
    <p:sldId id="281" r:id="rId40"/>
    <p:sldId id="28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.onthe.io/vllkyt56tav0cn56j.f3b352e8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tk_tiras@mail.ru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vetton\Vetton\vetton_ru_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62" y="-99392"/>
            <a:ext cx="9180512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733256"/>
            <a:ext cx="5256584" cy="112474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Преподаватель: </a:t>
            </a:r>
            <a:br>
              <a:rPr lang="ru-RU" sz="2800" b="1" i="1" dirty="0" smtClean="0"/>
            </a:br>
            <a:r>
              <a:rPr lang="ru-RU" sz="2800" b="1" i="1" dirty="0" err="1" smtClean="0"/>
              <a:t>Залевская</a:t>
            </a:r>
            <a:r>
              <a:rPr lang="ru-RU" sz="2800" b="1" i="1" dirty="0" smtClean="0"/>
              <a:t> </a:t>
            </a:r>
            <a:r>
              <a:rPr lang="ru-RU" sz="2800" b="1" i="1" dirty="0"/>
              <a:t>Т</a:t>
            </a:r>
            <a:r>
              <a:rPr lang="ru-RU" sz="2800" b="1" i="1" dirty="0" smtClean="0"/>
              <a:t>атьяна Алексеевна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8676456" cy="37444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 </a:t>
            </a:r>
          </a:p>
          <a:p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Курс: «Профессия и карьера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»</a:t>
            </a:r>
          </a:p>
          <a:p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для учащихся 9 класса</a:t>
            </a:r>
          </a:p>
          <a:p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Тема занятия №1 : 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Введение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8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Приднестровский государственный университет им Т.Г Шевченко</a:t>
            </a:r>
            <a:endParaRPr lang="ru-RU" b="1" dirty="0"/>
          </a:p>
        </p:txBody>
      </p:sp>
      <p:pic>
        <p:nvPicPr>
          <p:cNvPr id="1026" name="Picture 2" descr="C:\Users\Svetlana\Desktop\учебные заведения\пг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72816"/>
            <a:ext cx="82809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Бендерский педагогический колледж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vetlana\Desktop\учебные заведения\Бендерский-Педагогический-Коллед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2" y="1700808"/>
            <a:ext cx="762223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31420"/>
              </p:ext>
            </p:extLst>
          </p:nvPr>
        </p:nvGraphicFramePr>
        <p:xfrm>
          <a:off x="107504" y="855558"/>
          <a:ext cx="8856986" cy="5635290"/>
        </p:xfrm>
        <a:graphic>
          <a:graphicData uri="http://schemas.openxmlformats.org/drawingml/2006/table">
            <a:tbl>
              <a:tblPr/>
              <a:tblGrid>
                <a:gridCol w="4743848"/>
                <a:gridCol w="1232818"/>
                <a:gridCol w="1512168"/>
                <a:gridCol w="1368152"/>
              </a:tblGrid>
              <a:tr h="838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effectLst/>
                        </a:rPr>
                        <a:t>Специальность</a:t>
                      </a:r>
                      <a:endParaRPr lang="ru-RU" sz="2000" dirty="0">
                        <a:effectLst/>
                      </a:endParaRP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effectLst/>
                        </a:rPr>
                        <a:t>Форма</a:t>
                      </a:r>
                      <a:endParaRPr lang="ru-RU" sz="2000" dirty="0">
                        <a:effectLst/>
                      </a:endParaRPr>
                    </a:p>
                    <a:p>
                      <a:pPr algn="ctr" fontAlgn="t"/>
                      <a:r>
                        <a:rPr lang="ru-RU" sz="2000" b="1" dirty="0">
                          <a:effectLst/>
                        </a:rPr>
                        <a:t>обучения</a:t>
                      </a:r>
                      <a:endParaRPr lang="ru-RU" sz="2000" dirty="0">
                        <a:effectLst/>
                      </a:endParaRP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effectLst/>
                        </a:rPr>
                        <a:t>Базовое образование</a:t>
                      </a:r>
                      <a:endParaRPr lang="ru-RU" sz="2000" dirty="0">
                        <a:effectLst/>
                      </a:endParaRP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effectLst/>
                        </a:rPr>
                        <a:t>Срок обучения</a:t>
                      </a:r>
                      <a:endParaRPr lang="ru-RU" sz="2000" dirty="0">
                        <a:effectLst/>
                      </a:endParaRP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9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dirty="0" smtClean="0">
                          <a:effectLst/>
                        </a:rPr>
                        <a:t>«Преподавание </a:t>
                      </a:r>
                      <a:r>
                        <a:rPr lang="ru-RU" sz="2200" b="1" dirty="0">
                          <a:effectLst/>
                        </a:rPr>
                        <a:t>в начальных классах»</a:t>
                      </a:r>
                      <a:endParaRPr lang="ru-RU" sz="2200" dirty="0">
                        <a:effectLst/>
                      </a:endParaRPr>
                    </a:p>
                    <a:p>
                      <a:pPr algn="l" fontAlgn="t"/>
                      <a:r>
                        <a:rPr lang="ru-RU" sz="2200" dirty="0">
                          <a:effectLst/>
                        </a:rPr>
                        <a:t> Квалификация "Учитель начальных классов"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>
                          <a:effectLst/>
                        </a:rPr>
                        <a:t>Дневная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dirty="0">
                          <a:effectLst/>
                        </a:rPr>
                        <a:t>9 классов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dirty="0">
                          <a:effectLst/>
                        </a:rPr>
                        <a:t>3г.10мес.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956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dirty="0" smtClean="0">
                          <a:effectLst/>
                        </a:rPr>
                        <a:t>«</a:t>
                      </a:r>
                      <a:r>
                        <a:rPr lang="ru-RU" sz="2200" b="1" dirty="0">
                          <a:effectLst/>
                        </a:rPr>
                        <a:t>Дошкольное образование»</a:t>
                      </a:r>
                      <a:endParaRPr lang="ru-RU" sz="2200" dirty="0">
                        <a:effectLst/>
                      </a:endParaRPr>
                    </a:p>
                    <a:p>
                      <a:pPr algn="l" fontAlgn="t"/>
                      <a:r>
                        <a:rPr lang="ru-RU" sz="2200" dirty="0">
                          <a:effectLst/>
                        </a:rPr>
                        <a:t> Квалификация "Воспитатель детей дошкольного возраста"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>
                          <a:effectLst/>
                        </a:rPr>
                        <a:t> Дневная</a:t>
                      </a:r>
                    </a:p>
                    <a:p>
                      <a:pPr algn="ctr" fontAlgn="t"/>
                      <a:r>
                        <a:rPr lang="ru-RU" sz="220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2200">
                          <a:effectLst/>
                        </a:rPr>
                        <a:t>Заочная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dirty="0">
                          <a:effectLst/>
                        </a:rPr>
                        <a:t> 9 классов</a:t>
                      </a:r>
                    </a:p>
                    <a:p>
                      <a:pPr algn="ctr" fontAlgn="t"/>
                      <a:r>
                        <a:rPr lang="ru-RU" sz="2200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2200" dirty="0">
                          <a:effectLst/>
                        </a:rPr>
                        <a:t>11 классов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dirty="0">
                          <a:effectLst/>
                        </a:rPr>
                        <a:t> 3г.10мес.</a:t>
                      </a:r>
                    </a:p>
                    <a:p>
                      <a:pPr algn="ctr" fontAlgn="t"/>
                      <a:r>
                        <a:rPr lang="ru-RU" sz="2200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2200" dirty="0">
                          <a:effectLst/>
                        </a:rPr>
                        <a:t>3г.10мес.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55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dirty="0" smtClean="0">
                          <a:effectLst/>
                        </a:rPr>
                        <a:t>«</a:t>
                      </a:r>
                      <a:r>
                        <a:rPr lang="ru-RU" sz="2200" b="1" dirty="0">
                          <a:effectLst/>
                        </a:rPr>
                        <a:t>Специальное дошкольное образование»</a:t>
                      </a:r>
                      <a:endParaRPr lang="ru-RU" sz="2200" dirty="0">
                        <a:effectLst/>
                      </a:endParaRPr>
                    </a:p>
                    <a:p>
                      <a:pPr algn="l" fontAlgn="t"/>
                      <a:r>
                        <a:rPr lang="ru-RU" sz="2200" dirty="0">
                          <a:effectLst/>
                        </a:rPr>
                        <a:t>Квалификация «Воспитатель детей дошкольного возраста с отклонениями в развитии и с сохранным развитием»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dirty="0">
                          <a:effectLst/>
                        </a:rPr>
                        <a:t>Заочная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dirty="0">
                          <a:effectLst/>
                        </a:rPr>
                        <a:t>11 классов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dirty="0">
                          <a:effectLst/>
                        </a:rPr>
                        <a:t>3г.10мес.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dirty="0" smtClean="0">
                          <a:effectLst/>
                        </a:rPr>
                        <a:t>«</a:t>
                      </a:r>
                      <a:r>
                        <a:rPr lang="ru-RU" sz="2200" b="1" dirty="0">
                          <a:effectLst/>
                        </a:rPr>
                        <a:t>Педагогика дополнительного образования»</a:t>
                      </a:r>
                      <a:endParaRPr lang="ru-RU" sz="2200" dirty="0">
                        <a:effectLst/>
                      </a:endParaRPr>
                    </a:p>
                    <a:p>
                      <a:pPr algn="l" fontAlgn="t"/>
                      <a:r>
                        <a:rPr lang="ru-RU" sz="2200" dirty="0">
                          <a:effectLst/>
                        </a:rPr>
                        <a:t> Область деятельности: хореография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>
                          <a:effectLst/>
                        </a:rPr>
                        <a:t>Заочная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>
                          <a:effectLst/>
                        </a:rPr>
                        <a:t>11 классов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dirty="0">
                          <a:effectLst/>
                        </a:rPr>
                        <a:t>3г.10мес.</a:t>
                      </a:r>
                    </a:p>
                  </a:txBody>
                  <a:tcPr marL="12858" marR="12858" marT="12858" marB="12858">
                    <a:lnL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4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-83160"/>
            <a:ext cx="828092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82F34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Специальности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82F34"/>
                </a:solidFill>
                <a:effectLst/>
                <a:latin typeface="Times New Roman" pitchFamily="18" charset="0"/>
                <a:cs typeface="Times New Roman" pitchFamily="18" charset="0"/>
              </a:rPr>
              <a:t>ГОУ СПО «Бендерский педагогический колледж»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182F34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Бендерский коммерческий лицей</a:t>
            </a:r>
            <a:br>
              <a:rPr lang="ru-RU" b="1" dirty="0" smtClean="0"/>
            </a:br>
            <a:r>
              <a:rPr lang="ru-RU" sz="3600" b="1" dirty="0" smtClean="0"/>
              <a:t>(Бендерский торгово-технический техникум)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vetlana\Desktop\учебные заведения\бен комм лицей бен торг-тех-кий техникум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Аграрно-экономический колледж Бендеры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vetlana\Desktop\учебные заведения\аграрно-эконом коллед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5823"/>
            <a:ext cx="8295456" cy="49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Приднестровский промышленно-экономический техникум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vetlana\Desktop\учебные заведения\приднестровский промышленно-экономический технику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9"/>
            <a:ext cx="8319977" cy="45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Тираспольский филиал НОУ ВПО</a:t>
            </a:r>
            <a:br>
              <a:rPr lang="ru-RU" b="1" dirty="0" smtClean="0"/>
            </a:br>
            <a:r>
              <a:rPr lang="ru-RU" b="1" dirty="0" smtClean="0"/>
              <a:t>«Московский институт предпринимательства и права»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vetlana\Desktop\учебные заведения\тирасп филиал ноу вп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68952" cy="49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Тираспольский строительный лицей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vetlana\Desktop\учебные заведения\тираспольский строительный лиц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26892"/>
            <a:ext cx="8280920" cy="53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9001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latin typeface="Arial Black" pitchFamily="34" charset="0"/>
                <a:cs typeface="Aharoni" pitchFamily="2" charset="-79"/>
              </a:rPr>
              <a:t>Лицей ГАРАНТИРУЕТ: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/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>    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- 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бесплатное обучение;</a:t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>    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- 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иногородним общежитие для проживания;</a:t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>    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- 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бесплатное одноразовое питание;</a:t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>    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- 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отсрочку от службы в армии на время учебы;</a:t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>    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- 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льготный проезд;</a:t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>    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- 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государственный диплом;</a:t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>     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- 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помощь в трудоустройстве.</a:t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/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i="1" u="sng" dirty="0">
                <a:latin typeface="Arial Black" pitchFamily="34" charset="0"/>
                <a:cs typeface="Aharoni" pitchFamily="2" charset="-79"/>
              </a:rPr>
              <a:t>Образовательная деятельность: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/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> 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- 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подготовка квалифицированных специалистов строительных профессий;</a:t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> 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- 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срок обучения 2 года 10 месяцев на базе основного общего образования (9классов);</a:t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- 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обучение на бюджетной основе (бесплатное);</a:t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r>
              <a:rPr lang="ru-RU" sz="2400" b="1" dirty="0">
                <a:latin typeface="Arial Black" pitchFamily="34" charset="0"/>
                <a:cs typeface="Aharoni" pitchFamily="2" charset="-79"/>
              </a:rPr>
              <a:t> </a:t>
            </a: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- </a:t>
            </a:r>
            <a:r>
              <a:rPr lang="ru-RU" sz="2400" b="1" dirty="0">
                <a:latin typeface="Arial Black" pitchFamily="34" charset="0"/>
                <a:cs typeface="Aharoni" pitchFamily="2" charset="-79"/>
              </a:rPr>
              <a:t>по окончанию лицея выдаётся диплом по профессии с получением среднего (полного) общего образования. </a:t>
            </a:r>
            <a:br>
              <a:rPr lang="ru-RU" sz="2400" b="1" dirty="0">
                <a:latin typeface="Arial Black" pitchFamily="34" charset="0"/>
                <a:cs typeface="Aharoni" pitchFamily="2" charset="-79"/>
              </a:rPr>
            </a:br>
            <a:endParaRPr lang="ru-RU" sz="2400" b="1" dirty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72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39"/>
            <a:ext cx="8808845" cy="752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Arial Black" pitchFamily="34" charset="0"/>
              </a:rPr>
              <a:t>НОВИНКА!!! -сборщик-монтажник </a:t>
            </a:r>
            <a:r>
              <a:rPr lang="ru-RU" sz="2300" b="1" dirty="0">
                <a:latin typeface="Arial Black" pitchFamily="34" charset="0"/>
              </a:rPr>
              <a:t>ПВХ, алюминиевых конструкций и </a:t>
            </a:r>
            <a:r>
              <a:rPr lang="ru-RU" sz="2300" b="1" dirty="0" err="1">
                <a:latin typeface="Arial Black" pitchFamily="34" charset="0"/>
              </a:rPr>
              <a:t>светопрозрачных</a:t>
            </a:r>
            <a:r>
              <a:rPr lang="ru-RU" sz="2300" b="1" dirty="0">
                <a:latin typeface="Arial Black" pitchFamily="34" charset="0"/>
              </a:rPr>
              <a:t> изделий (ПВХ - материал поливинилхлорид);</a:t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dirty="0">
                <a:latin typeface="Arial Black" pitchFamily="34" charset="0"/>
              </a:rPr>
              <a:t> </a:t>
            </a:r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столяр строительный.</a:t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i="1" u="sng" dirty="0" smtClean="0">
                <a:latin typeface="Arial Black" pitchFamily="34" charset="0"/>
              </a:rPr>
              <a:t>Мастер </a:t>
            </a:r>
            <a:r>
              <a:rPr lang="ru-RU" sz="2300" b="1" i="1" u="sng" dirty="0">
                <a:latin typeface="Arial Black" pitchFamily="34" charset="0"/>
              </a:rPr>
              <a:t>сухого строительства:</a:t>
            </a:r>
            <a:r>
              <a:rPr lang="ru-RU" sz="2300" b="1" i="1" dirty="0">
                <a:latin typeface="Arial Black" pitchFamily="34" charset="0"/>
              </a:rPr>
              <a:t>         </a:t>
            </a:r>
            <a:r>
              <a:rPr lang="ru-RU" sz="2300" b="1" dirty="0">
                <a:latin typeface="Arial Black" pitchFamily="34" charset="0"/>
              </a:rPr>
              <a:t/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столяр строительный;</a:t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маляр строительный;</a:t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штукатур</a:t>
            </a:r>
            <a:r>
              <a:rPr lang="ru-RU" sz="2300" b="1" dirty="0" smtClean="0">
                <a:latin typeface="Arial Black" pitchFamily="34" charset="0"/>
              </a:rPr>
              <a:t>;</a:t>
            </a:r>
            <a:br>
              <a:rPr lang="ru-RU" sz="2300" b="1" dirty="0" smtClean="0">
                <a:latin typeface="Arial Black" pitchFamily="34" charset="0"/>
              </a:rPr>
            </a:br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облицовщик-плиточник;</a:t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монтажник каркасно-обшивочных конструкций;</a:t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облицовщик синтетическими материалами. </a:t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i="1" u="sng" dirty="0" smtClean="0">
                <a:latin typeface="Arial Black" pitchFamily="34" charset="0"/>
              </a:rPr>
              <a:t>Мастер </a:t>
            </a:r>
            <a:r>
              <a:rPr lang="ru-RU" sz="2300" b="1" i="1" u="sng" dirty="0">
                <a:latin typeface="Arial Black" pitchFamily="34" charset="0"/>
              </a:rPr>
              <a:t>по ремонту и обслуживанию зданий:</a:t>
            </a:r>
            <a:r>
              <a:rPr lang="ru-RU" sz="2300" b="1" i="1" dirty="0">
                <a:latin typeface="Arial Black" pitchFamily="34" charset="0"/>
              </a:rPr>
              <a:t>         </a:t>
            </a:r>
            <a:r>
              <a:rPr lang="ru-RU" sz="2300" b="1" dirty="0">
                <a:latin typeface="Arial Black" pitchFamily="34" charset="0"/>
              </a:rPr>
              <a:t/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маляр строительный;</a:t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штукатур;</a:t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облицовщик-плиточник;</a:t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каменщик;</a:t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электросварщик ручной сварки</a:t>
            </a:r>
            <a:r>
              <a:rPr lang="ru-RU" sz="2300" b="1" dirty="0" smtClean="0">
                <a:latin typeface="Arial Black" pitchFamily="34" charset="0"/>
              </a:rPr>
              <a:t>;</a:t>
            </a:r>
          </a:p>
          <a:p>
            <a:r>
              <a:rPr lang="ru-RU" sz="2300" b="1" dirty="0" smtClean="0">
                <a:latin typeface="Arial Black" pitchFamily="34" charset="0"/>
              </a:rPr>
              <a:t>- </a:t>
            </a:r>
            <a:r>
              <a:rPr lang="ru-RU" sz="2300" b="1" dirty="0">
                <a:latin typeface="Arial Black" pitchFamily="34" charset="0"/>
              </a:rPr>
              <a:t>слесарь по санитарно-техническим системам. </a:t>
            </a:r>
            <a:br>
              <a:rPr lang="ru-RU" sz="2300" b="1" dirty="0">
                <a:latin typeface="Arial Black" pitchFamily="34" charset="0"/>
              </a:rPr>
            </a:br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/>
              <a:t/>
            </a:r>
            <a:br>
              <a:rPr lang="ru-RU" sz="2300" dirty="0"/>
            </a:b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5220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66"/>
            <a:ext cx="8229600" cy="6343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Тест «Найди себя на дереве»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4565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4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92" y="116632"/>
            <a:ext cx="875137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latin typeface="Arial Black" pitchFamily="34" charset="0"/>
              </a:rPr>
              <a:t>Мастер отделочных строительных работ:</a:t>
            </a:r>
            <a:r>
              <a:rPr lang="ru-RU" sz="2800" b="1" i="1" dirty="0">
                <a:latin typeface="Arial Black" pitchFamily="34" charset="0"/>
              </a:rPr>
              <a:t>        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latin typeface="Arial Black" pitchFamily="34" charset="0"/>
              </a:rPr>
              <a:t>        - маляр строительный;</a:t>
            </a:r>
            <a:br>
              <a:rPr lang="ru-RU" sz="2800" b="1" dirty="0">
                <a:latin typeface="Arial Black" pitchFamily="34" charset="0"/>
              </a:rPr>
            </a:br>
            <a:r>
              <a:rPr lang="ru-RU" sz="2800" b="1" dirty="0">
                <a:latin typeface="Arial Black" pitchFamily="34" charset="0"/>
              </a:rPr>
              <a:t>        - штукатур;</a:t>
            </a:r>
            <a:br>
              <a:rPr lang="ru-RU" sz="2800" b="1" dirty="0">
                <a:latin typeface="Arial Black" pitchFamily="34" charset="0"/>
              </a:rPr>
            </a:br>
            <a:r>
              <a:rPr lang="ru-RU" sz="2800" b="1" dirty="0">
                <a:latin typeface="Arial Black" pitchFamily="34" charset="0"/>
              </a:rPr>
              <a:t>        - облицовщик-плиточник.</a:t>
            </a:r>
            <a:br>
              <a:rPr lang="ru-RU" sz="2800" b="1" dirty="0">
                <a:latin typeface="Arial Black" pitchFamily="34" charset="0"/>
              </a:rPr>
            </a:br>
            <a:r>
              <a:rPr lang="ru-RU" sz="2800" b="1" dirty="0">
                <a:latin typeface="Arial Black" pitchFamily="34" charset="0"/>
              </a:rPr>
              <a:t/>
            </a:r>
            <a:br>
              <a:rPr lang="ru-RU" sz="2800" b="1" dirty="0">
                <a:latin typeface="Arial Black" pitchFamily="34" charset="0"/>
              </a:rPr>
            </a:br>
            <a:r>
              <a:rPr lang="ru-RU" sz="2800" b="1" i="1" u="sng" dirty="0">
                <a:latin typeface="Arial Black" pitchFamily="34" charset="0"/>
              </a:rPr>
              <a:t>Художник-дизайнер:</a:t>
            </a:r>
            <a:r>
              <a:rPr lang="ru-RU" sz="2800" b="1" i="1" dirty="0">
                <a:latin typeface="Arial Black" pitchFamily="34" charset="0"/>
              </a:rPr>
              <a:t>         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latin typeface="Arial Black" pitchFamily="34" charset="0"/>
              </a:rPr>
              <a:t>        - художник-оформитель.</a:t>
            </a:r>
            <a:br>
              <a:rPr lang="ru-RU" sz="2800" b="1" dirty="0">
                <a:latin typeface="Arial Black" pitchFamily="34" charset="0"/>
              </a:rPr>
            </a:br>
            <a:r>
              <a:rPr lang="ru-RU" sz="2800" b="1" dirty="0">
                <a:latin typeface="Arial Black" pitchFamily="34" charset="0"/>
              </a:rPr>
              <a:t/>
            </a:r>
            <a:br>
              <a:rPr lang="ru-RU" sz="2800" b="1" dirty="0">
                <a:latin typeface="Arial Black" pitchFamily="34" charset="0"/>
              </a:rPr>
            </a:br>
            <a:r>
              <a:rPr lang="ru-RU" sz="2800" b="1" i="1" u="sng" dirty="0">
                <a:latin typeface="Arial Black" pitchFamily="34" charset="0"/>
              </a:rPr>
              <a:t>Сварщик (электросварочные и газосварочные работы):</a:t>
            </a:r>
            <a:r>
              <a:rPr lang="ru-RU" sz="2800" b="1" i="1" dirty="0">
                <a:latin typeface="Arial Black" pitchFamily="34" charset="0"/>
              </a:rPr>
              <a:t/>
            </a:r>
            <a:br>
              <a:rPr lang="ru-RU" sz="2800" b="1" i="1" dirty="0">
                <a:latin typeface="Arial Black" pitchFamily="34" charset="0"/>
              </a:rPr>
            </a:br>
            <a:r>
              <a:rPr lang="ru-RU" sz="2800" b="1" i="1" dirty="0">
                <a:latin typeface="Arial Black" pitchFamily="34" charset="0"/>
              </a:rPr>
              <a:t>                        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latin typeface="Arial Black" pitchFamily="34" charset="0"/>
              </a:rPr>
              <a:t>        - электросварщик ручной сварки;</a:t>
            </a:r>
            <a:br>
              <a:rPr lang="ru-RU" sz="2800" b="1" dirty="0">
                <a:latin typeface="Arial Black" pitchFamily="34" charset="0"/>
              </a:rPr>
            </a:br>
            <a:r>
              <a:rPr lang="ru-RU" sz="2800" b="1" dirty="0">
                <a:latin typeface="Arial Black" pitchFamily="34" charset="0"/>
              </a:rPr>
              <a:t>        - газосварщик.</a:t>
            </a:r>
          </a:p>
        </p:txBody>
      </p:sp>
    </p:spTree>
    <p:extLst>
      <p:ext uri="{BB962C8B-B14F-4D97-AF65-F5344CB8AC3E}">
        <p14:creationId xmlns:p14="http://schemas.microsoft.com/office/powerpoint/2010/main" val="42782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Тираспольский техникум коммерции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Svetlana\Desktop\учебные заведения\тираспольский техникум коммер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1340768"/>
            <a:ext cx="810039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8366" y="188640"/>
            <a:ext cx="9036496" cy="593752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 </a:t>
            </a:r>
            <a:r>
              <a:rPr lang="ru-RU" sz="9600" b="1" u="sng" dirty="0"/>
              <a:t>Тираспольский техникум коммерции приглашает Вас  </a:t>
            </a:r>
            <a:endParaRPr lang="ru-RU" sz="9600" b="1" u="sng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9600" b="1" u="sng" dirty="0" smtClean="0"/>
              <a:t>продолжить </a:t>
            </a:r>
            <a:r>
              <a:rPr lang="ru-RU" sz="9600" b="1" u="sng" dirty="0"/>
              <a:t>свое обучение по специальностям: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i="1" u="sng" dirty="0"/>
              <a:t>Дневное отделение</a:t>
            </a:r>
            <a:endParaRPr lang="ru-RU" sz="96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9600" b="1" i="1" dirty="0"/>
              <a:t>На базе 9 </a:t>
            </a:r>
            <a:r>
              <a:rPr lang="ru-RU" sz="9600" b="1" i="1" dirty="0" smtClean="0"/>
              <a:t>классов:</a:t>
            </a:r>
            <a:endParaRPr lang="ru-RU" sz="96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/>
              <a:t>Технология продукции общественного питания (срок обучения -3г.10м.)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/>
              <a:t>Менеджмент в торговле (2г.10м.)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/>
              <a:t>Товароведение и экспертиза качества потребительских товаров (2г.10м.)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/>
              <a:t>Повар, кондитер (2г. 5 м.)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100" b="1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i="1" dirty="0"/>
              <a:t>На базе 11 классов</a:t>
            </a:r>
            <a:endParaRPr lang="ru-RU" sz="96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/>
              <a:t>Повар, кондитер (1 г.)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/>
              <a:t>        </a:t>
            </a:r>
            <a:endParaRPr lang="ru-RU" sz="9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9600" b="1" i="1" u="sng" dirty="0" smtClean="0"/>
              <a:t>Заочное отделение</a:t>
            </a:r>
            <a:endParaRPr lang="ru-RU" sz="9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9600" b="1" i="1" dirty="0" smtClean="0"/>
              <a:t>На </a:t>
            </a:r>
            <a:r>
              <a:rPr lang="ru-RU" sz="9600" b="1" i="1" dirty="0"/>
              <a:t>базе 11 классов:</a:t>
            </a:r>
            <a:endParaRPr lang="ru-RU" sz="96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/>
              <a:t>Менеджмент в торговле (2г.10м.)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/>
              <a:t>Наш адрес: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 err="1"/>
              <a:t>г.Тирасполь</a:t>
            </a:r>
            <a:r>
              <a:rPr lang="ru-RU" sz="9600" b="1" dirty="0"/>
              <a:t>, </a:t>
            </a:r>
            <a:r>
              <a:rPr lang="ru-RU" sz="9600" b="1" dirty="0" err="1"/>
              <a:t>ул.Ленина</a:t>
            </a:r>
            <a:r>
              <a:rPr lang="ru-RU" sz="9600" b="1" dirty="0"/>
              <a:t> 1/3.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/>
              <a:t>( (0533)7-41-89,       </a:t>
            </a:r>
            <a:r>
              <a:rPr lang="ru-RU" sz="9600" b="1" dirty="0" smtClean="0"/>
              <a:t>(0533)7-44-37    </a:t>
            </a:r>
            <a:r>
              <a:rPr lang="ru-RU" sz="9600" b="1" u="sng" dirty="0" err="1" smtClean="0"/>
              <a:t>Email</a:t>
            </a:r>
            <a:r>
              <a:rPr lang="ru-RU" sz="9600" b="1" u="sng" dirty="0"/>
              <a:t>:</a:t>
            </a:r>
            <a:r>
              <a:rPr lang="ru-RU" sz="9600" b="1" dirty="0"/>
              <a:t> </a:t>
            </a:r>
            <a:r>
              <a:rPr lang="ru-RU" sz="9600" b="1" u="sng" dirty="0">
                <a:hlinkClick r:id="rId2"/>
              </a:rPr>
              <a:t>ttk_tiras@mail.ru</a:t>
            </a:r>
            <a:endParaRPr lang="ru-RU" sz="96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5100" b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0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vetlana\Desktop\учебные заведения\гоу спо тир мед колледж им ла тарасевич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" y="404664"/>
            <a:ext cx="903519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4623"/>
            <a:ext cx="90364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/>
              <a:t>Только в ТМК у Вас есть реальная возможность получить высококвалифицированную подготовку по следующим специальностям: </a:t>
            </a:r>
          </a:p>
          <a:p>
            <a:r>
              <a:rPr lang="ru-RU" sz="2500" b="1" u="sng" dirty="0"/>
              <a:t>1 Фельдшер: ФЕЛЬДШЕР </a:t>
            </a:r>
            <a:r>
              <a:rPr lang="ru-RU" sz="2500" b="1" dirty="0"/>
              <a:t>- медицинский работник со средним медицинским образованием, оказывающий первую медицинскую и доврачебную помощь, осуществляющий профилактическую и санитарно-противоэпидемическую работу. Фельдшер может работать: а) под непосредственным руководством врача в учреждениях здравоохранения; б) самостоятельно на фельдшерско-акушерских пунктах, фельдшерских здравпунктах при промышленных предприятиях, на станциях и в отделениях скорой медицинской помощи (фельдшерские бригады) под общим руководством и контролем врача участковой (районной) больницы, врачебной амбулатории, поликлиники, станции скорой медпомощи и СЭС. - срок обучения на базе 11 </a:t>
            </a:r>
            <a:r>
              <a:rPr lang="ru-RU" sz="2500" b="1" dirty="0" err="1"/>
              <a:t>кл</a:t>
            </a:r>
            <a:r>
              <a:rPr lang="ru-RU" sz="2500" b="1" dirty="0"/>
              <a:t>. – 3 года 10мес. </a:t>
            </a:r>
            <a:endParaRPr lang="ru-RU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21855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495"/>
            <a:ext cx="9036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/>
              <a:t>2 Акушерка: АКУШЕРКА - </a:t>
            </a:r>
            <a:r>
              <a:rPr lang="ru-RU" sz="3200" b="1" dirty="0"/>
              <a:t>медработник со средним специальным образованием, оказывающий лечебно-профилактическую помощь беременным, роженицам, родильницам, больным гинекологическими заболеваниями и осуществляющий уход за новорожденными. Акушерка может работать: а) в женской консультации, б) родильном доме, в) родильном отделении больницы акушерка работает под непосредственным руководством врача; г) на фельдшерско-акушерском пункте - срок обучения на базе 9 </a:t>
            </a:r>
            <a:r>
              <a:rPr lang="ru-RU" sz="3200" b="1" dirty="0" err="1"/>
              <a:t>кл</a:t>
            </a:r>
            <a:r>
              <a:rPr lang="ru-RU" sz="3200" b="1" dirty="0"/>
              <a:t>. – 3 года 10 мес. </a:t>
            </a:r>
          </a:p>
        </p:txBody>
      </p:sp>
    </p:spTree>
    <p:extLst>
      <p:ext uri="{BB962C8B-B14F-4D97-AF65-F5344CB8AC3E}">
        <p14:creationId xmlns:p14="http://schemas.microsoft.com/office/powerpoint/2010/main" val="25436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036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3 Медицинская </a:t>
            </a:r>
            <a:r>
              <a:rPr lang="ru-RU" sz="2800" b="1" u="sng" dirty="0"/>
              <a:t>сестра:  МЕДИЦИНСКАЯ СЕСТРА </a:t>
            </a:r>
            <a:r>
              <a:rPr lang="ru-RU" sz="2800" dirty="0"/>
              <a:t>- </a:t>
            </a:r>
            <a:r>
              <a:rPr lang="ru-RU" sz="2800" b="1" dirty="0"/>
              <a:t>специалист со средним медицинским образованием, работающий под руководством врача в лечебно-профилактических учреждениях (поликлиниках, здравпунктах, фельдшерско-акушерских пунктах, диспансерах, больницах и др.), а также в детских дошкольных учреждениях, школах, организациях Союза обществ Красного Креста. Она выполняет функции помощника врача по лечебно - профилактической работе, оказанию медико-социальной помощи больным, а также по уходу за детьми в родовспомогательных, детских и дошкольных учреждениях. - срок обучения на базе 11 </a:t>
            </a:r>
            <a:r>
              <a:rPr lang="ru-RU" sz="2800" b="1" dirty="0" err="1"/>
              <a:t>кл</a:t>
            </a:r>
            <a:r>
              <a:rPr lang="ru-RU" sz="2800" b="1" dirty="0"/>
              <a:t>. – 2 года 10 мес. - срок обучения на базе 9 </a:t>
            </a:r>
            <a:r>
              <a:rPr lang="ru-RU" sz="2800" b="1" dirty="0" err="1"/>
              <a:t>кл</a:t>
            </a:r>
            <a:r>
              <a:rPr lang="ru-RU" sz="2800" b="1" dirty="0"/>
              <a:t>. – 3 года 10 мес. 3 </a:t>
            </a:r>
          </a:p>
        </p:txBody>
      </p:sp>
    </p:spTree>
    <p:extLst>
      <p:ext uri="{BB962C8B-B14F-4D97-AF65-F5344CB8AC3E}">
        <p14:creationId xmlns:p14="http://schemas.microsoft.com/office/powerpoint/2010/main" val="40414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4624"/>
            <a:ext cx="8640960" cy="71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 smtClean="0"/>
              <a:t>4 Фармацевт: ФАРМАЦЕВТ </a:t>
            </a:r>
            <a:r>
              <a:rPr lang="ru-RU" sz="2600" b="1" dirty="0" smtClean="0"/>
              <a:t>(греч. </a:t>
            </a:r>
            <a:r>
              <a:rPr lang="ru-RU" sz="2600" b="1" dirty="0" err="1" smtClean="0"/>
              <a:t>pharmakeutes</a:t>
            </a:r>
            <a:r>
              <a:rPr lang="ru-RU" sz="2600" b="1" dirty="0" smtClean="0"/>
              <a:t> приготовляющий лекарства) - специалист с высшим (провизор) или средним фармацевтическим образованием. Фармацевты, работают в хозрасчетных аптеках, в аптеках </a:t>
            </a:r>
            <a:r>
              <a:rPr lang="ru-RU" sz="2600" b="1" dirty="0" err="1" smtClean="0"/>
              <a:t>леч</a:t>
            </a:r>
            <a:r>
              <a:rPr lang="ru-RU" sz="2600" b="1" dirty="0" smtClean="0"/>
              <a:t>. -проф. учреждений и в других учреждениях системы аптечных управлений (аптечные пункты I категории, аптечные киоски, аптечные склады, фармацевтические производства и др. ). В обязанности Ф. входит приготовление лекарств по рецептам врача и требованиям </a:t>
            </a:r>
            <a:r>
              <a:rPr lang="ru-RU" sz="2600" b="1" dirty="0" err="1" smtClean="0"/>
              <a:t>леч</a:t>
            </a:r>
            <a:r>
              <a:rPr lang="ru-RU" sz="2600" b="1" dirty="0" smtClean="0"/>
              <a:t>. -проф. учреждений, обеспечение правильного хранения лекарственных средств, подготовка их к отпуску, отпуск готовых лекарственных препаратов и других мед. изделий без рецептов. Ф. несет ответственность за качество приготовленного лекарственного препарата, а также за работу фасовщика, выполняемую по его поручению. - срок обучения на базе 9 </a:t>
            </a:r>
            <a:r>
              <a:rPr lang="ru-RU" sz="2600" b="1" dirty="0" err="1" smtClean="0"/>
              <a:t>кл</a:t>
            </a:r>
            <a:r>
              <a:rPr lang="ru-RU" sz="2600" b="1" dirty="0" smtClean="0"/>
              <a:t>. – 3 года 10 мес. 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2459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0546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/>
              <a:t>5. Медицинский </a:t>
            </a:r>
            <a:r>
              <a:rPr lang="ru-RU" sz="2200" b="1" u="sng" dirty="0"/>
              <a:t>лабораторный техник: Медицинский лабораторный техник </a:t>
            </a:r>
            <a:r>
              <a:rPr lang="ru-RU" sz="2200" b="1" dirty="0"/>
              <a:t>– это специалист, обладающий медицинскими знаниями и владеющий методами работы на высокотехнологическом оборудовании. Сегодня деятельность лабораторного техника не ограничивается работой с пробирками, потому что современная лабораторная диагностика – это широкий комплекс научного оборудования, позволяющий получить точную и достоверную информацию в ходе исследования. Использование 3 компьютерной техники – неотъемлемая часть работы лаборанта. Медицинский техник может работать как самостоятельно, так и в коллективе, который может состоять из нескольких специалистов. Работают в лабораториях, медицинских учреждениях. Работа происходит преимущественно сидя, с использованием компьютера и специальных инструментов. - срок обучения на базе 9 </a:t>
            </a:r>
            <a:r>
              <a:rPr lang="ru-RU" sz="2200" b="1" dirty="0" err="1"/>
              <a:t>кл</a:t>
            </a:r>
            <a:r>
              <a:rPr lang="ru-RU" sz="2200" b="1" dirty="0"/>
              <a:t>. - 3 года 10 месяцев </a:t>
            </a:r>
            <a:endParaRPr lang="ru-RU" sz="2200" b="1" dirty="0" smtClean="0"/>
          </a:p>
          <a:p>
            <a:r>
              <a:rPr lang="ru-RU" sz="2200" b="1" u="sng" dirty="0" smtClean="0"/>
              <a:t>Наш </a:t>
            </a:r>
            <a:r>
              <a:rPr lang="ru-RU" sz="2200" b="1" u="sng" dirty="0"/>
              <a:t>адрес: 3300 ПМР г. Тирасполь, ул. </a:t>
            </a:r>
            <a:r>
              <a:rPr lang="ru-RU" sz="2200" b="1" u="sng" dirty="0" err="1"/>
              <a:t>К.Маркса</a:t>
            </a:r>
            <a:r>
              <a:rPr lang="ru-RU" sz="2200" b="1" u="sng" dirty="0"/>
              <a:t> 1б приемная комиссия Тираспольского медицинского колледжа. Телефоны для справок: 9-46-26; 9-14-84 Проезд троллейбусом № 1, 2, 6,19 остановка «ул. Правды».</a:t>
            </a:r>
          </a:p>
        </p:txBody>
      </p:sp>
    </p:spTree>
    <p:extLst>
      <p:ext uri="{BB962C8B-B14F-4D97-AF65-F5344CB8AC3E}">
        <p14:creationId xmlns:p14="http://schemas.microsoft.com/office/powerpoint/2010/main" val="11113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lana\Desktop\учебные заведения\ркши им дзержинского бенде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52728" cy="47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Республиканская кадетская </a:t>
            </a:r>
            <a:br>
              <a:rPr lang="ru-RU" b="1" dirty="0" smtClean="0"/>
            </a:br>
            <a:r>
              <a:rPr lang="ru-RU" b="1" dirty="0" smtClean="0"/>
              <a:t>школа-интернат </a:t>
            </a:r>
            <a:br>
              <a:rPr lang="ru-RU" b="1" dirty="0" smtClean="0"/>
            </a:br>
            <a:r>
              <a:rPr lang="ru-RU" b="1" dirty="0" smtClean="0"/>
              <a:t>им Ф. Э. Дзержинского г. Бендеры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58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>
                <a:solidFill>
                  <a:srgbClr val="FF0000"/>
                </a:solidFill>
                <a:latin typeface="Arial Black" pitchFamily="34" charset="0"/>
              </a:rPr>
              <a:t>Профессия </a:t>
            </a:r>
            <a:r>
              <a:rPr lang="ru-RU" sz="5300" b="1" dirty="0">
                <a:solidFill>
                  <a:srgbClr val="FF0000"/>
                </a:solidFill>
                <a:latin typeface="Arial Black" pitchFamily="34" charset="0"/>
              </a:rPr>
              <a:t>– </a:t>
            </a: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/>
              <a:t>(</a:t>
            </a:r>
            <a:r>
              <a:rPr lang="ru-RU" sz="5300" b="1" dirty="0"/>
              <a:t>от латинского слова </a:t>
            </a:r>
            <a:r>
              <a:rPr lang="en-US" sz="5300" b="1" dirty="0"/>
              <a:t>profession</a:t>
            </a:r>
            <a:r>
              <a:rPr lang="ru-RU" sz="5300" b="1" dirty="0"/>
              <a:t> – объявляю свое дело) – род  трудовой деятельности, требующий определенной подготовки и являющийся обычно источником </a:t>
            </a:r>
            <a:r>
              <a:rPr lang="ru-RU" sz="5300" b="1" dirty="0" smtClean="0"/>
              <a:t>существования.</a:t>
            </a:r>
            <a:r>
              <a:rPr lang="ru-RU" sz="5300" dirty="0"/>
              <a:t/>
            </a:r>
            <a:br>
              <a:rPr lang="ru-RU" sz="5300" dirty="0"/>
            </a:b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8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lana\Desktop\учебные заведения\ркш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696744" cy="65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939336" cy="149817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2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Рассмотрим </a:t>
            </a:r>
            <a:r>
              <a:rPr lang="ru-RU" sz="42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примерный вариант получения образования и построения карьеры на примере получения юридического образования, </a:t>
            </a:r>
            <a:br>
              <a:rPr lang="ru-RU" sz="42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2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на базе учебных заведений разных уровней на территории Приднестровской Молдавской Республики</a:t>
            </a:r>
            <a:endParaRPr lang="ru-RU" sz="4200" b="1" i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>
                <a:latin typeface="Arial Black" pitchFamily="34" charset="0"/>
              </a:rPr>
              <a:t/>
            </a:r>
            <a:br>
              <a:rPr lang="ru-RU" sz="3600" dirty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Примерное построение получения образования: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1 ШАГ - Военный </a:t>
            </a:r>
            <a:r>
              <a:rPr lang="ru-RU" b="1" dirty="0"/>
              <a:t>институт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              им А.  </a:t>
            </a:r>
            <a:r>
              <a:rPr lang="ru-RU" b="1" dirty="0"/>
              <a:t>Лебедя </a:t>
            </a:r>
            <a:r>
              <a:rPr lang="ru-RU" b="1" dirty="0" smtClean="0"/>
              <a:t>(Министерство обороны)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                         </a:t>
            </a:r>
            <a:r>
              <a:rPr lang="ru-RU" b="1" u="sng" dirty="0" smtClean="0"/>
              <a:t>ИЛИ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               РКШИ </a:t>
            </a:r>
            <a:r>
              <a:rPr lang="ru-RU" b="1" dirty="0"/>
              <a:t>им Дзержинского </a:t>
            </a:r>
            <a:r>
              <a:rPr lang="ru-RU" b="1" dirty="0" smtClean="0"/>
              <a:t>Бендеры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2 </a:t>
            </a:r>
            <a:r>
              <a:rPr lang="ru-RU" b="1" dirty="0" smtClean="0"/>
              <a:t>ШАГ -  </a:t>
            </a:r>
            <a:r>
              <a:rPr lang="ru-RU" b="1" dirty="0"/>
              <a:t>Тираспольский юридический институт </a:t>
            </a: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им  </a:t>
            </a:r>
            <a:r>
              <a:rPr lang="ru-RU" b="1" dirty="0"/>
              <a:t>М.И. </a:t>
            </a:r>
            <a:r>
              <a:rPr lang="ru-RU" b="1" dirty="0" smtClean="0"/>
              <a:t>Кутузова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3 ШАГ </a:t>
            </a:r>
            <a:r>
              <a:rPr lang="ru-RU" b="1" dirty="0" smtClean="0"/>
              <a:t> - Тираспольский </a:t>
            </a:r>
            <a:r>
              <a:rPr lang="ru-RU" b="1" dirty="0"/>
              <a:t>филиал национального </a:t>
            </a: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университета </a:t>
            </a:r>
            <a:r>
              <a:rPr lang="ru-RU" b="1" dirty="0"/>
              <a:t>Одесская юридическая </a:t>
            </a: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академия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4 ШАГ </a:t>
            </a:r>
            <a:r>
              <a:rPr lang="ru-RU" b="1" dirty="0" smtClean="0"/>
              <a:t> - Тираспольский  </a:t>
            </a:r>
            <a:r>
              <a:rPr lang="ru-RU" b="1" dirty="0"/>
              <a:t>филиал Московской </a:t>
            </a: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академии </a:t>
            </a:r>
            <a:r>
              <a:rPr lang="ru-RU" b="1" dirty="0"/>
              <a:t>экономики и права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1ШАГ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18422" y="1052736"/>
            <a:ext cx="4209561" cy="55446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Военный институт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им А. Лебедя (Министерство обороны ПМР)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/>
          <a:p>
            <a:pPr marL="0" indent="0">
              <a:buNone/>
            </a:pPr>
            <a:endParaRPr lang="ru-RU" sz="1100" b="1" dirty="0" smtClean="0"/>
          </a:p>
          <a:p>
            <a:pPr marL="0" indent="0">
              <a:buNone/>
            </a:pPr>
            <a:r>
              <a:rPr lang="ru-RU" b="1" dirty="0" smtClean="0"/>
              <a:t>РКШИ им Дзержинского г. Бендеры</a:t>
            </a:r>
            <a:endParaRPr lang="ru-RU" b="1" dirty="0"/>
          </a:p>
        </p:txBody>
      </p:sp>
      <p:pic>
        <p:nvPicPr>
          <p:cNvPr id="10242" name="Picture 2" descr="C:\Users\Svetlana\Desktop\учебные заведения\военный институт им лебедя мо пм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96044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vetlana\Desktop\учебные заведения\ркши им дзержинского бенде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924944"/>
            <a:ext cx="4524374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ШАГ Тираспольский юридический институт им  М.И. Кутузова</a:t>
            </a:r>
            <a:endParaRPr lang="ru-RU" dirty="0"/>
          </a:p>
        </p:txBody>
      </p:sp>
      <p:pic>
        <p:nvPicPr>
          <p:cNvPr id="11266" name="Picture 2" descr="C:\Users\Svetlana\Desktop\учебные заведения\тюм мвд пмр им ми кутуз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5" y="1628800"/>
            <a:ext cx="841555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ШАГ Тираспольский филиал национального университета Одесская юридическая академия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Svetlana\Desktop\учебные заведения\тир фил нац универ одесская юр аккдем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9046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</a:t>
            </a:r>
            <a:r>
              <a:rPr lang="ru-RU" dirty="0" smtClean="0"/>
              <a:t> ШАГ Тираспольский  филиал Московской академии экономики и права</a:t>
            </a:r>
            <a:endParaRPr lang="ru-RU" dirty="0"/>
          </a:p>
        </p:txBody>
      </p:sp>
      <p:pic>
        <p:nvPicPr>
          <p:cNvPr id="12290" name="Picture 2" descr="C:\Users\Svetlana\Desktop\учебные заведения\тираспольский филиал моск академии экон и пра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3" y="2060848"/>
            <a:ext cx="8487266" cy="38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8326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900" b="1" dirty="0" smtClean="0">
                <a:latin typeface="Arial Black" pitchFamily="34" charset="0"/>
              </a:rPr>
              <a:t>В результате полученного юридического образования возможны перспективы</a:t>
            </a:r>
            <a:br>
              <a:rPr lang="ru-RU" sz="4900" b="1" dirty="0" smtClean="0">
                <a:latin typeface="Arial Black" pitchFamily="34" charset="0"/>
              </a:rPr>
            </a:br>
            <a:r>
              <a:rPr lang="ru-RU" sz="4900" b="1" dirty="0" smtClean="0">
                <a:latin typeface="Arial Black" pitchFamily="34" charset="0"/>
              </a:rPr>
              <a:t> для получения рабочего места </a:t>
            </a:r>
            <a:br>
              <a:rPr lang="ru-RU" sz="4900" b="1" dirty="0" smtClean="0">
                <a:latin typeface="Arial Black" pitchFamily="34" charset="0"/>
              </a:rPr>
            </a:br>
            <a:r>
              <a:rPr lang="ru-RU" sz="4900" b="1" dirty="0" smtClean="0">
                <a:latin typeface="Arial Black" pitchFamily="34" charset="0"/>
              </a:rPr>
              <a:t>и построения персональной карьеры на территории ПМР </a:t>
            </a:r>
            <a:br>
              <a:rPr lang="ru-RU" sz="4900" b="1" dirty="0" smtClean="0">
                <a:latin typeface="Arial Black" pitchFamily="34" charset="0"/>
              </a:rPr>
            </a:br>
            <a:r>
              <a:rPr lang="ru-RU" sz="4900" b="1" dirty="0" smtClean="0">
                <a:latin typeface="Arial Black" pitchFamily="34" charset="0"/>
              </a:rPr>
              <a:t>в таких областях, как:</a:t>
            </a:r>
            <a:br>
              <a:rPr lang="ru-RU" sz="4900" b="1" dirty="0" smtClean="0">
                <a:latin typeface="Arial Black" pitchFamily="34" charset="0"/>
              </a:rPr>
            </a:br>
            <a:endParaRPr lang="ru-RU" sz="49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**Силовые </a:t>
            </a:r>
            <a:r>
              <a:rPr lang="ru-RU" sz="3200" b="1" dirty="0"/>
              <a:t>структуры</a:t>
            </a:r>
            <a:br>
              <a:rPr lang="ru-RU" sz="3200" b="1" dirty="0"/>
            </a:br>
            <a:r>
              <a:rPr lang="ru-RU" sz="3200" b="1" dirty="0"/>
              <a:t>**Военные ведомства</a:t>
            </a:r>
            <a:br>
              <a:rPr lang="ru-RU" sz="3200" b="1" dirty="0"/>
            </a:br>
            <a:r>
              <a:rPr lang="ru-RU" sz="3200" b="1" dirty="0"/>
              <a:t>**Юридические и нотариальные конторы</a:t>
            </a:r>
            <a:br>
              <a:rPr lang="ru-RU" sz="3200" b="1" dirty="0"/>
            </a:br>
            <a:r>
              <a:rPr lang="ru-RU" sz="3200" b="1" dirty="0"/>
              <a:t>**Оказание юридических услуг</a:t>
            </a:r>
            <a:br>
              <a:rPr lang="ru-RU" sz="3200" b="1" dirty="0"/>
            </a:br>
            <a:r>
              <a:rPr lang="ru-RU" sz="3200" b="1" dirty="0"/>
              <a:t>**Адвокатура</a:t>
            </a:r>
            <a:br>
              <a:rPr lang="ru-RU" sz="3200" b="1" dirty="0"/>
            </a:br>
            <a:r>
              <a:rPr lang="ru-RU" sz="3200" b="1" dirty="0"/>
              <a:t>**Прокуратура</a:t>
            </a:r>
            <a:br>
              <a:rPr lang="ru-RU" sz="3200" b="1" dirty="0"/>
            </a:br>
            <a:r>
              <a:rPr lang="ru-RU" sz="3200" b="1" dirty="0"/>
              <a:t>**Судебные исполнители</a:t>
            </a:r>
            <a:br>
              <a:rPr lang="ru-RU" sz="3200" b="1" dirty="0"/>
            </a:br>
            <a:r>
              <a:rPr lang="ru-RU" sz="3200" b="1" dirty="0"/>
              <a:t>**Налоговая инспекция</a:t>
            </a:r>
            <a:br>
              <a:rPr lang="ru-RU" sz="3200" b="1" dirty="0"/>
            </a:br>
            <a:r>
              <a:rPr lang="ru-RU" sz="3200" b="1" dirty="0"/>
              <a:t>**Таможенные органы</a:t>
            </a:r>
            <a:br>
              <a:rPr lang="ru-RU" sz="3200" b="1" dirty="0"/>
            </a:br>
            <a:r>
              <a:rPr lang="ru-RU" sz="3200" b="1" dirty="0"/>
              <a:t>**Банковское дело</a:t>
            </a:r>
            <a:br>
              <a:rPr lang="ru-RU" sz="3200" b="1" dirty="0"/>
            </a:br>
            <a:r>
              <a:rPr lang="ru-RU" sz="3200" b="1" dirty="0"/>
              <a:t>**Преподаватели</a:t>
            </a:r>
            <a:br>
              <a:rPr lang="ru-RU" sz="3200" b="1" dirty="0"/>
            </a:br>
            <a:r>
              <a:rPr lang="ru-RU" sz="3200" b="1" dirty="0"/>
              <a:t>**и многие другие, это далеко не полный перечень возможного!!!!!</a:t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31826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41044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А </a:t>
            </a:r>
            <a:r>
              <a:rPr lang="ru-RU" dirty="0">
                <a:latin typeface="Arial Black" pitchFamily="34" charset="0"/>
              </a:rPr>
              <a:t>н</a:t>
            </a:r>
            <a:r>
              <a:rPr lang="ru-RU" dirty="0" smtClean="0">
                <a:latin typeface="Arial Black" pitchFamily="34" charset="0"/>
              </a:rPr>
              <a:t>ачать можно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всего-лишь с постоянного посещения и активного участия на занятиях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4000" dirty="0" smtClean="0"/>
              <a:t>МУНИЦИПАЛЬНОГО ОБЩЕОБРАЗОВАТЕЛЬНОГО УЧРЕЖДЕНИЯ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«УЧЕБНО-ПРОФОРИЕНТАЦИОННЫЙ ЦЕНТР» г. </a:t>
            </a:r>
            <a:r>
              <a:rPr lang="ru-RU" sz="4000" dirty="0" smtClean="0"/>
              <a:t>ТИРАСПОЛЯ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5300" b="1" dirty="0"/>
          </a:p>
        </p:txBody>
      </p:sp>
    </p:spTree>
    <p:extLst>
      <p:ext uri="{BB962C8B-B14F-4D97-AF65-F5344CB8AC3E}">
        <p14:creationId xmlns:p14="http://schemas.microsoft.com/office/powerpoint/2010/main" val="31384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Должность – 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 smtClean="0"/>
              <a:t>это </a:t>
            </a:r>
            <a:r>
              <a:rPr lang="ru-RU" sz="4800" b="1" dirty="0"/>
              <a:t>положение, обязанности кого-нибудь в учреждении. </a:t>
            </a:r>
            <a:endParaRPr lang="ru-RU" sz="4800" b="1" dirty="0" smtClean="0"/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К</a:t>
            </a:r>
            <a:r>
              <a:rPr lang="ru-RU" sz="4800" b="1" dirty="0" smtClean="0">
                <a:solidFill>
                  <a:srgbClr val="FF0000"/>
                </a:solidFill>
              </a:rPr>
              <a:t>арьера –</a:t>
            </a:r>
          </a:p>
          <a:p>
            <a:pPr marL="0" indent="0">
              <a:buNone/>
            </a:pPr>
            <a:r>
              <a:rPr lang="ru-RU" sz="4800" b="1" dirty="0" smtClean="0"/>
              <a:t>успешное </a:t>
            </a:r>
            <a:r>
              <a:rPr lang="ru-RU" sz="4800" b="1" dirty="0"/>
              <a:t>продвижение в какой-либо сфере деятельности, в профессии или по должности.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5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3730426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 smtClean="0"/>
              <a:t>На занятиях этого центра </a:t>
            </a:r>
            <a:br>
              <a:rPr lang="ru-RU" sz="3600" b="1" i="1" dirty="0" smtClean="0"/>
            </a:br>
            <a:r>
              <a:rPr lang="ru-RU" sz="3600" b="1" i="1" dirty="0" smtClean="0"/>
              <a:t>можно бесплатно, доступно и многопланово овладеть информацией, </a:t>
            </a:r>
            <a:br>
              <a:rPr lang="ru-RU" sz="3600" b="1" i="1" dirty="0" smtClean="0"/>
            </a:br>
            <a:r>
              <a:rPr lang="ru-RU" sz="3600" b="1" i="1" dirty="0" smtClean="0"/>
              <a:t>которая поможет при получении образования </a:t>
            </a:r>
            <a:br>
              <a:rPr lang="ru-RU" sz="3600" b="1" i="1" dirty="0" smtClean="0"/>
            </a:br>
            <a:r>
              <a:rPr lang="ru-RU" sz="3600" b="1" i="1" dirty="0" smtClean="0"/>
              <a:t>и построения будущей карьеры.</a:t>
            </a:r>
            <a:br>
              <a:rPr lang="ru-RU" sz="36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5400" b="1" i="1" dirty="0" smtClean="0"/>
              <a:t>Пользуйтесь во благо!!!!!  </a:t>
            </a:r>
            <a:br>
              <a:rPr lang="ru-RU" sz="5400" b="1" i="1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24544" y="4581128"/>
            <a:ext cx="9649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 </a:t>
            </a:r>
          </a:p>
          <a:p>
            <a:pPr algn="ctr"/>
            <a:r>
              <a:rPr lang="ru-RU" sz="4000" b="1" dirty="0" smtClean="0">
                <a:latin typeface="Arial Black" pitchFamily="34" charset="0"/>
              </a:rPr>
              <a:t>ЧТО </a:t>
            </a:r>
            <a:r>
              <a:rPr lang="ru-RU" sz="4000" b="1" dirty="0">
                <a:latin typeface="Arial Black" pitchFamily="34" charset="0"/>
              </a:rPr>
              <a:t>МОЖЕТ БЫТЬ ПРОЩЕ ???</a:t>
            </a:r>
            <a:endParaRPr lang="ru-RU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Карьера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–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это успешное </a:t>
            </a:r>
            <a:r>
              <a:rPr lang="ru-RU" sz="4000" b="1" dirty="0"/>
              <a:t>продвижение по выбранному пути, и как следствие, получение более высокого статуса, больших полномочий, власти, денег.</a:t>
            </a:r>
            <a:r>
              <a:rPr lang="ru-RU" sz="40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284984"/>
            <a:ext cx="885698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i="1" dirty="0"/>
              <a:t>Карьера – это сознательный способ организации профессиональной жизни, включающий продвижение к намеченному профессиональному, </a:t>
            </a:r>
            <a:r>
              <a:rPr lang="ru-RU" sz="3000" b="1" i="1" dirty="0" smtClean="0"/>
              <a:t>должностному </a:t>
            </a:r>
            <a:r>
              <a:rPr lang="ru-RU" sz="3000" b="1" i="1" dirty="0"/>
              <a:t>или социальному статусу, что в широком смысле способствует самореализации, саморазвитию, самоутверждению </a:t>
            </a:r>
            <a:r>
              <a:rPr lang="ru-RU" sz="3000" b="1" i="1" dirty="0" smtClean="0"/>
              <a:t>человека </a:t>
            </a:r>
            <a:r>
              <a:rPr lang="ru-RU" sz="3000" b="1" i="1" dirty="0"/>
              <a:t>в профессии и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0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188640"/>
            <a:ext cx="8892480" cy="64807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4000" b="1" dirty="0" smtClean="0">
                <a:solidFill>
                  <a:srgbClr val="FF0000"/>
                </a:solidFill>
                <a:latin typeface="Arial Black" pitchFamily="34" charset="0"/>
              </a:rPr>
              <a:t>Внешние факторы выбора профессии</a:t>
            </a:r>
            <a:r>
              <a:rPr lang="ru-RU" sz="10000" b="1" dirty="0">
                <a:solidFill>
                  <a:srgbClr val="FF0000"/>
                </a:solidFill>
                <a:latin typeface="Arial Black" pitchFamily="34" charset="0"/>
              </a:rPr>
              <a:t> </a:t>
            </a:r>
            <a:r>
              <a:rPr lang="ru-RU" sz="10000" b="1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ru-RU" sz="30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8500" b="1" dirty="0" smtClean="0"/>
              <a:t>престиж</a:t>
            </a:r>
            <a:r>
              <a:rPr lang="ru-RU" sz="18500" b="1" dirty="0" smtClean="0"/>
              <a:t> </a:t>
            </a:r>
          </a:p>
          <a:p>
            <a:r>
              <a:rPr lang="ru-RU" sz="18500" b="1" dirty="0" smtClean="0"/>
              <a:t>востребованность</a:t>
            </a:r>
          </a:p>
          <a:p>
            <a:r>
              <a:rPr lang="ru-RU" sz="18500" b="1" dirty="0"/>
              <a:t>з</a:t>
            </a:r>
            <a:r>
              <a:rPr lang="ru-RU" sz="18500" b="1" dirty="0" smtClean="0"/>
              <a:t>аработная </a:t>
            </a:r>
            <a:r>
              <a:rPr lang="ru-RU" sz="18500" b="1" dirty="0"/>
              <a:t>плата </a:t>
            </a:r>
            <a:endParaRPr lang="ru-RU" sz="18500" b="1" dirty="0" smtClean="0"/>
          </a:p>
          <a:p>
            <a:r>
              <a:rPr lang="ru-RU" sz="18500" b="1" dirty="0"/>
              <a:t>р</a:t>
            </a:r>
            <a:r>
              <a:rPr lang="ru-RU" sz="18500" b="1" dirty="0" smtClean="0"/>
              <a:t>еальная </a:t>
            </a:r>
            <a:r>
              <a:rPr lang="ru-RU" sz="18500" b="1" dirty="0"/>
              <a:t>возможность </a:t>
            </a:r>
            <a:r>
              <a:rPr lang="ru-RU" sz="18500" b="1" dirty="0" smtClean="0"/>
              <a:t>получить профессию</a:t>
            </a:r>
          </a:p>
          <a:p>
            <a:r>
              <a:rPr lang="ru-RU" sz="18500" b="1" dirty="0"/>
              <a:t>м</a:t>
            </a:r>
            <a:r>
              <a:rPr lang="ru-RU" sz="18500" b="1" dirty="0" smtClean="0"/>
              <a:t>нения </a:t>
            </a:r>
            <a:r>
              <a:rPr lang="ru-RU" sz="18500" b="1" dirty="0"/>
              <a:t>и желания </a:t>
            </a:r>
            <a:r>
              <a:rPr lang="ru-RU" sz="18500" b="1" dirty="0" smtClean="0"/>
              <a:t>близких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4057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1"/>
            <a:ext cx="87849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Внутренние факторы выбора 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профессии</a:t>
            </a:r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 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ru-RU" sz="4000" dirty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6000" b="1" dirty="0"/>
              <a:t>в</a:t>
            </a:r>
            <a:r>
              <a:rPr lang="ru-RU" sz="6000" b="1" dirty="0" smtClean="0"/>
              <a:t>озможности</a:t>
            </a:r>
            <a:r>
              <a:rPr lang="ru-RU" sz="4800" b="1" dirty="0"/>
              <a:t> </a:t>
            </a:r>
            <a:endParaRPr lang="ru-RU" sz="4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6000" b="1" dirty="0"/>
              <a:t>с</a:t>
            </a:r>
            <a:r>
              <a:rPr lang="ru-RU" sz="6000" b="1" dirty="0" smtClean="0"/>
              <a:t>пособности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6000" b="1" dirty="0"/>
              <a:t>и</a:t>
            </a:r>
            <a:r>
              <a:rPr lang="ru-RU" sz="6000" b="1" dirty="0" smtClean="0"/>
              <a:t>нтересы </a:t>
            </a:r>
            <a:r>
              <a:rPr lang="ru-RU" sz="6000" b="1" dirty="0"/>
              <a:t>и </a:t>
            </a:r>
            <a:r>
              <a:rPr lang="ru-RU" sz="6000" b="1" dirty="0" smtClean="0"/>
              <a:t>предпочтения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5954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rgbClr val="FF0000"/>
                </a:solidFill>
              </a:rPr>
              <a:t>сновные </a:t>
            </a:r>
            <a:r>
              <a:rPr lang="ru-RU" sz="4800" b="1" dirty="0">
                <a:solidFill>
                  <a:srgbClr val="FF0000"/>
                </a:solidFill>
              </a:rPr>
              <a:t>цели карьеры 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заработная плата, получаемая работником за высокую должность;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заработная плата, получаемая работником за высокую квалификацию;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дающая человеку возможность управлять другими людьми;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благоприятные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труда и жизни;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независимость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возможность жить так, как хочется, не обращая внимание на окружающих;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компетентности, т.е.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умений и навыков; то, что является основанием для уважения со стороны других людей;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компромисс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личными и профессиональными потребностями</a:t>
            </a:r>
          </a:p>
        </p:txBody>
      </p:sp>
    </p:spTree>
    <p:extLst>
      <p:ext uri="{BB962C8B-B14F-4D97-AF65-F5344CB8AC3E}">
        <p14:creationId xmlns:p14="http://schemas.microsoft.com/office/powerpoint/2010/main" val="34392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036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Получение </a:t>
            </a:r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образования</a:t>
            </a:r>
            <a:r>
              <a:rPr lang="ru-RU" sz="6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6600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в </a:t>
            </a:r>
            <a:r>
              <a:rPr lang="ru-RU" sz="66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Приднестровской Молдавской Республике</a:t>
            </a:r>
            <a:endParaRPr lang="ru-RU" sz="6600" b="1" i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1006</Words>
  <Application>Microsoft Office PowerPoint</Application>
  <PresentationFormat>Экран (4:3)</PresentationFormat>
  <Paragraphs>140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Преподаватель:  Залевская Татьяна Алексеевна</vt:lpstr>
      <vt:lpstr>Тест «Найди себя на дереве»</vt:lpstr>
      <vt:lpstr>         Профессия –  (от латинского слова profession – объявляю свое дело) – род  трудовой деятельности, требующий определенной подготовки и являющийся обычно источником существования. </vt:lpstr>
      <vt:lpstr>Презентация PowerPoint</vt:lpstr>
      <vt:lpstr>   Карьера –  это успешное продвижение по выбранному пути, и как следствие, получение более высокого статуса, больших полномочий, власти, денег.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Приднестровский государственный университет им Т.Г Шевченко</vt:lpstr>
      <vt:lpstr>Бендерский педагогический колледж</vt:lpstr>
      <vt:lpstr>Презентация PowerPoint</vt:lpstr>
      <vt:lpstr>Бендерский коммерческий лицей (Бендерский торгово-технический техникум)</vt:lpstr>
      <vt:lpstr>Аграрно-экономический колледж Бендеры</vt:lpstr>
      <vt:lpstr>Приднестровский промышленно-экономический техникум</vt:lpstr>
      <vt:lpstr>Тираспольский филиал НОУ ВПО «Московский институт предпринимательства и права»</vt:lpstr>
      <vt:lpstr>Тираспольский строительный лицей</vt:lpstr>
      <vt:lpstr>Презентация PowerPoint</vt:lpstr>
      <vt:lpstr>Презентация PowerPoint</vt:lpstr>
      <vt:lpstr>Презентация PowerPoint</vt:lpstr>
      <vt:lpstr>Тираспольский техникум коммерции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Республиканская кадетская  школа-интернат  им Ф. Э. Дзержинского г. Бендеры</vt:lpstr>
      <vt:lpstr>Презентация PowerPoint</vt:lpstr>
      <vt:lpstr>        Рассмотрим примерный вариант получения образования и построения карьеры на примере получения юридического образования,  на базе учебных заведений разных уровней на территории Приднестровской Молдавской Республики</vt:lpstr>
      <vt:lpstr>  Примерное построение получения образования:  </vt:lpstr>
      <vt:lpstr>1ШАГ</vt:lpstr>
      <vt:lpstr>2 ШАГ Тираспольский юридический институт им  М.И. Кутузова</vt:lpstr>
      <vt:lpstr>3 ШАГ Тираспольский филиал национального университета Одесская юридическая академия</vt:lpstr>
      <vt:lpstr>4 ШАГ Тираспольский  филиал Московской академии экономики и права</vt:lpstr>
      <vt:lpstr>   В результате полученного юридического образования возможны перспективы  для получения рабочего места  и построения персональной карьеры на территории ПМР  в таких областях, как: </vt:lpstr>
      <vt:lpstr>Презентация PowerPoint</vt:lpstr>
      <vt:lpstr>    А начать можно  всего-лишь с постоянного посещения и активного участия на занятиях  МУНИЦИПАЛЬНОГО ОБЩЕОБРАЗОВАТЕЛЬНОГО УЧРЕЖДЕНИЯ «УЧЕБНО-ПРОФОРИЕНТАЦИОННЫЙ ЦЕНТР» г. ТИРАСПОЛЯ  </vt:lpstr>
      <vt:lpstr>  На занятиях этого центра  можно бесплатно, доступно и многопланово овладеть информацией,  которая поможет при получении образования  и построения будущей карьеры.  Пользуйтесь во благо!!!!!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Svetlana</cp:lastModifiedBy>
  <cp:revision>49</cp:revision>
  <dcterms:created xsi:type="dcterms:W3CDTF">2015-10-03T08:36:37Z</dcterms:created>
  <dcterms:modified xsi:type="dcterms:W3CDTF">2015-10-10T12:34:17Z</dcterms:modified>
</cp:coreProperties>
</file>