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20"/>
  </p:notesMasterIdLst>
  <p:sldIdLst>
    <p:sldId id="267" r:id="rId2"/>
    <p:sldId id="273" r:id="rId3"/>
    <p:sldId id="272" r:id="rId4"/>
    <p:sldId id="279" r:id="rId5"/>
    <p:sldId id="271" r:id="rId6"/>
    <p:sldId id="270" r:id="rId7"/>
    <p:sldId id="257" r:id="rId8"/>
    <p:sldId id="274" r:id="rId9"/>
    <p:sldId id="275" r:id="rId10"/>
    <p:sldId id="262" r:id="rId11"/>
    <p:sldId id="260" r:id="rId12"/>
    <p:sldId id="258" r:id="rId13"/>
    <p:sldId id="276" r:id="rId14"/>
    <p:sldId id="277" r:id="rId15"/>
    <p:sldId id="278" r:id="rId16"/>
    <p:sldId id="259" r:id="rId17"/>
    <p:sldId id="261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4E4F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78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E84ED-852D-4BB2-93F3-EB4D406C55EB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5C718-990B-4D29-ABB5-B4430BEA57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95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69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879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10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809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9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48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72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993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52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2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6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3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60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0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5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95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1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61F6AC-C5CB-4534-B207-B1A335849140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2886BF-B315-4F7C-8CAE-074CD8180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4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rkipedia.ru/sites/default/files/pdf/automat/proishozhdenie_geograficheskih_nazvaniy_irkutskoy_oblasti.pdf" TargetMode="External"/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nakarte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60123" y="1679653"/>
            <a:ext cx="3556000" cy="1667280"/>
          </a:xfrm>
        </p:spPr>
        <p:txBody>
          <a:bodyPr/>
          <a:lstStyle/>
          <a:p>
            <a:pPr>
              <a:lnSpc>
                <a:spcPts val="3360"/>
              </a:lnSpc>
            </a:pP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BatangChe" panose="02030609000101010101" pitchFamily="49" charset="-127"/>
                <a:cs typeface="Arabic Typesetting" panose="03020402040406030203" pitchFamily="66" charset="-78"/>
              </a:rPr>
              <a:t>«Откуда </a:t>
            </a: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BatangChe" panose="02030609000101010101" pitchFamily="49" charset="-127"/>
                <a:cs typeface="Arabic Typesetting" panose="03020402040406030203" pitchFamily="66" charset="-78"/>
              </a:rPr>
              <a:t>пошла и есть 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BatangChe" panose="02030609000101010101" pitchFamily="49" charset="-127"/>
                <a:cs typeface="Arabic Typesetting" panose="03020402040406030203" pitchFamily="66" charset="-78"/>
              </a:rPr>
              <a:t>Зима …»</a:t>
            </a:r>
            <a:b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BatangChe" panose="02030609000101010101" pitchFamily="49" charset="-127"/>
                <a:cs typeface="Arabic Typesetting" panose="03020402040406030203" pitchFamily="66" charset="-78"/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BatangChe" panose="02030609000101010101" pitchFamily="49" charset="-127"/>
                <a:cs typeface="Arabic Typesetting" panose="03020402040406030203" pitchFamily="66" charset="-78"/>
              </a:rPr>
              <a:t>путевой очерк (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BatangChe" panose="02030609000101010101" pitchFamily="49" charset="-127"/>
                <a:cs typeface="Arabic Typesetting" panose="03020402040406030203" pitchFamily="66" charset="-78"/>
              </a:rPr>
              <a:t>XVIII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BatangChe" panose="02030609000101010101" pitchFamily="49" charset="-127"/>
                <a:cs typeface="Arabic Typesetting" panose="03020402040406030203" pitchFamily="66" charset="-78"/>
              </a:rPr>
              <a:t> в.)</a:t>
            </a:r>
            <a:endParaRPr lang="ru-R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  <a:ea typeface="BatangChe" panose="02030609000101010101" pitchFamily="49" charset="-127"/>
              <a:cs typeface="Arabic Typesetting" panose="03020402040406030203" pitchFamily="66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05415" y="3735750"/>
            <a:ext cx="3290277" cy="1320802"/>
          </a:xfrm>
        </p:spPr>
        <p:txBody>
          <a:bodyPr>
            <a:normAutofit fontScale="77500" lnSpcReduction="20000"/>
          </a:bodyPr>
          <a:lstStyle/>
          <a:p>
            <a: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chemeClr val="accent6">
                    <a:lumMod val="50000"/>
                  </a:schemeClr>
                </a:solidFill>
              </a:rPr>
              <a:t>Безгубова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аталья Сергеевна, </a:t>
            </a:r>
          </a:p>
          <a:p>
            <a: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учитель истории и обществознания МБОУ «СОШ № 26» </a:t>
            </a:r>
          </a:p>
          <a:p>
            <a: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г. Зима Иркутской области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8" t="2078" b="45371"/>
          <a:stretch/>
        </p:blipFill>
        <p:spPr>
          <a:xfrm>
            <a:off x="2611579" y="1679653"/>
            <a:ext cx="3500052" cy="3381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671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thumb/1/14/Map_Siberian_route.svg/1000px-Map_Siberian_rout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8" y="923170"/>
            <a:ext cx="7242647" cy="3621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 descr="http://dg56.mycdn.me/image?t=3&amp;bid=814595711193&amp;id=814595711193&amp;plc=WEB&amp;tkn=*kgl3SxxZ6eMuaY6Z0pDUigLyD7I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1623" r="1418" b="18095"/>
          <a:stretch/>
        </p:blipFill>
        <p:spPr bwMode="auto">
          <a:xfrm>
            <a:off x="6056768" y="2607398"/>
            <a:ext cx="5368705" cy="316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9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domistorii.com/Files/Content/RP5ATQH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246"/>
          <a:stretch/>
        </p:blipFill>
        <p:spPr bwMode="auto">
          <a:xfrm>
            <a:off x="1140864" y="962351"/>
            <a:ext cx="5570853" cy="45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25077" y="1466661"/>
            <a:ext cx="3938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effectLst/>
              </a:rPr>
              <a:t>Реви́зские</a:t>
            </a:r>
            <a:r>
              <a:rPr lang="ru-RU" b="1" i="1" dirty="0" smtClean="0">
                <a:effectLst/>
              </a:rPr>
              <a:t> </a:t>
            </a:r>
            <a:r>
              <a:rPr lang="ru-RU" b="1" i="1" dirty="0" err="1" smtClean="0">
                <a:effectLst/>
              </a:rPr>
              <a:t>ска́зки</a:t>
            </a:r>
            <a:r>
              <a:rPr lang="ru-RU" dirty="0" smtClean="0">
                <a:effectLst/>
              </a:rPr>
              <a:t> — документы, отражающие результаты проведения ревизий податного населения Российской империи в XVIII — 1-й половине XIX вв., проводившихся с целью подушного налогового обложения населения. </a:t>
            </a:r>
            <a:r>
              <a:rPr lang="ru-RU" dirty="0"/>
              <a:t>С</a:t>
            </a:r>
            <a:r>
              <a:rPr lang="ru-RU" dirty="0" smtClean="0"/>
              <a:t>писки населения, охваченные ревизиями, о сословном и национальном составе жителей того или иного поселения. Там же указываются возраст и семейное положение.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42788" y="5649363"/>
            <a:ext cx="316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Фрагмент «Ревизской сказки»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07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6317" r="4640" b="5018"/>
          <a:stretch/>
        </p:blipFill>
        <p:spPr>
          <a:xfrm>
            <a:off x="1633648" y="774109"/>
            <a:ext cx="9071745" cy="519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959658" y="4309450"/>
            <a:ext cx="8469934" cy="99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763754" y="3739081"/>
            <a:ext cx="1782024" cy="3470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834965" y="4309450"/>
            <a:ext cx="8710813" cy="9784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834965" y="4505144"/>
            <a:ext cx="8469934" cy="99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834965" y="3894848"/>
            <a:ext cx="8710813" cy="9784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834964" y="4102149"/>
            <a:ext cx="8710813" cy="9784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92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86" y="1067318"/>
            <a:ext cx="2910576" cy="439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59929" y="1188422"/>
            <a:ext cx="68745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« ... Выехав из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Удинска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 (ныне Нижнеудинск) 1 октября 1790 года, едем лесом и гористыми местами 17.5 верст до Тулуна, где, переехав Ию, дорога становится глаже и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полистее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, но, переехав Оку при деревне Зима, проезжать надлежит степь, Братской именуемую. Но юрт или жилищ оного народа при дороге опричь одного летнего не видно ... »</a:t>
            </a:r>
          </a:p>
          <a:p>
            <a:pPr algn="just"/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Радищев А.Н. </a:t>
            </a:r>
          </a:p>
          <a:p>
            <a:pPr algn="just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Записки путешествия в Сибирь. М. 1949. с. 716.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87" y="724277"/>
            <a:ext cx="4582734" cy="330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3041" b="4595"/>
          <a:stretch/>
        </p:blipFill>
        <p:spPr>
          <a:xfrm>
            <a:off x="5951342" y="724276"/>
            <a:ext cx="5131782" cy="313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77325" y="4170333"/>
            <a:ext cx="294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Зиминский</a:t>
            </a:r>
            <a:r>
              <a:rPr lang="ru-RU" dirty="0" smtClean="0"/>
              <a:t> </a:t>
            </a:r>
            <a:r>
              <a:rPr lang="ru-RU" dirty="0" err="1" smtClean="0"/>
              <a:t>станец</a:t>
            </a:r>
            <a:r>
              <a:rPr lang="ru-RU" dirty="0" smtClean="0"/>
              <a:t>. 1743 г.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11603" y="5757316"/>
            <a:ext cx="1846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Старая Зима.</a:t>
            </a:r>
            <a:endParaRPr lang="ru-RU" dirty="0"/>
          </a:p>
        </p:txBody>
      </p:sp>
      <p:pic>
        <p:nvPicPr>
          <p:cNvPr id="7" name="Рисунок 6" descr="http://dg56.mycdn.me/image?t=3&amp;bid=815199475673&amp;id=815199475673&amp;plc=WEB&amp;tkn=*QKin5FV-zGAAq8UuC0D62vduSFk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t="8306" r="9299"/>
          <a:stretch/>
        </p:blipFill>
        <p:spPr bwMode="auto">
          <a:xfrm>
            <a:off x="5112135" y="2526780"/>
            <a:ext cx="5398937" cy="301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r="1369" b="13200"/>
          <a:stretch/>
        </p:blipFill>
        <p:spPr>
          <a:xfrm>
            <a:off x="1777325" y="3124635"/>
            <a:ext cx="4611067" cy="297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5513" y="718417"/>
            <a:ext cx="878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Ямщик, лошадь и верстовой столб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5" y="1530143"/>
            <a:ext cx="4723463" cy="330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t="257" r="-386" b="12203"/>
          <a:stretch/>
        </p:blipFill>
        <p:spPr>
          <a:xfrm>
            <a:off x="6151166" y="2525793"/>
            <a:ext cx="5157232" cy="338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97915" y="4988459"/>
            <a:ext cx="4080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сентября 2015 г.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сквера и памятника Ямщику –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первопереселенцу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иминского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9315" y="1314328"/>
            <a:ext cx="4631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Автор – Иван Зуев.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Скульптурная группа, состоящая из ямщика, в руках которого находится свиток, лошади и верстового столба, посвященная истории нашего города.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1639" r="1275" b="5912"/>
          <a:stretch/>
        </p:blipFill>
        <p:spPr>
          <a:xfrm>
            <a:off x="781796" y="759425"/>
            <a:ext cx="5639166" cy="2820154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09" y="3909118"/>
            <a:ext cx="3104408" cy="201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r="4439" b="16034"/>
          <a:stretch/>
        </p:blipFill>
        <p:spPr bwMode="auto">
          <a:xfrm>
            <a:off x="9395283" y="778600"/>
            <a:ext cx="2078821" cy="278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http://dg56.mycdn.me/image?t=3&amp;bid=802422423257&amp;id=802422423257&amp;plc=WEB&amp;tkn=*4gNTgxHXJLZwA4AYoBCYuZVRY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85" y="3909117"/>
            <a:ext cx="2876357" cy="201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dg56.mycdn.me/image?t=3&amp;bid=528267534041&amp;id=528267534041&amp;plc=WEB&amp;tkn=*fc1eyHevLtYfFWRsHE2FLsg1Ty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897" r="19786" b="-897"/>
          <a:stretch/>
        </p:blipFill>
        <p:spPr bwMode="auto">
          <a:xfrm>
            <a:off x="2679825" y="3944230"/>
            <a:ext cx="2417275" cy="201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24268" y="697119"/>
            <a:ext cx="32534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Мой город родной.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Ты - моя колыбель.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Я словно кровинка твоя.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Ты — гордость моя.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Ты — мой нежный апрель,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Ты — лучшая строчка моя.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Здесь первое все: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И любовь и весна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Мечта, без которой — нельзя,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Какой бы здесь улицей я не прошла,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Мне встретятся всюду друзья.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а это немало для тех, кто в пути,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Особенно. Если...устал...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Мой город родной, хорошей и цвети,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Сверкай среди звезд, как кристалл!</a:t>
            </a:r>
          </a:p>
          <a:p>
            <a:pPr>
              <a:buClrTx/>
              <a:buFontTx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                            Татьяна Остапенко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6" y="3944231"/>
            <a:ext cx="1707420" cy="201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8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39805" y="3437240"/>
            <a:ext cx="404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780" y="897283"/>
            <a:ext cx="3339531" cy="210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94" y="772640"/>
            <a:ext cx="3046111" cy="223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94" y="3121585"/>
            <a:ext cx="3046111" cy="220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/>
          <a:stretch/>
        </p:blipFill>
        <p:spPr>
          <a:xfrm>
            <a:off x="7730380" y="3121585"/>
            <a:ext cx="3312931" cy="21837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7"/>
          <a:stretch/>
        </p:blipFill>
        <p:spPr>
          <a:xfrm>
            <a:off x="4278002" y="4022015"/>
            <a:ext cx="3363750" cy="2068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8"/>
          <a:stretch/>
        </p:blipFill>
        <p:spPr>
          <a:xfrm>
            <a:off x="4903300" y="723492"/>
            <a:ext cx="2003260" cy="275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3815" y="1179975"/>
            <a:ext cx="9401908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литературы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Бухаров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А.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Зиминская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быль. – Иркутск: Восточно-Сибирское книжное издательство, 1993. – 256 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«Зима. Город, который нам дорог». – Красноярск: Сибирские промыслы, 2013.- 208 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https://ru.wikipedia.org/wiki/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Исторический атлас. Иркутская область. – М.: Изд-во ДИК, 2000.- 48 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«Новая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Приокская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правда» - № 24 (115) 24 июня 2015 г. - с. 1, 4.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«Новая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Приокская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правда» -№ 36 (127) 16 сентября 2015 г. - с.1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Остапенко Т. Сборник стихов. – Зима, 1993.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Мельхеев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Н. (1964) "Происхождение географических названий Иркутской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«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://irkipedia.ru/sites/default/files/pdf/automat/proishozhdenie_geograficheskih_nazvaniy_irkutskoy_oblasti.pdf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Хороших Н.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Зиминское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поселение в описаниях исследователей и путешественников» //Сборник исследовательских работ учащихся детского клуба «Ровесник»- Зима, 2015.- с. 9-17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4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" t="2425" r="2784" b="3844"/>
          <a:stretch/>
        </p:blipFill>
        <p:spPr bwMode="auto">
          <a:xfrm>
            <a:off x="1107774" y="690554"/>
            <a:ext cx="3352800" cy="5308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/>
        </p:blipFill>
        <p:spPr bwMode="auto">
          <a:xfrm>
            <a:off x="4691025" y="1398357"/>
            <a:ext cx="6540551" cy="373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70613" y="2984548"/>
            <a:ext cx="4679950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dirty="0">
                <a:solidFill>
                  <a:srgbClr val="FFFFFF"/>
                </a:solidFill>
                <a:latin typeface="Arial Black" panose="020B0A04020102020204" pitchFamily="34" charset="0"/>
              </a:rPr>
              <a:t>Пусть кто-то родился в столице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FFFFFF"/>
                </a:solidFill>
                <a:latin typeface="Arial Black" panose="020B0A04020102020204" pitchFamily="34" charset="0"/>
              </a:rPr>
              <a:t>Пусть кто-то родился в селе,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FFFFFF"/>
                </a:solidFill>
                <a:latin typeface="Arial Black" panose="020B0A04020102020204" pitchFamily="34" charset="0"/>
              </a:rPr>
              <a:t>А я обрела свою Родину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FFFFFF"/>
                </a:solidFill>
                <a:latin typeface="Arial Black" panose="020B0A04020102020204" pitchFamily="34" charset="0"/>
              </a:rPr>
              <a:t>В любимой всем сердцем Зиме</a:t>
            </a:r>
          </a:p>
          <a:p>
            <a:pPr algn="r">
              <a:buClrTx/>
              <a:buFontTx/>
              <a:buNone/>
            </a:pPr>
            <a:r>
              <a:rPr lang="ru-RU" sz="1600" dirty="0">
                <a:solidFill>
                  <a:srgbClr val="FFFFFF"/>
                </a:solidFill>
                <a:latin typeface="Arial Black" panose="020B0A04020102020204" pitchFamily="34" charset="0"/>
              </a:rPr>
              <a:t>Марина </a:t>
            </a:r>
            <a:r>
              <a:rPr lang="ru-RU" sz="1600" dirty="0" err="1">
                <a:solidFill>
                  <a:srgbClr val="FFFFFF"/>
                </a:solidFill>
                <a:latin typeface="Arial Black" panose="020B0A04020102020204" pitchFamily="34" charset="0"/>
              </a:rPr>
              <a:t>Выражемская</a:t>
            </a:r>
            <a:endParaRPr lang="ru-RU" sz="160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r">
              <a:buClrTx/>
              <a:buFontTx/>
              <a:buNone/>
            </a:pPr>
            <a:endParaRPr lang="ru-RU" sz="16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окрестностей города Зима от НаКарте.RU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32" y="1044750"/>
            <a:ext cx="4891430" cy="4564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2688879" y="2928872"/>
            <a:ext cx="1195057" cy="7967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Flag of Zima (Irkutsk oblast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54" y="727655"/>
            <a:ext cx="2091513" cy="139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ima 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297" y="707445"/>
            <a:ext cx="1293241" cy="1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84214" y="2412217"/>
            <a:ext cx="51597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 ́</a:t>
            </a:r>
            <a:r>
              <a:rPr lang="ru-RU" dirty="0" smtClean="0">
                <a:solidFill>
                  <a:srgbClr val="002060"/>
                </a:solidFill>
                <a:effectLst/>
              </a:rPr>
              <a:t>– город в России, административный центр </a:t>
            </a:r>
            <a:r>
              <a:rPr lang="ru-RU" dirty="0" err="1" smtClean="0">
                <a:solidFill>
                  <a:srgbClr val="002060"/>
                </a:solidFill>
                <a:effectLst/>
              </a:rPr>
              <a:t>Зиминского</a:t>
            </a:r>
            <a:r>
              <a:rPr lang="ru-RU" dirty="0" smtClean="0">
                <a:solidFill>
                  <a:srgbClr val="002060"/>
                </a:solidFill>
                <a:effectLst/>
              </a:rPr>
              <a:t> района Иркутской области,  крупная опорная железнодорожная станция Восточно-Сибирской железной дороги. Образует городской округ </a:t>
            </a:r>
            <a:r>
              <a:rPr lang="ru-RU" dirty="0" err="1" smtClean="0">
                <a:solidFill>
                  <a:srgbClr val="002060"/>
                </a:solidFill>
                <a:effectLst/>
              </a:rPr>
              <a:t>Зиминское</a:t>
            </a:r>
            <a:r>
              <a:rPr lang="ru-RU" dirty="0" smtClean="0">
                <a:solidFill>
                  <a:srgbClr val="002060"/>
                </a:solidFill>
                <a:effectLst/>
              </a:rPr>
              <a:t> городское муниципальное образование.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effectLst/>
              </a:rPr>
              <a:t>Расположен на левом берегу реки Оки в устье реки Зимы.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effectLst/>
              </a:rPr>
              <a:t>Территория города составляет 52,85 кв. км.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Население 32 тыс. человек.</a:t>
            </a:r>
            <a:r>
              <a:rPr lang="ru-RU" dirty="0" smtClean="0">
                <a:solidFill>
                  <a:srgbClr val="002060"/>
                </a:solidFill>
                <a:effectLst/>
              </a:rPr>
              <a:t> </a:t>
            </a:r>
          </a:p>
          <a:p>
            <a:endParaRPr lang="ru-RU" dirty="0" smtClean="0"/>
          </a:p>
          <a:p>
            <a:endParaRPr lang="ru-RU" dirty="0" smtClean="0">
              <a:effectLst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2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2919" y="953806"/>
            <a:ext cx="9988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Происхождение названия города Зима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9" t="3060" b="6417"/>
          <a:stretch/>
        </p:blipFill>
        <p:spPr>
          <a:xfrm>
            <a:off x="802919" y="1795799"/>
            <a:ext cx="6698454" cy="308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644144" y="2112670"/>
            <a:ext cx="374511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На Сибирской реке, на Оке,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Где Саяны видны вдалеке,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Кто-то первый поставил дома 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И придумал названье «Зима».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А потом здесь прошел на восток,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Тракт Московский -прапрадед дорог.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Здесь бывало как стражники злы,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Ноги ранили в кровь кандалы.</a:t>
            </a: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sz="1600" b="1" i="1" dirty="0" smtClean="0">
              <a:solidFill>
                <a:srgbClr val="002060"/>
              </a:solidFill>
            </a:endParaRPr>
          </a:p>
          <a:p>
            <a:pPr marL="431800" indent="-319088">
              <a:buSzPct val="4500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                            Татьяна Остапенко</a:t>
            </a:r>
            <a:endParaRPr lang="ru-RU" sz="2000" b="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8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ang-school9.ru/Toponimika%20rodnogo%20kray/Mixe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65" y="707626"/>
            <a:ext cx="2433125" cy="322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Объект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4626"/>
          <a:stretch/>
        </p:blipFill>
        <p:spPr>
          <a:xfrm rot="16200000">
            <a:off x="2316259" y="3361737"/>
            <a:ext cx="3212884" cy="2220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20974" y="707626"/>
            <a:ext cx="6192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Матвей Николаевич </a:t>
            </a:r>
            <a:r>
              <a:rPr lang="ru-RU" sz="1400" b="1" dirty="0" err="1" smtClean="0">
                <a:solidFill>
                  <a:srgbClr val="002060"/>
                </a:solidFill>
              </a:rPr>
              <a:t>Мельхеев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(</a:t>
            </a:r>
            <a:r>
              <a:rPr lang="ru-RU" sz="1400" b="1" dirty="0" smtClean="0">
                <a:solidFill>
                  <a:srgbClr val="002060"/>
                </a:solidFill>
              </a:rPr>
              <a:t>1906-1982), профессора ИГУ, автор книги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«Происхождение географических названий Иркутской области» 1964 г.,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посвященной </a:t>
            </a:r>
            <a:r>
              <a:rPr lang="ru-RU" sz="1400" b="1" dirty="0">
                <a:solidFill>
                  <a:srgbClr val="002060"/>
                </a:solidFill>
              </a:rPr>
              <a:t>исследованию топонимов Восточной Сибири.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90654" y="2663871"/>
            <a:ext cx="6180498" cy="126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Зим</a:t>
            </a:r>
            <a:r>
              <a:rPr lang="ru-RU" b="1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р., г., </a:t>
            </a:r>
            <a:r>
              <a:rPr lang="ru-RU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Зиминский</a:t>
            </a:r>
            <a:r>
              <a:rPr lang="ru-RU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р–н – от бур. </a:t>
            </a:r>
            <a:r>
              <a:rPr lang="ru-RU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зэмэ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"вина", "проступок". По преданию, бурятский род, обитавший в этой местности, считался в чем–то провинившимся; «место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провинных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»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90655" y="4028777"/>
            <a:ext cx="618049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Зима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– от бур. «острог».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0654" y="4591938"/>
            <a:ext cx="618049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Зима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«яма, низина», так буряты называли ту местность, где сливались четыре реки: Зима, Оха,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Ухтай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и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Тимэн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 Так как местность здесь низинная, заболоченная.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0974" y="1477090"/>
            <a:ext cx="3847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/>
              <a:t>Топонимика</a:t>
            </a:r>
            <a:r>
              <a:rPr lang="ru-RU" sz="1400" dirty="0" smtClean="0"/>
              <a:t> — учение о географических названиях. Она изучает происхождение, содержание, закономерности развития и правила написания географических названий местности.</a:t>
            </a:r>
          </a:p>
        </p:txBody>
      </p:sp>
    </p:spTree>
    <p:extLst>
      <p:ext uri="{BB962C8B-B14F-4D97-AF65-F5344CB8AC3E}">
        <p14:creationId xmlns:p14="http://schemas.microsoft.com/office/powerpoint/2010/main" val="26967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0668" y="725908"/>
            <a:ext cx="9084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Древние жители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Приокской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 долины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1"/>
          <a:stretch/>
        </p:blipFill>
        <p:spPr>
          <a:xfrm>
            <a:off x="1565412" y="1174799"/>
            <a:ext cx="8635050" cy="4961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6590" y="1278108"/>
            <a:ext cx="2674064" cy="3897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вал 7"/>
          <p:cNvSpPr/>
          <p:nvPr/>
        </p:nvSpPr>
        <p:spPr>
          <a:xfrm rot="18577338">
            <a:off x="5972672" y="4495051"/>
            <a:ext cx="691396" cy="1028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3" y="3426007"/>
            <a:ext cx="3834551" cy="264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747571" y="5705543"/>
            <a:ext cx="12495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n w="0"/>
              </a:rPr>
              <a:t>Эве́нки</a:t>
            </a:r>
            <a:r>
              <a:rPr lang="ru-RU" b="1" dirty="0" smtClean="0">
                <a:ln w="0"/>
              </a:rPr>
              <a:t> </a:t>
            </a:r>
            <a:endParaRPr lang="ru-RU" b="1" dirty="0">
              <a:ln w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84321" y="4837001"/>
            <a:ext cx="247633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Буря́ты</a:t>
            </a:r>
            <a:r>
              <a:rPr lang="ru-RU" sz="1600" b="1" dirty="0"/>
              <a:t> </a:t>
            </a:r>
            <a:r>
              <a:rPr lang="ru-RU" sz="1600" b="1" dirty="0" smtClean="0"/>
              <a:t>-«лесные люди»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3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99539" y="718417"/>
            <a:ext cx="2448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Река Ока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13316" name="Picture 4" descr="http://dg56.mycdn.me/image?t=3&amp;bid=803081590233&amp;id=803081590233&amp;plc=WEB&amp;tkn=*hIcNE12qhBcNs1QE570YLGmmj9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b="11615"/>
          <a:stretch/>
        </p:blipFill>
        <p:spPr bwMode="auto">
          <a:xfrm>
            <a:off x="2521326" y="3413344"/>
            <a:ext cx="4277359" cy="2625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4" name="Picture 2" descr="http://dg56.mycdn.me/image?t=3&amp;bid=803081586393&amp;id=803081586393&amp;plc=WEB&amp;tkn=*FE95qjBIPcCUlNQMBo_Q2T3S54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b="11431"/>
          <a:stretch/>
        </p:blipFill>
        <p:spPr bwMode="auto">
          <a:xfrm>
            <a:off x="873856" y="1343044"/>
            <a:ext cx="4349736" cy="270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7006349" y="1343044"/>
            <a:ext cx="41495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Ока</a:t>
            </a:r>
            <a:r>
              <a:rPr lang="ru-RU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приток Ангары. Название этой реки буряты произвели от слова «</a:t>
            </a:r>
            <a:r>
              <a:rPr lang="ru-RU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аха</a:t>
            </a:r>
            <a:r>
              <a:rPr lang="ru-RU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т. е. старший, и связывают с тем, что она якобы является самой большой из рек, стекающих с ледников Восточного </a:t>
            </a:r>
            <a:r>
              <a:rPr lang="ru-RU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Саяна</a:t>
            </a:r>
            <a:r>
              <a:rPr lang="ru-RU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Ангару. Коренные жители горной части бассейна Оки называют ее Ок-</a:t>
            </a:r>
            <a:r>
              <a:rPr lang="ru-RU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хем</a:t>
            </a:r>
            <a:r>
              <a:rPr lang="ru-RU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стрела-река, то есть быстрая, как стрела. Возможно также, что Ок-</a:t>
            </a:r>
            <a:r>
              <a:rPr lang="ru-RU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хем</a:t>
            </a:r>
            <a:r>
              <a:rPr lang="ru-RU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приняло у бурят форму </a:t>
            </a:r>
            <a:r>
              <a:rPr lang="ru-RU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Аха</a:t>
            </a:r>
            <a:r>
              <a:rPr lang="ru-RU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и получило в дальнейшем иное осмысливание...» </a:t>
            </a:r>
          </a:p>
          <a:p>
            <a:pPr lvl="4" algn="just"/>
            <a:endParaRPr lang="ru-RU" sz="1200" dirty="0" smtClean="0">
              <a:solidFill>
                <a:srgbClr val="0070C0"/>
              </a:solidFill>
            </a:endParaRPr>
          </a:p>
          <a:p>
            <a:pPr lvl="4" algn="just"/>
            <a:r>
              <a:rPr lang="ru-RU" sz="1200" dirty="0" smtClean="0">
                <a:solidFill>
                  <a:srgbClr val="0070C0"/>
                </a:solidFill>
              </a:rPr>
              <a:t>М. Н. </a:t>
            </a:r>
            <a:r>
              <a:rPr lang="ru-RU" sz="1200" dirty="0" err="1" smtClean="0">
                <a:solidFill>
                  <a:srgbClr val="0070C0"/>
                </a:solidFill>
              </a:rPr>
              <a:t>Мельхеев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</a:p>
          <a:p>
            <a:pPr lvl="4" algn="just"/>
            <a:r>
              <a:rPr lang="ru-RU" sz="1200" dirty="0" smtClean="0">
                <a:solidFill>
                  <a:srgbClr val="0070C0"/>
                </a:solidFill>
              </a:rPr>
              <a:t>«Происхождение географических названий Иркутской области»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1805" y="645989"/>
            <a:ext cx="531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Легенды и предания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14338" name="Picture 2" descr="http://baikalfund.ru/mediacache/d1feb543-e18d-45de-bee1-8cc03ec8ab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64" y="2751712"/>
            <a:ext cx="5524288" cy="310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dg56.mycdn.me/image?t=3&amp;bid=803036124633&amp;id=803036124633&amp;plc=WEB&amp;tkn=*ArLARGgyUvef1G_VvPKHaQ2sRq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36" y="1354970"/>
            <a:ext cx="4572378" cy="3429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84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6695" y="718417"/>
            <a:ext cx="6667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Исторические источники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4" r="55475"/>
          <a:stretch/>
        </p:blipFill>
        <p:spPr>
          <a:xfrm>
            <a:off x="1003257" y="1367072"/>
            <a:ext cx="3060071" cy="4392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00808" y="1367072"/>
            <a:ext cx="7116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Ге́рхард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Фри́дрих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Ми́ллер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Мю́ллер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algn="just"/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в русифицированном варианте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Фёдор </a:t>
            </a:r>
            <a:r>
              <a:rPr lang="ru-RU" sz="1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Ива́нович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Ми́ллер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(нем. </a:t>
            </a:r>
            <a:r>
              <a:rPr lang="de-DE" sz="1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Gerhard Friedrich Müller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1705—1783)</a:t>
            </a:r>
          </a:p>
          <a:p>
            <a:pPr algn="just"/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российский историограф немецкого происхождения. Действительны  член Академии наук и художеств (адъюнкт с 1725, профессор истории с 1730), вице-секретарь Академии наук и художеств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(1728—1730), конференц-секретарь Императорской Академии наук и художеств (1754—1765), действительный статский советник. Руководитель «Второй Камчатской экспедиции», организатор Московского главного архива.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9037" y="3369944"/>
            <a:ext cx="6699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anose="03020402040406030203" pitchFamily="66" charset="-78"/>
              </a:rPr>
              <a:t>«…первые поселенцы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anose="03020402040406030203" pitchFamily="66" charset="-78"/>
              </a:rPr>
              <a:t>деревни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anose="03020402040406030203" pitchFamily="66" charset="-78"/>
              </a:rPr>
              <a:t>Зиминская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anose="03020402040406030203" pitchFamily="66" charset="-78"/>
              </a:rPr>
              <a:t>,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anose="03020402040406030203" pitchFamily="66" charset="-78"/>
              </a:rPr>
              <a:t>«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anose="03020402040406030203" pitchFamily="66" charset="-78"/>
              </a:rPr>
              <a:t>исстари платят ясак по 1 соболю с человека в Красноярский острог».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44448" y="5102559"/>
            <a:ext cx="4218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err="1" smtClean="0">
                <a:effectLst/>
              </a:rPr>
              <a:t>Яса́к</a:t>
            </a:r>
            <a:r>
              <a:rPr lang="ru-RU" sz="1400" dirty="0" smtClean="0">
                <a:effectLst/>
              </a:rPr>
              <a:t> (</a:t>
            </a:r>
            <a:r>
              <a:rPr lang="ru-RU" sz="1400" dirty="0" err="1" smtClean="0">
                <a:effectLst/>
              </a:rPr>
              <a:t>монг</a:t>
            </a:r>
            <a:r>
              <a:rPr lang="ru-RU" sz="1400" dirty="0" smtClean="0">
                <a:effectLst/>
              </a:rPr>
              <a:t>. </a:t>
            </a:r>
            <a:r>
              <a:rPr lang="mn-MN" sz="1400" i="1" dirty="0" smtClean="0">
                <a:effectLst/>
              </a:rPr>
              <a:t>засаг</a:t>
            </a:r>
            <a:r>
              <a:rPr lang="ru-RU" sz="1400" dirty="0" smtClean="0">
                <a:effectLst/>
              </a:rPr>
              <a:t> «власть»; тат. </a:t>
            </a:r>
            <a:r>
              <a:rPr lang="tt-RU" sz="1400" i="1" dirty="0" smtClean="0">
                <a:effectLst/>
              </a:rPr>
              <a:t>ясак</a:t>
            </a:r>
            <a:r>
              <a:rPr lang="ru-RU" sz="1400" dirty="0" smtClean="0">
                <a:effectLst/>
              </a:rPr>
              <a:t> — натуральная подать) — в России XV — начала XX вв. натуральный налог с народов Сибири и Севера, главным образом пушниной.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730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478</TotalTime>
  <Words>809</Words>
  <Application>Microsoft Office PowerPoint</Application>
  <PresentationFormat>Произвольный</PresentationFormat>
  <Paragraphs>94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Натуральные материалы</vt:lpstr>
      <vt:lpstr>«Откуда пошла и есть Зима …» путевой очерк (XVIII в.)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User</cp:lastModifiedBy>
  <cp:revision>47</cp:revision>
  <dcterms:created xsi:type="dcterms:W3CDTF">2016-02-26T08:38:53Z</dcterms:created>
  <dcterms:modified xsi:type="dcterms:W3CDTF">2016-02-29T20:53:41Z</dcterms:modified>
</cp:coreProperties>
</file>