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83" r:id="rId3"/>
    <p:sldId id="279" r:id="rId4"/>
    <p:sldId id="324" r:id="rId5"/>
    <p:sldId id="286" r:id="rId6"/>
    <p:sldId id="294" r:id="rId7"/>
    <p:sldId id="285" r:id="rId8"/>
    <p:sldId id="289" r:id="rId9"/>
    <p:sldId id="313" r:id="rId10"/>
    <p:sldId id="293" r:id="rId11"/>
    <p:sldId id="297" r:id="rId12"/>
    <p:sldId id="295" r:id="rId13"/>
    <p:sldId id="327" r:id="rId14"/>
    <p:sldId id="292" r:id="rId15"/>
    <p:sldId id="296" r:id="rId16"/>
    <p:sldId id="302" r:id="rId17"/>
    <p:sldId id="328" r:id="rId18"/>
    <p:sldId id="325" r:id="rId19"/>
    <p:sldId id="308" r:id="rId20"/>
    <p:sldId id="309" r:id="rId21"/>
    <p:sldId id="310" r:id="rId22"/>
    <p:sldId id="338" r:id="rId23"/>
    <p:sldId id="339" r:id="rId24"/>
    <p:sldId id="311" r:id="rId25"/>
    <p:sldId id="316" r:id="rId26"/>
    <p:sldId id="341" r:id="rId27"/>
    <p:sldId id="317" r:id="rId28"/>
    <p:sldId id="318" r:id="rId29"/>
    <p:sldId id="326" r:id="rId30"/>
    <p:sldId id="329" r:id="rId31"/>
    <p:sldId id="342" r:id="rId32"/>
    <p:sldId id="343" r:id="rId33"/>
    <p:sldId id="344" r:id="rId34"/>
    <p:sldId id="345" r:id="rId35"/>
    <p:sldId id="346" r:id="rId36"/>
    <p:sldId id="330" r:id="rId37"/>
    <p:sldId id="331" r:id="rId38"/>
    <p:sldId id="347" r:id="rId39"/>
    <p:sldId id="348" r:id="rId40"/>
    <p:sldId id="349" r:id="rId41"/>
    <p:sldId id="332" r:id="rId42"/>
    <p:sldId id="337" r:id="rId43"/>
    <p:sldId id="333" r:id="rId44"/>
    <p:sldId id="335" r:id="rId45"/>
    <p:sldId id="336" r:id="rId46"/>
    <p:sldId id="334" r:id="rId47"/>
    <p:sldId id="306" r:id="rId48"/>
    <p:sldId id="350" r:id="rId4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820041"/>
    <a:srgbClr val="FF6600"/>
    <a:srgbClr val="FF9900"/>
    <a:srgbClr val="993300"/>
    <a:srgbClr val="996600"/>
    <a:srgbClr val="666633"/>
    <a:srgbClr val="663300"/>
    <a:srgbClr val="7700D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5545" autoAdjust="0"/>
  </p:normalViewPr>
  <p:slideViewPr>
    <p:cSldViewPr>
      <p:cViewPr varScale="1">
        <p:scale>
          <a:sx n="68" d="100"/>
          <a:sy n="68" d="100"/>
        </p:scale>
        <p:origin x="-132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8F0FE93C-2016-49FF-B4DF-9E8CA042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571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8DF073-EB0D-4A08-83CC-45BD2E80ECFA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BFC98CC-F171-47B0-981F-09E1FBB5E4F9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36743-E68D-461D-B30B-A1465FAE3135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6255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2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983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9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7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742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8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18" Type="http://schemas.openxmlformats.org/officeDocument/2006/relationships/image" Target="../media/image118.jpeg"/><Relationship Id="rId26" Type="http://schemas.openxmlformats.org/officeDocument/2006/relationships/image" Target="../media/image126.jpeg"/><Relationship Id="rId39" Type="http://schemas.openxmlformats.org/officeDocument/2006/relationships/image" Target="../media/image139.jpeg"/><Relationship Id="rId3" Type="http://schemas.openxmlformats.org/officeDocument/2006/relationships/image" Target="../media/image103.jpeg"/><Relationship Id="rId21" Type="http://schemas.openxmlformats.org/officeDocument/2006/relationships/image" Target="../media/image121.jpeg"/><Relationship Id="rId34" Type="http://schemas.openxmlformats.org/officeDocument/2006/relationships/image" Target="../media/image134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17" Type="http://schemas.openxmlformats.org/officeDocument/2006/relationships/image" Target="../media/image117.jpeg"/><Relationship Id="rId25" Type="http://schemas.openxmlformats.org/officeDocument/2006/relationships/image" Target="../media/image125.jpeg"/><Relationship Id="rId33" Type="http://schemas.openxmlformats.org/officeDocument/2006/relationships/image" Target="../media/image133.jpeg"/><Relationship Id="rId38" Type="http://schemas.openxmlformats.org/officeDocument/2006/relationships/image" Target="../media/image138.jpeg"/><Relationship Id="rId2" Type="http://schemas.openxmlformats.org/officeDocument/2006/relationships/image" Target="../media/image102.png"/><Relationship Id="rId16" Type="http://schemas.openxmlformats.org/officeDocument/2006/relationships/image" Target="../media/image116.jpeg"/><Relationship Id="rId20" Type="http://schemas.openxmlformats.org/officeDocument/2006/relationships/image" Target="../media/image120.jpeg"/><Relationship Id="rId29" Type="http://schemas.openxmlformats.org/officeDocument/2006/relationships/image" Target="../media/image129.jpeg"/><Relationship Id="rId41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24" Type="http://schemas.openxmlformats.org/officeDocument/2006/relationships/image" Target="../media/image124.jpeg"/><Relationship Id="rId32" Type="http://schemas.openxmlformats.org/officeDocument/2006/relationships/image" Target="../media/image132.jpeg"/><Relationship Id="rId37" Type="http://schemas.openxmlformats.org/officeDocument/2006/relationships/image" Target="../media/image137.jpeg"/><Relationship Id="rId40" Type="http://schemas.openxmlformats.org/officeDocument/2006/relationships/image" Target="../media/image140.jpeg"/><Relationship Id="rId5" Type="http://schemas.openxmlformats.org/officeDocument/2006/relationships/image" Target="../media/image105.jpeg"/><Relationship Id="rId15" Type="http://schemas.openxmlformats.org/officeDocument/2006/relationships/image" Target="../media/image115.jpeg"/><Relationship Id="rId23" Type="http://schemas.openxmlformats.org/officeDocument/2006/relationships/image" Target="../media/image123.jpeg"/><Relationship Id="rId28" Type="http://schemas.openxmlformats.org/officeDocument/2006/relationships/image" Target="../media/image128.jpeg"/><Relationship Id="rId36" Type="http://schemas.openxmlformats.org/officeDocument/2006/relationships/image" Target="../media/image136.jpeg"/><Relationship Id="rId10" Type="http://schemas.openxmlformats.org/officeDocument/2006/relationships/image" Target="../media/image110.jpeg"/><Relationship Id="rId19" Type="http://schemas.openxmlformats.org/officeDocument/2006/relationships/image" Target="../media/image119.jpeg"/><Relationship Id="rId31" Type="http://schemas.openxmlformats.org/officeDocument/2006/relationships/image" Target="../media/image131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Relationship Id="rId22" Type="http://schemas.openxmlformats.org/officeDocument/2006/relationships/image" Target="../media/image122.jpeg"/><Relationship Id="rId27" Type="http://schemas.openxmlformats.org/officeDocument/2006/relationships/image" Target="../media/image127.jpeg"/><Relationship Id="rId30" Type="http://schemas.openxmlformats.org/officeDocument/2006/relationships/image" Target="../media/image130.jpeg"/><Relationship Id="rId35" Type="http://schemas.openxmlformats.org/officeDocument/2006/relationships/image" Target="../media/image13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79988" y="231066"/>
            <a:ext cx="6668475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ГРАЖДАНСКОЕ И ПАТРИОТИЧЕСКОЕ ВОСПИТАНИЕ СТУДЕНТОВ КАК УСЛОВИЕ ФОРМИРОВАНИЕ БУДУЩЕГО СПЕЦИАЛИСТА</a:t>
            </a:r>
          </a:p>
          <a:p>
            <a:endParaRPr lang="ru-RU" sz="3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0066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51520" y="6093296"/>
            <a:ext cx="8712968" cy="36004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ts val="0"/>
              </a:spcBef>
            </a:pPr>
            <a:endParaRPr lang="ru-RU" sz="3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</a:pPr>
            <a:endParaRPr lang="ru-RU" sz="36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1066"/>
            <a:ext cx="1584176" cy="154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26709" y="111117"/>
            <a:ext cx="9009787" cy="8640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ТРЕНИНГОВЫЕ</a:t>
            </a: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ЗАНЯТИЯ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86162" y="1164165"/>
            <a:ext cx="8414837" cy="5383478"/>
            <a:chOff x="386162" y="1164165"/>
            <a:chExt cx="8414837" cy="5383478"/>
          </a:xfrm>
        </p:grpSpPr>
        <p:pic>
          <p:nvPicPr>
            <p:cNvPr id="3075" name="Picture 3" descr="C:\Users\люда\Desktop\презентация попова\тренинги СППС\P103034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6162" y="1164165"/>
              <a:ext cx="3729965" cy="233684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1" name="Picture 3" descr="G:\проект  социал. конкурс\P10409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8"/>
            <a:stretch/>
          </p:blipFill>
          <p:spPr bwMode="auto">
            <a:xfrm flipH="1">
              <a:off x="4769594" y="3815012"/>
              <a:ext cx="4031405" cy="2732631"/>
            </a:xfrm>
            <a:prstGeom prst="snip2DiagRect">
              <a:avLst>
                <a:gd name="adj1" fmla="val 4353"/>
                <a:gd name="adj2" fmla="val 16667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4" name="Группа 3"/>
          <p:cNvGrpSpPr/>
          <p:nvPr/>
        </p:nvGrpSpPr>
        <p:grpSpPr>
          <a:xfrm>
            <a:off x="386162" y="1129556"/>
            <a:ext cx="8290294" cy="5418087"/>
            <a:chOff x="386162" y="1129556"/>
            <a:chExt cx="8290294" cy="5418087"/>
          </a:xfrm>
        </p:grpSpPr>
        <p:pic>
          <p:nvPicPr>
            <p:cNvPr id="3074" name="Picture 2" descr="C:\Users\люда\Desktop\презентация попова\тренинги СППС\P103045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4"/>
            <a:stretch/>
          </p:blipFill>
          <p:spPr bwMode="auto">
            <a:xfrm>
              <a:off x="4789067" y="1129556"/>
              <a:ext cx="3887389" cy="237145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" name="Picture 2" descr="F:\ЛЕНЕ ГОТОВО\P103088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49"/>
            <a:stretch/>
          </p:blipFill>
          <p:spPr bwMode="auto">
            <a:xfrm>
              <a:off x="386162" y="3815012"/>
              <a:ext cx="3729965" cy="273263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17133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825" y="764704"/>
            <a:ext cx="9144000" cy="6093296"/>
            <a:chOff x="0" y="764704"/>
            <a:chExt cx="9144000" cy="6093296"/>
          </a:xfrm>
        </p:grpSpPr>
        <p:pic>
          <p:nvPicPr>
            <p:cNvPr id="3" name="Рисунок 2"/>
            <p:cNvPicPr/>
            <p:nvPr/>
          </p:nvPicPr>
          <p:blipFill rotWithShape="1">
            <a:blip r:embed="rId3"/>
            <a:srcRect l="19013" t="15453" r="19013" b="8362"/>
            <a:stretch/>
          </p:blipFill>
          <p:spPr bwMode="auto">
            <a:xfrm>
              <a:off x="0" y="764704"/>
              <a:ext cx="9144000" cy="60932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Рисунок 6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442" b="83019" l="13433" r="841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6" t="23134" r="20337" b="24455"/>
            <a:stretch/>
          </p:blipFill>
          <p:spPr bwMode="auto">
            <a:xfrm>
              <a:off x="467544" y="3573016"/>
              <a:ext cx="1008112" cy="792088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97822" y="17991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СОЦИУМ</a:t>
            </a:r>
            <a:endParaRPr lang="ru-RU" sz="36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277003" y="1340768"/>
            <a:ext cx="8538347" cy="5183897"/>
            <a:chOff x="400720" y="1141707"/>
            <a:chExt cx="8538347" cy="545496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243" y="2996952"/>
              <a:ext cx="2559824" cy="3577356"/>
            </a:xfrm>
            <a:prstGeom prst="rect">
              <a:avLst/>
            </a:prstGeom>
          </p:spPr>
        </p:pic>
        <p:pic>
          <p:nvPicPr>
            <p:cNvPr id="22" name="Рисунок 21"/>
            <p:cNvPicPr/>
            <p:nvPr/>
          </p:nvPicPr>
          <p:blipFill rotWithShape="1">
            <a:blip r:embed="rId4"/>
            <a:srcRect l="18597" t="16326" r="49949" b="3673"/>
            <a:stretch/>
          </p:blipFill>
          <p:spPr bwMode="auto">
            <a:xfrm>
              <a:off x="5076287" y="1880632"/>
              <a:ext cx="2623324" cy="36084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Рисунок 22"/>
            <p:cNvPicPr/>
            <p:nvPr/>
          </p:nvPicPr>
          <p:blipFill rotWithShape="1">
            <a:blip r:embed="rId5"/>
            <a:srcRect l="7243" t="16363" r="64953" b="12373"/>
            <a:stretch/>
          </p:blipFill>
          <p:spPr bwMode="auto">
            <a:xfrm>
              <a:off x="400720" y="3023682"/>
              <a:ext cx="2555962" cy="35729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Рисунок 23"/>
            <p:cNvPicPr/>
            <p:nvPr/>
          </p:nvPicPr>
          <p:blipFill rotWithShape="1">
            <a:blip r:embed="rId6"/>
            <a:srcRect l="18367" t="15511" r="50409" b="6530"/>
            <a:stretch/>
          </p:blipFill>
          <p:spPr bwMode="auto">
            <a:xfrm>
              <a:off x="1581396" y="1916832"/>
              <a:ext cx="2606555" cy="35722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0"/>
            <a:stretch/>
          </p:blipFill>
          <p:spPr>
            <a:xfrm>
              <a:off x="3162780" y="1141707"/>
              <a:ext cx="2585679" cy="364392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-1" y="176584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СОЦИАЛЬНЫЕ ПРОЕКТЫ</a:t>
            </a:r>
            <a:endParaRPr lang="ru-RU" sz="36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310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80920" cy="108012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СОЦИАЛЬНЫЕ  </a:t>
            </a:r>
            <a:r>
              <a:rPr lang="ru-RU" sz="3600" b="1" dirty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ПРОЕКТЫ</a:t>
            </a:r>
            <a:r>
              <a:rPr lang="ru-RU" dirty="0">
                <a:effectLst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dirty="0">
                <a:effectLst>
                  <a:reflection blurRad="6350" stA="55000" endA="300" endPos="455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30" y="1482678"/>
            <a:ext cx="3717046" cy="494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79340"/>
            <a:ext cx="3664426" cy="494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6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9127"/>
            <a:ext cx="9144000" cy="1105437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ТВОРЧЕСКОЕ</a:t>
            </a:r>
            <a:r>
              <a:rPr lang="en-US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ОБЪЕДИНЕНИЕ </a:t>
            </a:r>
            <a:r>
              <a:rPr lang="ru-RU" sz="3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«СОЦИУМ»</a:t>
            </a:r>
            <a:r>
              <a:rPr lang="ru-RU" sz="36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0689" y="1053228"/>
            <a:ext cx="8703111" cy="5622869"/>
            <a:chOff x="110689" y="1053228"/>
            <a:chExt cx="8703111" cy="5622869"/>
          </a:xfrm>
        </p:grpSpPr>
        <p:pic>
          <p:nvPicPr>
            <p:cNvPr id="2051" name="Picture 3" descr="C:\Users\люда\Desktop\презентация попова\уроки круглые столы\P104027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" r="3652" b="5350"/>
            <a:stretch/>
          </p:blipFill>
          <p:spPr bwMode="auto">
            <a:xfrm>
              <a:off x="4653539" y="1203999"/>
              <a:ext cx="4160261" cy="267955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0" name="Picture 2" descr="C:\Users\люда\Desktop\презентация попова\уроки круглые столы\P104033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80" r="1379"/>
            <a:stretch/>
          </p:blipFill>
          <p:spPr bwMode="auto">
            <a:xfrm>
              <a:off x="294613" y="4094915"/>
              <a:ext cx="4120149" cy="25811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2" name="Picture 4" descr="C:\Users\люда\Desktop\презентация попова\проводимые мероприятия\IMG_556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93"/>
            <a:stretch/>
          </p:blipFill>
          <p:spPr bwMode="auto">
            <a:xfrm flipH="1">
              <a:off x="4669725" y="4059819"/>
              <a:ext cx="4144075" cy="261627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0689" y="1053228"/>
              <a:ext cx="4456113" cy="298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01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565"/>
            <a:ext cx="9144000" cy="936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МЕЖВЕДОМСТВЕННОЕ ВЗАИМОДЕЙСТВИЕ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7504" y="1051909"/>
            <a:ext cx="8927994" cy="5529775"/>
            <a:chOff x="107504" y="1051909"/>
            <a:chExt cx="8927994" cy="5529775"/>
          </a:xfrm>
        </p:grpSpPr>
        <p:pic>
          <p:nvPicPr>
            <p:cNvPr id="4098" name="Picture 2" descr="C:\Users\люда\Desktop\презентация попова\взаимодействие с другие организациями и категориями\Фото-007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53" b="2935"/>
            <a:stretch/>
          </p:blipFill>
          <p:spPr bwMode="auto">
            <a:xfrm flipH="1">
              <a:off x="4653547" y="3906250"/>
              <a:ext cx="4347670" cy="267543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2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0" name="Picture 4" descr="C:\Users\люда\Desktop\презентация попова\проводимые мероприятия\IMG_575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15"/>
            <a:stretch/>
          </p:blipFill>
          <p:spPr bwMode="auto">
            <a:xfrm>
              <a:off x="4653548" y="1051909"/>
              <a:ext cx="4381950" cy="267416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2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1" name="Picture 5" descr="C:\Users\люда\Desktop\презентация попова\практика 2В ЦСО1\SAM_372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38" b="7724"/>
            <a:stretch/>
          </p:blipFill>
          <p:spPr bwMode="auto">
            <a:xfrm>
              <a:off x="107504" y="3906249"/>
              <a:ext cx="4401702" cy="267543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2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2" name="Picture 6" descr="C:\Users\люда\Desktop\презентация попова\практика 2В администрация\практика 2В Администрация\P103076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9935" y="1052736"/>
              <a:ext cx="4379270" cy="267416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2">
                  <a:lumMod val="60000"/>
                  <a:lumOff val="4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5325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936104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КОНФЕРЕНЦИИ,  ФОРУМЫ</a:t>
            </a:r>
            <a:b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КРУГЛЫЕ СТОЛ Ы</a:t>
            </a:r>
            <a:b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5555" y="465313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algn="just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75536" y="1205674"/>
            <a:ext cx="2965498" cy="1853871"/>
            <a:chOff x="2686623" y="1872576"/>
            <a:chExt cx="2965498" cy="1853871"/>
          </a:xfrm>
        </p:grpSpPr>
        <p:sp>
          <p:nvSpPr>
            <p:cNvPr id="5" name="Выноска-облако 4"/>
            <p:cNvSpPr/>
            <p:nvPr/>
          </p:nvSpPr>
          <p:spPr>
            <a:xfrm>
              <a:off x="2686623" y="1872576"/>
              <a:ext cx="2965498" cy="1853871"/>
            </a:xfrm>
            <a:prstGeom prst="cloudCallout">
              <a:avLst>
                <a:gd name="adj1" fmla="val 18818"/>
                <a:gd name="adj2" fmla="val 85614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43808" y="2060848"/>
              <a:ext cx="26642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КРУГЛЫЙ СТОЛ </a:t>
              </a:r>
            </a:p>
            <a:p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«БИБЛИОТЕКА ДЛЯ МОЛОДЕЖИ: ТРАДИЦИИ И ИННОВАЦИИ</a:t>
              </a:r>
              <a:endParaRPr lang="ru-RU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380276" y="947893"/>
            <a:ext cx="3707904" cy="2016223"/>
            <a:chOff x="5436096" y="1403152"/>
            <a:chExt cx="3707904" cy="2016223"/>
          </a:xfrm>
        </p:grpSpPr>
        <p:sp>
          <p:nvSpPr>
            <p:cNvPr id="8" name="Выноска-облако 7"/>
            <p:cNvSpPr/>
            <p:nvPr/>
          </p:nvSpPr>
          <p:spPr bwMode="auto">
            <a:xfrm>
              <a:off x="5868144" y="1403152"/>
              <a:ext cx="3180267" cy="2016223"/>
            </a:xfrm>
            <a:prstGeom prst="cloudCallout">
              <a:avLst>
                <a:gd name="adj1" fmla="val -43889"/>
                <a:gd name="adj2" fmla="val 72653"/>
              </a:avLst>
            </a:prstGeom>
            <a:solidFill>
              <a:srgbClr val="FF6699"/>
            </a:solidFill>
            <a:ln w="28575">
              <a:solidFill>
                <a:schemeClr val="bg1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36096" y="1595408"/>
              <a:ext cx="370790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/>
              <a:r>
                <a:rPr lang="ru-RU" sz="1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РАЙОННЫЙ МОЛОДЕЖНЫЙ ОБРАЗОВАТЕЛЬНЫЙ ФОРУМ </a:t>
              </a:r>
            </a:p>
            <a:p>
              <a:pPr marL="342900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«ВРЕМЯ МОЛОДЫХ»</a:t>
              </a:r>
              <a:r>
                <a:rPr lang="ru-RU" sz="1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64555" y="3988379"/>
            <a:ext cx="4359228" cy="1960901"/>
            <a:chOff x="284780" y="3543780"/>
            <a:chExt cx="4359228" cy="2045460"/>
          </a:xfrm>
        </p:grpSpPr>
        <p:sp>
          <p:nvSpPr>
            <p:cNvPr id="10" name="Выноска-облако 9"/>
            <p:cNvSpPr/>
            <p:nvPr/>
          </p:nvSpPr>
          <p:spPr bwMode="auto">
            <a:xfrm>
              <a:off x="284780" y="3543780"/>
              <a:ext cx="4359228" cy="2045460"/>
            </a:xfrm>
            <a:prstGeom prst="cloudCallout">
              <a:avLst>
                <a:gd name="adj1" fmla="val -23565"/>
                <a:gd name="adj2" fmla="val -61205"/>
              </a:avLst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7044" y="3861048"/>
              <a:ext cx="399901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ЗОНАЛЬНЫЙ МОЛОДЕЖНЫЙ ФОРУМ </a:t>
              </a:r>
            </a:p>
            <a:p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«СОВРЕМЕННАЯ МОЛОДЕЖЬ: ОБРАЗОВАНИЕ, КУЛЬТУРА, ТВОРЧЕСТВО</a:t>
              </a:r>
              <a:r>
                <a:rPr lang="ru-RU" sz="1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»</a:t>
              </a:r>
              <a:endParaRPr lang="ru-RU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220946" y="2191925"/>
            <a:ext cx="4608512" cy="2429097"/>
            <a:chOff x="2015714" y="2150638"/>
            <a:chExt cx="4608512" cy="2429097"/>
          </a:xfrm>
        </p:grpSpPr>
        <p:sp>
          <p:nvSpPr>
            <p:cNvPr id="12" name="Выноска-облако 11"/>
            <p:cNvSpPr/>
            <p:nvPr/>
          </p:nvSpPr>
          <p:spPr bwMode="auto">
            <a:xfrm>
              <a:off x="2195735" y="2150638"/>
              <a:ext cx="4428491" cy="2429097"/>
            </a:xfrm>
            <a:prstGeom prst="cloudCallout">
              <a:avLst>
                <a:gd name="adj1" fmla="val -58023"/>
                <a:gd name="adj2" fmla="val 105102"/>
              </a:avLst>
            </a:prstGeom>
            <a:gradFill flip="none" rotWithShape="1">
              <a:gsLst>
                <a:gs pos="0">
                  <a:srgbClr val="9900FF">
                    <a:shade val="30000"/>
                    <a:satMod val="115000"/>
                  </a:srgbClr>
                </a:gs>
                <a:gs pos="95000">
                  <a:srgbClr val="7700D0"/>
                </a:gs>
                <a:gs pos="100000">
                  <a:srgbClr val="7700D0"/>
                </a:gs>
              </a:gsLst>
              <a:lin ang="16200000" scaled="1"/>
              <a:tileRect/>
            </a:gradFill>
            <a:ln w="28575">
              <a:solidFill>
                <a:schemeClr val="bg1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5714" y="2524634"/>
              <a:ext cx="4608512" cy="175432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342900" lvl="0"/>
              <a:r>
                <a:rPr lang="ru-RU" sz="1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ОБЛАСТНАЯ НАУЧНО-ПРАКТИЧЕСКАЯ КОНФЕРЕНЦИИ </a:t>
              </a:r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«РЕАЛИЗАЦИЯ ИННОВАЦИОННЫХ ТЕХНОЛОГИЙ В СИСТЕМЕ ПРОФЕССИОНАЛЬНОГО ОБРАЗОВАНИЯ»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35096" y="4653136"/>
            <a:ext cx="3983381" cy="2088232"/>
            <a:chOff x="-108520" y="1832920"/>
            <a:chExt cx="3983381" cy="2088232"/>
          </a:xfrm>
        </p:grpSpPr>
        <p:sp>
          <p:nvSpPr>
            <p:cNvPr id="6" name="Выноска-облако 5"/>
            <p:cNvSpPr/>
            <p:nvPr/>
          </p:nvSpPr>
          <p:spPr bwMode="auto">
            <a:xfrm>
              <a:off x="-11458" y="1832920"/>
              <a:ext cx="3886319" cy="2088232"/>
            </a:xfrm>
            <a:prstGeom prst="cloudCallout">
              <a:avLst>
                <a:gd name="adj1" fmla="val 59346"/>
                <a:gd name="adj2" fmla="val -46161"/>
              </a:avLst>
            </a:prstGeom>
            <a:solidFill>
              <a:srgbClr val="FF0000"/>
            </a:solidFill>
            <a:ln w="28575">
              <a:solidFill>
                <a:schemeClr val="bg1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08520" y="1839177"/>
              <a:ext cx="39057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  <a:p>
              <a:pPr marL="342900" lvl="0"/>
              <a:r>
                <a:rPr lang="ru-RU" sz="18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КРУГЛЫЙ  СТОЛ </a:t>
              </a:r>
            </a:p>
            <a:p>
              <a:pPr marL="342900" lvl="0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«ПРОБЛЕМЫ СОВРЕМЕННОЙ МОЛОДЕЖИ: СОЦИАЛЬНЫЙ, ЭКОНОМИЧЕСКИЙ И ЭТНИЧЕСКИЙ АСПЕКТ» </a:t>
              </a:r>
              <a:r>
                <a:rPr lang="ru-RU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37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5200" cy="108012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МОЛОДЕЖНО-ПАТРИОТИЧЕСКОЕ ОБЪЕДИНЕНИЕ «СЛАВА»</a:t>
            </a:r>
            <a:r>
              <a:rPr lang="en-US" b="1" dirty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1" y="5085184"/>
            <a:ext cx="284554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56" y="2205824"/>
            <a:ext cx="4403875" cy="2663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66" y="2247782"/>
            <a:ext cx="3631558" cy="2621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53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315200" cy="7159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" y="3455762"/>
            <a:ext cx="4032444" cy="3164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38538"/>
            <a:ext cx="3888432" cy="316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25018"/>
            <a:ext cx="5963340" cy="367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7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116631"/>
            <a:ext cx="918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«ЛУЧШИЙ ПО ПРОФЕССИИ»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67544" y="1320161"/>
            <a:ext cx="8089056" cy="5353242"/>
            <a:chOff x="467544" y="1320161"/>
            <a:chExt cx="8089056" cy="535324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20161"/>
              <a:ext cx="3672408" cy="24778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D:\Рабочий стол\Шавкунова Н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7"/>
            <a:stretch/>
          </p:blipFill>
          <p:spPr bwMode="auto">
            <a:xfrm>
              <a:off x="2026899" y="3140968"/>
              <a:ext cx="3744416" cy="2535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Рабочий стол\Шокова А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8"/>
            <a:stretch/>
          </p:blipFill>
          <p:spPr bwMode="auto">
            <a:xfrm>
              <a:off x="5076056" y="4340118"/>
              <a:ext cx="3480544" cy="2333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46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7504" y="116632"/>
            <a:ext cx="7605959" cy="100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3600" b="1" kern="0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1268760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2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родился на Дону, рос там, учился,</a:t>
            </a:r>
          </a:p>
          <a:p>
            <a:pPr algn="l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Формировался как человек и писатель</a:t>
            </a:r>
          </a:p>
          <a:p>
            <a:pPr algn="l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И, будучи патриотом своей великой, </a:t>
            </a:r>
          </a:p>
          <a:p>
            <a:pPr algn="l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могущественной Родины, с гордостью</a:t>
            </a:r>
          </a:p>
          <a:p>
            <a:pPr algn="l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говорю, что являюсь и патриотом своего</a:t>
            </a:r>
          </a:p>
          <a:p>
            <a:pPr algn="l"/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одного Донского края….».</a:t>
            </a:r>
          </a:p>
          <a:p>
            <a:pPr algn="l"/>
            <a:endParaRPr lang="ru-RU" sz="28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8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Михаил Александрович Шолохов</a:t>
            </a:r>
            <a:endParaRPr lang="ru-RU" sz="32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АРТ-ПРОФИ ФОРУМ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\АРТ ПРОФИ\15.04.13\IMG_3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21" y="1268760"/>
            <a:ext cx="3129231" cy="23762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Рабочий стол\АРТ ПРОФИ\15.04.13\IMG_3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43" y="1305991"/>
            <a:ext cx="3021219" cy="22659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\АРТ ПРОФИ\15.04.13\IMG_3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4"/>
            <a:ext cx="3345585" cy="24953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7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221" y="19472"/>
            <a:ext cx="8964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МОЛОДЁЖНЫЙ ОБРАЗОВАТЕЛЬНЫЙ ФОРУМ</a:t>
            </a:r>
          </a:p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«ВРЕМЯ МОЛОДЫХ»</a:t>
            </a:r>
            <a:endParaRPr lang="ru-RU" sz="3600" b="1" dirty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форум\cAfuK1QnU9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89" y="3555559"/>
            <a:ext cx="4348419" cy="28885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008755" cy="30586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3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786313" cy="348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55" y="3212976"/>
            <a:ext cx="5548313" cy="3816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50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0"/>
            <a:ext cx="9144000" cy="682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9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27584" y="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МЕРОПРИЯТИЯХ КОЛЛЕДЖА</a:t>
            </a:r>
            <a:endParaRPr lang="ru-RU" sz="3600" b="1" dirty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435826" y="1339032"/>
            <a:ext cx="4175293" cy="5293243"/>
            <a:chOff x="4435826" y="1339032"/>
            <a:chExt cx="4175293" cy="5293243"/>
          </a:xfrm>
        </p:grpSpPr>
        <p:pic>
          <p:nvPicPr>
            <p:cNvPr id="9220" name="Picture 4" descr="H:\презентация попова\воспитательня работа\P104072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52"/>
            <a:stretch/>
          </p:blipFill>
          <p:spPr bwMode="auto">
            <a:xfrm>
              <a:off x="4435826" y="1339032"/>
              <a:ext cx="3137055" cy="199626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H:\презентация попова\воспитательня работа\P104074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5" t="13854"/>
            <a:stretch/>
          </p:blipFill>
          <p:spPr bwMode="auto">
            <a:xfrm>
              <a:off x="5292080" y="3103157"/>
              <a:ext cx="2743804" cy="200051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H:\презентация попова\воспитательня работа\P104017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41"/>
            <a:stretch/>
          </p:blipFill>
          <p:spPr bwMode="auto">
            <a:xfrm>
              <a:off x="5868142" y="4641137"/>
              <a:ext cx="2742977" cy="199113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721260" y="1339031"/>
            <a:ext cx="4087739" cy="5293244"/>
            <a:chOff x="721260" y="1339031"/>
            <a:chExt cx="4087739" cy="5293244"/>
          </a:xfrm>
        </p:grpSpPr>
        <p:pic>
          <p:nvPicPr>
            <p:cNvPr id="9221" name="Picture 5" descr="H:\презентация попова\воспитательня работа\P104073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60" y="1339031"/>
              <a:ext cx="2768313" cy="207623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E:\социальный проект патриот\Сталинград 13.02.13\IMG_551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111954"/>
              <a:ext cx="2682332" cy="201174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7" name="Picture 11" descr="E:\социальный проект патриот\Сталинград 13.02.13\IMG_55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147" y="4653136"/>
              <a:ext cx="2638852" cy="197913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31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5982" y="434874"/>
            <a:ext cx="8411106" cy="6033369"/>
            <a:chOff x="425982" y="434874"/>
            <a:chExt cx="8411106" cy="6033369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459" y="434874"/>
              <a:ext cx="4070018" cy="292165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00000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8197" name="Picture 5" descr="H:\презентация попова\воспитательня работа\P103028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8" t="23910" r="10258"/>
            <a:stretch/>
          </p:blipFill>
          <p:spPr bwMode="auto">
            <a:xfrm>
              <a:off x="425982" y="3552644"/>
              <a:ext cx="4002002" cy="2910746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00000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8205" name="Picture 13" descr="H:\презентация попова\воспитательня работа\P104051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 t="15630" r="10290" b="8565"/>
            <a:stretch/>
          </p:blipFill>
          <p:spPr bwMode="auto">
            <a:xfrm flipH="1">
              <a:off x="445480" y="443371"/>
              <a:ext cx="3982504" cy="289656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00000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8206" name="Picture 14" descr="H:\презентация попова\воспитательня работа\P104052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1"/>
            <a:stretch/>
          </p:blipFill>
          <p:spPr bwMode="auto">
            <a:xfrm flipH="1">
              <a:off x="4685849" y="3542118"/>
              <a:ext cx="4151239" cy="292612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00000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10225" r="25787"/>
          <a:stretch/>
        </p:blipFill>
        <p:spPr bwMode="auto">
          <a:xfrm>
            <a:off x="2843808" y="2194976"/>
            <a:ext cx="3341597" cy="2818546"/>
          </a:xfrm>
          <a:prstGeom prst="ellipse">
            <a:avLst/>
          </a:prstGeom>
          <a:ln w="5715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ТВОРЧЕСКАЯ ДЕЯТЕЛЬНОСТЬ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" y="1196752"/>
            <a:ext cx="8748713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9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H:\презентация попова\взаимодействие с другие организациями и категориями\P10306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/>
          <a:stretch/>
        </p:blipFill>
        <p:spPr bwMode="auto">
          <a:xfrm rot="5400000">
            <a:off x="254487" y="2378568"/>
            <a:ext cx="2421548" cy="1498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726178" y="0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ЗОНАЛЬНЫХ </a:t>
            </a:r>
            <a:endParaRPr lang="en-US" sz="3600" b="1" dirty="0" smtClean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endParaRPr lang="en-US" sz="3600" b="1" dirty="0" smtClean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РАЙОНЫХ МЕРОПРИЯТИЯХ</a:t>
            </a:r>
            <a:endParaRPr lang="ru-RU" sz="3600" b="1" dirty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22282"/>
            <a:ext cx="3465837" cy="2421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H:\презентация попова\взаимодействие с другие организациями и категориями\P10305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r="8381"/>
          <a:stretch/>
        </p:blipFill>
        <p:spPr bwMode="auto">
          <a:xfrm>
            <a:off x="4718661" y="3933056"/>
            <a:ext cx="3465837" cy="2421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54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АКЦИЯХ</a:t>
            </a:r>
            <a:endParaRPr lang="ru-RU" sz="3600" b="1" dirty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:\презентация попова\взаимодействие с другие организациями и категориями\IMG_5685 - коп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2" r="2181"/>
          <a:stretch/>
        </p:blipFill>
        <p:spPr bwMode="auto">
          <a:xfrm flipH="1">
            <a:off x="395537" y="1191532"/>
            <a:ext cx="3989893" cy="2588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H:\презентация попова\взаимодействие с другие организациями и категориями\IMG_57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9"/>
          <a:stretch/>
        </p:blipFill>
        <p:spPr bwMode="auto">
          <a:xfrm flipH="1">
            <a:off x="4773836" y="3949051"/>
            <a:ext cx="4004079" cy="2651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G:\DCIM\106_PANA\P10601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/>
          <a:stretch/>
        </p:blipFill>
        <p:spPr bwMode="auto">
          <a:xfrm>
            <a:off x="395537" y="3959959"/>
            <a:ext cx="3989892" cy="2651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5" descr="G:\DCIM\106_PANA\P10601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" b="14704"/>
          <a:stretch/>
        </p:blipFill>
        <p:spPr bwMode="auto">
          <a:xfrm>
            <a:off x="4788024" y="1191532"/>
            <a:ext cx="3989891" cy="2588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219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7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7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7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785813"/>
            <a:ext cx="7754937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95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974317" y="1721168"/>
            <a:ext cx="2584327" cy="2385288"/>
            <a:chOff x="1974317" y="1721168"/>
            <a:chExt cx="2584327" cy="2385288"/>
          </a:xfrm>
        </p:grpSpPr>
        <p:sp>
          <p:nvSpPr>
            <p:cNvPr id="8" name="Овал 7"/>
            <p:cNvSpPr/>
            <p:nvPr/>
          </p:nvSpPr>
          <p:spPr>
            <a:xfrm>
              <a:off x="2093261" y="1721168"/>
              <a:ext cx="2465383" cy="2385288"/>
            </a:xfrm>
            <a:prstGeom prst="ellipse">
              <a:avLst/>
            </a:prstGeom>
            <a:gradFill flip="none" rotWithShape="1">
              <a:gsLst>
                <a:gs pos="0">
                  <a:srgbClr val="1960B7">
                    <a:shade val="30000"/>
                    <a:satMod val="115000"/>
                  </a:srgbClr>
                </a:gs>
                <a:gs pos="40000">
                  <a:srgbClr val="1960B7">
                    <a:shade val="67500"/>
                    <a:satMod val="115000"/>
                  </a:srgbClr>
                </a:gs>
                <a:gs pos="61000">
                  <a:srgbClr val="1960B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 h="177800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4" name="Надпись 2"/>
            <p:cNvSpPr txBox="1">
              <a:spLocks noChangeArrowheads="1"/>
            </p:cNvSpPr>
            <p:nvPr/>
          </p:nvSpPr>
          <p:spPr bwMode="auto">
            <a:xfrm>
              <a:off x="1974317" y="2356465"/>
              <a:ext cx="2381659" cy="138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4000"/>
                </a:lnSpc>
                <a:spcAft>
                  <a:spcPts val="1000"/>
                </a:spcAft>
              </a:pPr>
              <a:endParaRPr lang="ru-RU" sz="1600" b="1" dirty="0" smtClean="0">
                <a:solidFill>
                  <a:srgbClr val="FFFFFF"/>
                </a:solidFill>
                <a:effectLst/>
                <a:latin typeface="Times New Roman"/>
                <a:ea typeface="Calibri"/>
                <a:cs typeface="Times New Roman"/>
              </a:endParaRPr>
            </a:p>
            <a:p>
              <a:pPr>
                <a:lnSpc>
                  <a:spcPct val="114000"/>
                </a:lnSpc>
                <a:spcAft>
                  <a:spcPts val="1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Times New Roman"/>
                </a:rPr>
                <a:t>ФИЗИЧЕСКОЕ</a:t>
              </a:r>
              <a:endParaRPr lang="ru-RU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855269" y="586348"/>
            <a:ext cx="2616766" cy="2208984"/>
            <a:chOff x="3855269" y="586348"/>
            <a:chExt cx="2616766" cy="2208984"/>
          </a:xfrm>
        </p:grpSpPr>
        <p:sp>
          <p:nvSpPr>
            <p:cNvPr id="6" name="Овал 5"/>
            <p:cNvSpPr/>
            <p:nvPr/>
          </p:nvSpPr>
          <p:spPr>
            <a:xfrm>
              <a:off x="3855269" y="586348"/>
              <a:ext cx="2616766" cy="2208984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3" name="Надпись 2"/>
            <p:cNvSpPr txBox="1">
              <a:spLocks noChangeArrowheads="1"/>
            </p:cNvSpPr>
            <p:nvPr/>
          </p:nvSpPr>
          <p:spPr bwMode="auto">
            <a:xfrm>
              <a:off x="4005932" y="1011551"/>
              <a:ext cx="2466103" cy="1052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ru-RU" sz="1600" b="1" dirty="0" smtClean="0">
                <a:solidFill>
                  <a:srgbClr val="FFFFFF"/>
                </a:solidFill>
                <a:effectLst/>
                <a:latin typeface="Times New Roman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Times New Roman"/>
                </a:rPr>
                <a:t>ГРАЖДАНСКО-ПАТРИОТИЧЕСКОЕ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813209" y="3784376"/>
            <a:ext cx="2541075" cy="2354175"/>
            <a:chOff x="2813209" y="3784376"/>
            <a:chExt cx="2541075" cy="2354175"/>
          </a:xfrm>
        </p:grpSpPr>
        <p:sp>
          <p:nvSpPr>
            <p:cNvPr id="10" name="Овал 9"/>
            <p:cNvSpPr/>
            <p:nvPr/>
          </p:nvSpPr>
          <p:spPr>
            <a:xfrm>
              <a:off x="2813209" y="3784376"/>
              <a:ext cx="2541075" cy="235417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6" name="Надпись 2"/>
            <p:cNvSpPr txBox="1">
              <a:spLocks noChangeArrowheads="1"/>
            </p:cNvSpPr>
            <p:nvPr/>
          </p:nvSpPr>
          <p:spPr bwMode="auto">
            <a:xfrm>
              <a:off x="2905121" y="4489727"/>
              <a:ext cx="2357252" cy="64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Times New Roman"/>
                </a:rPr>
                <a:t>ИССЛЕДОВАТЕ-ЛЬСКОЕ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163652" y="3738083"/>
            <a:ext cx="2487009" cy="2345727"/>
            <a:chOff x="5116396" y="3678745"/>
            <a:chExt cx="2487009" cy="2345727"/>
          </a:xfrm>
        </p:grpSpPr>
        <p:sp>
          <p:nvSpPr>
            <p:cNvPr id="9" name="Овал 8"/>
            <p:cNvSpPr/>
            <p:nvPr/>
          </p:nvSpPr>
          <p:spPr>
            <a:xfrm>
              <a:off x="5116396" y="3678745"/>
              <a:ext cx="2487009" cy="2345727"/>
            </a:xfrm>
            <a:prstGeom prst="ellipse">
              <a:avLst/>
            </a:prstGeom>
            <a:gradFill flip="none" rotWithShape="1">
              <a:gsLst>
                <a:gs pos="0">
                  <a:srgbClr val="FF33CC">
                    <a:shade val="30000"/>
                    <a:satMod val="115000"/>
                  </a:srgbClr>
                </a:gs>
                <a:gs pos="50000">
                  <a:srgbClr val="FF33CC">
                    <a:shade val="67500"/>
                    <a:satMod val="115000"/>
                  </a:srgbClr>
                </a:gs>
                <a:gs pos="100000">
                  <a:srgbClr val="FF33CC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5" name="Надпись 2"/>
            <p:cNvSpPr txBox="1">
              <a:spLocks noChangeArrowheads="1"/>
            </p:cNvSpPr>
            <p:nvPr/>
          </p:nvSpPr>
          <p:spPr bwMode="auto">
            <a:xfrm>
              <a:off x="5116396" y="4474034"/>
              <a:ext cx="2432944" cy="64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Times New Roman"/>
                </a:rPr>
                <a:t>КУЛЬТУРНО-ЭСТЕТИЧЕСКОЕ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793522" y="1633800"/>
            <a:ext cx="2487009" cy="2374917"/>
            <a:chOff x="5774593" y="1687840"/>
            <a:chExt cx="2487009" cy="2374917"/>
          </a:xfrm>
        </p:grpSpPr>
        <p:sp>
          <p:nvSpPr>
            <p:cNvPr id="7" name="Овал 6"/>
            <p:cNvSpPr/>
            <p:nvPr/>
          </p:nvSpPr>
          <p:spPr>
            <a:xfrm>
              <a:off x="5774593" y="1687840"/>
              <a:ext cx="2487009" cy="2374917"/>
            </a:xfrm>
            <a:prstGeom prst="ellipse">
              <a:avLst/>
            </a:prstGeom>
            <a:gradFill flip="none" rotWithShape="1">
              <a:gsLst>
                <a:gs pos="0">
                  <a:srgbClr val="9900FF">
                    <a:shade val="30000"/>
                    <a:satMod val="115000"/>
                  </a:srgbClr>
                </a:gs>
                <a:gs pos="43000">
                  <a:srgbClr val="9900FF">
                    <a:shade val="67500"/>
                    <a:satMod val="115000"/>
                  </a:srgbClr>
                </a:gs>
                <a:gs pos="83000">
                  <a:srgbClr val="9900F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7" name="Надпись 2"/>
            <p:cNvSpPr txBox="1">
              <a:spLocks noChangeArrowheads="1"/>
            </p:cNvSpPr>
            <p:nvPr/>
          </p:nvSpPr>
          <p:spPr bwMode="auto">
            <a:xfrm>
              <a:off x="6153050" y="2350730"/>
              <a:ext cx="2108552" cy="1244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ru-RU" sz="16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600" b="1" dirty="0" smtClea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ТРУДОВОЕ</a:t>
              </a:r>
              <a:endParaRPr lang="ru-RU" sz="1100" dirty="0" smtClean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885878" y="2205293"/>
            <a:ext cx="2951972" cy="2447414"/>
            <a:chOff x="3855269" y="2205293"/>
            <a:chExt cx="2951972" cy="2447414"/>
          </a:xfrm>
        </p:grpSpPr>
        <p:sp>
          <p:nvSpPr>
            <p:cNvPr id="11" name="Овал 10"/>
            <p:cNvSpPr/>
            <p:nvPr/>
          </p:nvSpPr>
          <p:spPr>
            <a:xfrm>
              <a:off x="3969856" y="2205293"/>
              <a:ext cx="2622172" cy="2447414"/>
            </a:xfrm>
            <a:prstGeom prst="ellipse">
              <a:avLst/>
            </a:prstGeom>
            <a:gradFill flip="none" rotWithShape="1">
              <a:gsLst>
                <a:gs pos="45000">
                  <a:srgbClr val="EEAA00"/>
                </a:gs>
                <a:gs pos="69000">
                  <a:srgbClr val="FFD03B"/>
                </a:gs>
                <a:gs pos="86000">
                  <a:srgbClr val="FFDC5B"/>
                </a:gs>
              </a:gsLst>
              <a:lin ang="162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 extrusionH="25400">
              <a:bevelT w="152400" h="50800" prst="softRound"/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2" name="Надпись 2"/>
            <p:cNvSpPr txBox="1">
              <a:spLocks noChangeArrowheads="1"/>
            </p:cNvSpPr>
            <p:nvPr/>
          </p:nvSpPr>
          <p:spPr bwMode="auto">
            <a:xfrm>
              <a:off x="3855269" y="2888669"/>
              <a:ext cx="2951972" cy="1410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b="1" dirty="0">
                  <a:ln w="9525" cap="rnd" cmpd="sng" algn="ctr">
                    <a:solidFill>
                      <a:srgbClr val="FFFFFF"/>
                    </a:solidFill>
                    <a:prstDash val="solid"/>
                    <a:bevel/>
                  </a:ln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Times New Roman"/>
                </a:rPr>
                <a:t>НАПРАВЛЕНИЯ 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b="1" dirty="0" smtClean="0">
                  <a:ln w="9525" cap="rnd" cmpd="sng" algn="ctr">
                    <a:solidFill>
                      <a:srgbClr val="FFFFFF"/>
                    </a:solidFill>
                    <a:prstDash val="solid"/>
                    <a:bevel/>
                  </a:ln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Times New Roman"/>
                </a:rPr>
                <a:t>ВОСПИТАТЕЛЬНОЙ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000" b="1" dirty="0" smtClean="0">
                  <a:ln w="9525" cap="rnd" cmpd="sng" algn="ctr">
                    <a:solidFill>
                      <a:srgbClr val="FFFFFF"/>
                    </a:solidFill>
                    <a:prstDash val="solid"/>
                    <a:bevel/>
                  </a:ln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СИСТЕМЫ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4000">
        <p14:prism isContent="1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8022"/>
            <a:ext cx="8640384" cy="6009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17032"/>
            <a:ext cx="2451100" cy="25479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3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ФОРУМ «РОСТОВ 2013»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950"/>
            <a:ext cx="9144000" cy="5730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3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1587"/>
            <a:ext cx="8568952" cy="60665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4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85498" cy="58945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8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8" y="0"/>
            <a:ext cx="5724525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59042"/>
            <a:ext cx="5700713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4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242126" cy="5817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9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МОЛОДЕЖНАЯ КОМАНДА ГУБЕРНАТОРА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311"/>
            <a:ext cx="9124256" cy="469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1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ОБЛАСТНОЙ КОНКУРС «ДОБРОВОЛЕЦ ГОДА 2013»</a:t>
            </a:r>
            <a:endParaRPr lang="ru-RU" sz="3200" dirty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348243"/>
            <a:ext cx="7704856" cy="543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4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7161"/>
            <a:ext cx="4626583" cy="5808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87500"/>
            <a:ext cx="259080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2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136904" cy="610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7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762056" cy="100811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b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ВОСПИТАТЕЛЬНАЯ </a:t>
            </a:r>
            <a:r>
              <a:rPr lang="ru-RU" sz="3600" b="1" dirty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b="1" dirty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200800" cy="558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84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2000">
        <p14:prism isContent="1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t="13913" r="8260" b="8406"/>
          <a:stretch/>
        </p:blipFill>
        <p:spPr bwMode="auto">
          <a:xfrm>
            <a:off x="683568" y="476672"/>
            <a:ext cx="7993091" cy="6155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88640"/>
            <a:ext cx="5094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ДЕНЬ МОЛОДЕЖИ</a:t>
            </a:r>
            <a:endParaRPr lang="ru-RU" sz="3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52" y="769579"/>
            <a:ext cx="427355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57" y="3501008"/>
            <a:ext cx="5492750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66" y="3812157"/>
            <a:ext cx="4017963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0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5" y="116632"/>
            <a:ext cx="6297613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87237"/>
            <a:ext cx="5078413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3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835696" y="646331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ДЕНЬ РОССИИ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40352" cy="479471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68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740352" cy="5805264"/>
          </a:xfrm>
          <a:prstGeom prst="roundRect">
            <a:avLst>
              <a:gd name="adj" fmla="val 11111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5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668344" cy="5751258"/>
          </a:xfrm>
          <a:prstGeom prst="roundRect">
            <a:avLst>
              <a:gd name="adj" fmla="val 11111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0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1" y="116632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«ЛИДЕР ГОДА 2014»</a:t>
            </a:r>
            <a:endParaRPr lang="ru-RU" sz="3600" dirty="0"/>
          </a:p>
        </p:txBody>
      </p:sp>
      <p:pic>
        <p:nvPicPr>
          <p:cNvPr id="13314" name="Picture 2" descr="d:\Рабочий стол\Лидер года 2014 область\14029039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0" b="17218"/>
          <a:stretch/>
        </p:blipFill>
        <p:spPr bwMode="auto">
          <a:xfrm>
            <a:off x="6732240" y="260648"/>
            <a:ext cx="2123728" cy="1806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3315" name="Picture 3" descr="d:\Рабочий стол\Лидер года 2014 область\20140618_1935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990" r="5044"/>
          <a:stretch/>
        </p:blipFill>
        <p:spPr bwMode="auto">
          <a:xfrm>
            <a:off x="675" y="790617"/>
            <a:ext cx="2923184" cy="4365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Рабочий стол\Лидер года 2014 область\14029411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63" y="2515750"/>
            <a:ext cx="6215605" cy="4136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090" y="1084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РЕЗУЛЬТАТЫ ВОСПИТАТЕЛЬНОЙ РАБОТЫ</a:t>
            </a:r>
            <a:endParaRPr lang="ru-RU" sz="3600" b="1" dirty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65258" y="1177706"/>
            <a:ext cx="8761571" cy="5573395"/>
            <a:chOff x="265258" y="1177706"/>
            <a:chExt cx="8761571" cy="5573395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5" t="3749" b="2109"/>
            <a:stretch/>
          </p:blipFill>
          <p:spPr bwMode="auto">
            <a:xfrm rot="2718912">
              <a:off x="7551914" y="2616326"/>
              <a:ext cx="1163536" cy="1786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 descr="G:\ЛЕНЕ ГОТОВО\слайд 37\IMAGE004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26821">
              <a:off x="7344213" y="2248961"/>
              <a:ext cx="1211223" cy="1947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:\ЛЕНЕ ГОТОВО\слайд 37\IMAGE002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51877">
              <a:off x="7161835" y="2124638"/>
              <a:ext cx="1165188" cy="201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:\ЛЕНЕ ГОТОВО\слайд 37\IMAGE005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8375">
              <a:off x="6876497" y="1855446"/>
              <a:ext cx="1165392" cy="20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G:\ЛЕНЕ ГОТОВО\слайд 37\IMAGE002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3341">
              <a:off x="6479023" y="1647012"/>
              <a:ext cx="1221084" cy="1954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G:\ЛЕНЕ ГОТОВО\слайд 37\IMAGE002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4257">
              <a:off x="6048953" y="1493619"/>
              <a:ext cx="1163535" cy="194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G:\ЛЕНЕ ГОТОВО\слайд 37\IMAGE003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3839">
              <a:off x="5708599" y="1416335"/>
              <a:ext cx="1176258" cy="1974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G:\ЛЕНЕ ГОТОВО\слайд 37\IMAGE003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7507">
              <a:off x="5256853" y="1286459"/>
              <a:ext cx="1166462" cy="196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G:\ЛЕНЕ ГОТОВО\слайд 37\IMAGE0033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2052">
              <a:off x="4836123" y="1203893"/>
              <a:ext cx="1163536" cy="2004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G:\ЛЕНЕ ГОТОВО\слайд 37\IMAGE003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7105">
              <a:off x="4436943" y="1199053"/>
              <a:ext cx="1129102" cy="1962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G:\ЛЕНЕ ГОТОВО\слайд 37\IMAGE0035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01">
              <a:off x="3955841" y="1208613"/>
              <a:ext cx="1181544" cy="1943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G:\ЛЕНЕ ГОТОВО\слайд 37\IMAGE003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191">
              <a:off x="3622829" y="1177706"/>
              <a:ext cx="1189787" cy="1961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G:\ЛЕНЕ ГОТОВО\слайд 37\IMAGE0024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074" y="1234604"/>
              <a:ext cx="1255086" cy="1958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D:\Рабочий стол\Попова\конкурс преподаватель Попова\Поповой Л.Н\результаты куратора\IMAGE0060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15600">
              <a:off x="2724472" y="1285894"/>
              <a:ext cx="1124757" cy="2007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D:\Рабочий стол\Попова\конкурс преподаватель Попова\Поповой Л.Н\результаты куратора\IMAGE0014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27333">
              <a:off x="2312650" y="1355169"/>
              <a:ext cx="1142216" cy="1965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7" name="Picture 11" descr="D:\Рабочий стол\Попова\конкурс преподаватель Попова\Поповой Л.Н\результаты куратора\IMAGE0054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68350">
              <a:off x="2005044" y="1399972"/>
              <a:ext cx="1094701" cy="2007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D:\Рабочий стол\Попова\конкурс преподаватель Попова\Поповой Л.Н\результаты куратора\IMAGE0058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83433">
              <a:off x="1608316" y="1566688"/>
              <a:ext cx="1160445" cy="1966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D:\Рабочий стол\Попова\конкурс преподаватель Попова\Поповой Л.Н\результаты куратора\IMAGE0056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2610">
              <a:off x="1238017" y="1706583"/>
              <a:ext cx="1159738" cy="1965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D:\Рабочий стол\Попова\конкурс преподаватель Попова\Поповой Л.Н\результаты куратора\IMAGE0057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70061">
              <a:off x="1047459" y="1837478"/>
              <a:ext cx="1084265" cy="2004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D:\Рабочий стол\Попова\конкурс преподаватель Попова\Поповой Л.Н\результаты куратора\IMAGE0059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95143">
              <a:off x="673654" y="2088163"/>
              <a:ext cx="1102249" cy="2004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D:\Рабочий стол\Попова\конкурс преподаватель Попова\Поповой Л.Н\результаты куратора\IMAGE0055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3845">
              <a:off x="265258" y="2325169"/>
              <a:ext cx="1233936" cy="2004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3" name="Picture 29" descr="G:\ЛЕНЕ ГОТОВО\слайд 37\IMAGE0044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562" y="3281869"/>
              <a:ext cx="1163535" cy="1974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G:\ЛЕНЕ ГОТОВО\слайд 37\IMAGE0045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329" y="3332726"/>
              <a:ext cx="1139620" cy="188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G:\ЛЕНЕ ГОТОВО\слайд 37\IMAGE0047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003" y="3289916"/>
              <a:ext cx="1203610" cy="197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G:\ЛЕНЕ ГОТОВО\слайд 37\IMAGE0039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763" y="3434370"/>
              <a:ext cx="1149110" cy="192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1" name="Picture 27" descr="G:\ЛЕНЕ ГОТОВО\слайд 37\IMAGE0042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084" y="3708385"/>
              <a:ext cx="1158218" cy="188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7" name="Picture 23" descr="G:\ЛЕНЕ ГОТОВО\слайд 37\IMAGE0038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82" y="3984002"/>
              <a:ext cx="1163012" cy="184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G:\ЛЕНЕ ГОТОВО\слайд 37\IMAGE0041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92" y="4140198"/>
              <a:ext cx="1163012" cy="183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G:\ЛЕНЕ ГОТОВО\слайд 37\IMAGE0030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749" y="4302064"/>
              <a:ext cx="1133490" cy="1813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G:\ЛЕНЕ ГОТОВО\слайд 37\IMAGE0028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426" y="4472190"/>
              <a:ext cx="1086557" cy="1747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:\ЛЕНЕ ГОТОВО\слайд 37\IMAGE0048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227" y="3407685"/>
              <a:ext cx="1189553" cy="2001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5" name="Picture 31" descr="G:\ЛЕНЕ ГОТОВО\слайд 37\IMAGE0046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964" y="3699625"/>
              <a:ext cx="1171220" cy="1953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G:\ЛЕНЕ ГОТОВО\слайд 37\IMAGE0043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69" y="3895904"/>
              <a:ext cx="1176866" cy="1936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9" name="Picture 25" descr="G:\ЛЕНЕ ГОТОВО\слайд 37\IMAGE0040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098" y="4129324"/>
              <a:ext cx="1135615" cy="1880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Picture 21" descr="G:\ЛЕНЕ ГОТОВО\слайд 37\IMAGE0036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235" y="4302064"/>
              <a:ext cx="1116981" cy="1832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G:\ЛЕНЕ ГОТОВО\слайд 37\IMAGE0026.JPG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97" y="4427152"/>
              <a:ext cx="1197714" cy="1837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G:\ЛЕНЕ ГОТОВО\слайд 37\IMAGE0051.JPG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2320" y="4636577"/>
              <a:ext cx="1197714" cy="1841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G:\ЛЕНЕ ГОТОВО\слайд 37\IMAGE0052.JP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90" y="4676171"/>
              <a:ext cx="1205866" cy="1841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G:\ЛЕНЕ ГОТОВО\слайд 37\Изображение 002.JPG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518" y="5311966"/>
              <a:ext cx="1947174" cy="14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7" name="Picture 3" descr="E:\Фотографии\104_PANA2\P1040780.JPG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703" y="5323938"/>
              <a:ext cx="1929910" cy="14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52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1365" y="2636912"/>
            <a:ext cx="7848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РАЗРАБОТАЛА: ПОПОВА ЛЮДМИЛА НИКОЛАЕВНА, </a:t>
            </a:r>
          </a:p>
          <a:p>
            <a:pPr algn="r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РУКОВОДИТЕЛЬ ПЦК ПСИХОЛОГО-ПЕДАГОГИЧЕСКИХ ДИСЦИПЛИН</a:t>
            </a:r>
            <a:endParaRPr lang="ru-RU" sz="28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ВЫСШЕЙ КВАЛИФИЦИРОВАННОЙ КАТЕГОРИИ,</a:t>
            </a:r>
          </a:p>
          <a:p>
            <a:pPr algn="r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ГБПОУ  РО «</a:t>
            </a:r>
            <a:r>
              <a:rPr lang="ru-RU" sz="2800" b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ЗимПК</a:t>
            </a:r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684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51216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СОЦИАЛЬНО-ОБЩЕСТВЕННЫЕ ДИСЦИПЛИНЫ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55973" y="1484784"/>
            <a:ext cx="8496589" cy="4807936"/>
            <a:chOff x="255973" y="1484784"/>
            <a:chExt cx="8496589" cy="4807936"/>
          </a:xfrm>
        </p:grpSpPr>
        <p:pic>
          <p:nvPicPr>
            <p:cNvPr id="1031" name="Picture 7" descr="C:\Users\люда\Desktop\презентация попова\проводимые мероприятия\P103074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973" y="3939092"/>
              <a:ext cx="4175211" cy="23536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29" name="Picture 5" descr="C:\Users\люда\Desktop\презентация попова\колледж и практика\1у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17"/>
            <a:stretch/>
          </p:blipFill>
          <p:spPr bwMode="auto">
            <a:xfrm>
              <a:off x="4860032" y="3922180"/>
              <a:ext cx="3892530" cy="23641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3399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28" name="Picture 4" descr="C:\Users\люда\Desktop\презентация попова\колледж и практика\1в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72" b="6227"/>
            <a:stretch/>
          </p:blipFill>
          <p:spPr bwMode="auto">
            <a:xfrm>
              <a:off x="4860032" y="1487902"/>
              <a:ext cx="3892530" cy="22497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B0F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26" name="Picture 2" descr="C:\Users\люда\Desktop\презентация попова\уроки круглые столы\SAM_152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6"/>
            <a:stretch/>
          </p:blipFill>
          <p:spPr bwMode="auto">
            <a:xfrm>
              <a:off x="255973" y="1484784"/>
              <a:ext cx="4175211" cy="22497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C0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8575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258252" y="260648"/>
            <a:ext cx="8460432" cy="64807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СОЦИАЛЬНО-ПЕДАГОГИЧЕСКАЯ ПРАКТИКА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29699" y="1188208"/>
            <a:ext cx="8006789" cy="5347083"/>
            <a:chOff x="-102477" y="84676"/>
            <a:chExt cx="9299864" cy="6595183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6846393" y="2432506"/>
              <a:ext cx="31995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grpSp>
          <p:nvGrpSpPr>
            <p:cNvPr id="5" name="Группа 4"/>
            <p:cNvGrpSpPr/>
            <p:nvPr/>
          </p:nvGrpSpPr>
          <p:grpSpPr>
            <a:xfrm>
              <a:off x="-102477" y="1020725"/>
              <a:ext cx="2490954" cy="4379595"/>
              <a:chOff x="-102477" y="0"/>
              <a:chExt cx="2490954" cy="4379595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1137920" y="0"/>
                <a:ext cx="626745" cy="1104900"/>
                <a:chOff x="0" y="0"/>
                <a:chExt cx="626745" cy="1104900"/>
              </a:xfrm>
            </p:grpSpPr>
            <p:cxnSp>
              <p:nvCxnSpPr>
                <p:cNvPr id="67" name="Прямая соединительная линия 66"/>
                <p:cNvCxnSpPr/>
                <p:nvPr/>
              </p:nvCxnSpPr>
              <p:spPr>
                <a:xfrm flipV="1">
                  <a:off x="0" y="0"/>
                  <a:ext cx="0" cy="11049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68" name="Прямая со стрелкой 67"/>
                <p:cNvCxnSpPr/>
                <p:nvPr/>
              </p:nvCxnSpPr>
              <p:spPr>
                <a:xfrm>
                  <a:off x="0" y="10633"/>
                  <a:ext cx="626745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1137920" y="3274695"/>
                <a:ext cx="626745" cy="1104900"/>
                <a:chOff x="0" y="0"/>
                <a:chExt cx="626745" cy="1104900"/>
              </a:xfrm>
            </p:grpSpPr>
            <p:cxnSp>
              <p:nvCxnSpPr>
                <p:cNvPr id="65" name="Прямая соединительная линия 64"/>
                <p:cNvCxnSpPr/>
                <p:nvPr/>
              </p:nvCxnSpPr>
              <p:spPr>
                <a:xfrm>
                  <a:off x="0" y="0"/>
                  <a:ext cx="0" cy="11049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66" name="Прямая со стрелкой 65"/>
                <p:cNvCxnSpPr/>
                <p:nvPr/>
              </p:nvCxnSpPr>
              <p:spPr>
                <a:xfrm flipV="1">
                  <a:off x="0" y="1095153"/>
                  <a:ext cx="626745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  <p:grpSp>
            <p:nvGrpSpPr>
              <p:cNvPr id="62" name="Группа 61"/>
              <p:cNvGrpSpPr/>
              <p:nvPr/>
            </p:nvGrpSpPr>
            <p:grpSpPr>
              <a:xfrm>
                <a:off x="-102477" y="1101090"/>
                <a:ext cx="2490954" cy="2183130"/>
                <a:chOff x="-102477" y="0"/>
                <a:chExt cx="2490954" cy="2183130"/>
              </a:xfrm>
            </p:grpSpPr>
            <p:sp>
              <p:nvSpPr>
                <p:cNvPr id="63" name="Овал 62"/>
                <p:cNvSpPr/>
                <p:nvPr/>
              </p:nvSpPr>
              <p:spPr>
                <a:xfrm>
                  <a:off x="0" y="0"/>
                  <a:ext cx="2286000" cy="2183130"/>
                </a:xfrm>
                <a:prstGeom prst="ellipse">
                  <a:avLst/>
                </a:prstGeom>
                <a:gradFill flip="none" rotWithShape="1">
                  <a:gsLst>
                    <a:gs pos="65840">
                      <a:srgbClr val="387EC7"/>
                    </a:gs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74000">
                      <a:srgbClr val="1F497D">
                        <a:lumMod val="60000"/>
                        <a:lumOff val="40000"/>
                      </a:srgbClr>
                    </a:gs>
                  </a:gsLst>
                  <a:lin ang="135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reflection blurRad="6350" stA="52000" endA="300" endPos="35000" dir="5400000" sy="-100000" algn="bl" rotWithShape="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-102477" y="630429"/>
                  <a:ext cx="2490954" cy="12670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spcFirstLastPara="1" vert="horz" wrap="square" lIns="91440" tIns="45720" rIns="91440" bIns="45720" numCol="1" anchor="t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0" cap="none" spc="-11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rPr>
                    <a:t>ПЕДАГОГИЧЕСКАЯ ПРАКТИКА</a:t>
                  </a:r>
                  <a:endPara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</p:grpSp>
        <p:grpSp>
          <p:nvGrpSpPr>
            <p:cNvPr id="6" name="Группа 5"/>
            <p:cNvGrpSpPr/>
            <p:nvPr/>
          </p:nvGrpSpPr>
          <p:grpSpPr>
            <a:xfrm>
              <a:off x="2030819" y="265813"/>
              <a:ext cx="2465365" cy="2360030"/>
              <a:chOff x="0" y="0"/>
              <a:chExt cx="2465365" cy="2360030"/>
            </a:xfrm>
          </p:grpSpPr>
          <p:grpSp>
            <p:nvGrpSpPr>
              <p:cNvPr id="51" name="Группа 50"/>
              <p:cNvGrpSpPr/>
              <p:nvPr/>
            </p:nvGrpSpPr>
            <p:grpSpPr>
              <a:xfrm>
                <a:off x="0" y="212652"/>
                <a:ext cx="2019935" cy="1934845"/>
                <a:chOff x="0" y="0"/>
                <a:chExt cx="2019935" cy="1934845"/>
              </a:xfrm>
            </p:grpSpPr>
            <p:sp>
              <p:nvSpPr>
                <p:cNvPr id="58" name="Овал 57"/>
                <p:cNvSpPr/>
                <p:nvPr/>
              </p:nvSpPr>
              <p:spPr>
                <a:xfrm>
                  <a:off x="0" y="0"/>
                  <a:ext cx="2019935" cy="1934845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151057" y="371762"/>
                  <a:ext cx="1653453" cy="14458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0" cap="none" normalizeH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rPr>
                    <a:t>ПРОИЗВОДСТВЕННАЯ ПРАКТИКА</a:t>
                  </a:r>
                  <a:endParaRPr kumimoji="0" lang="ru-RU" sz="1600" b="0" i="0" u="none" strike="noStrike" kern="0" cap="none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78195" y="0"/>
                <a:ext cx="1487170" cy="222250"/>
                <a:chOff x="0" y="0"/>
                <a:chExt cx="1487170" cy="222250"/>
              </a:xfrm>
            </p:grpSpPr>
            <p:cxnSp>
              <p:nvCxnSpPr>
                <p:cNvPr id="56" name="Прямая соединительная линия 55"/>
                <p:cNvCxnSpPr/>
                <p:nvPr/>
              </p:nvCxnSpPr>
              <p:spPr>
                <a:xfrm flipV="1">
                  <a:off x="0" y="0"/>
                  <a:ext cx="0" cy="2222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7" name="Прямая со стрелкой 56"/>
                <p:cNvCxnSpPr/>
                <p:nvPr/>
              </p:nvCxnSpPr>
              <p:spPr>
                <a:xfrm>
                  <a:off x="0" y="0"/>
                  <a:ext cx="1487170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78195" y="2137145"/>
                <a:ext cx="1487170" cy="222885"/>
                <a:chOff x="0" y="0"/>
                <a:chExt cx="1487170" cy="223284"/>
              </a:xfrm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>
                <a:xfrm>
                  <a:off x="0" y="0"/>
                  <a:ext cx="0" cy="2222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5" name="Прямая со стрелкой 54"/>
                <p:cNvCxnSpPr/>
                <p:nvPr/>
              </p:nvCxnSpPr>
              <p:spPr>
                <a:xfrm flipV="1">
                  <a:off x="0" y="223284"/>
                  <a:ext cx="1487170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</p:grpSp>
        <p:grpSp>
          <p:nvGrpSpPr>
            <p:cNvPr id="7" name="Группа 6"/>
            <p:cNvGrpSpPr/>
            <p:nvPr/>
          </p:nvGrpSpPr>
          <p:grpSpPr>
            <a:xfrm>
              <a:off x="2126512" y="3636334"/>
              <a:ext cx="2369185" cy="2359660"/>
              <a:chOff x="10630" y="0"/>
              <a:chExt cx="2369424" cy="2359660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892810" y="2137410"/>
                <a:ext cx="1487170" cy="222250"/>
                <a:chOff x="0" y="0"/>
                <a:chExt cx="1487170" cy="222250"/>
              </a:xfrm>
            </p:grpSpPr>
            <p:cxnSp>
              <p:nvCxnSpPr>
                <p:cNvPr id="49" name="Прямая соединительная линия 48"/>
                <p:cNvCxnSpPr/>
                <p:nvPr/>
              </p:nvCxnSpPr>
              <p:spPr>
                <a:xfrm>
                  <a:off x="0" y="0"/>
                  <a:ext cx="0" cy="2222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50" name="Прямая со стрелкой 49"/>
                <p:cNvCxnSpPr/>
                <p:nvPr/>
              </p:nvCxnSpPr>
              <p:spPr>
                <a:xfrm flipV="1">
                  <a:off x="0" y="212651"/>
                  <a:ext cx="1487170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  <p:grpSp>
            <p:nvGrpSpPr>
              <p:cNvPr id="42" name="Группа 41"/>
              <p:cNvGrpSpPr/>
              <p:nvPr/>
            </p:nvGrpSpPr>
            <p:grpSpPr>
              <a:xfrm>
                <a:off x="10630" y="219710"/>
                <a:ext cx="2104555" cy="1934845"/>
                <a:chOff x="10632" y="0"/>
                <a:chExt cx="2105025" cy="1934845"/>
              </a:xfrm>
            </p:grpSpPr>
            <p:sp>
              <p:nvSpPr>
                <p:cNvPr id="47" name="Овал 46"/>
                <p:cNvSpPr/>
                <p:nvPr/>
              </p:nvSpPr>
              <p:spPr>
                <a:xfrm>
                  <a:off x="10632" y="0"/>
                  <a:ext cx="2019935" cy="1934845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noFill/>
                  <a:prstDash val="solid"/>
                </a:ln>
                <a:effectLst>
                  <a:reflection blurRad="6350" stA="52000" endA="300" endPos="35000" dir="5400000" sy="-100000" algn="bl" rotWithShape="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10632" y="531628"/>
                  <a:ext cx="2105025" cy="1009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0" cap="none" spc="0" normalizeH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rPr>
                    <a:t>УЧЕБНАЯ ПРАКТИКА</a:t>
                  </a:r>
                  <a:endParaRPr kumimoji="0" lang="ru-RU" sz="16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43" name="Группа 42"/>
              <p:cNvGrpSpPr/>
              <p:nvPr/>
            </p:nvGrpSpPr>
            <p:grpSpPr>
              <a:xfrm>
                <a:off x="892810" y="0"/>
                <a:ext cx="1487170" cy="222250"/>
                <a:chOff x="0" y="0"/>
                <a:chExt cx="1487170" cy="222250"/>
              </a:xfrm>
            </p:grpSpPr>
            <p:cxnSp>
              <p:nvCxnSpPr>
                <p:cNvPr id="45" name="Прямая соединительная линия 44"/>
                <p:cNvCxnSpPr/>
                <p:nvPr/>
              </p:nvCxnSpPr>
              <p:spPr>
                <a:xfrm flipV="1">
                  <a:off x="0" y="0"/>
                  <a:ext cx="0" cy="22225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  <p:cxnSp>
              <p:nvCxnSpPr>
                <p:cNvPr id="46" name="Прямая со стрелкой 45"/>
                <p:cNvCxnSpPr/>
                <p:nvPr/>
              </p:nvCxnSpPr>
              <p:spPr>
                <a:xfrm>
                  <a:off x="0" y="0"/>
                  <a:ext cx="1487170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cxnSp>
          </p:grpSp>
          <p:cxnSp>
            <p:nvCxnSpPr>
              <p:cNvPr id="44" name="Прямая со стрелкой 43"/>
              <p:cNvCxnSpPr/>
              <p:nvPr/>
            </p:nvCxnSpPr>
            <p:spPr>
              <a:xfrm>
                <a:off x="2019935" y="1137920"/>
                <a:ext cx="360119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cxnSp>
        </p:grpSp>
        <p:grpSp>
          <p:nvGrpSpPr>
            <p:cNvPr id="8" name="Группа 7"/>
            <p:cNvGrpSpPr/>
            <p:nvPr/>
          </p:nvGrpSpPr>
          <p:grpSpPr>
            <a:xfrm>
              <a:off x="4625163" y="84676"/>
              <a:ext cx="2381205" cy="1264461"/>
              <a:chOff x="0" y="84676"/>
              <a:chExt cx="2381205" cy="1264461"/>
            </a:xfrm>
          </p:grpSpPr>
          <p:sp>
            <p:nvSpPr>
              <p:cNvPr id="39" name="Скругленный прямоугольник 38"/>
              <p:cNvSpPr/>
              <p:nvPr/>
            </p:nvSpPr>
            <p:spPr>
              <a:xfrm>
                <a:off x="0" y="90576"/>
                <a:ext cx="2381205" cy="1137285"/>
              </a:xfrm>
              <a:prstGeom prst="roundRect">
                <a:avLst/>
              </a:prstGeom>
              <a:gradFill flip="none" rotWithShape="1">
                <a:gsLst>
                  <a:gs pos="0">
                    <a:srgbClr val="A781D9">
                      <a:shade val="30000"/>
                      <a:satMod val="115000"/>
                    </a:srgbClr>
                  </a:gs>
                  <a:gs pos="50000">
                    <a:srgbClr val="A781D9">
                      <a:shade val="67500"/>
                      <a:satMod val="115000"/>
                    </a:srgbClr>
                  </a:gs>
                  <a:gs pos="100000">
                    <a:srgbClr val="A781D9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25400" cap="flat" cmpd="sng" algn="ctr">
                <a:solidFill>
                  <a:srgbClr val="A781D9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Надпись 2"/>
              <p:cNvSpPr txBox="1">
                <a:spLocks noChangeArrowheads="1"/>
              </p:cNvSpPr>
              <p:nvPr/>
            </p:nvSpPr>
            <p:spPr bwMode="auto">
              <a:xfrm>
                <a:off x="161441" y="84676"/>
                <a:ext cx="2019308" cy="1264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0" cap="none" spc="-10" normalizeH="0" baseline="0" noProof="0" dirty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преддипломная педагогическая практика</a:t>
                </a: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4625162" y="1780796"/>
              <a:ext cx="2381206" cy="1158337"/>
              <a:chOff x="-10633" y="-154329"/>
              <a:chExt cx="2381206" cy="1158337"/>
            </a:xfrm>
          </p:grpSpPr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-10633" y="-90732"/>
                <a:ext cx="2381206" cy="1094740"/>
              </a:xfrm>
              <a:prstGeom prst="roundRect">
                <a:avLst/>
              </a:prstGeom>
              <a:gradFill flip="none" rotWithShape="1">
                <a:gsLst>
                  <a:gs pos="0">
                    <a:srgbClr val="A781D9">
                      <a:shade val="30000"/>
                      <a:satMod val="115000"/>
                    </a:srgbClr>
                  </a:gs>
                  <a:gs pos="50000">
                    <a:srgbClr val="A781D9">
                      <a:shade val="67500"/>
                      <a:satMod val="115000"/>
                    </a:srgbClr>
                  </a:gs>
                  <a:gs pos="100000">
                    <a:srgbClr val="A781D9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A781D9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Надпись 2"/>
              <p:cNvSpPr txBox="1">
                <a:spLocks noChangeArrowheads="1"/>
              </p:cNvSpPr>
              <p:nvPr/>
            </p:nvSpPr>
            <p:spPr bwMode="auto">
              <a:xfrm>
                <a:off x="189822" y="-154329"/>
                <a:ext cx="1980296" cy="1158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0" cap="none" spc="0" normalizeH="0" noProof="0" dirty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практика по профилю специальности</a:t>
                </a:r>
                <a:endParaRPr kumimoji="0" lang="ru-RU" sz="1600" b="0" i="0" u="none" strike="noStrike" kern="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4657061" y="3253562"/>
              <a:ext cx="2349307" cy="1040130"/>
              <a:chOff x="0" y="0"/>
              <a:chExt cx="2349307" cy="1040130"/>
            </a:xfrm>
          </p:grpSpPr>
          <p:sp>
            <p:nvSpPr>
              <p:cNvPr id="35" name="Скругленный прямоугольник 34"/>
              <p:cNvSpPr/>
              <p:nvPr/>
            </p:nvSpPr>
            <p:spPr>
              <a:xfrm>
                <a:off x="0" y="0"/>
                <a:ext cx="2349307" cy="1040130"/>
              </a:xfrm>
              <a:prstGeom prst="roundRect">
                <a:avLst/>
              </a:prstGeom>
              <a:gradFill flip="none" rotWithShape="1">
                <a:gsLst>
                  <a:gs pos="27000">
                    <a:srgbClr val="EF6B94"/>
                  </a:gs>
                  <a:gs pos="9000">
                    <a:srgbClr val="E757A2"/>
                  </a:gs>
                  <a:gs pos="50000">
                    <a:srgbClr val="EF6B94"/>
                  </a:gs>
                  <a:gs pos="100000">
                    <a:srgbClr val="EF6B94"/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EF6B94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Надпись 2"/>
              <p:cNvSpPr txBox="1">
                <a:spLocks noChangeArrowheads="1"/>
              </p:cNvSpPr>
              <p:nvPr/>
            </p:nvSpPr>
            <p:spPr bwMode="auto">
              <a:xfrm>
                <a:off x="118757" y="81621"/>
                <a:ext cx="2030094" cy="779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0" cap="none" spc="0" normalizeH="0" noProof="0" dirty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полевая </a:t>
                </a:r>
                <a:endParaRPr kumimoji="0" lang="ru-RU" sz="1600" b="0" i="0" u="none" strike="noStrike" kern="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endParaRPr>
              </a:p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0" cap="none" spc="0" normalizeH="0" noProof="0" dirty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Calibri"/>
                    <a:cs typeface="Times New Roman" pitchFamily="18" charset="0"/>
                  </a:rPr>
                  <a:t>практика</a:t>
                </a:r>
                <a:endParaRPr kumimoji="0" lang="ru-RU" sz="1600" b="0" i="0" u="none" strike="noStrike" kern="0" cap="none" spc="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520963" y="4387671"/>
              <a:ext cx="2645381" cy="1137685"/>
              <a:chOff x="-82935" y="-24840"/>
              <a:chExt cx="2645381" cy="1137685"/>
            </a:xfrm>
          </p:grpSpPr>
          <p:sp>
            <p:nvSpPr>
              <p:cNvPr id="33" name="Скругленный прямоугольник 32"/>
              <p:cNvSpPr/>
              <p:nvPr/>
            </p:nvSpPr>
            <p:spPr>
              <a:xfrm>
                <a:off x="62392" y="-24838"/>
                <a:ext cx="2340079" cy="1137683"/>
              </a:xfrm>
              <a:prstGeom prst="roundRect">
                <a:avLst/>
              </a:prstGeom>
              <a:gradFill flip="none" rotWithShape="1">
                <a:gsLst>
                  <a:gs pos="27000">
                    <a:srgbClr val="EF6B94"/>
                  </a:gs>
                  <a:gs pos="9000">
                    <a:srgbClr val="E757A2"/>
                  </a:gs>
                  <a:gs pos="50000">
                    <a:srgbClr val="EF6B94"/>
                  </a:gs>
                  <a:gs pos="100000">
                    <a:srgbClr val="EF6B94"/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EF6B94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Надпись 2"/>
              <p:cNvSpPr txBox="1">
                <a:spLocks noChangeArrowheads="1"/>
              </p:cNvSpPr>
              <p:nvPr/>
            </p:nvSpPr>
            <p:spPr bwMode="auto">
              <a:xfrm>
                <a:off x="-82935" y="-24840"/>
                <a:ext cx="2645381" cy="9553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kern="0" dirty="0" smtClean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latin typeface="Times New Roman"/>
                    <a:ea typeface="Calibri"/>
                    <a:cs typeface="Times New Roman"/>
                  </a:rPr>
                  <a:t>практика</a:t>
                </a:r>
                <a:r>
                  <a:rPr kumimoji="0" lang="ru-RU" sz="1600" u="none" strike="noStrike" kern="0" cap="none" normalizeH="0" noProof="0" dirty="0" smtClean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ts val="17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u="none" strike="noStrike" kern="0" cap="none" normalizeH="0" noProof="0" dirty="0" smtClean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наблюдений и показательных </a:t>
                </a:r>
                <a:r>
                  <a:rPr kumimoji="0" lang="ru-RU" sz="1600" u="none" strike="noStrike" kern="0" cap="none" normalizeH="0" baseline="0" noProof="0" dirty="0" smtClean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уроков</a:t>
                </a:r>
                <a:endParaRPr kumimoji="0" lang="ru-RU" sz="1600" u="none" strike="noStrike" kern="0" cap="none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4559913" y="5639729"/>
              <a:ext cx="2446456" cy="1040130"/>
              <a:chOff x="-97148" y="89534"/>
              <a:chExt cx="2446456" cy="1040130"/>
            </a:xfrm>
          </p:grpSpPr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1" y="89534"/>
                <a:ext cx="2349307" cy="1040130"/>
              </a:xfrm>
              <a:prstGeom prst="roundRect">
                <a:avLst/>
              </a:prstGeom>
              <a:gradFill flip="none" rotWithShape="1">
                <a:gsLst>
                  <a:gs pos="27000">
                    <a:srgbClr val="EF6B94"/>
                  </a:gs>
                  <a:gs pos="9000">
                    <a:srgbClr val="E757A2"/>
                  </a:gs>
                  <a:gs pos="50000">
                    <a:srgbClr val="EF6B94"/>
                  </a:gs>
                  <a:gs pos="100000">
                    <a:srgbClr val="EF6B94"/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EF6B94"/>
                </a:solidFill>
                <a:prstDash val="solid"/>
              </a:ln>
              <a:effectLst>
                <a:reflection blurRad="6350" stA="52000" endA="300" endPos="3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Надпись 2"/>
              <p:cNvSpPr txBox="1">
                <a:spLocks noChangeArrowheads="1"/>
              </p:cNvSpPr>
              <p:nvPr/>
            </p:nvSpPr>
            <p:spPr bwMode="auto">
              <a:xfrm>
                <a:off x="-97148" y="185956"/>
                <a:ext cx="2338720" cy="8610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0" cap="none" spc="0" normalizeH="0" baseline="0" noProof="0" dirty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ознакомительная практика</a:t>
                </a: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7400261" y="255181"/>
              <a:ext cx="1701165" cy="882015"/>
              <a:chOff x="0" y="0"/>
              <a:chExt cx="1701165" cy="882015"/>
            </a:xfrm>
          </p:grpSpPr>
          <p:sp>
            <p:nvSpPr>
              <p:cNvPr id="29" name="Прямоугольник с двумя вырезанными противолежащими углами 28"/>
              <p:cNvSpPr/>
              <p:nvPr/>
            </p:nvSpPr>
            <p:spPr>
              <a:xfrm>
                <a:off x="0" y="0"/>
                <a:ext cx="1701165" cy="882015"/>
              </a:xfrm>
              <a:prstGeom prst="snip2DiagRect">
                <a:avLst/>
              </a:prstGeom>
              <a:gradFill flip="none" rotWithShape="1">
                <a:gsLst>
                  <a:gs pos="0">
                    <a:srgbClr val="E56D09"/>
                  </a:gs>
                  <a:gs pos="41000">
                    <a:srgbClr val="FE6D00"/>
                  </a:gs>
                  <a:gs pos="100000">
                    <a:srgbClr val="FF7C19"/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Надпись 2"/>
              <p:cNvSpPr txBox="1">
                <a:spLocks noChangeArrowheads="1"/>
              </p:cNvSpPr>
              <p:nvPr/>
            </p:nvSpPr>
            <p:spPr bwMode="auto">
              <a:xfrm>
                <a:off x="20468" y="63996"/>
                <a:ext cx="1414129" cy="680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0" cap="none" spc="-10" normalizeH="0" baseline="0" noProof="0" dirty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пробные занятия</a:t>
                </a: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7400261" y="1433116"/>
              <a:ext cx="1701165" cy="884294"/>
              <a:chOff x="0" y="-2279"/>
              <a:chExt cx="1701165" cy="884294"/>
            </a:xfrm>
          </p:grpSpPr>
          <p:sp>
            <p:nvSpPr>
              <p:cNvPr id="27" name="Прямоугольник с двумя вырезанными противолежащими углами 26"/>
              <p:cNvSpPr/>
              <p:nvPr/>
            </p:nvSpPr>
            <p:spPr>
              <a:xfrm>
                <a:off x="0" y="0"/>
                <a:ext cx="1701165" cy="882015"/>
              </a:xfrm>
              <a:prstGeom prst="snip2DiagRect">
                <a:avLst/>
              </a:prstGeom>
              <a:gradFill flip="none" rotWithShape="1">
                <a:gsLst>
                  <a:gs pos="0">
                    <a:srgbClr val="E56D09"/>
                  </a:gs>
                  <a:gs pos="41000">
                    <a:srgbClr val="FE6D00"/>
                  </a:gs>
                  <a:gs pos="100000">
                    <a:srgbClr val="FF7C19"/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Надпись 2"/>
              <p:cNvSpPr txBox="1">
                <a:spLocks noChangeArrowheads="1"/>
              </p:cNvSpPr>
              <p:nvPr/>
            </p:nvSpPr>
            <p:spPr bwMode="auto">
              <a:xfrm>
                <a:off x="143826" y="-2279"/>
                <a:ext cx="1413510" cy="680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0" cap="none" spc="-10" normalizeH="0" baseline="0" noProof="0" dirty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летняя практика</a:t>
                </a: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7294606" y="2690408"/>
              <a:ext cx="1872659" cy="966704"/>
              <a:chOff x="-105655" y="-20894"/>
              <a:chExt cx="1872659" cy="966704"/>
            </a:xfrm>
          </p:grpSpPr>
          <p:sp>
            <p:nvSpPr>
              <p:cNvPr id="25" name="Прямоугольник с двумя вырезанными противолежащими углами 24"/>
              <p:cNvSpPr/>
              <p:nvPr/>
            </p:nvSpPr>
            <p:spPr>
              <a:xfrm>
                <a:off x="0" y="63795"/>
                <a:ext cx="1701165" cy="882015"/>
              </a:xfrm>
              <a:prstGeom prst="snip2DiagRect">
                <a:avLst/>
              </a:prstGeom>
              <a:gradFill flip="none" rotWithShape="1">
                <a:gsLst>
                  <a:gs pos="0">
                    <a:srgbClr val="E56D09"/>
                  </a:gs>
                  <a:gs pos="41000">
                    <a:srgbClr val="FE6D00"/>
                  </a:gs>
                  <a:gs pos="100000">
                    <a:srgbClr val="FF7C19"/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Надпись 2"/>
              <p:cNvSpPr txBox="1">
                <a:spLocks noChangeArrowheads="1"/>
              </p:cNvSpPr>
              <p:nvPr/>
            </p:nvSpPr>
            <p:spPr bwMode="auto">
              <a:xfrm>
                <a:off x="-105655" y="-20894"/>
                <a:ext cx="1872659" cy="861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0" cap="none" normalizeH="0" noProof="0" dirty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психолого-педагогическая</a:t>
                </a:r>
                <a:endParaRPr kumimoji="0" lang="ru-RU" sz="1600" b="0" i="0" u="none" strike="noStrike" kern="0" cap="none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7304295" y="4053523"/>
              <a:ext cx="1893092" cy="943292"/>
              <a:chOff x="-95966" y="-18746"/>
              <a:chExt cx="1893092" cy="943292"/>
            </a:xfrm>
          </p:grpSpPr>
          <p:sp>
            <p:nvSpPr>
              <p:cNvPr id="23" name="Прямоугольник с двумя вырезанными противолежащими углами 22"/>
              <p:cNvSpPr/>
              <p:nvPr/>
            </p:nvSpPr>
            <p:spPr>
              <a:xfrm>
                <a:off x="0" y="42531"/>
                <a:ext cx="1701165" cy="882015"/>
              </a:xfrm>
              <a:prstGeom prst="snip2DiagRect">
                <a:avLst/>
              </a:prstGeom>
              <a:gradFill flip="none" rotWithShape="1">
                <a:gsLst>
                  <a:gs pos="0">
                    <a:srgbClr val="E56D09"/>
                  </a:gs>
                  <a:gs pos="41000">
                    <a:srgbClr val="FE6D00"/>
                  </a:gs>
                  <a:gs pos="100000">
                    <a:srgbClr val="FF7C19"/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>
                <a:reflection blurRad="6350" stA="52000" endA="300" endPos="3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Надпись 2"/>
              <p:cNvSpPr txBox="1">
                <a:spLocks noChangeArrowheads="1"/>
              </p:cNvSpPr>
              <p:nvPr/>
            </p:nvSpPr>
            <p:spPr bwMode="auto">
              <a:xfrm>
                <a:off x="-95966" y="-18746"/>
                <a:ext cx="1893092" cy="838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0" cap="none" spc="-10" normalizeH="0" baseline="0" noProof="0" dirty="0">
                    <a:ln w="9525" cap="rnd" cmpd="sng" algn="ctr">
                      <a:solidFill>
                        <a:srgbClr val="FFFFFF"/>
                      </a:solidFill>
                      <a:prstDash val="solid"/>
                      <a:beve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  <a:ea typeface="Calibri"/>
                    <a:cs typeface="Times New Roman"/>
                  </a:rPr>
                  <a:t>внеучебная воспитательная</a:t>
                </a: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endParaRPr>
              </a:p>
            </p:txBody>
          </p: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7166344" y="659218"/>
              <a:ext cx="20955" cy="385952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" name="Прямая со стрелкой 18"/>
            <p:cNvCxnSpPr/>
            <p:nvPr/>
          </p:nvCxnSpPr>
          <p:spPr>
            <a:xfrm>
              <a:off x="7187609" y="3242930"/>
              <a:ext cx="213995" cy="190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20" name="Прямая со стрелкой 19"/>
            <p:cNvCxnSpPr/>
            <p:nvPr/>
          </p:nvCxnSpPr>
          <p:spPr>
            <a:xfrm>
              <a:off x="7187609" y="4518837"/>
              <a:ext cx="213995" cy="190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21" name="Прямая со стрелкой 20"/>
            <p:cNvCxnSpPr/>
            <p:nvPr/>
          </p:nvCxnSpPr>
          <p:spPr>
            <a:xfrm>
              <a:off x="7187609" y="1871330"/>
              <a:ext cx="213995" cy="190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22" name="Прямая со стрелкой 21"/>
            <p:cNvCxnSpPr/>
            <p:nvPr/>
          </p:nvCxnSpPr>
          <p:spPr>
            <a:xfrm>
              <a:off x="7166344" y="669851"/>
              <a:ext cx="213995" cy="190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042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img1.liveinternet.ru/images/attach/c/6/90/954/90954141_11177018839400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08"/>
          <a:stretch/>
        </p:blipFill>
        <p:spPr bwMode="auto">
          <a:xfrm>
            <a:off x="2699792" y="1907338"/>
            <a:ext cx="3808095" cy="3347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036496" cy="1400117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СОЦИАЛЬНО-ПЕДАГОГИЧЕСКАЯ ПРАКТИКА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138058" y="1171680"/>
            <a:ext cx="3881917" cy="5403786"/>
            <a:chOff x="5138058" y="1171680"/>
            <a:chExt cx="3881917" cy="540378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64"/>
            <a:stretch/>
          </p:blipFill>
          <p:spPr>
            <a:xfrm rot="768551">
              <a:off x="5138058" y="1171680"/>
              <a:ext cx="3845800" cy="2284128"/>
            </a:xfrm>
            <a:prstGeom prst="cloud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2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50" name="Picture 2" descr="G:\DCIM\105_PANA\P105006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1453">
              <a:off x="5141218" y="3819724"/>
              <a:ext cx="3878757" cy="2755742"/>
            </a:xfrm>
            <a:prstGeom prst="cloud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2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4" name="Группа 3"/>
          <p:cNvGrpSpPr/>
          <p:nvPr/>
        </p:nvGrpSpPr>
        <p:grpSpPr>
          <a:xfrm>
            <a:off x="107505" y="1484784"/>
            <a:ext cx="4133188" cy="5179160"/>
            <a:chOff x="83269" y="1530601"/>
            <a:chExt cx="4133188" cy="51791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59"/>
            <a:stretch/>
          </p:blipFill>
          <p:spPr>
            <a:xfrm rot="20972092">
              <a:off x="83269" y="1530601"/>
              <a:ext cx="3888432" cy="2319671"/>
            </a:xfrm>
            <a:prstGeom prst="cloud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2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51" name="Picture 3" descr="C:\Users\люда\Desktop\9 слайд\P1050049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2"/>
            <a:stretch/>
          </p:blipFill>
          <p:spPr bwMode="auto">
            <a:xfrm rot="655007">
              <a:off x="328025" y="4009375"/>
              <a:ext cx="3888432" cy="2700386"/>
            </a:xfrm>
            <a:prstGeom prst="cloud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2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8029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056784" cy="1124744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ru-RU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СОЦИАЛЬНАЯ РАБОТА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59" y="3907951"/>
            <a:ext cx="4018207" cy="2748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14673" r="3223"/>
          <a:stretch/>
        </p:blipFill>
        <p:spPr>
          <a:xfrm>
            <a:off x="291067" y="1030228"/>
            <a:ext cx="3992902" cy="26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6" b="1"/>
          <a:stretch/>
        </p:blipFill>
        <p:spPr>
          <a:xfrm>
            <a:off x="4837759" y="1030228"/>
            <a:ext cx="3995935" cy="2703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:\презентация попова\практики 2В ЦСО\P10304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7" y="3907951"/>
            <a:ext cx="3986320" cy="274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982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3399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СОЦИАЛЬНО-ПСИХОЛОГО ПЕДАГОГИЧЕСКАЯ СЛУЖБА</a:t>
            </a:r>
            <a:endParaRPr lang="ru-RU" sz="3600" b="1" dirty="0">
              <a:solidFill>
                <a:srgbClr val="FF3399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52871" y="1332736"/>
            <a:ext cx="8963308" cy="5166179"/>
            <a:chOff x="0" y="18287"/>
            <a:chExt cx="9877735" cy="5499172"/>
          </a:xfrm>
        </p:grpSpPr>
        <p:sp>
          <p:nvSpPr>
            <p:cNvPr id="46" name="Блок-схема: узел 45"/>
            <p:cNvSpPr/>
            <p:nvPr/>
          </p:nvSpPr>
          <p:spPr>
            <a:xfrm>
              <a:off x="1183341" y="1383126"/>
              <a:ext cx="2212811" cy="2027485"/>
            </a:xfrm>
            <a:prstGeom prst="flowChartConnector">
              <a:avLst/>
            </a:prstGeom>
            <a:gradFill flip="none" rotWithShape="1">
              <a:gsLst>
                <a:gs pos="68000">
                  <a:srgbClr val="0070C0">
                    <a:shade val="67500"/>
                    <a:satMod val="115000"/>
                  </a:srgbClr>
                </a:gs>
                <a:gs pos="23000">
                  <a:srgbClr val="1F497D">
                    <a:lumMod val="75000"/>
                  </a:srgbClr>
                </a:gs>
                <a:gs pos="87000">
                  <a:srgbClr val="1F497D">
                    <a:lumMod val="60000"/>
                    <a:lumOff val="4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7" name="Группа 46"/>
            <p:cNvGrpSpPr/>
            <p:nvPr/>
          </p:nvGrpSpPr>
          <p:grpSpPr>
            <a:xfrm>
              <a:off x="0" y="18287"/>
              <a:ext cx="9877735" cy="5499172"/>
              <a:chOff x="0" y="18287"/>
              <a:chExt cx="9877735" cy="5499172"/>
            </a:xfrm>
          </p:grpSpPr>
          <p:sp>
            <p:nvSpPr>
              <p:cNvPr id="48" name="Стрелка вниз 47"/>
              <p:cNvSpPr/>
              <p:nvPr/>
            </p:nvSpPr>
            <p:spPr>
              <a:xfrm>
                <a:off x="4771785" y="3196558"/>
                <a:ext cx="322580" cy="468630"/>
              </a:xfrm>
              <a:prstGeom prst="downArrow">
                <a:avLst/>
              </a:prstGeom>
              <a:gradFill>
                <a:gsLst>
                  <a:gs pos="14000">
                    <a:srgbClr val="0070C0"/>
                  </a:gs>
                  <a:gs pos="74000">
                    <a:srgbClr val="0033CC"/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Стрелка вниз 48"/>
              <p:cNvSpPr/>
              <p:nvPr/>
            </p:nvSpPr>
            <p:spPr>
              <a:xfrm>
                <a:off x="4887045" y="499462"/>
                <a:ext cx="107315" cy="518795"/>
              </a:xfrm>
              <a:prstGeom prst="downArrow">
                <a:avLst/>
              </a:prstGeom>
              <a:solidFill>
                <a:sysClr val="windowText" lastClr="00000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0" name="Группа 49"/>
              <p:cNvGrpSpPr/>
              <p:nvPr/>
            </p:nvGrpSpPr>
            <p:grpSpPr>
              <a:xfrm>
                <a:off x="1252645" y="1313970"/>
                <a:ext cx="7560350" cy="2049972"/>
                <a:chOff x="53940" y="0"/>
                <a:chExt cx="7560910" cy="2049972"/>
              </a:xfrm>
            </p:grpSpPr>
            <p:grpSp>
              <p:nvGrpSpPr>
                <p:cNvPr id="80" name="Группа 79"/>
                <p:cNvGrpSpPr/>
                <p:nvPr/>
              </p:nvGrpSpPr>
              <p:grpSpPr>
                <a:xfrm>
                  <a:off x="2620255" y="0"/>
                  <a:ext cx="2254391" cy="2049971"/>
                  <a:chOff x="0" y="0"/>
                  <a:chExt cx="2254391" cy="2050042"/>
                </a:xfrm>
              </p:grpSpPr>
              <p:sp>
                <p:nvSpPr>
                  <p:cNvPr id="85" name="Блок-схема: узел 84"/>
                  <p:cNvSpPr/>
                  <p:nvPr/>
                </p:nvSpPr>
                <p:spPr>
                  <a:xfrm>
                    <a:off x="0" y="0"/>
                    <a:ext cx="2212975" cy="2027555"/>
                  </a:xfrm>
                  <a:prstGeom prst="flowChartConnector">
                    <a:avLst/>
                  </a:prstGeom>
                  <a:gradFill flip="none" rotWithShape="1">
                    <a:gsLst>
                      <a:gs pos="68000">
                        <a:srgbClr val="0070C0">
                          <a:shade val="67500"/>
                          <a:satMod val="115000"/>
                        </a:srgbClr>
                      </a:gs>
                      <a:gs pos="23000">
                        <a:srgbClr val="1F497D">
                          <a:lumMod val="75000"/>
                        </a:srgbClr>
                      </a:gs>
                      <a:gs pos="87000">
                        <a:srgbClr val="1F497D">
                          <a:lumMod val="60000"/>
                          <a:lumOff val="4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6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936" y="169210"/>
                    <a:ext cx="2243455" cy="18808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психолого-педагогическое сопровождение педагогов в профессиональной деятельности</a:t>
                    </a:r>
                    <a:endParaRPr kumimoji="0" lang="ru-R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81" name="Группа 80"/>
                <p:cNvGrpSpPr/>
                <p:nvPr/>
              </p:nvGrpSpPr>
              <p:grpSpPr>
                <a:xfrm>
                  <a:off x="5401875" y="23052"/>
                  <a:ext cx="2212975" cy="2026920"/>
                  <a:chOff x="0" y="0"/>
                  <a:chExt cx="2212975" cy="2027485"/>
                </a:xfrm>
              </p:grpSpPr>
              <p:sp>
                <p:nvSpPr>
                  <p:cNvPr id="83" name="Блок-схема: узел 82"/>
                  <p:cNvSpPr/>
                  <p:nvPr/>
                </p:nvSpPr>
                <p:spPr>
                  <a:xfrm>
                    <a:off x="0" y="0"/>
                    <a:ext cx="2212975" cy="2027485"/>
                  </a:xfrm>
                  <a:prstGeom prst="flowChartConnector">
                    <a:avLst/>
                  </a:prstGeom>
                  <a:gradFill flip="none" rotWithShape="1">
                    <a:gsLst>
                      <a:gs pos="68000">
                        <a:srgbClr val="0070C0">
                          <a:shade val="67500"/>
                          <a:satMod val="115000"/>
                        </a:srgbClr>
                      </a:gs>
                      <a:gs pos="23000">
                        <a:srgbClr val="1F497D">
                          <a:lumMod val="75000"/>
                        </a:srgbClr>
                      </a:gs>
                      <a:gs pos="87000">
                        <a:srgbClr val="1F497D">
                          <a:lumMod val="60000"/>
                          <a:lumOff val="4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4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6890" y="227949"/>
                    <a:ext cx="1959428" cy="15057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 </a:t>
                    </a:r>
                    <a:endParaRPr kumimoji="0" lang="ru-R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  <a:p>
                    <a:pPr marL="0" marR="0" lvl="0" indent="0" algn="ctr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Социально-педагогическая деятельность с семьёй</a:t>
                    </a:r>
                    <a:endParaRPr kumimoji="0" lang="ru-R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sp>
              <p:nvSpPr>
                <p:cNvPr id="82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53940" y="169205"/>
                  <a:ext cx="2105025" cy="15055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rPr>
                    <a:t>психолого-социально педагогическое сопровождение студентов </a:t>
                  </a:r>
                  <a:endPara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  <a:p>
                  <a:pPr marL="0" marR="0" lvl="0" indent="0" algn="ctr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rPr>
                    <a:t>(категорий</a:t>
                  </a:r>
                  <a:r>
                    <a:rPr kumimoji="0" lang="ru-RU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rPr>
                    <a:t>)</a:t>
                  </a:r>
                  <a:endParaRPr kumimoji="0" lang="ru-RU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3926541" y="18287"/>
                <a:ext cx="1951606" cy="830073"/>
                <a:chOff x="0" y="18287"/>
                <a:chExt cx="2143760" cy="830073"/>
              </a:xfrm>
            </p:grpSpPr>
            <p:sp>
              <p:nvSpPr>
                <p:cNvPr id="78" name="Блок-схема: ссылка на другую страницу 77"/>
                <p:cNvSpPr/>
                <p:nvPr/>
              </p:nvSpPr>
              <p:spPr>
                <a:xfrm>
                  <a:off x="0" y="103485"/>
                  <a:ext cx="2143760" cy="744875"/>
                </a:xfrm>
                <a:prstGeom prst="flowChartOffpageConnector">
                  <a:avLst/>
                </a:prstGeom>
                <a:gradFill flip="none" rotWithShape="1">
                  <a:gsLst>
                    <a:gs pos="0">
                      <a:srgbClr val="33CC33">
                        <a:shade val="30000"/>
                        <a:satMod val="115000"/>
                      </a:srgbClr>
                    </a:gs>
                    <a:gs pos="50000">
                      <a:srgbClr val="33CC33">
                        <a:shade val="67500"/>
                        <a:satMod val="115000"/>
                      </a:srgbClr>
                    </a:gs>
                    <a:gs pos="100000">
                      <a:srgbClr val="33CC33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168922" y="18287"/>
                  <a:ext cx="1890186" cy="5289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rPr>
                    <a:t>СППС</a:t>
                  </a:r>
                  <a:endParaRPr kumimoji="0" lang="ru-RU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52" name="Стрелка вниз 51"/>
              <p:cNvSpPr/>
              <p:nvPr/>
            </p:nvSpPr>
            <p:spPr>
              <a:xfrm>
                <a:off x="4887045" y="1060397"/>
                <a:ext cx="107315" cy="249299"/>
              </a:xfrm>
              <a:prstGeom prst="downArrow">
                <a:avLst/>
              </a:prstGeom>
              <a:solidFill>
                <a:sysClr val="windowText" lastClr="00000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Стрелка вниз 52"/>
              <p:cNvSpPr/>
              <p:nvPr/>
            </p:nvSpPr>
            <p:spPr>
              <a:xfrm>
                <a:off x="2251422" y="1060397"/>
                <a:ext cx="107315" cy="276625"/>
              </a:xfrm>
              <a:prstGeom prst="downArrow">
                <a:avLst/>
              </a:prstGeom>
              <a:solidFill>
                <a:sysClr val="windowText" lastClr="00000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Стрелка вниз 53"/>
              <p:cNvSpPr/>
              <p:nvPr/>
            </p:nvSpPr>
            <p:spPr>
              <a:xfrm>
                <a:off x="7637929" y="1060397"/>
                <a:ext cx="107315" cy="268605"/>
              </a:xfrm>
              <a:prstGeom prst="downArrow">
                <a:avLst/>
              </a:prstGeom>
              <a:solidFill>
                <a:sysClr val="windowText" lastClr="00000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55" name="Прямая соединительная линия 54"/>
              <p:cNvCxnSpPr/>
              <p:nvPr/>
            </p:nvCxnSpPr>
            <p:spPr>
              <a:xfrm>
                <a:off x="2305210" y="1052713"/>
                <a:ext cx="5385435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grpSp>
            <p:nvGrpSpPr>
              <p:cNvPr id="56" name="Группа 55"/>
              <p:cNvGrpSpPr/>
              <p:nvPr/>
            </p:nvGrpSpPr>
            <p:grpSpPr>
              <a:xfrm>
                <a:off x="0" y="3584847"/>
                <a:ext cx="9877735" cy="1932612"/>
                <a:chOff x="0" y="-72766"/>
                <a:chExt cx="9877768" cy="1932963"/>
              </a:xfrm>
            </p:grpSpPr>
            <p:grpSp>
              <p:nvGrpSpPr>
                <p:cNvPr id="59" name="Группа 58"/>
                <p:cNvGrpSpPr/>
                <p:nvPr/>
              </p:nvGrpSpPr>
              <p:grpSpPr>
                <a:xfrm>
                  <a:off x="2593749" y="-72766"/>
                  <a:ext cx="4758717" cy="418206"/>
                  <a:chOff x="-22752" y="-72838"/>
                  <a:chExt cx="5752380" cy="418619"/>
                </a:xfrm>
                <a:gradFill flip="none" rotWithShape="1">
                  <a:gsLst>
                    <a:gs pos="7000">
                      <a:srgbClr val="00FF00"/>
                    </a:gs>
                    <a:gs pos="25000">
                      <a:srgbClr val="33CC33"/>
                    </a:gs>
                    <a:gs pos="47000">
                      <a:srgbClr val="33CC33"/>
                    </a:gs>
                    <a:gs pos="74000">
                      <a:srgbClr val="339933"/>
                    </a:gs>
                  </a:gsLst>
                  <a:lin ang="5400000" scaled="1"/>
                  <a:tileRect/>
                </a:gradFill>
              </p:grpSpPr>
              <p:sp>
                <p:nvSpPr>
                  <p:cNvPr id="76" name="Скругленный прямоугольник 75"/>
                  <p:cNvSpPr/>
                  <p:nvPr/>
                </p:nvSpPr>
                <p:spPr>
                  <a:xfrm>
                    <a:off x="0" y="0"/>
                    <a:ext cx="5693869" cy="345781"/>
                  </a:xfrm>
                  <a:prstGeom prst="round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2752" y="-72838"/>
                    <a:ext cx="5752380" cy="345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НАПРАВЛЕНИЯ ДЕЯТЕЛЬНОСТИ</a:t>
                    </a:r>
                    <a:endParaRPr kumimoji="0" lang="ru-R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60" name="Группа 59"/>
                <p:cNvGrpSpPr/>
                <p:nvPr/>
              </p:nvGrpSpPr>
              <p:grpSpPr>
                <a:xfrm>
                  <a:off x="5002305" y="760718"/>
                  <a:ext cx="2834636" cy="1050951"/>
                  <a:chOff x="-1" y="-1"/>
                  <a:chExt cx="2835382" cy="1071840"/>
                </a:xfrm>
                <a:effectLst>
                  <a:reflection blurRad="6350" stA="52000" endA="300" endPos="35000" dir="5400000" sy="-100000" algn="bl" rotWithShape="0"/>
                </a:effectLst>
              </p:grpSpPr>
              <p:sp>
                <p:nvSpPr>
                  <p:cNvPr id="74" name="Прямоугольник с двумя скругленными противолежащими углами 73"/>
                  <p:cNvSpPr/>
                  <p:nvPr/>
                </p:nvSpPr>
                <p:spPr>
                  <a:xfrm>
                    <a:off x="-1" y="-1"/>
                    <a:ext cx="2835382" cy="1071840"/>
                  </a:xfrm>
                  <a:prstGeom prst="round2DiagRect">
                    <a:avLst/>
                  </a:prstGeom>
                  <a:gradFill rotWithShape="1">
                    <a:gsLst>
                      <a:gs pos="0">
                        <a:srgbClr val="F79646">
                          <a:shade val="51000"/>
                          <a:satMod val="130000"/>
                        </a:srgbClr>
                      </a:gs>
                      <a:gs pos="80000">
                        <a:srgbClr val="F79646">
                          <a:shade val="93000"/>
                          <a:satMod val="130000"/>
                        </a:srgbClr>
                      </a:gs>
                      <a:gs pos="100000">
                        <a:srgbClr val="F7964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" y="39183"/>
                    <a:ext cx="2835381" cy="1032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социально-педагогическая профилактика</a:t>
                    </a:r>
                    <a:r>
                      <a:rPr kumimoji="0" lang="ru-RU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,</a:t>
                    </a:r>
                    <a:endParaRPr kumimoji="0" lang="en-US" sz="1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/>
                      <a:ea typeface="Calibri"/>
                      <a:cs typeface="Times New Roman"/>
                    </a:endParaRPr>
                  </a:p>
                  <a:p>
                    <a:pPr marL="0" marR="0" lvl="0" indent="0" algn="ctr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 коррекция </a:t>
                    </a:r>
                    <a:r>
                      <a: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и реабилитация</a:t>
                    </a:r>
                    <a:endParaRPr kumimoji="0" lang="ru-R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61" name="Группа 60"/>
                <p:cNvGrpSpPr/>
                <p:nvPr/>
              </p:nvGrpSpPr>
              <p:grpSpPr>
                <a:xfrm>
                  <a:off x="7916297" y="760718"/>
                  <a:ext cx="1961471" cy="1050952"/>
                  <a:chOff x="845949" y="7751"/>
                  <a:chExt cx="2761170" cy="1060215"/>
                </a:xfrm>
                <a:effectLst>
                  <a:reflection blurRad="6350" stA="52000" endA="300" endPos="35000" dir="5400000" sy="-100000" algn="bl" rotWithShape="0"/>
                </a:effectLst>
              </p:grpSpPr>
              <p:sp>
                <p:nvSpPr>
                  <p:cNvPr id="72" name="Прямоугольник с двумя скругленными противолежащими углами 71"/>
                  <p:cNvSpPr/>
                  <p:nvPr/>
                </p:nvSpPr>
                <p:spPr>
                  <a:xfrm>
                    <a:off x="845949" y="7751"/>
                    <a:ext cx="2761170" cy="1060214"/>
                  </a:xfrm>
                  <a:prstGeom prst="round2DiagRect">
                    <a:avLst/>
                  </a:prstGeom>
                  <a:gradFill rotWithShape="1">
                    <a:gsLst>
                      <a:gs pos="0">
                        <a:srgbClr val="F79646">
                          <a:shade val="51000"/>
                          <a:satMod val="130000"/>
                        </a:srgbClr>
                      </a:gs>
                      <a:gs pos="80000">
                        <a:srgbClr val="F79646">
                          <a:shade val="93000"/>
                          <a:satMod val="130000"/>
                        </a:srgbClr>
                      </a:gs>
                      <a:gs pos="100000">
                        <a:srgbClr val="F7964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3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7750" y="51383"/>
                    <a:ext cx="2457564" cy="10165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социально-</a:t>
                    </a:r>
                    <a:r>
                      <a:rPr kumimoji="0" lang="ru-RU" sz="160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информацион</a:t>
                    </a:r>
                    <a:r>
                      <a:rPr kumimoji="0" lang="en-US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-</a:t>
                    </a:r>
                    <a:r>
                      <a:rPr kumimoji="0" lang="ru-RU" sz="160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ное</a:t>
                    </a:r>
                    <a:r>
                      <a:rPr kumimoji="0" lang="ru-RU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 </a:t>
                    </a:r>
                    <a:endParaRPr kumimoji="0" lang="ru-R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62" name="Группа 61"/>
                <p:cNvGrpSpPr/>
                <p:nvPr/>
              </p:nvGrpSpPr>
              <p:grpSpPr>
                <a:xfrm>
                  <a:off x="1958579" y="778509"/>
                  <a:ext cx="2943781" cy="1081688"/>
                  <a:chOff x="-79680" y="-5483"/>
                  <a:chExt cx="2747449" cy="1125339"/>
                </a:xfrm>
                <a:effectLst>
                  <a:reflection blurRad="6350" stA="52000" endA="300" endPos="35000" dir="5400000" sy="-100000" algn="bl" rotWithShape="0"/>
                </a:effectLst>
              </p:grpSpPr>
              <p:sp>
                <p:nvSpPr>
                  <p:cNvPr id="70" name="Прямоугольник с двумя скругленными противолежащими углами 69"/>
                  <p:cNvSpPr/>
                  <p:nvPr/>
                </p:nvSpPr>
                <p:spPr>
                  <a:xfrm>
                    <a:off x="-79680" y="7990"/>
                    <a:ext cx="2747449" cy="1069370"/>
                  </a:xfrm>
                  <a:prstGeom prst="round2DiagRect">
                    <a:avLst/>
                  </a:prstGeom>
                  <a:gradFill rotWithShape="1">
                    <a:gsLst>
                      <a:gs pos="0">
                        <a:srgbClr val="F79646">
                          <a:shade val="51000"/>
                          <a:satMod val="130000"/>
                        </a:srgbClr>
                      </a:gs>
                      <a:gs pos="80000">
                        <a:srgbClr val="F79646">
                          <a:shade val="93000"/>
                          <a:satMod val="130000"/>
                        </a:srgbClr>
                      </a:gs>
                      <a:gs pos="100000">
                        <a:srgbClr val="F7964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reflection blurRad="6350" stA="52000" endA="300" endPos="35000" dir="5400000" sy="-100000" algn="bl" rotWithShape="0"/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1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9680" y="-5483"/>
                    <a:ext cx="2747449" cy="11253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психолого-социально-педагогическая деятельность со студентами в общежитии «з</a:t>
                    </a:r>
                    <a:r>
                      <a:rPr kumimoji="0" lang="ru-RU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им</a:t>
                    </a:r>
                    <a:r>
                      <a: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пк»</a:t>
                    </a:r>
                    <a:endParaRPr kumimoji="0" lang="ru-R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grpSp>
              <p:nvGrpSpPr>
                <p:cNvPr id="63" name="Группа 62"/>
                <p:cNvGrpSpPr/>
                <p:nvPr/>
              </p:nvGrpSpPr>
              <p:grpSpPr>
                <a:xfrm>
                  <a:off x="0" y="799138"/>
                  <a:ext cx="1871499" cy="1012533"/>
                  <a:chOff x="0" y="-1"/>
                  <a:chExt cx="2673494" cy="1053600"/>
                </a:xfrm>
                <a:effectLst>
                  <a:reflection blurRad="6350" stA="52000" endA="300" endPos="35000" dir="5400000" sy="-100000" algn="bl" rotWithShape="0"/>
                </a:effectLst>
              </p:grpSpPr>
              <p:sp>
                <p:nvSpPr>
                  <p:cNvPr id="68" name="Прямоугольник с двумя скругленными противолежащими углами 67"/>
                  <p:cNvSpPr/>
                  <p:nvPr/>
                </p:nvSpPr>
                <p:spPr>
                  <a:xfrm>
                    <a:off x="0" y="-1"/>
                    <a:ext cx="2673494" cy="1053600"/>
                  </a:xfrm>
                  <a:prstGeom prst="round2DiagRect">
                    <a:avLst/>
                  </a:prstGeom>
                  <a:gradFill rotWithShape="1">
                    <a:gsLst>
                      <a:gs pos="0">
                        <a:srgbClr val="F79646">
                          <a:shade val="51000"/>
                          <a:satMod val="130000"/>
                        </a:srgbClr>
                      </a:gs>
                      <a:gs pos="80000">
                        <a:srgbClr val="F79646">
                          <a:shade val="93000"/>
                          <a:satMod val="130000"/>
                        </a:srgbClr>
                      </a:gs>
                      <a:gs pos="100000">
                        <a:srgbClr val="F7964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9" name="Надпись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94836"/>
                    <a:ext cx="2673056" cy="7234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rPr>
                      <a:t>диагностическое направление</a:t>
                    </a:r>
                    <a:endParaRPr kumimoji="0" lang="ru-RU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sp>
              <p:nvSpPr>
                <p:cNvPr id="64" name="Стрелка вниз 63"/>
                <p:cNvSpPr/>
                <p:nvPr/>
              </p:nvSpPr>
              <p:spPr>
                <a:xfrm>
                  <a:off x="3596128" y="345781"/>
                  <a:ext cx="99695" cy="391795"/>
                </a:xfrm>
                <a:prstGeom prst="downArrow">
                  <a:avLst/>
                </a:prstGeom>
                <a:solidFill>
                  <a:sysClr val="windowText" lastClr="000000"/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Стрелка вниз 64"/>
                <p:cNvSpPr/>
                <p:nvPr/>
              </p:nvSpPr>
              <p:spPr>
                <a:xfrm>
                  <a:off x="6277856" y="338188"/>
                  <a:ext cx="99695" cy="391795"/>
                </a:xfrm>
                <a:prstGeom prst="downArrow">
                  <a:avLst/>
                </a:prstGeom>
                <a:solidFill>
                  <a:sysClr val="windowText" lastClr="000000"/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Стрелка вниз 65"/>
                <p:cNvSpPr/>
                <p:nvPr/>
              </p:nvSpPr>
              <p:spPr>
                <a:xfrm rot="4380054">
                  <a:off x="1824959" y="-226680"/>
                  <a:ext cx="93080" cy="1509347"/>
                </a:xfrm>
                <a:prstGeom prst="downArrow">
                  <a:avLst/>
                </a:prstGeom>
                <a:solidFill>
                  <a:sysClr val="windowText" lastClr="000000"/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Стрелка вниз 66"/>
                <p:cNvSpPr/>
                <p:nvPr/>
              </p:nvSpPr>
              <p:spPr>
                <a:xfrm rot="17244833" flipH="1">
                  <a:off x="8027653" y="-271018"/>
                  <a:ext cx="100929" cy="1508760"/>
                </a:xfrm>
                <a:prstGeom prst="downArrow">
                  <a:avLst/>
                </a:prstGeom>
                <a:solidFill>
                  <a:sysClr val="windowText" lastClr="000000"/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7" name="Стрелка вниз 56"/>
              <p:cNvSpPr/>
              <p:nvPr/>
            </p:nvSpPr>
            <p:spPr>
              <a:xfrm rot="2359146">
                <a:off x="6531423" y="3129626"/>
                <a:ext cx="322580" cy="468630"/>
              </a:xfrm>
              <a:prstGeom prst="downArrow">
                <a:avLst/>
              </a:prstGeom>
              <a:gradFill>
                <a:gsLst>
                  <a:gs pos="14000">
                    <a:srgbClr val="0070C0"/>
                  </a:gs>
                  <a:gs pos="74000">
                    <a:srgbClr val="0033CC"/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Стрелка вниз 57"/>
              <p:cNvSpPr/>
              <p:nvPr/>
            </p:nvSpPr>
            <p:spPr>
              <a:xfrm rot="19222854" flipH="1">
                <a:off x="3081297" y="3158138"/>
                <a:ext cx="322580" cy="468630"/>
              </a:xfrm>
              <a:prstGeom prst="downArrow">
                <a:avLst/>
              </a:prstGeom>
              <a:gradFill>
                <a:gsLst>
                  <a:gs pos="14000">
                    <a:srgbClr val="0070C0"/>
                  </a:gs>
                  <a:gs pos="74000">
                    <a:srgbClr val="0033CC"/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34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808080"/>
      </a:dk1>
      <a:lt1>
        <a:srgbClr val="FFFFFF"/>
      </a:lt1>
      <a:dk2>
        <a:srgbClr val="808080"/>
      </a:dk2>
      <a:lt2>
        <a:srgbClr val="167EDC"/>
      </a:lt2>
      <a:accent1>
        <a:srgbClr val="2DC010"/>
      </a:accent1>
      <a:accent2>
        <a:srgbClr val="EE0077"/>
      </a:accent2>
      <a:accent3>
        <a:srgbClr val="FFFFFF"/>
      </a:accent3>
      <a:accent4>
        <a:srgbClr val="6C6C6C"/>
      </a:accent4>
      <a:accent5>
        <a:srgbClr val="ADDCAA"/>
      </a:accent5>
      <a:accent6>
        <a:srgbClr val="D8006B"/>
      </a:accent6>
      <a:hlink>
        <a:srgbClr val="FDA609"/>
      </a:hlink>
      <a:folHlink>
        <a:srgbClr val="808080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0</TotalTime>
  <Words>282</Words>
  <Application>Microsoft Office PowerPoint</Application>
  <PresentationFormat>Экран (4:3)</PresentationFormat>
  <Paragraphs>110</Paragraphs>
  <Slides>48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powerpoint-template</vt:lpstr>
      <vt:lpstr>Презентация PowerPoint</vt:lpstr>
      <vt:lpstr>Презентация PowerPoint</vt:lpstr>
      <vt:lpstr>Презентация PowerPoint</vt:lpstr>
      <vt:lpstr>           ВОСПИТАТЕЛЬНАЯ РАБОТА </vt:lpstr>
      <vt:lpstr>СОЦИАЛЬНО-ОБЩЕСТВЕННЫЕ ДИСЦИПЛИНЫ</vt:lpstr>
      <vt:lpstr>СОЦИАЛЬНО-ПЕДАГОГИЧЕСКАЯ ПРАКТИКА</vt:lpstr>
      <vt:lpstr>СОЦИАЛЬНО-ПЕДАГОГИЧЕСКАЯ ПРАКТИКА</vt:lpstr>
      <vt:lpstr>СОЦИАЛЬНАЯ РАБОТА</vt:lpstr>
      <vt:lpstr>Презентация PowerPoint</vt:lpstr>
      <vt:lpstr>  ТРЕНИНГОВЫЕ      ЗАНЯТИЯ</vt:lpstr>
      <vt:lpstr>Презентация PowerPoint</vt:lpstr>
      <vt:lpstr>Презентация PowerPoint</vt:lpstr>
      <vt:lpstr> СОЦИАЛЬНЫЕ  ПРОЕКТЫ </vt:lpstr>
      <vt:lpstr> ТВОРЧЕСКОЕ  ОБЪЕДИНЕНИЕ «СОЦИУМ» </vt:lpstr>
      <vt:lpstr>МЕЖВЕДОМСТВЕННОЕ ВЗАИМОДЕЙСТВИЕ</vt:lpstr>
      <vt:lpstr>КОНФЕРЕНЦИИ,  ФОРУМЫ  КРУГЛЫЕ СТОЛ Ы </vt:lpstr>
      <vt:lpstr>  МОЛОДЕЖНО-ПАТРИОТИЧЕСКОЕ ОБЪЕДИНЕНИЕ «СЛАВА»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ГБОУ СПО РО ЗимПК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ГБОУ СПО РО ЗимПК</dc:creator>
  <cp:lastModifiedBy>люда</cp:lastModifiedBy>
  <cp:revision>343</cp:revision>
  <dcterms:created xsi:type="dcterms:W3CDTF">2013-04-08T07:17:25Z</dcterms:created>
  <dcterms:modified xsi:type="dcterms:W3CDTF">2016-02-25T07:44:03Z</dcterms:modified>
</cp:coreProperties>
</file>