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95" r:id="rId4"/>
    <p:sldId id="296" r:id="rId5"/>
    <p:sldId id="258" r:id="rId6"/>
    <p:sldId id="267" r:id="rId7"/>
    <p:sldId id="289" r:id="rId8"/>
    <p:sldId id="273" r:id="rId9"/>
    <p:sldId id="259" r:id="rId10"/>
    <p:sldId id="268" r:id="rId11"/>
    <p:sldId id="297" r:id="rId12"/>
    <p:sldId id="286" r:id="rId13"/>
    <p:sldId id="298" r:id="rId14"/>
    <p:sldId id="274" r:id="rId15"/>
    <p:sldId id="287" r:id="rId16"/>
    <p:sldId id="288" r:id="rId17"/>
    <p:sldId id="281" r:id="rId18"/>
    <p:sldId id="262" r:id="rId19"/>
    <p:sldId id="270" r:id="rId20"/>
    <p:sldId id="271" r:id="rId21"/>
    <p:sldId id="301" r:id="rId22"/>
    <p:sldId id="272" r:id="rId23"/>
    <p:sldId id="300" r:id="rId24"/>
    <p:sldId id="299" r:id="rId25"/>
    <p:sldId id="282" r:id="rId26"/>
    <p:sldId id="290" r:id="rId27"/>
    <p:sldId id="263" r:id="rId28"/>
    <p:sldId id="291" r:id="rId29"/>
    <p:sldId id="275" r:id="rId30"/>
    <p:sldId id="277" r:id="rId31"/>
    <p:sldId id="278" r:id="rId32"/>
    <p:sldId id="279" r:id="rId33"/>
    <p:sldId id="280" r:id="rId34"/>
    <p:sldId id="284" r:id="rId35"/>
    <p:sldId id="292" r:id="rId36"/>
    <p:sldId id="304" r:id="rId37"/>
    <p:sldId id="302" r:id="rId38"/>
    <p:sldId id="303" r:id="rId39"/>
    <p:sldId id="305" r:id="rId40"/>
    <p:sldId id="306" r:id="rId41"/>
    <p:sldId id="264" r:id="rId42"/>
    <p:sldId id="307" r:id="rId43"/>
    <p:sldId id="308" r:id="rId44"/>
    <p:sldId id="309" r:id="rId45"/>
    <p:sldId id="310" r:id="rId46"/>
    <p:sldId id="260" r:id="rId47"/>
    <p:sldId id="29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8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FC2-BC3F-41A5-85AC-9C44FCD55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C397"/>
            </a:gs>
            <a:gs pos="50000">
              <a:schemeClr val="bg1"/>
            </a:gs>
            <a:gs pos="100000">
              <a:srgbClr val="BFC3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5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tplus.narod.ru/folk22.html" TargetMode="External"/><Relationship Id="rId2" Type="http://schemas.openxmlformats.org/officeDocument/2006/relationships/hyperlink" Target="http://webartplus.narod.ru/folk2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avtor-makhmutova.spb.ru/reading-place/list-on-a-tree/10-list-on-a-tree/52-craft-bases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836712"/>
            <a:ext cx="6660232" cy="2304256"/>
          </a:xfrm>
        </p:spPr>
        <p:txBody>
          <a:bodyPr/>
          <a:lstStyle/>
          <a:p>
            <a:pPr algn="l"/>
            <a:r>
              <a:rPr lang="ru-RU" sz="2800" b="1" dirty="0" smtClean="0"/>
              <a:t>Технология и материалы росписи по дереву.</a:t>
            </a:r>
            <a:br>
              <a:rPr lang="ru-RU" sz="2800" b="1" dirty="0" smtClean="0"/>
            </a:br>
            <a:r>
              <a:rPr lang="ru-RU" sz="2800" dirty="0" smtClean="0"/>
              <a:t>Раздел №3. Городец.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Тема № </a:t>
            </a:r>
            <a:r>
              <a:rPr lang="ru-RU" sz="2800" dirty="0" smtClean="0"/>
              <a:t>3</a:t>
            </a:r>
            <a:r>
              <a:rPr lang="ru-RU" sz="2800" b="1" dirty="0" smtClean="0"/>
              <a:t>.2. </a:t>
            </a:r>
            <a:r>
              <a:rPr lang="ru-RU" sz="2800" dirty="0" smtClean="0"/>
              <a:t>Выполнение росписи.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32784"/>
            <a:ext cx="4513134" cy="1752600"/>
          </a:xfrm>
        </p:spPr>
        <p:txBody>
          <a:bodyPr/>
          <a:lstStyle/>
          <a:p>
            <a:pPr algn="l"/>
            <a:r>
              <a:rPr lang="ru-RU" dirty="0" smtClean="0"/>
              <a:t>Разработка: преп. Бобровского филиала «УКСАП» – Дёгтевой Т.А. 2013г</a:t>
            </a:r>
            <a:endParaRPr lang="ru-RU" dirty="0"/>
          </a:p>
        </p:txBody>
      </p:sp>
      <p:pic>
        <p:nvPicPr>
          <p:cNvPr id="6" name="Рисунок 5" descr="100_0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896544"/>
            <a:ext cx="1383618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Рисунок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2254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Цветочная роспись.</a:t>
            </a:r>
            <a:br>
              <a:rPr lang="ru-RU" dirty="0" smtClean="0"/>
            </a:br>
            <a:r>
              <a:rPr lang="ru-RU" dirty="0" smtClean="0"/>
              <a:t>«Роза-купавка», «Бутон».</a:t>
            </a:r>
            <a:endParaRPr lang="ru-RU" dirty="0"/>
          </a:p>
        </p:txBody>
      </p:sp>
      <p:pic>
        <p:nvPicPr>
          <p:cNvPr id="4" name="Рисунок 3" descr="Рисунок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110" y="5445224"/>
            <a:ext cx="4220386" cy="1311295"/>
          </a:xfrm>
          <a:prstGeom prst="rect">
            <a:avLst/>
          </a:prstGeom>
        </p:spPr>
      </p:pic>
      <p:pic>
        <p:nvPicPr>
          <p:cNvPr id="6" name="Рисунок 5" descr="100_1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6016" y="404664"/>
            <a:ext cx="1668472" cy="1584176"/>
          </a:xfrm>
          <a:prstGeom prst="rect">
            <a:avLst/>
          </a:prstGeom>
        </p:spPr>
      </p:pic>
      <p:pic>
        <p:nvPicPr>
          <p:cNvPr id="7" name="Рисунок 6" descr="100_1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9082" y="2132856"/>
            <a:ext cx="1645406" cy="15121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100_13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7149" y="3789040"/>
            <a:ext cx="1607339" cy="1512168"/>
          </a:xfrm>
          <a:prstGeom prst="rect">
            <a:avLst/>
          </a:prstGeom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7" y="2276872"/>
            <a:ext cx="6840759" cy="3796283"/>
          </a:xfrm>
        </p:spPr>
        <p:txBody>
          <a:bodyPr/>
          <a:lstStyle/>
          <a:p>
            <a:r>
              <a:rPr lang="ru-RU" sz="2400" dirty="0" smtClean="0"/>
              <a:t>Роза-Купавка (розан) – основной вид городецких цветов.</a:t>
            </a:r>
          </a:p>
          <a:p>
            <a:r>
              <a:rPr lang="ru-RU" sz="2400" dirty="0" smtClean="0"/>
              <a:t>Бутоны — разновидность городецких цветов. </a:t>
            </a:r>
          </a:p>
          <a:p>
            <a:r>
              <a:rPr lang="ru-RU" sz="2400" dirty="0" smtClean="0"/>
              <a:t>Вначале наносят основное цветовое пятно «подмалевку» (1), затем приступают к «</a:t>
            </a:r>
            <a:r>
              <a:rPr lang="ru-RU" sz="2400" dirty="0" err="1" smtClean="0"/>
              <a:t>теневке</a:t>
            </a:r>
            <a:r>
              <a:rPr lang="ru-RU" sz="2400" dirty="0" smtClean="0"/>
              <a:t>» (2), завершают роспись «</a:t>
            </a:r>
            <a:r>
              <a:rPr lang="ru-RU" sz="2400" dirty="0" err="1" smtClean="0"/>
              <a:t>бликовкой</a:t>
            </a:r>
            <a:r>
              <a:rPr lang="ru-RU" sz="2400" dirty="0" smtClean="0"/>
              <a:t>» (3).</a:t>
            </a:r>
          </a:p>
        </p:txBody>
      </p:sp>
      <p:pic>
        <p:nvPicPr>
          <p:cNvPr id="11" name="Рисунок 10" descr="Рисунок7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481080"/>
            <a:ext cx="3888432" cy="1281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дн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79"/>
            <a:ext cx="7560840" cy="4202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Цветочная роспись.</a:t>
            </a:r>
            <a:br>
              <a:rPr lang="ru-RU" dirty="0" smtClean="0"/>
            </a:br>
            <a:r>
              <a:rPr lang="ru-RU" dirty="0" smtClean="0"/>
              <a:t>«Ягоды»</a:t>
            </a:r>
            <a:endParaRPr lang="ru-RU" dirty="0"/>
          </a:p>
        </p:txBody>
      </p:sp>
      <p:pic>
        <p:nvPicPr>
          <p:cNvPr id="5" name="Рисунок 4" descr="Рисунок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348880"/>
            <a:ext cx="3452224" cy="1648189"/>
          </a:xfrm>
          <a:prstGeom prst="rect">
            <a:avLst/>
          </a:prstGeom>
        </p:spPr>
      </p:pic>
      <p:pic>
        <p:nvPicPr>
          <p:cNvPr id="6" name="Рисунок 5" descr="Рисунок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5229200"/>
            <a:ext cx="4754880" cy="1389888"/>
          </a:xfrm>
          <a:prstGeom prst="rect">
            <a:avLst/>
          </a:prstGeom>
        </p:spPr>
      </p:pic>
      <p:pic>
        <p:nvPicPr>
          <p:cNvPr id="8" name="Рисунок 7" descr="100_13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93096"/>
            <a:ext cx="1764040" cy="79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ок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Цветочная роспись.</a:t>
            </a:r>
            <a:br>
              <a:rPr lang="ru-RU" dirty="0" smtClean="0"/>
            </a:br>
            <a:r>
              <a:rPr lang="ru-RU" dirty="0" smtClean="0"/>
              <a:t>«Листья»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1167" y="2362200"/>
            <a:ext cx="4967337" cy="4495800"/>
          </a:xfrm>
        </p:spPr>
        <p:txBody>
          <a:bodyPr/>
          <a:lstStyle/>
          <a:p>
            <a:r>
              <a:rPr lang="ru-RU" dirty="0" smtClean="0"/>
              <a:t>Городецкие листья очень разнообразны по форме, размеру и расцветке. </a:t>
            </a:r>
          </a:p>
          <a:p>
            <a:r>
              <a:rPr lang="ru-RU" dirty="0" smtClean="0"/>
              <a:t>Они почти всегда расположены группами из пяти, трех или двух листьев. </a:t>
            </a:r>
          </a:p>
          <a:p>
            <a:r>
              <a:rPr lang="ru-RU" dirty="0" smtClean="0"/>
              <a:t>Простой городецкий лист изображают в виде тыквенного семечка. </a:t>
            </a:r>
            <a:endParaRPr lang="ru-RU" dirty="0"/>
          </a:p>
        </p:txBody>
      </p:sp>
      <p:pic>
        <p:nvPicPr>
          <p:cNvPr id="4" name="Рисунок 3" descr="бере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3"/>
            <a:ext cx="3600400" cy="2232248"/>
          </a:xfrm>
          <a:prstGeom prst="rect">
            <a:avLst/>
          </a:prstGeom>
        </p:spPr>
      </p:pic>
      <p:pic>
        <p:nvPicPr>
          <p:cNvPr id="5" name="Рисунок 4" descr="Рисунок86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653136"/>
            <a:ext cx="3744416" cy="1014687"/>
          </a:xfrm>
          <a:prstGeom prst="rect">
            <a:avLst/>
          </a:prstGeom>
        </p:spPr>
      </p:pic>
      <p:pic>
        <p:nvPicPr>
          <p:cNvPr id="6" name="Рисунок 5" descr="Рисунок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758981"/>
            <a:ext cx="3760125" cy="910379"/>
          </a:xfrm>
          <a:prstGeom prst="rect">
            <a:avLst/>
          </a:prstGeom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Цветочная роспись.</a:t>
            </a:r>
            <a:br>
              <a:rPr lang="ru-RU" dirty="0" smtClean="0"/>
            </a:br>
            <a:r>
              <a:rPr lang="ru-RU" dirty="0" smtClean="0"/>
              <a:t>Листья «Папоротник»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362200"/>
            <a:ext cx="5076056" cy="4495800"/>
          </a:xfrm>
        </p:spPr>
        <p:txBody>
          <a:bodyPr/>
          <a:lstStyle/>
          <a:p>
            <a:r>
              <a:rPr lang="ru-RU" dirty="0" smtClean="0"/>
              <a:t>Более сложный пишут так: проводят кистью плавную дугу и соединяют кривой линией, следя за тем, чтобы лист с одного конца оставался широким. </a:t>
            </a:r>
          </a:p>
          <a:p>
            <a:r>
              <a:rPr lang="ru-RU" dirty="0" smtClean="0"/>
              <a:t>Расчерченный полосками «</a:t>
            </a:r>
            <a:r>
              <a:rPr lang="ru-RU" dirty="0" err="1" smtClean="0"/>
              <a:t>тенёвки</a:t>
            </a:r>
            <a:r>
              <a:rPr lang="ru-RU" dirty="0" smtClean="0"/>
              <a:t>» лист напоминает лист папоротника.</a:t>
            </a:r>
          </a:p>
          <a:p>
            <a:endParaRPr lang="ru-RU" dirty="0"/>
          </a:p>
        </p:txBody>
      </p:sp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51133" y="4359087"/>
            <a:ext cx="1302684" cy="3186925"/>
          </a:xfrm>
          <a:prstGeom prst="rect">
            <a:avLst/>
          </a:prstGeom>
        </p:spPr>
      </p:pic>
      <p:pic>
        <p:nvPicPr>
          <p:cNvPr id="5" name="Рисунок 4" descr="пет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2736304" cy="2736304"/>
          </a:xfrm>
          <a:prstGeom prst="rect">
            <a:avLst/>
          </a:prstGeom>
        </p:spPr>
      </p:pic>
      <p:pic>
        <p:nvPicPr>
          <p:cNvPr id="6" name="Рисунок 5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Роспись с </a:t>
            </a:r>
            <a:r>
              <a:rPr lang="ru-RU" dirty="0" err="1" smtClean="0"/>
              <a:t>зоо-мотивами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9239" y="2362200"/>
            <a:ext cx="4319265" cy="4495800"/>
          </a:xfrm>
        </p:spPr>
        <p:txBody>
          <a:bodyPr/>
          <a:lstStyle/>
          <a:p>
            <a:r>
              <a:rPr lang="ru-RU" dirty="0" smtClean="0"/>
              <a:t>В том случае, когда в композиции мотивы «конь» или «птица» изображены отдельно, симметрия цветочной композиции может сохраняться, а может быть и нарушена. </a:t>
            </a:r>
          </a:p>
          <a:p>
            <a:endParaRPr lang="ru-RU" dirty="0"/>
          </a:p>
        </p:txBody>
      </p:sp>
      <p:pic>
        <p:nvPicPr>
          <p:cNvPr id="4" name="Рисунок 3" descr="grdc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365104"/>
            <a:ext cx="2445060" cy="1956048"/>
          </a:xfrm>
          <a:prstGeom prst="rect">
            <a:avLst/>
          </a:prstGeom>
        </p:spPr>
      </p:pic>
      <p:pic>
        <p:nvPicPr>
          <p:cNvPr id="5" name="Рисунок 4" descr="конь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20888"/>
            <a:ext cx="2613453" cy="2808245"/>
          </a:xfrm>
          <a:prstGeom prst="rect">
            <a:avLst/>
          </a:prstGeom>
        </p:spPr>
      </p:pic>
      <p:pic>
        <p:nvPicPr>
          <p:cNvPr id="6" name="Рисунок 5" descr="Рисунок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995990"/>
            <a:ext cx="2592288" cy="2527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Роспись с </a:t>
            </a:r>
            <a:r>
              <a:rPr lang="ru-RU" dirty="0" err="1" smtClean="0"/>
              <a:t>зоо-мотивами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Птица.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362200"/>
            <a:ext cx="4572000" cy="4495800"/>
          </a:xfrm>
        </p:spPr>
        <p:txBody>
          <a:bodyPr/>
          <a:lstStyle/>
          <a:p>
            <a:r>
              <a:rPr lang="ru-RU" dirty="0" smtClean="0"/>
              <a:t>Городецкая птица является символом семейного счастья. Птиц изображают в различных вариантах: это и гордый павлин, и насупленный индюк, и задиристый петух, и сказочная птица. </a:t>
            </a:r>
            <a:endParaRPr lang="ru-RU" dirty="0"/>
          </a:p>
        </p:txBody>
      </p:sp>
      <p:pic>
        <p:nvPicPr>
          <p:cNvPr id="4" name="Рисунок 3" descr="Рисунок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170" y="4824536"/>
            <a:ext cx="2550682" cy="1916832"/>
          </a:xfrm>
          <a:prstGeom prst="rect">
            <a:avLst/>
          </a:prstGeom>
        </p:spPr>
      </p:pic>
      <p:pic>
        <p:nvPicPr>
          <p:cNvPr id="5" name="Рисунок 4" descr="Рисунок982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4845136"/>
            <a:ext cx="1344073" cy="1896232"/>
          </a:xfrm>
          <a:prstGeom prst="rect">
            <a:avLst/>
          </a:prstGeom>
        </p:spPr>
      </p:pic>
      <p:pic>
        <p:nvPicPr>
          <p:cNvPr id="6" name="Рисунок 5" descr="Рисунок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132856"/>
            <a:ext cx="3312368" cy="2620029"/>
          </a:xfrm>
          <a:prstGeom prst="rect">
            <a:avLst/>
          </a:prstGeom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Роспись с </a:t>
            </a:r>
            <a:r>
              <a:rPr lang="ru-RU" dirty="0" err="1" smtClean="0"/>
              <a:t>зоо-мотивами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Конь.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362200"/>
            <a:ext cx="3851920" cy="4495800"/>
          </a:xfrm>
        </p:spPr>
        <p:txBody>
          <a:bodyPr/>
          <a:lstStyle/>
          <a:p>
            <a:r>
              <a:rPr lang="ru-RU" dirty="0" smtClean="0"/>
              <a:t>Городецкий конь — символ богатства. </a:t>
            </a:r>
          </a:p>
          <a:p>
            <a:r>
              <a:rPr lang="ru-RU" dirty="0" smtClean="0"/>
              <a:t>В основном он черного цвета, с маленькой головкой на круто изогнутой шее и аккуратно причесанной гривой.</a:t>
            </a:r>
          </a:p>
          <a:p>
            <a:endParaRPr lang="ru-RU" dirty="0"/>
          </a:p>
        </p:txBody>
      </p:sp>
      <p:pic>
        <p:nvPicPr>
          <p:cNvPr id="4" name="Рисунок 3" descr="Рисунок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096344"/>
            <a:ext cx="2952179" cy="3645024"/>
          </a:xfrm>
          <a:prstGeom prst="rect">
            <a:avLst/>
          </a:prstGeom>
        </p:spPr>
      </p:pic>
      <p:pic>
        <p:nvPicPr>
          <p:cNvPr id="5" name="Рисунок 4" descr="Рисунок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280831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031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4797152"/>
            <a:ext cx="1612650" cy="1735970"/>
          </a:xfrm>
          <a:prstGeom prst="rect">
            <a:avLst/>
          </a:prstGeom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Семантика </a:t>
            </a:r>
            <a:br>
              <a:rPr lang="ru-RU" dirty="0" smtClean="0"/>
            </a:br>
            <a:r>
              <a:rPr lang="ru-RU" dirty="0" smtClean="0"/>
              <a:t>зооморфной росписи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7111" y="2362200"/>
            <a:ext cx="5471393" cy="4495800"/>
          </a:xfrm>
        </p:spPr>
        <p:txBody>
          <a:bodyPr/>
          <a:lstStyle/>
          <a:p>
            <a:r>
              <a:rPr lang="ru-RU" dirty="0" smtClean="0"/>
              <a:t>Изображение мотива «петух» или «конь» трактуется как вестник солнца, пожелание счастья, удачи, успеха. </a:t>
            </a:r>
          </a:p>
          <a:p>
            <a:r>
              <a:rPr lang="ru-RU" dirty="0" smtClean="0"/>
              <a:t>Парное изображение «петуха» и «курочки» символизирует семейное благополучие, пожелание семье счастья и множества детей.</a:t>
            </a:r>
          </a:p>
          <a:p>
            <a:endParaRPr lang="ru-RU" dirty="0"/>
          </a:p>
        </p:txBody>
      </p:sp>
      <p:pic>
        <p:nvPicPr>
          <p:cNvPr id="4" name="Рисунок 3" descr="19 в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521" y="2057400"/>
            <a:ext cx="2516446" cy="4611960"/>
          </a:xfrm>
          <a:prstGeom prst="rect">
            <a:avLst/>
          </a:prstGeom>
        </p:spPr>
      </p:pic>
      <p:pic>
        <p:nvPicPr>
          <p:cNvPr id="5" name="Рисунок 4" descr="Рисунок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Сюжетная роспись.</a:t>
            </a:r>
            <a:br>
              <a:rPr lang="ru-RU" dirty="0" smtClean="0"/>
            </a:br>
            <a:r>
              <a:rPr lang="ru-RU" dirty="0" smtClean="0"/>
              <a:t>Кареты и всадники.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362200"/>
            <a:ext cx="5004048" cy="4495800"/>
          </a:xfrm>
        </p:spPr>
        <p:txBody>
          <a:bodyPr/>
          <a:lstStyle/>
          <a:p>
            <a:r>
              <a:rPr lang="ru-RU" dirty="0" smtClean="0"/>
              <a:t>Часто встречается сюжет с каретой.</a:t>
            </a:r>
          </a:p>
          <a:p>
            <a:r>
              <a:rPr lang="ru-RU" dirty="0" smtClean="0"/>
              <a:t>Одним из самых излюбленных сюжетов стало изображение солдат и всадников. Эти всадники на плоскости донца очень напоминают всадников с лубочных картинок.</a:t>
            </a:r>
          </a:p>
          <a:p>
            <a:endParaRPr lang="ru-RU" dirty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38" y="3882909"/>
            <a:ext cx="4045446" cy="2858459"/>
          </a:xfrm>
          <a:prstGeom prst="rect">
            <a:avLst/>
          </a:prstGeom>
        </p:spPr>
      </p:pic>
      <p:pic>
        <p:nvPicPr>
          <p:cNvPr id="5" name="Рисунок 4" descr="Рисунок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185614"/>
            <a:ext cx="2348717" cy="1531418"/>
          </a:xfrm>
          <a:prstGeom prst="rect">
            <a:avLst/>
          </a:prstGeom>
        </p:spPr>
      </p:pic>
      <p:pic>
        <p:nvPicPr>
          <p:cNvPr id="6" name="Рисунок 5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06344" cy="1143000"/>
          </a:xfrm>
        </p:spPr>
        <p:txBody>
          <a:bodyPr/>
          <a:lstStyle/>
          <a:p>
            <a:r>
              <a:rPr lang="ru-RU" dirty="0" smtClean="0"/>
              <a:t>Сюжетная роспись.</a:t>
            </a:r>
            <a:br>
              <a:rPr lang="ru-RU" dirty="0" smtClean="0"/>
            </a:br>
            <a:r>
              <a:rPr lang="ru-RU" dirty="0" smtClean="0"/>
              <a:t>Праздники, пляски, хороводы</a:t>
            </a:r>
            <a:endParaRPr lang="ru-RU" dirty="0"/>
          </a:p>
        </p:txBody>
      </p:sp>
      <p:pic>
        <p:nvPicPr>
          <p:cNvPr id="4" name="Рисунок 3" descr="97 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2749571" cy="3985617"/>
          </a:xfrm>
          <a:prstGeom prst="rect">
            <a:avLst/>
          </a:prstGeom>
        </p:spPr>
      </p:pic>
      <p:pic>
        <p:nvPicPr>
          <p:cNvPr id="5" name="Рисунок 4" descr="Рисунок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36912"/>
            <a:ext cx="2959224" cy="3996874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940152" y="2420888"/>
            <a:ext cx="3203848" cy="4437112"/>
          </a:xfrm>
        </p:spPr>
        <p:txBody>
          <a:bodyPr/>
          <a:lstStyle/>
          <a:p>
            <a:r>
              <a:rPr lang="ru-RU" dirty="0" smtClean="0"/>
              <a:t>Несмотря на сложность сюжетов, художники обязательно включают в роспись цветы, даже если показан зимний пейзаж. </a:t>
            </a:r>
          </a:p>
          <a:p>
            <a:endParaRPr lang="ru-RU" dirty="0"/>
          </a:p>
        </p:txBody>
      </p:sp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62200"/>
            <a:ext cx="8460432" cy="4495800"/>
          </a:xfrm>
        </p:spPr>
        <p:txBody>
          <a:bodyPr/>
          <a:lstStyle/>
          <a:p>
            <a:r>
              <a:rPr lang="ru-RU" sz="2400" dirty="0" smtClean="0"/>
              <a:t>Инструменты и материалы росписи. </a:t>
            </a:r>
          </a:p>
          <a:p>
            <a:r>
              <a:rPr lang="ru-RU" sz="2400" dirty="0" smtClean="0"/>
              <a:t>Виды Городецкой росписи (сюжетная, цветочная). </a:t>
            </a:r>
          </a:p>
          <a:p>
            <a:r>
              <a:rPr lang="ru-RU" sz="2400" dirty="0" smtClean="0"/>
              <a:t>Традиционные сюжеты (тройка; гуляние; чаепитие…). </a:t>
            </a:r>
          </a:p>
          <a:p>
            <a:r>
              <a:rPr lang="ru-RU" sz="2400" dirty="0" smtClean="0"/>
              <a:t>Технология и этапы выполнения традиционных элементов росписи (роза-купавка; папоротник; ягодка; конь; птица; кавалер; барыня). </a:t>
            </a:r>
          </a:p>
          <a:p>
            <a:r>
              <a:rPr lang="ru-RU" sz="2400" dirty="0" smtClean="0"/>
              <a:t>Традиционные цвета. </a:t>
            </a:r>
          </a:p>
          <a:p>
            <a:r>
              <a:rPr lang="ru-RU" sz="2400" dirty="0" smtClean="0"/>
              <a:t>Выполнение упражнений. </a:t>
            </a:r>
          </a:p>
          <a:p>
            <a:r>
              <a:rPr lang="ru-RU" sz="2400" dirty="0" smtClean="0"/>
              <a:t>Практическая работа.</a:t>
            </a:r>
            <a:endParaRPr lang="ru-RU" sz="2400" dirty="0"/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Сюжетная роспись.</a:t>
            </a:r>
            <a:br>
              <a:rPr lang="ru-RU" dirty="0" smtClean="0"/>
            </a:br>
            <a:r>
              <a:rPr lang="ru-RU" dirty="0" smtClean="0"/>
              <a:t>Крестьянский быт.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4615" y="2362200"/>
            <a:ext cx="5399385" cy="4495800"/>
          </a:xfrm>
        </p:spPr>
        <p:txBody>
          <a:bodyPr/>
          <a:lstStyle/>
          <a:p>
            <a:r>
              <a:rPr lang="ru-RU" dirty="0" smtClean="0"/>
              <a:t>Под ногами у главных героев нередко пишутся животные - собаки, кошки, петушки, цыплята. </a:t>
            </a:r>
          </a:p>
          <a:p>
            <a:r>
              <a:rPr lang="ru-RU" dirty="0" smtClean="0"/>
              <a:t>При таком построении сюжета главные герои изображаются на переднем плане, более крупно, чем второстепенные, нередко их выделяют цветом. </a:t>
            </a:r>
          </a:p>
          <a:p>
            <a:endParaRPr lang="ru-RU" dirty="0"/>
          </a:p>
        </p:txBody>
      </p:sp>
      <p:pic>
        <p:nvPicPr>
          <p:cNvPr id="4" name="Рисунок 3" descr="гу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406747"/>
            <a:ext cx="3456384" cy="2262613"/>
          </a:xfrm>
          <a:prstGeom prst="rect">
            <a:avLst/>
          </a:prstGeom>
        </p:spPr>
      </p:pic>
      <p:pic>
        <p:nvPicPr>
          <p:cNvPr id="5" name="Рисунок 4" descr="Рисунок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420888"/>
            <a:ext cx="2304256" cy="1729563"/>
          </a:xfrm>
          <a:prstGeom prst="rect">
            <a:avLst/>
          </a:prstGeom>
        </p:spPr>
      </p:pic>
      <p:pic>
        <p:nvPicPr>
          <p:cNvPr id="6" name="Рисунок 5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Сюжетная роспись.</a:t>
            </a:r>
            <a:br>
              <a:rPr lang="ru-RU" dirty="0" smtClean="0"/>
            </a:br>
            <a:r>
              <a:rPr lang="ru-RU" dirty="0" smtClean="0"/>
              <a:t>Изображение человека.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76872"/>
            <a:ext cx="8305800" cy="4581128"/>
          </a:xfrm>
        </p:spPr>
        <p:txBody>
          <a:bodyPr/>
          <a:lstStyle/>
          <a:p>
            <a:r>
              <a:rPr lang="ru-RU" dirty="0" smtClean="0"/>
              <a:t>Лица людей в городецкой росписи всегда обращены к зрителю. Очень редко встречаются изображения, развернутые в три четверти. </a:t>
            </a:r>
          </a:p>
          <a:p>
            <a:r>
              <a:rPr lang="ru-RU" dirty="0" smtClean="0"/>
              <a:t>Таким образом, зритель или хозяин изделия видят в герое самого себя или кого-то из своих ближайших друзей и товарищей, а в окружающем их персонажей антураже тот мир, в котором хотелось бы жить и ему. </a:t>
            </a:r>
          </a:p>
          <a:p>
            <a:endParaRPr lang="ru-RU" dirty="0"/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186264" cy="1143000"/>
          </a:xfrm>
        </p:spPr>
        <p:txBody>
          <a:bodyPr/>
          <a:lstStyle/>
          <a:p>
            <a:r>
              <a:rPr lang="ru-RU" dirty="0" smtClean="0"/>
              <a:t>Сюжетная роспись.</a:t>
            </a:r>
            <a:br>
              <a:rPr lang="ru-RU" dirty="0" smtClean="0"/>
            </a:br>
            <a:r>
              <a:rPr lang="ru-RU" dirty="0" smtClean="0"/>
              <a:t>Дамы и кавалеры, парочки.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8631" y="2362200"/>
            <a:ext cx="5255369" cy="4495800"/>
          </a:xfrm>
        </p:spPr>
        <p:txBody>
          <a:bodyPr/>
          <a:lstStyle/>
          <a:p>
            <a:r>
              <a:rPr lang="ru-RU" dirty="0" smtClean="0"/>
              <a:t>Мы видим дам в самых модных и богатых туалетах — узорные шелковые ткани, широкие юбки, перевитые жемчугом высокие прически; </a:t>
            </a:r>
          </a:p>
          <a:p>
            <a:r>
              <a:rPr lang="ru-RU" dirty="0" smtClean="0"/>
              <a:t>мужчины в щегольских сюртуках, жилетах с бабочками, в лаковых сапогах. </a:t>
            </a:r>
          </a:p>
        </p:txBody>
      </p:sp>
      <p:pic>
        <p:nvPicPr>
          <p:cNvPr id="4" name="Рисунок 3" descr="35 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2769985" cy="4077072"/>
          </a:xfrm>
          <a:prstGeom prst="rect">
            <a:avLst/>
          </a:prstGeom>
        </p:spPr>
      </p:pic>
      <p:pic>
        <p:nvPicPr>
          <p:cNvPr id="5" name="Рисунок 4" descr="Рисунок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258272" cy="1143000"/>
          </a:xfrm>
        </p:spPr>
        <p:txBody>
          <a:bodyPr/>
          <a:lstStyle/>
          <a:p>
            <a:r>
              <a:rPr lang="ru-RU" dirty="0" smtClean="0"/>
              <a:t>Сюжетная роспись.</a:t>
            </a:r>
            <a:br>
              <a:rPr lang="ru-RU" dirty="0" smtClean="0"/>
            </a:br>
            <a:r>
              <a:rPr lang="ru-RU" dirty="0" smtClean="0"/>
              <a:t>Дамы и кавалеры, парочки.</a:t>
            </a:r>
            <a:endParaRPr lang="ru-RU" dirty="0"/>
          </a:p>
        </p:txBody>
      </p:sp>
      <p:pic>
        <p:nvPicPr>
          <p:cNvPr id="5" name="Рисунок 4" descr="лебедев встре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06" y="2348881"/>
            <a:ext cx="6313577" cy="4032448"/>
          </a:xfrm>
          <a:prstGeom prst="rect">
            <a:avLst/>
          </a:prstGeom>
        </p:spPr>
      </p:pic>
      <p:pic>
        <p:nvPicPr>
          <p:cNvPr id="6" name="Рисунок 5" descr="Рисунок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608" y="2348880"/>
            <a:ext cx="2719869" cy="3528392"/>
          </a:xfrm>
          <a:prstGeom prst="rect">
            <a:avLst/>
          </a:prstGeom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Сюжетная роспись.</a:t>
            </a:r>
            <a:br>
              <a:rPr lang="ru-RU" dirty="0" smtClean="0"/>
            </a:br>
            <a:r>
              <a:rPr lang="ru-RU" dirty="0" smtClean="0"/>
              <a:t>Посиделки и чаепития.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6663" y="2362200"/>
            <a:ext cx="4967337" cy="4495800"/>
          </a:xfrm>
        </p:spPr>
        <p:txBody>
          <a:bodyPr/>
          <a:lstStyle/>
          <a:p>
            <a:r>
              <a:rPr lang="ru-RU" dirty="0" smtClean="0"/>
              <a:t>Героев окружает модная мебель: круглые столики на резных витых ножках, портьеры с бахромой, витые колонны – символ городской богатой жизни. Люди как бы позируют нам или стоя, или сидя за столом с чашками и рюмками.</a:t>
            </a:r>
            <a:endParaRPr lang="ru-RU" dirty="0"/>
          </a:p>
        </p:txBody>
      </p:sp>
      <p:pic>
        <p:nvPicPr>
          <p:cNvPr id="6" name="Рисунок 5" descr="Рисунок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149080"/>
            <a:ext cx="2634232" cy="2585868"/>
          </a:xfrm>
          <a:prstGeom prst="rect">
            <a:avLst/>
          </a:prstGeom>
        </p:spPr>
      </p:pic>
      <p:pic>
        <p:nvPicPr>
          <p:cNvPr id="5" name="Рисунок 4" descr="Рисунок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3411496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 антика </a:t>
            </a:r>
            <a:br>
              <a:rPr lang="ru-RU" dirty="0" smtClean="0"/>
            </a:br>
            <a:r>
              <a:rPr lang="ru-RU" dirty="0" smtClean="0"/>
              <a:t>сюжетной росписи.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748464" cy="4495800"/>
          </a:xfrm>
        </p:spPr>
        <p:txBody>
          <a:bodyPr/>
          <a:lstStyle/>
          <a:p>
            <a:r>
              <a:rPr lang="ru-RU" dirty="0" smtClean="0"/>
              <a:t>Мужская фигура на коне трактуется как жених, одинокая девушка, стоящая около березки-подружки, прочитывается как невеста. </a:t>
            </a:r>
          </a:p>
          <a:p>
            <a:r>
              <a:rPr lang="ru-RU" dirty="0" smtClean="0"/>
              <a:t>Сцены застолья, чаепития, свадьбы, вечерки выполняются на фоне окна с обязательным включением стола. Стол никогда не пустует, он заполнен чашками, самоваром или вазой с цветами — это символ богатства и достатка. </a:t>
            </a:r>
          </a:p>
          <a:p>
            <a:r>
              <a:rPr lang="ru-RU" dirty="0" smtClean="0"/>
              <a:t>Такое же семантическое прочтение несут богато драпированные шторы и настенные часы. </a:t>
            </a:r>
          </a:p>
          <a:p>
            <a:endParaRPr lang="ru-RU" dirty="0"/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выполнения росписи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2000"/>
            <a:ext cx="8382000" cy="1143000"/>
          </a:xfrm>
        </p:spPr>
        <p:txBody>
          <a:bodyPr/>
          <a:lstStyle/>
          <a:p>
            <a:r>
              <a:rPr lang="ru-RU" dirty="0" smtClean="0"/>
              <a:t>Технология и этапы выполнения традиционных элементов росписи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04864"/>
            <a:ext cx="8352928" cy="372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Городецкая роспись выполняется в три этапа: </a:t>
            </a:r>
          </a:p>
          <a:p>
            <a:r>
              <a:rPr lang="ru-RU" dirty="0" smtClean="0"/>
              <a:t>первый — подмалевка, т.е. круговое движение кистью, нанесение одного цветового пятна. </a:t>
            </a:r>
          </a:p>
          <a:p>
            <a:r>
              <a:rPr lang="ru-RU" dirty="0" smtClean="0"/>
              <a:t>Второй этап — </a:t>
            </a:r>
            <a:r>
              <a:rPr lang="ru-RU" dirty="0" err="1" smtClean="0"/>
              <a:t>теневка</a:t>
            </a:r>
            <a:r>
              <a:rPr lang="ru-RU" dirty="0" smtClean="0"/>
              <a:t> (или оттенок), пропись более тёмным тоном. </a:t>
            </a:r>
          </a:p>
          <a:p>
            <a:r>
              <a:rPr lang="ru-RU" dirty="0" smtClean="0"/>
              <a:t>Третий этап — оживка (или </a:t>
            </a:r>
            <a:r>
              <a:rPr lang="ru-RU" dirty="0" err="1" smtClean="0"/>
              <a:t>разживка</a:t>
            </a:r>
            <a:r>
              <a:rPr lang="ru-RU" dirty="0" smtClean="0"/>
              <a:t>), т.е. тонкая разделка белилами – условный объём. </a:t>
            </a:r>
            <a:endParaRPr lang="ru-RU" dirty="0"/>
          </a:p>
        </p:txBody>
      </p:sp>
      <p:pic>
        <p:nvPicPr>
          <p:cNvPr id="4" name="Рисунок 3" descr="100_1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707" y="5535478"/>
            <a:ext cx="3727789" cy="1216910"/>
          </a:xfrm>
          <a:prstGeom prst="rect">
            <a:avLst/>
          </a:prstGeom>
        </p:spPr>
      </p:pic>
      <p:pic>
        <p:nvPicPr>
          <p:cNvPr id="5" name="Рисунок 4" descr="Рисунок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589240"/>
            <a:ext cx="4185667" cy="110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Традиционные композиционные схемы росписи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826224" cy="1143000"/>
          </a:xfrm>
        </p:spPr>
        <p:txBody>
          <a:bodyPr/>
          <a:lstStyle/>
          <a:p>
            <a:r>
              <a:rPr lang="ru-RU" dirty="0" smtClean="0"/>
              <a:t>Традиционные композиционные схемы  - «БУКЕТ»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8751" y="2362200"/>
            <a:ext cx="4175249" cy="4495800"/>
          </a:xfrm>
        </p:spPr>
        <p:txBody>
          <a:bodyPr/>
          <a:lstStyle/>
          <a:p>
            <a:r>
              <a:rPr lang="ru-RU" dirty="0" smtClean="0"/>
              <a:t>«Букет» - изображается зеркально симметрично. Как правило, пишется на разделочных досках или блюдах. </a:t>
            </a:r>
          </a:p>
          <a:p>
            <a:r>
              <a:rPr lang="ru-RU" dirty="0" smtClean="0"/>
              <a:t>Символизирует  «Древо Жизни»</a:t>
            </a:r>
            <a:endParaRPr lang="ru-RU" dirty="0"/>
          </a:p>
        </p:txBody>
      </p:sp>
      <p:pic>
        <p:nvPicPr>
          <p:cNvPr id="4" name="Рисунок 3" descr="древ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394" y="2348880"/>
            <a:ext cx="1377791" cy="2160240"/>
          </a:xfrm>
          <a:prstGeom prst="rect">
            <a:avLst/>
          </a:prstGeom>
        </p:spPr>
      </p:pic>
      <p:pic>
        <p:nvPicPr>
          <p:cNvPr id="5" name="Рисунок 4" descr="Рисунок3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82" y="2389368"/>
            <a:ext cx="2805905" cy="4135976"/>
          </a:xfrm>
          <a:prstGeom prst="rect">
            <a:avLst/>
          </a:prstGeom>
        </p:spPr>
      </p:pic>
      <p:pic>
        <p:nvPicPr>
          <p:cNvPr id="6" name="Рисунок 5" descr="Рисунок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677074"/>
            <a:ext cx="1440160" cy="1848270"/>
          </a:xfrm>
          <a:prstGeom prst="rect">
            <a:avLst/>
          </a:prstGeom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Повторение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898232" cy="1143000"/>
          </a:xfrm>
        </p:spPr>
        <p:txBody>
          <a:bodyPr/>
          <a:lstStyle/>
          <a:p>
            <a:r>
              <a:rPr lang="ru-RU" dirty="0" smtClean="0"/>
              <a:t>Традиционные композиционные схемы  - «ГИРЛЯНДА»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362200"/>
            <a:ext cx="5004048" cy="4495800"/>
          </a:xfrm>
        </p:spPr>
        <p:txBody>
          <a:bodyPr/>
          <a:lstStyle/>
          <a:p>
            <a:r>
              <a:rPr lang="ru-RU" dirty="0" smtClean="0"/>
              <a:t>«Гирлянда» - представляет собой один или два крупных цветка в центре и расходящиеся в стороны более мелкие цветы с листьями. </a:t>
            </a:r>
          </a:p>
          <a:p>
            <a:r>
              <a:rPr lang="ru-RU" dirty="0" smtClean="0"/>
              <a:t>Они могут вписываться в круг, полосу, располагаться серповидно (на угловых заставках). </a:t>
            </a:r>
            <a:endParaRPr lang="ru-RU" dirty="0"/>
          </a:p>
        </p:txBody>
      </p:sp>
      <p:pic>
        <p:nvPicPr>
          <p:cNvPr id="4" name="Рисунок 3" descr="100_1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89810"/>
            <a:ext cx="3716557" cy="4307542"/>
          </a:xfrm>
          <a:prstGeom prst="rect">
            <a:avLst/>
          </a:prstGeom>
        </p:spPr>
      </p:pic>
      <p:pic>
        <p:nvPicPr>
          <p:cNvPr id="5" name="Рисунок 4" descr="Рисунок222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1449466" cy="1445406"/>
          </a:xfrm>
          <a:prstGeom prst="rect">
            <a:avLst/>
          </a:prstGeom>
        </p:spPr>
      </p:pic>
      <p:pic>
        <p:nvPicPr>
          <p:cNvPr id="6" name="Рисунок 5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114256" cy="1143000"/>
          </a:xfrm>
        </p:spPr>
        <p:txBody>
          <a:bodyPr/>
          <a:lstStyle/>
          <a:p>
            <a:r>
              <a:rPr lang="ru-RU" dirty="0" smtClean="0"/>
              <a:t>Традиционные композиционные схемы  - «РОМБ»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362200"/>
            <a:ext cx="5868144" cy="4495800"/>
          </a:xfrm>
        </p:spPr>
        <p:txBody>
          <a:bodyPr/>
          <a:lstStyle/>
          <a:p>
            <a:r>
              <a:rPr lang="ru-RU" dirty="0" smtClean="0"/>
              <a:t>«Ромб»- один из вариантов «гирлянды», когда в центре пишутся один или более цветков, образующие ромбовидный центр, а бутоны и листья, постепенно уменьшающиеся к вершинам ромба, расположены на двух пересекающихся перпендикулярно осях. </a:t>
            </a:r>
          </a:p>
        </p:txBody>
      </p:sp>
      <p:pic>
        <p:nvPicPr>
          <p:cNvPr id="4" name="Рисунок 3" descr="grd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653136"/>
            <a:ext cx="3267447" cy="1907001"/>
          </a:xfrm>
          <a:prstGeom prst="rect">
            <a:avLst/>
          </a:prstGeom>
        </p:spPr>
      </p:pic>
      <p:pic>
        <p:nvPicPr>
          <p:cNvPr id="5" name="Рисунок 4" descr="Рисунок12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65115" y="1879302"/>
            <a:ext cx="1965723" cy="3192912"/>
          </a:xfrm>
          <a:prstGeom prst="rect">
            <a:avLst/>
          </a:prstGeom>
        </p:spPr>
      </p:pic>
      <p:pic>
        <p:nvPicPr>
          <p:cNvPr id="6" name="Рисунок 5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62328" cy="1143000"/>
          </a:xfrm>
        </p:spPr>
        <p:txBody>
          <a:bodyPr/>
          <a:lstStyle/>
          <a:p>
            <a:r>
              <a:rPr lang="ru-RU" dirty="0" smtClean="0"/>
              <a:t>Традиционные композиционные схемы  - «Цветочная полоса».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4775" y="2362200"/>
            <a:ext cx="3959225" cy="4495800"/>
          </a:xfrm>
        </p:spPr>
        <p:txBody>
          <a:bodyPr/>
          <a:lstStyle/>
          <a:p>
            <a:r>
              <a:rPr lang="ru-RU" dirty="0" smtClean="0"/>
              <a:t>«Цветочная полоса» - разновидность гирлянды, сохранилась в городецкой росписи еще с расписных прялок, где она разделяла верхний и нижний ярусы. </a:t>
            </a:r>
            <a:endParaRPr lang="ru-RU" dirty="0"/>
          </a:p>
        </p:txBody>
      </p:sp>
      <p:pic>
        <p:nvPicPr>
          <p:cNvPr id="4" name="Рисунок 3" descr="Рисунок1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8" y="2331822"/>
            <a:ext cx="4591260" cy="2249306"/>
          </a:xfrm>
          <a:prstGeom prst="rect">
            <a:avLst/>
          </a:prstGeom>
        </p:spPr>
      </p:pic>
      <p:pic>
        <p:nvPicPr>
          <p:cNvPr id="5" name="Рисунок 4" descr="Рисунок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21088"/>
            <a:ext cx="1030285" cy="2420888"/>
          </a:xfrm>
          <a:prstGeom prst="rect">
            <a:avLst/>
          </a:prstGeom>
        </p:spPr>
      </p:pic>
      <p:pic>
        <p:nvPicPr>
          <p:cNvPr id="6" name="Рисунок 5" descr="Рисунок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657927"/>
            <a:ext cx="1204213" cy="2011433"/>
          </a:xfrm>
          <a:prstGeom prst="rect">
            <a:avLst/>
          </a:prstGeom>
        </p:spPr>
      </p:pic>
      <p:pic>
        <p:nvPicPr>
          <p:cNvPr id="7" name="Рисунок 6" descr="Рисунок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667193"/>
            <a:ext cx="2088232" cy="1930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042248" cy="1143000"/>
          </a:xfrm>
        </p:spPr>
        <p:txBody>
          <a:bodyPr/>
          <a:lstStyle/>
          <a:p>
            <a:r>
              <a:rPr lang="ru-RU" dirty="0" smtClean="0"/>
              <a:t>Традиционные композиционные схемы  - «ВЕНОК».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4855" y="2362200"/>
            <a:ext cx="3239145" cy="4495800"/>
          </a:xfrm>
        </p:spPr>
        <p:txBody>
          <a:bodyPr/>
          <a:lstStyle/>
          <a:p>
            <a:r>
              <a:rPr lang="ru-RU" dirty="0" smtClean="0"/>
              <a:t>«Венок» — напоминает «цветочную полосу», но только замкнутую по краю блюда, крышки поставка или шкатулки.</a:t>
            </a:r>
            <a:endParaRPr lang="ru-RU" dirty="0"/>
          </a:p>
        </p:txBody>
      </p:sp>
      <p:pic>
        <p:nvPicPr>
          <p:cNvPr id="4" name="Рисунок 3" descr="Рисунок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068960"/>
            <a:ext cx="1749645" cy="1722592"/>
          </a:xfrm>
          <a:prstGeom prst="rect">
            <a:avLst/>
          </a:prstGeom>
        </p:spPr>
      </p:pic>
      <p:pic>
        <p:nvPicPr>
          <p:cNvPr id="5" name="Рисунок 4" descr="Рисунок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3657600" cy="3705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186264" cy="1143000"/>
          </a:xfrm>
        </p:spPr>
        <p:txBody>
          <a:bodyPr/>
          <a:lstStyle/>
          <a:p>
            <a:r>
              <a:rPr lang="ru-RU" dirty="0" smtClean="0"/>
              <a:t>Традиционные композиционные схемы  - </a:t>
            </a:r>
            <a:r>
              <a:rPr lang="ru-RU" dirty="0" err="1" smtClean="0"/>
              <a:t>ярусность</a:t>
            </a:r>
            <a:r>
              <a:rPr lang="ru-RU" dirty="0" smtClean="0"/>
              <a:t> (этажность).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2362200"/>
            <a:ext cx="3779912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Влияние иконописи:</a:t>
            </a:r>
          </a:p>
          <a:p>
            <a:r>
              <a:rPr lang="ru-RU" dirty="0" smtClean="0"/>
              <a:t>То же композиционное деление поверхности на яруса, клейма. </a:t>
            </a:r>
          </a:p>
          <a:p>
            <a:r>
              <a:rPr lang="ru-RU" dirty="0" smtClean="0"/>
              <a:t>Изображения часто сопровождаются надписями.</a:t>
            </a:r>
          </a:p>
          <a:p>
            <a:endParaRPr lang="ru-RU" dirty="0"/>
          </a:p>
        </p:txBody>
      </p:sp>
      <p:pic>
        <p:nvPicPr>
          <p:cNvPr id="4" name="Рисунок 3" descr="19 в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965" y="2420888"/>
            <a:ext cx="2263883" cy="4149080"/>
          </a:xfrm>
          <a:prstGeom prst="rect">
            <a:avLst/>
          </a:prstGeom>
        </p:spPr>
      </p:pic>
      <p:pic>
        <p:nvPicPr>
          <p:cNvPr id="5" name="Рисунок 4" descr="Рисунок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010" y="2348880"/>
            <a:ext cx="1827062" cy="4293096"/>
          </a:xfrm>
          <a:prstGeom prst="rect">
            <a:avLst/>
          </a:prstGeom>
        </p:spPr>
      </p:pic>
      <p:pic>
        <p:nvPicPr>
          <p:cNvPr id="6" name="Рисунок 5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Практическая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150" y="2967335"/>
            <a:ext cx="5323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Приготовьте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цвета </a:t>
            </a:r>
            <a:br>
              <a:rPr lang="ru-RU" dirty="0" smtClean="0"/>
            </a:br>
            <a:r>
              <a:rPr lang="ru-RU" dirty="0" smtClean="0"/>
              <a:t>городецкой росписи.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62200"/>
            <a:ext cx="8532440" cy="3724275"/>
          </a:xfrm>
        </p:spPr>
        <p:txBody>
          <a:bodyPr/>
          <a:lstStyle/>
          <a:p>
            <a:r>
              <a:rPr lang="ru-RU" dirty="0" smtClean="0"/>
              <a:t>В росписи использовались яркие сочные краски — белила цинковые, кадмий желтый, кадмий красный, кадмий оранжевый, охра светлая, охра красная, сиена натуральная, киноварь ртутная, кобальт фиолетовый, окись хрома, зелень изумрудная, ультрамарин, сажа газовая.</a:t>
            </a:r>
          </a:p>
        </p:txBody>
      </p:sp>
      <p:sp>
        <p:nvSpPr>
          <p:cNvPr id="5" name="Овал 4"/>
          <p:cNvSpPr/>
          <p:nvPr/>
        </p:nvSpPr>
        <p:spPr>
          <a:xfrm>
            <a:off x="2627784" y="5877272"/>
            <a:ext cx="72008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5877272"/>
            <a:ext cx="720080" cy="648072"/>
          </a:xfrm>
          <a:prstGeom prst="ellipse">
            <a:avLst/>
          </a:prstGeom>
          <a:solidFill>
            <a:srgbClr val="EA7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91880" y="5085184"/>
            <a:ext cx="72008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7984" y="5877272"/>
            <a:ext cx="720080" cy="648072"/>
          </a:xfrm>
          <a:prstGeom prst="ellipse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27984" y="5085184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2080" y="5085184"/>
            <a:ext cx="720080" cy="648072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5085184"/>
            <a:ext cx="720080" cy="648072"/>
          </a:xfrm>
          <a:prstGeom prst="ellipse">
            <a:avLst/>
          </a:prstGeom>
          <a:solidFill>
            <a:srgbClr val="5857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84368" y="5085184"/>
            <a:ext cx="720080" cy="648072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5085184"/>
            <a:ext cx="720080" cy="648072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84368" y="5877272"/>
            <a:ext cx="720080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20272" y="5877272"/>
            <a:ext cx="720080" cy="6480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5877272"/>
            <a:ext cx="720080" cy="64807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92080" y="5877272"/>
            <a:ext cx="720080" cy="648072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0"/>
            <a:ext cx="392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Рисунок 20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цвета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362200"/>
            <a:ext cx="6372200" cy="3724275"/>
          </a:xfrm>
        </p:spPr>
        <p:txBody>
          <a:bodyPr/>
          <a:lstStyle/>
          <a:p>
            <a:r>
              <a:rPr lang="ru-RU" dirty="0" smtClean="0"/>
              <a:t>Городецкая роспись предполагает кроме основных цветов, промежуточные цвета – если «</a:t>
            </a:r>
            <a:r>
              <a:rPr lang="ru-RU" dirty="0" err="1" smtClean="0"/>
              <a:t>тенёвка</a:t>
            </a:r>
            <a:r>
              <a:rPr lang="ru-RU" dirty="0" smtClean="0"/>
              <a:t>» предполагается синяя, то «подмалёвка» – голубая (синий + белила); если </a:t>
            </a:r>
            <a:r>
              <a:rPr lang="ru-RU" dirty="0" err="1" smtClean="0"/>
              <a:t>тенёвка</a:t>
            </a:r>
            <a:r>
              <a:rPr lang="ru-RU" dirty="0" smtClean="0"/>
              <a:t> – бордо, то подмалёвка – красная; если </a:t>
            </a:r>
            <a:r>
              <a:rPr lang="ru-RU" dirty="0" err="1" smtClean="0"/>
              <a:t>тенёвка</a:t>
            </a:r>
            <a:r>
              <a:rPr lang="ru-RU" dirty="0" smtClean="0"/>
              <a:t> красная, то подмалёвка розовая, а </a:t>
            </a:r>
            <a:r>
              <a:rPr lang="ru-RU" dirty="0" err="1" smtClean="0"/>
              <a:t>бликовка</a:t>
            </a:r>
            <a:r>
              <a:rPr lang="ru-RU" dirty="0" smtClean="0"/>
              <a:t>, соответственно всегда белая.</a:t>
            </a:r>
            <a:endParaRPr lang="ru-RU" dirty="0"/>
          </a:p>
        </p:txBody>
      </p:sp>
      <p:pic>
        <p:nvPicPr>
          <p:cNvPr id="4" name="Рисунок 3" descr="100_13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2266615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_1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81128"/>
            <a:ext cx="2484120" cy="112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754048"/>
            <a:ext cx="2592288" cy="854640"/>
          </a:xfrm>
          <a:prstGeom prst="rect">
            <a:avLst/>
          </a:prstGeom>
        </p:spPr>
      </p:pic>
      <p:pic>
        <p:nvPicPr>
          <p:cNvPr id="7" name="Рисунок 6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1"/>
            <a:ext cx="8305800" cy="3587080"/>
          </a:xfrm>
        </p:spPr>
        <p:txBody>
          <a:bodyPr/>
          <a:lstStyle/>
          <a:p>
            <a:r>
              <a:rPr lang="ru-RU" dirty="0" smtClean="0"/>
              <a:t>Приготовьте набор гуашевых или акриловых красок (не менее 6 цветов), чтобы в наборе обязательно присутствовали белила и сажа.</a:t>
            </a:r>
            <a:endParaRPr lang="ru-RU" dirty="0"/>
          </a:p>
        </p:txBody>
      </p:sp>
      <p:pic>
        <p:nvPicPr>
          <p:cNvPr id="4" name="Рисунок 3" descr="interesniye-blogi-peace-to-my-head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255769" cy="2834342"/>
          </a:xfrm>
          <a:prstGeom prst="rect">
            <a:avLst/>
          </a:prstGeom>
        </p:spPr>
      </p:pic>
      <p:pic>
        <p:nvPicPr>
          <p:cNvPr id="5" name="Рисунок 4" descr="Рисунок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62200"/>
            <a:ext cx="8532440" cy="4495800"/>
          </a:xfrm>
        </p:spPr>
        <p:txBody>
          <a:bodyPr/>
          <a:lstStyle/>
          <a:p>
            <a:r>
              <a:rPr lang="ru-RU" dirty="0" smtClean="0"/>
              <a:t>В каком веке было образовано село Городец?</a:t>
            </a:r>
          </a:p>
          <a:p>
            <a:r>
              <a:rPr lang="ru-RU" dirty="0" smtClean="0"/>
              <a:t>Какие изделия изначально изготавливали городецкие мастера?</a:t>
            </a:r>
          </a:p>
          <a:p>
            <a:r>
              <a:rPr lang="ru-RU" dirty="0" smtClean="0"/>
              <a:t>Какая технология декорирования изделий из дерева традиционно использовалась городецкими мастерами – резьба или роспись?</a:t>
            </a:r>
          </a:p>
          <a:p>
            <a:r>
              <a:rPr lang="ru-RU" dirty="0" smtClean="0"/>
              <a:t>Какие изделия изготавливают современные городецкие мастера?</a:t>
            </a:r>
          </a:p>
          <a:p>
            <a:r>
              <a:rPr lang="ru-RU" dirty="0" smtClean="0"/>
              <a:t>Какие краски используют в Городце?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392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152" y="2967335"/>
            <a:ext cx="532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приготовьте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Кисти!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62200"/>
            <a:ext cx="8460432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росписи желательно иметь три кисти: </a:t>
            </a:r>
          </a:p>
          <a:p>
            <a:r>
              <a:rPr lang="ru-RU" dirty="0" smtClean="0"/>
              <a:t>беличью художественную (№ </a:t>
            </a:r>
            <a:r>
              <a:rPr lang="en-US" dirty="0" smtClean="0"/>
              <a:t>2 </a:t>
            </a:r>
            <a:r>
              <a:rPr lang="ru-RU" dirty="0" smtClean="0"/>
              <a:t>или № </a:t>
            </a:r>
            <a:r>
              <a:rPr lang="en-US" dirty="0" smtClean="0"/>
              <a:t>3), </a:t>
            </a:r>
            <a:endParaRPr lang="ru-RU" dirty="0" smtClean="0"/>
          </a:p>
          <a:p>
            <a:r>
              <a:rPr lang="ru-RU" dirty="0" smtClean="0"/>
              <a:t>колонковую художественную (№ </a:t>
            </a:r>
            <a:r>
              <a:rPr lang="en-US" dirty="0" smtClean="0"/>
              <a:t>1 </a:t>
            </a:r>
            <a:r>
              <a:rPr lang="ru-RU" dirty="0" smtClean="0"/>
              <a:t>или № </a:t>
            </a:r>
            <a:r>
              <a:rPr lang="en-US" dirty="0" smtClean="0"/>
              <a:t>2)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флейц (№ </a:t>
            </a:r>
            <a:r>
              <a:rPr lang="en-US" dirty="0" smtClean="0"/>
              <a:t>2 </a:t>
            </a:r>
            <a:r>
              <a:rPr lang="ru-RU" dirty="0" smtClean="0"/>
              <a:t>или № </a:t>
            </a:r>
            <a:r>
              <a:rPr lang="en-US" dirty="0" smtClean="0"/>
              <a:t>3). </a:t>
            </a:r>
            <a:r>
              <a:rPr lang="ru-RU" dirty="0" smtClean="0"/>
              <a:t>Флейц — это плоская кисточка из мягкого волоса, которая используется для подмалевок и наведения рамок. </a:t>
            </a:r>
          </a:p>
          <a:p>
            <a:r>
              <a:rPr lang="ru-RU" dirty="0" smtClean="0"/>
              <a:t>Кроме того желательно иметь отдельные кисти для работы сажей, и для работы белилами.</a:t>
            </a:r>
          </a:p>
          <a:p>
            <a:endParaRPr lang="ru-RU" dirty="0"/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62200"/>
            <a:ext cx="8604448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+mj-lt"/>
              </a:rPr>
              <a:t>По принципу: подмалёвок</a:t>
            </a:r>
            <a:r>
              <a:rPr lang="ru-RU" dirty="0" smtClean="0">
                <a:latin typeface="+mj-lt"/>
                <a:cs typeface="Times New Roman"/>
              </a:rPr>
              <a:t>→ </a:t>
            </a:r>
            <a:r>
              <a:rPr lang="ru-RU" dirty="0" err="1" smtClean="0">
                <a:latin typeface="+mj-lt"/>
                <a:cs typeface="Times New Roman"/>
              </a:rPr>
              <a:t>тенёжка</a:t>
            </a:r>
            <a:r>
              <a:rPr lang="ru-RU" dirty="0" smtClean="0">
                <a:latin typeface="+mj-lt"/>
                <a:cs typeface="Times New Roman"/>
              </a:rPr>
              <a:t> → </a:t>
            </a:r>
            <a:r>
              <a:rPr lang="ru-RU" dirty="0" err="1" smtClean="0">
                <a:latin typeface="+mj-lt"/>
                <a:cs typeface="Times New Roman"/>
              </a:rPr>
              <a:t>бликовка</a:t>
            </a:r>
            <a:r>
              <a:rPr lang="ru-RU" dirty="0" smtClean="0">
                <a:latin typeface="+mj-lt"/>
                <a:cs typeface="Times New Roman"/>
              </a:rPr>
              <a:t> выполните упражнения (каждое упражнение выполните на листе А4):</a:t>
            </a:r>
          </a:p>
          <a:p>
            <a:r>
              <a:rPr lang="ru-RU" dirty="0" smtClean="0">
                <a:latin typeface="+mj-lt"/>
                <a:cs typeface="Times New Roman"/>
              </a:rPr>
              <a:t>Роза – Купавка, ягоды, листья.</a:t>
            </a:r>
          </a:p>
          <a:p>
            <a:r>
              <a:rPr lang="ru-RU" dirty="0" smtClean="0">
                <a:latin typeface="+mj-lt"/>
              </a:rPr>
              <a:t>Выполните простейшую «цветочную полосу», из цветов и листьев.</a:t>
            </a:r>
          </a:p>
          <a:p>
            <a:r>
              <a:rPr lang="ru-RU" dirty="0" smtClean="0">
                <a:latin typeface="+mj-lt"/>
              </a:rPr>
              <a:t>Выполните композицию «ромб» из цветов, листьев и ягод.</a:t>
            </a:r>
          </a:p>
          <a:p>
            <a:endParaRPr lang="ru-RU" dirty="0"/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539552" y="2564904"/>
            <a:ext cx="2664296" cy="345638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работы</a:t>
            </a:r>
            <a:endParaRPr lang="ru-RU" dirty="0"/>
          </a:p>
        </p:txBody>
      </p:sp>
      <p:pic>
        <p:nvPicPr>
          <p:cNvPr id="4" name="Рисунок 3" descr="100_138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27584" y="2996952"/>
            <a:ext cx="2160240" cy="2071650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3347864" y="2564904"/>
            <a:ext cx="2592288" cy="345638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6084168" y="2564904"/>
            <a:ext cx="2592288" cy="345638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161086" y="3454086"/>
            <a:ext cx="2982212" cy="1423792"/>
          </a:xfrm>
          <a:prstGeom prst="rect">
            <a:avLst/>
          </a:prstGeom>
        </p:spPr>
      </p:pic>
      <p:pic>
        <p:nvPicPr>
          <p:cNvPr id="10" name="Рисунок 9" descr="grd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49760" y="3278570"/>
            <a:ext cx="2736304" cy="1597006"/>
          </a:xfrm>
          <a:prstGeom prst="rect">
            <a:avLst/>
          </a:prstGeom>
        </p:spPr>
      </p:pic>
      <p:pic>
        <p:nvPicPr>
          <p:cNvPr id="11" name="Рисунок 10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467600" cy="1104900"/>
          </a:xfrm>
        </p:spPr>
        <p:txBody>
          <a:bodyPr/>
          <a:lstStyle/>
          <a:p>
            <a:pPr eaLnBrk="1" hangingPunct="1"/>
            <a:r>
              <a:rPr lang="ru-RU" dirty="0" smtClean="0"/>
              <a:t>Рейтинговая оценка:</a:t>
            </a: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ph idx="1"/>
          </p:nvPr>
        </p:nvGraphicFramePr>
        <p:xfrm>
          <a:off x="755576" y="2348880"/>
          <a:ext cx="7848601" cy="4237752"/>
        </p:xfrm>
        <a:graphic>
          <a:graphicData uri="http://schemas.openxmlformats.org/drawingml/2006/table">
            <a:tbl>
              <a:tblPr/>
              <a:tblGrid>
                <a:gridCol w="2811774"/>
                <a:gridCol w="1260008"/>
                <a:gridCol w="1260008"/>
                <a:gridCol w="1258406"/>
                <a:gridCol w="1258405"/>
              </a:tblGrid>
              <a:tr h="367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Уровни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Грамотность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выполне-ния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технологических операций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уровень – параметр не проявляется – «0» баллов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уровень – параметр проявляется не всегда- «2» 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уровень – параметр проявляется часто – «3» балла.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уровень – параметр проявляется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да +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твор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подход – «4» +1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Оптимальное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примене-ние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инструментов и материалов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Аккуратность исполнения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Владение терминологией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Креативность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6161087" cy="1065213"/>
          </a:xfrm>
        </p:spPr>
        <p:txBody>
          <a:bodyPr/>
          <a:lstStyle/>
          <a:p>
            <a:pPr eaLnBrk="1" hangingPunct="1"/>
            <a:r>
              <a:rPr lang="ru-RU" dirty="0" smtClean="0"/>
              <a:t>Рейтинговая оценка: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7848872" cy="4151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Оценка результата:</a:t>
            </a:r>
          </a:p>
          <a:p>
            <a:pPr eaLnBrk="1" hangingPunct="1"/>
            <a:r>
              <a:rPr lang="ru-RU" sz="2800" dirty="0" smtClean="0"/>
              <a:t>20-25 баллов – «отлично».</a:t>
            </a:r>
          </a:p>
          <a:p>
            <a:pPr eaLnBrk="1" hangingPunct="1"/>
            <a:r>
              <a:rPr lang="ru-RU" sz="2800" dirty="0" smtClean="0"/>
              <a:t>15-19 баллов – «хорошо».</a:t>
            </a:r>
          </a:p>
          <a:p>
            <a:pPr eaLnBrk="1" hangingPunct="1"/>
            <a:r>
              <a:rPr lang="ru-RU" sz="2800" dirty="0" smtClean="0"/>
              <a:t>10-14 баллов – «удовлетворительно» - необходимо вернуться к изучению темы.</a:t>
            </a:r>
          </a:p>
          <a:p>
            <a:pPr eaLnBrk="1" hangingPunct="1"/>
            <a:r>
              <a:rPr lang="ru-RU" sz="2800" dirty="0" smtClean="0"/>
              <a:t>Менее 9 баллов – «неудовлетворительно» необходимо вернуться к изучению темы.</a:t>
            </a:r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258272" cy="1143000"/>
          </a:xfrm>
        </p:spPr>
        <p:txBody>
          <a:bodyPr/>
          <a:lstStyle/>
          <a:p>
            <a:r>
              <a:rPr lang="ru-RU" dirty="0" smtClean="0"/>
              <a:t>Использованные 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© М. С. Соколова "Художественная роспись по дереву"</a:t>
            </a:r>
          </a:p>
          <a:p>
            <a:r>
              <a:rPr lang="ru-RU" u="sng" dirty="0" smtClean="0">
                <a:hlinkClick r:id="rId2"/>
              </a:rPr>
              <a:t>http://webartplus.narod.ru/folk21.html</a:t>
            </a:r>
            <a:endParaRPr lang="ru-RU" u="sng" dirty="0" smtClean="0">
              <a:hlinkClick r:id="rId3"/>
            </a:endParaRPr>
          </a:p>
          <a:p>
            <a:r>
              <a:rPr lang="ru-RU" u="sng" dirty="0" smtClean="0">
                <a:hlinkClick r:id="rId4"/>
              </a:rPr>
              <a:t>http://avtor-makhmutova.spb.ru/reading-place/list-on-a-tree/10-list-on-a-tree/52-craft-bases.html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</a:t>
            </a:r>
            <a:br>
              <a:rPr lang="ru-RU" dirty="0" smtClean="0"/>
            </a:br>
            <a:r>
              <a:rPr lang="ru-RU" dirty="0" smtClean="0"/>
              <a:t>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676456" cy="4495800"/>
          </a:xfrm>
        </p:spPr>
        <p:txBody>
          <a:bodyPr/>
          <a:lstStyle/>
          <a:p>
            <a:r>
              <a:rPr lang="ru-RU" dirty="0" smtClean="0"/>
              <a:t>Основа для росписи – изделия из лиственных пород древесины (берёза, ольха, орех…).</a:t>
            </a:r>
          </a:p>
          <a:p>
            <a:r>
              <a:rPr lang="ru-RU" dirty="0" smtClean="0"/>
              <a:t>Абразивные материалы для шлифования.</a:t>
            </a:r>
          </a:p>
          <a:p>
            <a:r>
              <a:rPr lang="ru-RU" dirty="0" smtClean="0"/>
              <a:t>Шпатлёвки.</a:t>
            </a:r>
          </a:p>
          <a:p>
            <a:r>
              <a:rPr lang="ru-RU" dirty="0" err="1" smtClean="0"/>
              <a:t>Порозаполнители</a:t>
            </a:r>
            <a:r>
              <a:rPr lang="ru-RU" dirty="0" smtClean="0"/>
              <a:t> – проклейки, грунтовки.</a:t>
            </a:r>
          </a:p>
          <a:p>
            <a:r>
              <a:rPr lang="ru-RU" dirty="0" smtClean="0"/>
              <a:t>Краски – масляные, темперные, клеевые, акриловые.</a:t>
            </a:r>
          </a:p>
          <a:p>
            <a:r>
              <a:rPr lang="ru-RU" dirty="0" smtClean="0"/>
              <a:t>Разбавители – пенен, скипидар, эмульсии, вода.</a:t>
            </a:r>
          </a:p>
          <a:p>
            <a:r>
              <a:rPr lang="ru-RU" dirty="0" smtClean="0"/>
              <a:t>Плёнкообразующие – олифа, лаки.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392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45840"/>
            <a:ext cx="7924800" cy="1143000"/>
          </a:xfrm>
        </p:spPr>
        <p:txBody>
          <a:bodyPr/>
          <a:lstStyle/>
          <a:p>
            <a:r>
              <a:rPr lang="ru-RU" dirty="0" smtClean="0"/>
              <a:t>Инструменты </a:t>
            </a:r>
            <a:br>
              <a:rPr lang="ru-RU" dirty="0" smtClean="0"/>
            </a:br>
            <a:r>
              <a:rPr lang="ru-RU" dirty="0" smtClean="0"/>
              <a:t>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604448" cy="4495800"/>
          </a:xfrm>
        </p:spPr>
        <p:txBody>
          <a:bodyPr/>
          <a:lstStyle/>
          <a:p>
            <a:r>
              <a:rPr lang="ru-RU" dirty="0" smtClean="0"/>
              <a:t>Если в качестве основы применяется готовое «бельё», то деревообрабатывающие станки и ручной столярный инструмент не учитывается.</a:t>
            </a:r>
          </a:p>
          <a:p>
            <a:r>
              <a:rPr lang="ru-RU" dirty="0" err="1" smtClean="0"/>
              <a:t>Клееварка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Емкости для шпатлёвок, грунтовок, воды…</a:t>
            </a:r>
          </a:p>
          <a:p>
            <a:r>
              <a:rPr lang="ru-RU" dirty="0" smtClean="0"/>
              <a:t>Кисти – для росписи, грунтования, </a:t>
            </a:r>
            <a:r>
              <a:rPr lang="ru-RU" dirty="0" err="1" smtClean="0"/>
              <a:t>лачения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Штампы – из дождевика, резины…</a:t>
            </a:r>
          </a:p>
          <a:p>
            <a:r>
              <a:rPr lang="ru-RU" dirty="0" smtClean="0"/>
              <a:t>Палитра для смешивания красок.</a:t>
            </a:r>
          </a:p>
          <a:p>
            <a:r>
              <a:rPr lang="ru-RU" dirty="0" smtClean="0"/>
              <a:t>Плита и курант для растирания красок вручную.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392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Традиционные виды и мотивы городецкой росписи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690320" cy="1143000"/>
          </a:xfrm>
        </p:spPr>
        <p:txBody>
          <a:bodyPr/>
          <a:lstStyle/>
          <a:p>
            <a:r>
              <a:rPr lang="ru-RU" dirty="0" smtClean="0"/>
              <a:t>Стилистические особенности </a:t>
            </a:r>
            <a:br>
              <a:rPr lang="ru-RU" dirty="0" smtClean="0"/>
            </a:br>
            <a:r>
              <a:rPr lang="ru-RU" dirty="0" smtClean="0"/>
              <a:t>городецкой росписи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604448" cy="3724275"/>
          </a:xfrm>
        </p:spPr>
        <p:txBody>
          <a:bodyPr/>
          <a:lstStyle/>
          <a:p>
            <a:r>
              <a:rPr lang="ru-RU" dirty="0" smtClean="0"/>
              <a:t>Манера росписи, которая сложилась в районе Городца очень своеобразна. </a:t>
            </a:r>
          </a:p>
          <a:p>
            <a:r>
              <a:rPr lang="ru-RU" dirty="0" smtClean="0"/>
              <a:t>Для росписи использовали яичные краски, которые наносили на предмет большими цветовыми пятнами, без предварительного рисунка и контура. </a:t>
            </a:r>
          </a:p>
          <a:p>
            <a:r>
              <a:rPr lang="ru-RU" dirty="0" smtClean="0"/>
              <a:t>Местные художники не знали законов перспективы, их рисунки получались плоскими, но вместе с тем какими-то удивительно легкими, прозрачными. </a:t>
            </a:r>
          </a:p>
          <a:p>
            <a:endParaRPr lang="ru-RU" dirty="0"/>
          </a:p>
        </p:txBody>
      </p:sp>
      <p:pic>
        <p:nvPicPr>
          <p:cNvPr id="4" name="Рисунок 3" descr="Рисунок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83356" cy="1516666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Городецкой росписи</a:t>
            </a:r>
            <a:endParaRPr lang="ru-RU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179512" y="4509120"/>
            <a:ext cx="3024336" cy="1872208"/>
          </a:xfrm>
          <a:prstGeom prst="bevel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Цветочная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роспись</a:t>
            </a:r>
            <a:endParaRPr lang="ru-RU" sz="32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059832" y="2492896"/>
            <a:ext cx="3024336" cy="1872208"/>
          </a:xfrm>
          <a:prstGeom prst="bevel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Сюжетная 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роспись</a:t>
            </a:r>
            <a:endParaRPr lang="ru-RU" sz="32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868144" y="4509120"/>
            <a:ext cx="3024336" cy="2016224"/>
          </a:xfrm>
          <a:prstGeom prst="bevel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Роспись с </a:t>
            </a:r>
            <a:r>
              <a:rPr lang="ru-RU" sz="3200" b="1" spc="50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зоо-мотивами</a:t>
            </a:r>
            <a:r>
              <a:rPr lang="ru-RU" sz="32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Рисунок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8609" y="4365104"/>
            <a:ext cx="2412270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Рисунок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5" y="2132856"/>
            <a:ext cx="2224185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Рисуно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273638"/>
            <a:ext cx="2016224" cy="2061500"/>
          </a:xfrm>
          <a:prstGeom prst="ellipse">
            <a:avLst/>
          </a:prstGeom>
          <a:ln w="190500" cap="rnd">
            <a:solidFill>
              <a:srgbClr val="C0B88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зия">
  <a:themeElements>
    <a:clrScheme name="Капсулы 10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CBC49B"/>
      </a:accent2>
      <a:accent3>
        <a:srgbClr val="FFFFFF"/>
      </a:accent3>
      <a:accent4>
        <a:srgbClr val="002A56"/>
      </a:accent4>
      <a:accent5>
        <a:srgbClr val="ADE2E2"/>
      </a:accent5>
      <a:accent6>
        <a:srgbClr val="B8B18C"/>
      </a:accent6>
      <a:hlink>
        <a:srgbClr val="C3AC73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CBC49B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B8B18C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CBC49B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B8B18C"/>
        </a:accent6>
        <a:hlink>
          <a:srgbClr val="C3AC7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Азия</Template>
  <TotalTime>331</TotalTime>
  <Words>1560</Words>
  <Application>Microsoft Office PowerPoint</Application>
  <PresentationFormat>Экран (4:3)</PresentationFormat>
  <Paragraphs>160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Азия</vt:lpstr>
      <vt:lpstr>Технология и материалы росписи по дереву. Раздел №3. Городец.  Тема № 3.2. Выполнение росписи. </vt:lpstr>
      <vt:lpstr>Содержание лекции:</vt:lpstr>
      <vt:lpstr>Повторение </vt:lpstr>
      <vt:lpstr>Ответьте на вопросы:</vt:lpstr>
      <vt:lpstr>Материалы  городецкой росписи. </vt:lpstr>
      <vt:lpstr>Инструменты  городецкой росписи. </vt:lpstr>
      <vt:lpstr>Традиционные виды и мотивы городецкой росписи</vt:lpstr>
      <vt:lpstr>Стилистические особенности  городецкой росписи</vt:lpstr>
      <vt:lpstr>Виды Городецкой росписи</vt:lpstr>
      <vt:lpstr>Цветочная роспись. «Роза-купавка», «Бутон».</vt:lpstr>
      <vt:lpstr>Цветочная роспись. «Ягоды»</vt:lpstr>
      <vt:lpstr>Цветочная роспись. «Листья» </vt:lpstr>
      <vt:lpstr>Цветочная роспись. Листья «Папоротник» </vt:lpstr>
      <vt:lpstr>Роспись с зоо-мотивами.</vt:lpstr>
      <vt:lpstr>Роспись с зоо-мотивами. Птица.</vt:lpstr>
      <vt:lpstr>Роспись с зоо-мотивами. Конь.</vt:lpstr>
      <vt:lpstr>Семантика  зооморфной росписи</vt:lpstr>
      <vt:lpstr>Сюжетная роспись. Кареты и всадники.</vt:lpstr>
      <vt:lpstr>Сюжетная роспись. Праздники, пляски, хороводы</vt:lpstr>
      <vt:lpstr>Сюжетная роспись. Крестьянский быт.</vt:lpstr>
      <vt:lpstr>Сюжетная роспись. Изображение человека.</vt:lpstr>
      <vt:lpstr>Сюжетная роспись. Дамы и кавалеры, парочки.</vt:lpstr>
      <vt:lpstr>Сюжетная роспись. Дамы и кавалеры, парочки.</vt:lpstr>
      <vt:lpstr>Сюжетная роспись. Посиделки и чаепития.</vt:lpstr>
      <vt:lpstr>Сем антика  сюжетной росписи.</vt:lpstr>
      <vt:lpstr>Этапы выполнения росписи</vt:lpstr>
      <vt:lpstr>Технология и этапы выполнения традиционных элементов росписи </vt:lpstr>
      <vt:lpstr>Традиционные композиционные схемы росписи</vt:lpstr>
      <vt:lpstr>Традиционные композиционные схемы  - «БУКЕТ»</vt:lpstr>
      <vt:lpstr>Традиционные композиционные схемы  - «ГИРЛЯНДА»</vt:lpstr>
      <vt:lpstr>Традиционные композиционные схемы  - «РОМБ»</vt:lpstr>
      <vt:lpstr>Традиционные композиционные схемы  - «Цветочная полоса».</vt:lpstr>
      <vt:lpstr>Традиционные композиционные схемы  - «ВЕНОК».</vt:lpstr>
      <vt:lpstr>Традиционные композиционные схемы  - ярусность (этажность).</vt:lpstr>
      <vt:lpstr>Практическая  работа</vt:lpstr>
      <vt:lpstr>Слайд 36</vt:lpstr>
      <vt:lpstr>Традиционные цвета  городецкой росписи.  </vt:lpstr>
      <vt:lpstr>Промежуточные цвета</vt:lpstr>
      <vt:lpstr>Краски </vt:lpstr>
      <vt:lpstr>Слайд 40</vt:lpstr>
      <vt:lpstr>Кисти</vt:lpstr>
      <vt:lpstr>Задание </vt:lpstr>
      <vt:lpstr>Пример работы</vt:lpstr>
      <vt:lpstr>Рейтинговая оценка:</vt:lpstr>
      <vt:lpstr>Рейтинговая оценка:</vt:lpstr>
      <vt:lpstr>Использованные источники информации: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 материалы росписи по дереву. Раздел №3. Городец.  Тема № 3.2. Выполнение росписи. </dc:title>
  <dc:creator>degtevi</dc:creator>
  <cp:lastModifiedBy>degtevi</cp:lastModifiedBy>
  <cp:revision>30</cp:revision>
  <dcterms:created xsi:type="dcterms:W3CDTF">2013-03-12T08:20:06Z</dcterms:created>
  <dcterms:modified xsi:type="dcterms:W3CDTF">2013-03-13T10:08:15Z</dcterms:modified>
</cp:coreProperties>
</file>