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160000" cy="93091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800" y="-96"/>
      </p:cViewPr>
      <p:guideLst>
        <p:guide orient="horz" pos="2932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891857"/>
            <a:ext cx="8636000" cy="19954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75157"/>
            <a:ext cx="7112000" cy="2378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DE0-6D10-4ED5-9639-EAF64061D79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C04A-3AB9-467D-A148-7C51A143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DE0-6D10-4ED5-9639-EAF64061D79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C04A-3AB9-467D-A148-7C51A143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372798"/>
            <a:ext cx="2286000" cy="79429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372798"/>
            <a:ext cx="6688667" cy="79429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DE0-6D10-4ED5-9639-EAF64061D79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C04A-3AB9-467D-A148-7C51A143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DE0-6D10-4ED5-9639-EAF64061D79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C04A-3AB9-467D-A148-7C51A143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5981961"/>
            <a:ext cx="8636000" cy="184889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3945594"/>
            <a:ext cx="8636000" cy="20363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DE0-6D10-4ED5-9639-EAF64061D79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C04A-3AB9-467D-A148-7C51A143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2172125"/>
            <a:ext cx="4487333" cy="6143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667" y="2172125"/>
            <a:ext cx="4487333" cy="6143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DE0-6D10-4ED5-9639-EAF64061D79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C04A-3AB9-467D-A148-7C51A143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083774"/>
            <a:ext cx="4489098" cy="8684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2952191"/>
            <a:ext cx="4489098" cy="53635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2083774"/>
            <a:ext cx="4490861" cy="8684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41" y="2952191"/>
            <a:ext cx="4490861" cy="53635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DE0-6D10-4ED5-9639-EAF64061D79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C04A-3AB9-467D-A148-7C51A143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DE0-6D10-4ED5-9639-EAF64061D79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C04A-3AB9-467D-A148-7C51A143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DE0-6D10-4ED5-9639-EAF64061D79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C04A-3AB9-467D-A148-7C51A143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70640"/>
            <a:ext cx="3342570" cy="1577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370642"/>
            <a:ext cx="5679722" cy="79450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1948017"/>
            <a:ext cx="3342570" cy="63676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DE0-6D10-4ED5-9639-EAF64061D79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C04A-3AB9-467D-A148-7C51A143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6516370"/>
            <a:ext cx="6096000" cy="7692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831785"/>
            <a:ext cx="6096000" cy="55854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7285664"/>
            <a:ext cx="6096000" cy="10925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DE0-6D10-4ED5-9639-EAF64061D79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C04A-3AB9-467D-A148-7C51A143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72795"/>
            <a:ext cx="9144000" cy="1551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172125"/>
            <a:ext cx="9144000" cy="6143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8628159"/>
            <a:ext cx="2370667" cy="495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D2DE0-6D10-4ED5-9639-EAF64061D79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8628159"/>
            <a:ext cx="3217333" cy="495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8628159"/>
            <a:ext cx="2370667" cy="495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C04A-3AB9-467D-A148-7C51A143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88;&#1077;&#1079;&#1077;&#1085;&#1090;&#1072;&#1094;&#1080;&#1103;%20%20&#1043;&#1086;&#1083;&#1086;&#1076;&#1086;&#1074;&#1086;&#1081;%20&#1051;.&#1042;..1notebook\&#1040;&#1085;&#1085;&#1072;%20&#1054;&#1083;&#1077;&#1081;&#1085;&#1080;&#1082;&#1086;&#1074;&#1072;%20%20&#1076;&#1077;&#1090;&#1089;&#1082;&#1080;&#1077;%20&#1087;&#1077;&#1089;&#1085;&#1080;%20-%20&#1051;&#1040;&#1057;&#1050;&#1054;&#1042;&#1040;&#1071;%20&#1054;&#1057;&#1045;&#1053;&#1068;%20(&#1084;&#1091;&#1079;%20&#1040;&#1085;&#1085;&#1072;%20&#1054;&#1083;&#1077;&#1081;&#1085;&#1080;&#1082;&#1086;&#1074;&#1072;,%20&#1089;&#1083;%20&#1051;&#1072;&#1088;&#1080;&#1089;&#1072;%20&#1056;&#1072;&#1090;&#1080;&#1095;)1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F:\&#1055;&#1088;&#1077;&#1079;&#1077;&#1085;&#1090;&#1072;&#1094;&#1080;&#1103;%20%20&#1043;&#1086;&#1083;&#1086;&#1076;&#1086;&#1074;&#1086;&#1081;%20&#1051;.&#1042;..1notebook\&#1057;&#1085;&#1077;&#1078;&#1080;&#1085;&#1082;&#1072;.pps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469900"/>
            <a:ext cx="8890000" cy="6155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1700" smtClean="0">
                <a:solidFill>
                  <a:srgbClr val="000000"/>
                </a:solidFill>
                <a:latin typeface="Times New Roman - 23"/>
              </a:rPr>
              <a:t>государственное бюджетное образовательное учреждение средняя общеобразовательная школа  с. Пестравка</a:t>
            </a:r>
            <a:endParaRPr lang="ru-RU" sz="1700">
              <a:solidFill>
                <a:srgbClr val="000000"/>
              </a:solidFill>
              <a:latin typeface="Times New Roman - 2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400" y="2349500"/>
            <a:ext cx="82296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rial - 32"/>
              </a:rPr>
              <a:t>Презентация на тему 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rial - 32"/>
              </a:rPr>
              <a:t>«Сложение и вычитание двузначных чисел в столбик"</a:t>
            </a:r>
            <a:endParaRPr lang="ru-RU" sz="3600" b="1" dirty="0">
              <a:solidFill>
                <a:srgbClr val="0000FF"/>
              </a:solidFill>
              <a:latin typeface="Arial - 3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300" y="6710640"/>
            <a:ext cx="84074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учителем начальных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классов ГБОУ СОШ с. Пестравка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Голодовой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Людмилой Васильевной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100" y="2032000"/>
            <a:ext cx="2082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ru-RU" sz="3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8900" y="2514600"/>
            <a:ext cx="1473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4200" y="3073400"/>
            <a:ext cx="2057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</a:t>
            </a:r>
            <a:endParaRPr lang="ru-RU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066" y="1868468"/>
            <a:ext cx="190500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197100" y="2819400"/>
            <a:ext cx="2159000" cy="659031"/>
            <a:chOff x="2197100" y="2819400"/>
            <a:chExt cx="2159000" cy="659031"/>
          </a:xfrm>
        </p:grpSpPr>
        <p:sp>
          <p:nvSpPr>
            <p:cNvPr id="8" name="TextBox 7"/>
            <p:cNvSpPr txBox="1"/>
            <p:nvPr/>
          </p:nvSpPr>
          <p:spPr>
            <a:xfrm>
              <a:off x="2857500" y="2832100"/>
              <a:ext cx="14986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36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7100" y="2819400"/>
              <a:ext cx="1574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36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SOfficePNG(11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358900"/>
            <a:ext cx="3064255" cy="4648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 descr="MSOfficePNG(12)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-139700"/>
            <a:ext cx="10160000" cy="1411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5003800" y="1460500"/>
            <a:ext cx="38608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2100" b="1" smtClean="0">
                <a:solidFill>
                  <a:srgbClr val="8B0000"/>
                </a:solidFill>
                <a:latin typeface="Arial - 28"/>
              </a:rPr>
              <a:t>Математика ум в порядок приводит</a:t>
            </a:r>
            <a:endParaRPr lang="ru-RU" sz="2100" b="1">
              <a:solidFill>
                <a:srgbClr val="8B0000"/>
              </a:solidFill>
              <a:latin typeface="Arial - 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900" y="6045200"/>
            <a:ext cx="24384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М.В.Ломоносов</a:t>
            </a:r>
            <a:endParaRPr lang="ru-RU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0800" y="3429000"/>
            <a:ext cx="46736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8B0000"/>
                </a:solidFill>
                <a:latin typeface="Arial - 36"/>
              </a:rPr>
              <a:t>Домашнее задание</a:t>
            </a:r>
          </a:p>
          <a:p>
            <a:r>
              <a:rPr lang="ru-RU" sz="2700" smtClean="0">
                <a:solidFill>
                  <a:srgbClr val="8B0000"/>
                </a:solidFill>
                <a:latin typeface="Arial - 36"/>
              </a:rPr>
              <a:t>№167, стр.78</a:t>
            </a:r>
            <a:endParaRPr lang="ru-RU" sz="2700">
              <a:solidFill>
                <a:srgbClr val="8B0000"/>
              </a:solidFill>
              <a:latin typeface="Arial - 3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202312" y="375538"/>
            <a:ext cx="11254358" cy="6560057"/>
            <a:chOff x="-202312" y="375538"/>
            <a:chExt cx="11254358" cy="6560057"/>
          </a:xfrm>
        </p:grpSpPr>
        <p:pic>
          <p:nvPicPr>
            <p:cNvPr id="2" name="Рисунок 1" descr="MSOfficePNG(2).pn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02312" y="375538"/>
              <a:ext cx="11254358" cy="656005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Рисунок 2" descr="temp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328" y="2566162"/>
              <a:ext cx="2596007" cy="258673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" name="Овал 3"/>
            <p:cNvSpPr/>
            <p:nvPr/>
          </p:nvSpPr>
          <p:spPr>
            <a:xfrm>
              <a:off x="2172335" y="4161916"/>
              <a:ext cx="951738" cy="951738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temp(2).pn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4775" y="3678935"/>
              <a:ext cx="2916046" cy="291604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Овал 5"/>
            <p:cNvSpPr/>
            <p:nvPr/>
          </p:nvSpPr>
          <p:spPr>
            <a:xfrm>
              <a:off x="5934709" y="5330316"/>
              <a:ext cx="951738" cy="951738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 rot="20640000">
            <a:off x="1041400" y="203200"/>
            <a:ext cx="2235200" cy="7540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4300" smtClean="0">
                <a:solidFill>
                  <a:srgbClr val="00FF00"/>
                </a:solidFill>
                <a:latin typeface="Arial - 58"/>
              </a:rPr>
              <a:t>О</a:t>
            </a:r>
            <a:endParaRPr lang="ru-RU" sz="4300">
              <a:solidFill>
                <a:srgbClr val="00FF00"/>
              </a:solidFill>
              <a:latin typeface="Arial - 5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2300" y="609600"/>
            <a:ext cx="1752600" cy="6617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700" smtClean="0">
                <a:solidFill>
                  <a:srgbClr val="FFFF00"/>
                </a:solidFill>
                <a:latin typeface="Arial - 50"/>
              </a:rPr>
              <a:t>Ц</a:t>
            </a:r>
            <a:endParaRPr lang="ru-RU" sz="3700">
              <a:solidFill>
                <a:srgbClr val="FFFF00"/>
              </a:solidFill>
              <a:latin typeface="Arial - 5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">
            <a:off x="2514600" y="825500"/>
            <a:ext cx="17018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 - 54"/>
              </a:rPr>
              <a:t>Е</a:t>
            </a:r>
            <a:endParaRPr lang="ru-RU" sz="4000">
              <a:solidFill>
                <a:srgbClr val="FF0000"/>
              </a:solidFill>
              <a:latin typeface="Arial - 54"/>
            </a:endParaRPr>
          </a:p>
        </p:txBody>
      </p:sp>
      <p:sp>
        <p:nvSpPr>
          <p:cNvPr id="11" name="TextBox 10"/>
          <p:cNvSpPr txBox="1"/>
          <p:nvPr/>
        </p:nvSpPr>
        <p:spPr>
          <a:xfrm rot="21420000">
            <a:off x="3136900" y="749300"/>
            <a:ext cx="1828800" cy="7540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4300" smtClean="0">
                <a:solidFill>
                  <a:srgbClr val="0000FF"/>
                </a:solidFill>
                <a:latin typeface="Arial - 57"/>
              </a:rPr>
              <a:t>Н</a:t>
            </a:r>
            <a:endParaRPr lang="ru-RU" sz="4300">
              <a:solidFill>
                <a:srgbClr val="0000FF"/>
              </a:solidFill>
              <a:latin typeface="Arial - 57"/>
            </a:endParaRPr>
          </a:p>
        </p:txBody>
      </p:sp>
      <p:sp>
        <p:nvSpPr>
          <p:cNvPr id="12" name="TextBox 11"/>
          <p:cNvSpPr txBox="1"/>
          <p:nvPr/>
        </p:nvSpPr>
        <p:spPr>
          <a:xfrm rot="300000">
            <a:off x="3759200" y="800100"/>
            <a:ext cx="2082800" cy="8156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4700" smtClean="0">
                <a:solidFill>
                  <a:srgbClr val="FFFF00"/>
                </a:solidFill>
                <a:latin typeface="Arial - 63"/>
              </a:rPr>
              <a:t>И</a:t>
            </a:r>
            <a:endParaRPr lang="ru-RU" sz="4700">
              <a:solidFill>
                <a:srgbClr val="FFFF00"/>
              </a:solidFill>
              <a:latin typeface="Arial - 6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787400"/>
            <a:ext cx="1955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600" smtClean="0">
                <a:solidFill>
                  <a:srgbClr val="32CD32"/>
                </a:solidFill>
                <a:latin typeface="Arial - 49"/>
              </a:rPr>
              <a:t>С</a:t>
            </a:r>
            <a:endParaRPr lang="ru-RU" sz="3600">
              <a:solidFill>
                <a:srgbClr val="32CD32"/>
              </a:solidFill>
              <a:latin typeface="Arial - 4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4000" y="457200"/>
            <a:ext cx="1117600" cy="6309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500" smtClean="0">
                <a:solidFill>
                  <a:srgbClr val="FF0000"/>
                </a:solidFill>
                <a:latin typeface="Arial - 47"/>
              </a:rPr>
              <a:t>В</a:t>
            </a:r>
            <a:endParaRPr lang="ru-RU" sz="3500">
              <a:solidFill>
                <a:srgbClr val="FF0000"/>
              </a:solidFill>
              <a:latin typeface="Arial - 4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8700" y="711200"/>
            <a:ext cx="1143000" cy="6617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700" smtClean="0">
                <a:solidFill>
                  <a:srgbClr val="0000FF"/>
                </a:solidFill>
                <a:latin typeface="Arial - 49"/>
              </a:rPr>
              <a:t>О</a:t>
            </a:r>
            <a:endParaRPr lang="ru-RU" sz="3700">
              <a:solidFill>
                <a:srgbClr val="0000FF"/>
              </a:solidFill>
              <a:latin typeface="Arial - 4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600" y="635000"/>
            <a:ext cx="1016000" cy="6309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500" smtClean="0">
                <a:solidFill>
                  <a:srgbClr val="FFFF00"/>
                </a:solidFill>
                <a:latin typeface="Arial - 47"/>
              </a:rPr>
              <a:t>Ю</a:t>
            </a:r>
            <a:endParaRPr lang="ru-RU" sz="3500">
              <a:solidFill>
                <a:srgbClr val="FFFF00"/>
              </a:solidFill>
              <a:latin typeface="Arial - 4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2500" y="2298700"/>
            <a:ext cx="965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600" smtClean="0">
                <a:solidFill>
                  <a:srgbClr val="FFFF00"/>
                </a:solidFill>
                <a:latin typeface="Arial - 48"/>
              </a:rPr>
              <a:t>А</a:t>
            </a:r>
            <a:endParaRPr lang="ru-RU" sz="3600">
              <a:solidFill>
                <a:srgbClr val="FFFF00"/>
              </a:solidFill>
              <a:latin typeface="Arial - 4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8700" y="1930400"/>
            <a:ext cx="1066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600" smtClean="0">
                <a:solidFill>
                  <a:srgbClr val="C0FFFF"/>
                </a:solidFill>
                <a:latin typeface="Arial - 48"/>
              </a:rPr>
              <a:t>Т</a:t>
            </a:r>
            <a:endParaRPr lang="ru-RU" sz="3600">
              <a:solidFill>
                <a:srgbClr val="C0FFFF"/>
              </a:solidFill>
              <a:latin typeface="Arial - 4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9100" y="2019300"/>
            <a:ext cx="889000" cy="6309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500" smtClean="0">
                <a:solidFill>
                  <a:srgbClr val="FF0000"/>
                </a:solidFill>
                <a:latin typeface="Arial - 47"/>
              </a:rPr>
              <a:t>Р</a:t>
            </a:r>
            <a:endParaRPr lang="ru-RU" sz="3500">
              <a:solidFill>
                <a:srgbClr val="FF0000"/>
              </a:solidFill>
              <a:latin typeface="Arial - 4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1900" y="2197100"/>
            <a:ext cx="1193800" cy="6617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700" smtClean="0">
                <a:solidFill>
                  <a:srgbClr val="FFFF00"/>
                </a:solidFill>
                <a:latin typeface="Arial - 49"/>
              </a:rPr>
              <a:t>О</a:t>
            </a:r>
            <a:endParaRPr lang="ru-RU" sz="3700">
              <a:solidFill>
                <a:srgbClr val="FFFF00"/>
              </a:solidFill>
              <a:latin typeface="Arial - 49"/>
            </a:endParaRPr>
          </a:p>
        </p:txBody>
      </p:sp>
      <p:pic>
        <p:nvPicPr>
          <p:cNvPr id="21" name="Рисунок 20" descr="temp(3)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800850" y="3276600"/>
            <a:ext cx="2496692" cy="26610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2" name="Овал 21"/>
          <p:cNvSpPr/>
          <p:nvPr/>
        </p:nvSpPr>
        <p:spPr>
          <a:xfrm>
            <a:off x="8588120" y="5101971"/>
            <a:ext cx="868935" cy="86893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807200" y="2527300"/>
            <a:ext cx="1854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600" smtClean="0">
                <a:solidFill>
                  <a:srgbClr val="32CD32"/>
                </a:solidFill>
                <a:latin typeface="Arial - 48"/>
              </a:rPr>
              <a:t>У</a:t>
            </a:r>
            <a:endParaRPr lang="ru-RU" sz="3600">
              <a:solidFill>
                <a:srgbClr val="32CD32"/>
              </a:solidFill>
              <a:latin typeface="Arial - 4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41800" y="2057400"/>
            <a:ext cx="965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600" smtClean="0">
                <a:solidFill>
                  <a:srgbClr val="0000FF"/>
                </a:solidFill>
                <a:latin typeface="Arial - 48"/>
              </a:rPr>
              <a:t>Б</a:t>
            </a:r>
            <a:endParaRPr lang="ru-RU" sz="3600">
              <a:solidFill>
                <a:srgbClr val="0000FF"/>
              </a:solidFill>
              <a:latin typeface="Arial - 4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3800" y="1549400"/>
            <a:ext cx="52578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5400" smtClean="0">
                <a:solidFill>
                  <a:srgbClr val="000000"/>
                </a:solidFill>
                <a:latin typeface="Arial - 72"/>
              </a:rPr>
              <a:t>Спасибо !</a:t>
            </a:r>
          </a:p>
          <a:p>
            <a:pPr algn="ctr"/>
            <a:r>
              <a:rPr lang="ru-RU" sz="5400" smtClean="0">
                <a:solidFill>
                  <a:srgbClr val="000000"/>
                </a:solidFill>
                <a:latin typeface="Arial - 72"/>
              </a:rPr>
              <a:t>Молодцы!</a:t>
            </a:r>
            <a:endParaRPr lang="ru-RU" sz="5400">
              <a:solidFill>
                <a:srgbClr val="000000"/>
              </a:solidFill>
              <a:latin typeface="Arial - 7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0" y="6350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mtClean="0"/>
              <a:t>Вложения</a:t>
            </a: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270000" y="12700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70000" y="15875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mtClean="0"/>
              <a:t>Снежинка.</a:t>
            </a:r>
            <a:r>
              <a:rPr lang="en-US" smtClean="0"/>
              <a:t>ppsx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23019-75f81bed77e4f312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374650"/>
            <a:ext cx="5088509" cy="50885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SOfficePNG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0" y="4451350"/>
            <a:ext cx="2931286" cy="24855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 descr="MSOfficePNG(4)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90500"/>
            <a:ext cx="10160000" cy="1411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1993900" y="1968500"/>
            <a:ext cx="7340600" cy="20928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600" smtClean="0">
                <a:solidFill>
                  <a:srgbClr val="000000"/>
                </a:solidFill>
                <a:latin typeface="Arial - 35"/>
              </a:rPr>
              <a:t>Давайте учить математику,</a:t>
            </a:r>
          </a:p>
          <a:p>
            <a:r>
              <a:rPr lang="ru-RU" sz="2600" smtClean="0">
                <a:solidFill>
                  <a:srgbClr val="000000"/>
                </a:solidFill>
                <a:latin typeface="Arial - 35"/>
              </a:rPr>
              <a:t>Царицу наук и проказницу.</a:t>
            </a:r>
          </a:p>
          <a:p>
            <a:r>
              <a:rPr lang="ru-RU" sz="2600" smtClean="0">
                <a:solidFill>
                  <a:srgbClr val="000000"/>
                </a:solidFill>
                <a:latin typeface="Arial - 35"/>
              </a:rPr>
              <a:t>Давайте учить математику – </a:t>
            </a:r>
          </a:p>
          <a:p>
            <a:r>
              <a:rPr lang="ru-RU" sz="2600" smtClean="0">
                <a:solidFill>
                  <a:srgbClr val="000000"/>
                </a:solidFill>
                <a:latin typeface="Arial - 35"/>
              </a:rPr>
              <a:t>Считать, умножать и делить!</a:t>
            </a:r>
          </a:p>
          <a:p>
            <a:pPr algn="r"/>
            <a:r>
              <a:rPr lang="ru-RU" sz="2600" smtClean="0">
                <a:solidFill>
                  <a:srgbClr val="000000"/>
                </a:solidFill>
                <a:latin typeface="Arial - 35"/>
              </a:rPr>
              <a:t>(</a:t>
            </a:r>
            <a:r>
              <a:rPr lang="ru-RU" sz="1900" smtClean="0">
                <a:solidFill>
                  <a:srgbClr val="000000"/>
                </a:solidFill>
                <a:latin typeface="Arial - 25"/>
              </a:rPr>
              <a:t>Наташа, 2 класс, г.Сызрань)</a:t>
            </a:r>
            <a:endParaRPr lang="ru-RU" sz="1900">
              <a:solidFill>
                <a:srgbClr val="000000"/>
              </a:solidFill>
              <a:latin typeface="Arial - 2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SOfficePNG(6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1" y="1651000"/>
            <a:ext cx="3430015" cy="4715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977900" y="0"/>
            <a:ext cx="76708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ru-RU" smtClean="0"/>
          </a:p>
          <a:p>
            <a:pPr algn="ctr"/>
            <a:r>
              <a:rPr lang="ru-RU" smtClean="0"/>
              <a:t>"</a:t>
            </a:r>
            <a:r>
              <a:rPr lang="ru-RU" sz="2700" smtClean="0">
                <a:solidFill>
                  <a:srgbClr val="000000"/>
                </a:solidFill>
                <a:latin typeface="Arial - 36"/>
              </a:rPr>
              <a:t>Урок в народной школе </a:t>
            </a:r>
          </a:p>
          <a:p>
            <a:pPr algn="ctr"/>
            <a:r>
              <a:rPr lang="ru-RU" sz="2700" smtClean="0">
                <a:solidFill>
                  <a:srgbClr val="000000"/>
                </a:solidFill>
                <a:latin typeface="Arial - 36"/>
              </a:rPr>
              <a:t>С.А Рачинского"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7100" y="6565900"/>
            <a:ext cx="6121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100" smtClean="0">
                <a:solidFill>
                  <a:srgbClr val="000000"/>
                </a:solidFill>
                <a:latin typeface="Arial - 28"/>
              </a:rPr>
              <a:t>(Художник Н. Богданов-Бельский)</a:t>
            </a:r>
            <a:endParaRPr lang="ru-RU" sz="2100">
              <a:solidFill>
                <a:srgbClr val="000000"/>
              </a:solidFill>
              <a:latin typeface="Arial - 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762000"/>
            <a:ext cx="9321800" cy="36625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5800" smtClean="0">
                <a:solidFill>
                  <a:srgbClr val="000000"/>
                </a:solidFill>
                <a:latin typeface="Arial - 77"/>
              </a:rPr>
              <a:t>55   50   45   40   35  </a:t>
            </a:r>
          </a:p>
          <a:p>
            <a:r>
              <a:rPr lang="ru-RU" sz="5800" smtClean="0">
                <a:solidFill>
                  <a:srgbClr val="000000"/>
                </a:solidFill>
                <a:latin typeface="Arial - 77"/>
              </a:rPr>
              <a:t>28   23   18   13     8</a:t>
            </a:r>
          </a:p>
          <a:p>
            <a:r>
              <a:rPr lang="ru-RU" sz="5800" smtClean="0">
                <a:solidFill>
                  <a:srgbClr val="000000"/>
                </a:solidFill>
                <a:latin typeface="Arial - 77"/>
              </a:rPr>
              <a:t>36   32   28   24   20</a:t>
            </a:r>
          </a:p>
          <a:p>
            <a:r>
              <a:rPr lang="ru-RU" sz="5800" smtClean="0">
                <a:solidFill>
                  <a:srgbClr val="000000"/>
                </a:solidFill>
                <a:latin typeface="Arial - 77"/>
              </a:rPr>
              <a:t>82   77   72   67   62</a:t>
            </a:r>
            <a:endParaRPr lang="ru-RU" sz="5800">
              <a:solidFill>
                <a:srgbClr val="000000"/>
              </a:solidFill>
              <a:latin typeface="Arial - 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431800" y="-3346450"/>
            <a:ext cx="10450703" cy="117270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993900" y="812800"/>
            <a:ext cx="8153400" cy="153888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500" b="1" i="1" smtClean="0">
                <a:solidFill>
                  <a:srgbClr val="FFFFFF"/>
                </a:solidFill>
                <a:latin typeface="Arial - 34"/>
              </a:rPr>
              <a:t>У</a:t>
            </a:r>
            <a:r>
              <a:rPr lang="ru-RU" sz="2300" b="1" i="1" smtClean="0">
                <a:solidFill>
                  <a:srgbClr val="FFFFFF"/>
                </a:solidFill>
                <a:latin typeface="Arial - 31"/>
              </a:rPr>
              <a:t>нылая пора! Очей очарованье!</a:t>
            </a:r>
          </a:p>
          <a:p>
            <a:r>
              <a:rPr lang="ru-RU" sz="2300" b="1" i="1" smtClean="0">
                <a:solidFill>
                  <a:srgbClr val="FFFFFF"/>
                </a:solidFill>
                <a:latin typeface="Arial - 31"/>
              </a:rPr>
              <a:t>приятна мне твоя прекрасная пора</a:t>
            </a:r>
          </a:p>
          <a:p>
            <a:r>
              <a:rPr lang="ru-RU" sz="2300" b="1" i="1" smtClean="0">
                <a:solidFill>
                  <a:srgbClr val="FFFFFF"/>
                </a:solidFill>
                <a:latin typeface="Arial - 31"/>
              </a:rPr>
              <a:t>Люблю я пышное природы увяданье,</a:t>
            </a:r>
          </a:p>
          <a:p>
            <a:r>
              <a:rPr lang="ru-RU" sz="2300" b="1" i="1" smtClean="0">
                <a:solidFill>
                  <a:srgbClr val="FFFFFF"/>
                </a:solidFill>
                <a:latin typeface="Arial - 31"/>
              </a:rPr>
              <a:t>В багрец и золото одетые леса.</a:t>
            </a:r>
            <a:endParaRPr lang="ru-RU" sz="2300" b="1" i="1">
              <a:solidFill>
                <a:srgbClr val="FFFFFF"/>
              </a:solidFill>
              <a:latin typeface="Arial - 31"/>
            </a:endParaRPr>
          </a:p>
        </p:txBody>
      </p:sp>
      <p:pic>
        <p:nvPicPr>
          <p:cNvPr id="4" name="Рисунок 3" descr="temp(1)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4419600"/>
            <a:ext cx="2287016" cy="15520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Полилиния 4"/>
          <p:cNvSpPr/>
          <p:nvPr/>
        </p:nvSpPr>
        <p:spPr>
          <a:xfrm>
            <a:off x="8261095" y="5768466"/>
            <a:ext cx="1660019" cy="1661162"/>
          </a:xfrm>
          <a:custGeom>
            <a:avLst/>
            <a:gdLst/>
            <a:ahLst/>
            <a:cxnLst/>
            <a:rect l="0" t="0" r="0" b="0"/>
            <a:pathLst>
              <a:path w="1660019" h="1661162">
                <a:moveTo>
                  <a:pt x="0" y="0"/>
                </a:moveTo>
                <a:lnTo>
                  <a:pt x="1660018" y="0"/>
                </a:lnTo>
                <a:lnTo>
                  <a:pt x="1660018" y="1661161"/>
                </a:lnTo>
                <a:lnTo>
                  <a:pt x="0" y="1661161"/>
                </a:lnTo>
                <a:close/>
              </a:path>
            </a:pathLst>
          </a:custGeom>
          <a:solidFill>
            <a:srgbClr val="FF6820"/>
          </a:solidFill>
          <a:ln w="38100" cap="flat" cmpd="sng" algn="ctr">
            <a:solidFill>
              <a:srgbClr val="A52A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977900" y="6908801"/>
            <a:ext cx="603124" cy="589533"/>
            <a:chOff x="977900" y="6908801"/>
            <a:chExt cx="603124" cy="589533"/>
          </a:xfrm>
        </p:grpSpPr>
        <p:pic>
          <p:nvPicPr>
            <p:cNvPr id="6" name="Рисунок 5" descr="greenCounte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7901" y="6908801"/>
              <a:ext cx="603123" cy="58953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7" name="Анна Олейникова  детские песни - ЛАСКОВАЯ ОСЕНЬ (муз Анна Олейникова, сл Лариса Ратич)1.mp3">
              <a:hlinkClick r:id="" action="ppaction://media"/>
            </p:cNvPr>
            <p:cNvPicPr>
              <a:picLocks noRot="1" noChangeAspect="1"/>
            </p:cNvPicPr>
            <p:nvPr>
              <a:audioFile r:link="rId1"/>
            </p:nvPr>
          </p:nvPicPr>
          <p:blipFill>
            <a:blip r:embed="rId6"/>
            <a:stretch>
              <a:fillRect/>
            </a:stretch>
          </p:blipFill>
          <p:spPr>
            <a:xfrm>
              <a:off x="977900" y="7326883"/>
              <a:ext cx="171450" cy="171450"/>
            </a:xfrm>
            <a:prstGeom prst="rect">
              <a:avLst/>
            </a:prstGeom>
          </p:spPr>
        </p:pic>
      </p:grpSp>
      <p:pic>
        <p:nvPicPr>
          <p:cNvPr id="9" name="Рисунок 8" descr="temp(4)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1" y="234951"/>
            <a:ext cx="793495" cy="4865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Рисунок 9" descr="temp(4)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280000" flipH="1">
            <a:off x="793751" y="527050"/>
            <a:ext cx="793495" cy="4865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Рисунок 10" descr="temp(4)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0376599">
            <a:off x="311151" y="984250"/>
            <a:ext cx="793495" cy="4865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Рисунок 11" descr="temp(4)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9783200">
            <a:off x="209551" y="1797050"/>
            <a:ext cx="793495" cy="4865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Рисунок 12" descr="temp(4)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299600" flipH="1">
            <a:off x="723901" y="1250950"/>
            <a:ext cx="793495" cy="4865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Рисунок 13" descr="temp(4)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910400" flipH="1">
            <a:off x="698501" y="1987550"/>
            <a:ext cx="793495" cy="4865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194686" y="1826386"/>
            <a:ext cx="5705730" cy="4406773"/>
            <a:chOff x="2194686" y="1826386"/>
            <a:chExt cx="5705730" cy="4406773"/>
          </a:xfrm>
        </p:grpSpPr>
        <p:sp>
          <p:nvSpPr>
            <p:cNvPr id="2" name="Полилиния 1"/>
            <p:cNvSpPr/>
            <p:nvPr/>
          </p:nvSpPr>
          <p:spPr>
            <a:xfrm>
              <a:off x="2213610" y="1845310"/>
              <a:ext cx="4365752" cy="4365752"/>
            </a:xfrm>
            <a:custGeom>
              <a:avLst/>
              <a:gdLst/>
              <a:ahLst/>
              <a:cxnLst/>
              <a:rect l="0" t="0" r="0" b="0"/>
              <a:pathLst>
                <a:path w="4365752" h="4365752">
                  <a:moveTo>
                    <a:pt x="0" y="0"/>
                  </a:moveTo>
                  <a:lnTo>
                    <a:pt x="4365751" y="0"/>
                  </a:lnTo>
                  <a:lnTo>
                    <a:pt x="4365751" y="4365751"/>
                  </a:lnTo>
                  <a:lnTo>
                    <a:pt x="0" y="4365751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" name="Прямая соединительная линия 2"/>
            <p:cNvCxnSpPr/>
            <p:nvPr/>
          </p:nvCxnSpPr>
          <p:spPr>
            <a:xfrm>
              <a:off x="2194686" y="2430907"/>
              <a:ext cx="568680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204085" y="3082798"/>
              <a:ext cx="5686933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2204085" y="3744086"/>
              <a:ext cx="567740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227707" y="4391152"/>
              <a:ext cx="5663311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2237232" y="5033517"/>
              <a:ext cx="5663184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227707" y="5638038"/>
              <a:ext cx="5663311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2912617" y="1850008"/>
              <a:ext cx="0" cy="435953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630548" y="1859407"/>
              <a:ext cx="0" cy="435965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4301235" y="1873630"/>
              <a:ext cx="0" cy="4359529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009769" y="1873630"/>
              <a:ext cx="0" cy="4359529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756021" y="1826386"/>
              <a:ext cx="0" cy="4359529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7191882" y="1835785"/>
              <a:ext cx="0" cy="435965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7891018" y="1826386"/>
              <a:ext cx="0" cy="4359529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30720" y="6209538"/>
              <a:ext cx="1350773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544818" y="1840483"/>
              <a:ext cx="1350899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2794000" y="2336800"/>
            <a:ext cx="2286000" cy="877163"/>
            <a:chOff x="2794000" y="2336800"/>
            <a:chExt cx="2286000" cy="877163"/>
          </a:xfrm>
        </p:grpSpPr>
        <p:sp>
          <p:nvSpPr>
            <p:cNvPr id="19" name="TextBox 18"/>
            <p:cNvSpPr txBox="1"/>
            <p:nvPr/>
          </p:nvSpPr>
          <p:spPr>
            <a:xfrm>
              <a:off x="2794000" y="2374900"/>
              <a:ext cx="1397000" cy="81560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700" smtClean="0">
                  <a:solidFill>
                    <a:srgbClr val="000000"/>
                  </a:solidFill>
                  <a:latin typeface="Arial - 63"/>
                </a:rPr>
                <a:t>3</a:t>
              </a:r>
              <a:endParaRPr lang="ru-RU" sz="4700">
                <a:solidFill>
                  <a:srgbClr val="000000"/>
                </a:solidFill>
                <a:latin typeface="Arial - 63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81400" y="2336800"/>
              <a:ext cx="1498600" cy="87716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5100" smtClean="0">
                  <a:solidFill>
                    <a:srgbClr val="000000"/>
                  </a:solidFill>
                  <a:latin typeface="Arial - 69"/>
                </a:rPr>
                <a:t>4</a:t>
              </a:r>
              <a:endParaRPr lang="ru-RU" sz="5100">
                <a:solidFill>
                  <a:srgbClr val="000000"/>
                </a:solidFill>
                <a:latin typeface="Arial - 69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03900" y="2362200"/>
            <a:ext cx="1422400" cy="8463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4900" smtClean="0">
                <a:solidFill>
                  <a:srgbClr val="000000"/>
                </a:solidFill>
                <a:latin typeface="Arial - 65"/>
              </a:rPr>
              <a:t>8</a:t>
            </a:r>
            <a:endParaRPr lang="ru-RU" sz="4900">
              <a:solidFill>
                <a:srgbClr val="000000"/>
              </a:solidFill>
              <a:latin typeface="Arial - 65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2400" y="2387600"/>
            <a:ext cx="1397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4800" smtClean="0">
                <a:solidFill>
                  <a:srgbClr val="000000"/>
                </a:solidFill>
                <a:latin typeface="Arial - 64"/>
              </a:rPr>
              <a:t>9</a:t>
            </a:r>
            <a:endParaRPr lang="ru-RU" sz="4800">
              <a:solidFill>
                <a:srgbClr val="000000"/>
              </a:solidFill>
              <a:latin typeface="Arial - 6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9400" y="3035300"/>
            <a:ext cx="1397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4800" smtClean="0">
                <a:solidFill>
                  <a:srgbClr val="000000"/>
                </a:solidFill>
                <a:latin typeface="Arial - 64"/>
              </a:rPr>
              <a:t>2</a:t>
            </a:r>
            <a:endParaRPr lang="ru-RU" sz="4800">
              <a:solidFill>
                <a:srgbClr val="000000"/>
              </a:solidFill>
              <a:latin typeface="Arial - 6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3060700"/>
            <a:ext cx="1320800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4500" smtClean="0">
                <a:solidFill>
                  <a:srgbClr val="000000"/>
                </a:solidFill>
                <a:latin typeface="Arial - 60"/>
              </a:rPr>
              <a:t>5</a:t>
            </a:r>
            <a:endParaRPr lang="ru-RU" sz="4500">
              <a:solidFill>
                <a:srgbClr val="000000"/>
              </a:solidFill>
              <a:latin typeface="Arial - 6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4700" y="3009900"/>
            <a:ext cx="1371600" cy="8156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4700" smtClean="0">
                <a:solidFill>
                  <a:srgbClr val="000000"/>
                </a:solidFill>
                <a:latin typeface="Arial - 62"/>
              </a:rPr>
              <a:t>2</a:t>
            </a:r>
            <a:endParaRPr lang="ru-RU" sz="4700">
              <a:solidFill>
                <a:srgbClr val="000000"/>
              </a:solidFill>
              <a:latin typeface="Arial - 6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3200" y="3022600"/>
            <a:ext cx="1371600" cy="8156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4700" smtClean="0">
                <a:solidFill>
                  <a:srgbClr val="000000"/>
                </a:solidFill>
                <a:latin typeface="Arial - 63"/>
              </a:rPr>
              <a:t>7</a:t>
            </a:r>
            <a:endParaRPr lang="ru-RU" sz="4700">
              <a:solidFill>
                <a:srgbClr val="000000"/>
              </a:solidFill>
              <a:latin typeface="Arial - 63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8100" y="2400300"/>
            <a:ext cx="1778000" cy="12157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7300" smtClean="0">
                <a:solidFill>
                  <a:srgbClr val="FF0000"/>
                </a:solidFill>
                <a:latin typeface="Arial - 97"/>
              </a:rPr>
              <a:t>-</a:t>
            </a:r>
            <a:endParaRPr lang="ru-RU" sz="7300">
              <a:solidFill>
                <a:srgbClr val="FF0000"/>
              </a:solidFill>
              <a:latin typeface="Arial - 9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19300" y="2501900"/>
            <a:ext cx="2082800" cy="12157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7300" smtClean="0">
                <a:solidFill>
                  <a:srgbClr val="FF0000"/>
                </a:solidFill>
                <a:latin typeface="Arial - 97"/>
              </a:rPr>
              <a:t>+</a:t>
            </a:r>
            <a:endParaRPr lang="ru-RU" sz="7300">
              <a:solidFill>
                <a:srgbClr val="FF0000"/>
              </a:solidFill>
              <a:latin typeface="Arial - 9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63700" y="8280400"/>
            <a:ext cx="2921000" cy="6001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300" b="1" smtClean="0">
                <a:solidFill>
                  <a:srgbClr val="FF0000"/>
                </a:solidFill>
                <a:latin typeface="Arial - 44"/>
              </a:rPr>
              <a:t>_______</a:t>
            </a:r>
            <a:endParaRPr lang="ru-RU" sz="3300" b="1">
              <a:solidFill>
                <a:srgbClr val="FF0000"/>
              </a:solidFill>
              <a:latin typeface="Arial - 4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3289300"/>
            <a:ext cx="2590800" cy="5386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900" b="1" smtClean="0">
                <a:solidFill>
                  <a:srgbClr val="FF0000"/>
                </a:solidFill>
                <a:latin typeface="Arial - 39"/>
              </a:rPr>
              <a:t>_______</a:t>
            </a:r>
            <a:endParaRPr lang="ru-RU" sz="2900" b="1">
              <a:solidFill>
                <a:srgbClr val="FF0000"/>
              </a:solidFill>
              <a:latin typeface="Arial - 3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3300" y="3695700"/>
            <a:ext cx="1397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4800" smtClean="0">
                <a:solidFill>
                  <a:srgbClr val="000000"/>
                </a:solidFill>
                <a:latin typeface="Arial - 64"/>
              </a:rPr>
              <a:t>9</a:t>
            </a:r>
            <a:endParaRPr lang="ru-RU" sz="4800">
              <a:solidFill>
                <a:srgbClr val="000000"/>
              </a:solidFill>
              <a:latin typeface="Arial - 6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94000" y="3733800"/>
            <a:ext cx="1346200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4600" smtClean="0">
                <a:solidFill>
                  <a:srgbClr val="000000"/>
                </a:solidFill>
                <a:latin typeface="Arial - 62"/>
              </a:rPr>
              <a:t>5</a:t>
            </a:r>
            <a:endParaRPr lang="ru-RU" sz="4600">
              <a:solidFill>
                <a:srgbClr val="000000"/>
              </a:solidFill>
              <a:latin typeface="Arial - 6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40500" y="3683000"/>
            <a:ext cx="144780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5000" smtClean="0">
                <a:solidFill>
                  <a:srgbClr val="000000"/>
                </a:solidFill>
                <a:latin typeface="Arial - 67"/>
              </a:rPr>
              <a:t>2</a:t>
            </a:r>
            <a:endParaRPr lang="ru-RU" sz="5000">
              <a:solidFill>
                <a:srgbClr val="000000"/>
              </a:solidFill>
              <a:latin typeface="Arial - 6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29300" y="3695700"/>
            <a:ext cx="939800" cy="8156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4700" smtClean="0">
                <a:solidFill>
                  <a:srgbClr val="000000"/>
                </a:solidFill>
                <a:latin typeface="Arial - 63"/>
              </a:rPr>
              <a:t>6</a:t>
            </a:r>
            <a:endParaRPr lang="ru-RU" sz="4700">
              <a:solidFill>
                <a:srgbClr val="000000"/>
              </a:solidFill>
              <a:latin typeface="Arial - 63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87600" y="3289300"/>
            <a:ext cx="2590800" cy="5386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900" b="1" smtClean="0">
                <a:solidFill>
                  <a:srgbClr val="FF0000"/>
                </a:solidFill>
                <a:latin typeface="Arial - 39"/>
              </a:rPr>
              <a:t>_______</a:t>
            </a:r>
            <a:endParaRPr lang="ru-RU" sz="2900" b="1">
              <a:solidFill>
                <a:srgbClr val="FF0000"/>
              </a:solidFill>
              <a:latin typeface="Arial - 3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0" y="25400"/>
            <a:ext cx="85344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3600" smtClean="0">
                <a:solidFill>
                  <a:srgbClr val="000000"/>
                </a:solidFill>
                <a:latin typeface="Arial - 48"/>
              </a:rPr>
              <a:t>Сложение двузначных чисел столбиком</a:t>
            </a:r>
            <a:endParaRPr lang="ru-RU" sz="3600">
              <a:solidFill>
                <a:srgbClr val="000000"/>
              </a:solidFill>
              <a:latin typeface="Arial - 4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2641600"/>
            <a:ext cx="98298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1. </a:t>
            </a:r>
            <a:r>
              <a:rPr lang="ru-RU" sz="2700" smtClean="0">
                <a:solidFill>
                  <a:srgbClr val="FF0000"/>
                </a:solidFill>
                <a:latin typeface="Arial - 36"/>
              </a:rPr>
              <a:t>Пишу:</a:t>
            </a:r>
            <a:r>
              <a:rPr lang="ru-RU" sz="2700" smtClean="0">
                <a:solidFill>
                  <a:srgbClr val="000000"/>
                </a:solidFill>
                <a:latin typeface="Arial - 36"/>
              </a:rPr>
              <a:t> единицы под единицами, десятки под десятками</a:t>
            </a:r>
          </a:p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2. </a:t>
            </a:r>
            <a:r>
              <a:rPr lang="ru-RU" sz="2700" smtClean="0">
                <a:solidFill>
                  <a:srgbClr val="FF0000"/>
                </a:solidFill>
                <a:latin typeface="Arial - 36"/>
              </a:rPr>
              <a:t>Складываю</a:t>
            </a:r>
            <a:r>
              <a:rPr lang="ru-RU" sz="2700" smtClean="0">
                <a:solidFill>
                  <a:srgbClr val="000000"/>
                </a:solidFill>
                <a:latin typeface="Arial - 36"/>
              </a:rPr>
              <a:t> (</a:t>
            </a:r>
            <a:r>
              <a:rPr lang="ru-RU" sz="2700" smtClean="0">
                <a:solidFill>
                  <a:srgbClr val="FF0000"/>
                </a:solidFill>
                <a:latin typeface="Arial - 36"/>
              </a:rPr>
              <a:t>вычитаю</a:t>
            </a:r>
            <a:r>
              <a:rPr lang="ru-RU" sz="2700" smtClean="0">
                <a:solidFill>
                  <a:srgbClr val="000000"/>
                </a:solidFill>
                <a:latin typeface="Arial - 36"/>
              </a:rPr>
              <a:t>) единицы:....</a:t>
            </a:r>
          </a:p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3. </a:t>
            </a:r>
            <a:r>
              <a:rPr lang="ru-RU" sz="2700" smtClean="0">
                <a:solidFill>
                  <a:srgbClr val="FF0000"/>
                </a:solidFill>
                <a:latin typeface="Arial - 36"/>
              </a:rPr>
              <a:t>Складываю</a:t>
            </a:r>
            <a:r>
              <a:rPr lang="ru-RU" sz="2700" smtClean="0">
                <a:solidFill>
                  <a:srgbClr val="000000"/>
                </a:solidFill>
                <a:latin typeface="Arial - 36"/>
              </a:rPr>
              <a:t> (</a:t>
            </a:r>
            <a:r>
              <a:rPr lang="ru-RU" sz="2700" smtClean="0">
                <a:solidFill>
                  <a:srgbClr val="FF0000"/>
                </a:solidFill>
                <a:latin typeface="Arial - 36"/>
              </a:rPr>
              <a:t>вычитаю</a:t>
            </a:r>
            <a:r>
              <a:rPr lang="ru-RU" sz="2700" smtClean="0">
                <a:solidFill>
                  <a:srgbClr val="000000"/>
                </a:solidFill>
                <a:latin typeface="Arial - 36"/>
              </a:rPr>
              <a:t>) десятки:...</a:t>
            </a:r>
          </a:p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4.</a:t>
            </a:r>
            <a:r>
              <a:rPr lang="ru-RU" sz="2700" smtClean="0">
                <a:solidFill>
                  <a:srgbClr val="FF0000"/>
                </a:solidFill>
                <a:latin typeface="Arial - 36"/>
              </a:rPr>
              <a:t> Ответ</a:t>
            </a:r>
            <a:r>
              <a:rPr lang="ru-RU" sz="2700" smtClean="0">
                <a:solidFill>
                  <a:srgbClr val="000000"/>
                </a:solidFill>
                <a:latin typeface="Arial - 36"/>
              </a:rPr>
              <a:t>:...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1900" y="127000"/>
            <a:ext cx="8509000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3100" b="1" smtClean="0">
                <a:solidFill>
                  <a:srgbClr val="000000"/>
                </a:solidFill>
                <a:latin typeface="Arial - 42"/>
              </a:rPr>
              <a:t>Алгоритм записи в столбик</a:t>
            </a:r>
            <a:endParaRPr lang="ru-RU" sz="3100" b="1">
              <a:solidFill>
                <a:srgbClr val="000000"/>
              </a:solidFill>
              <a:latin typeface="Arial - 42"/>
            </a:endParaRPr>
          </a:p>
        </p:txBody>
      </p:sp>
      <p:sp>
        <p:nvSpPr>
          <p:cNvPr id="4" name="Овал 3">
            <a:hlinkClick r:id="rId2" action="ppaction://hlinkpres?slideindex=1&amp;slidetitle="/>
          </p:cNvPr>
          <p:cNvSpPr/>
          <p:nvPr/>
        </p:nvSpPr>
        <p:spPr>
          <a:xfrm>
            <a:off x="8706231" y="6293230"/>
            <a:ext cx="977137" cy="977138"/>
          </a:xfrm>
          <a:prstGeom prst="ellipse">
            <a:avLst/>
          </a:prstGeom>
          <a:solidFill>
            <a:srgbClr val="009300"/>
          </a:solidFill>
          <a:ln w="38100" cap="flat" cmpd="sng" algn="ctr">
            <a:solidFill>
              <a:srgbClr val="32CD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08000"/>
            <a:ext cx="69342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2700" b="1" smtClean="0">
                <a:solidFill>
                  <a:srgbClr val="000000"/>
                </a:solidFill>
                <a:latin typeface="Arial - 36"/>
              </a:rPr>
              <a:t>Правила организации групповой работы</a:t>
            </a:r>
            <a:endParaRPr lang="ru-RU" sz="2700" b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2349500"/>
            <a:ext cx="5878522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Будь доброжелательным.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·Говори спокойно, чётко и ясно.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·Говори по очереди только по делу.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·В разговоре участвует каждый.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·Умей слушай, не отвлекайся.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·Возражая или соглашаясь, смотри на говорящего.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·Обращайся к другу по имени.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271</Words>
  <Application>Microsoft Office PowerPoint</Application>
  <PresentationFormat>Произвольный</PresentationFormat>
  <Paragraphs>85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48" baseType="lpstr">
      <vt:lpstr>Arial</vt:lpstr>
      <vt:lpstr>Times New Roman - 23</vt:lpstr>
      <vt:lpstr>Arial - 32</vt:lpstr>
      <vt:lpstr>Times New Roman</vt:lpstr>
      <vt:lpstr>Arial - 35</vt:lpstr>
      <vt:lpstr>Arial - 25</vt:lpstr>
      <vt:lpstr>Calibri</vt:lpstr>
      <vt:lpstr>Arial - 36</vt:lpstr>
      <vt:lpstr>Arial - 28</vt:lpstr>
      <vt:lpstr>Arial - 77</vt:lpstr>
      <vt:lpstr>Arial - 34</vt:lpstr>
      <vt:lpstr>Arial - 31</vt:lpstr>
      <vt:lpstr>Arial - 63</vt:lpstr>
      <vt:lpstr>Arial - 69</vt:lpstr>
      <vt:lpstr>Arial - 65</vt:lpstr>
      <vt:lpstr>Arial - 64</vt:lpstr>
      <vt:lpstr>Arial - 60</vt:lpstr>
      <vt:lpstr>Arial - 62</vt:lpstr>
      <vt:lpstr>Arial - 97</vt:lpstr>
      <vt:lpstr>Arial - 44</vt:lpstr>
      <vt:lpstr>Arial - 39</vt:lpstr>
      <vt:lpstr>Arial - 67</vt:lpstr>
      <vt:lpstr>Arial - 48</vt:lpstr>
      <vt:lpstr>Arial - 42</vt:lpstr>
      <vt:lpstr>Arial - 16</vt:lpstr>
      <vt:lpstr>Arial - 58</vt:lpstr>
      <vt:lpstr>Arial - 50</vt:lpstr>
      <vt:lpstr>Arial - 54</vt:lpstr>
      <vt:lpstr>Arial - 57</vt:lpstr>
      <vt:lpstr>Arial - 49</vt:lpstr>
      <vt:lpstr>Arial - 47</vt:lpstr>
      <vt:lpstr>Arial - 72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admin</cp:lastModifiedBy>
  <cp:revision>4</cp:revision>
  <dcterms:created xsi:type="dcterms:W3CDTF">2016-04-22T06:26:45Z</dcterms:created>
  <dcterms:modified xsi:type="dcterms:W3CDTF">2016-04-22T11:57:12Z</dcterms:modified>
</cp:coreProperties>
</file>