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27"/>
  </p:notesMasterIdLst>
  <p:sldIdLst>
    <p:sldId id="288" r:id="rId2"/>
    <p:sldId id="289" r:id="rId3"/>
    <p:sldId id="290" r:id="rId4"/>
    <p:sldId id="291" r:id="rId5"/>
    <p:sldId id="292" r:id="rId6"/>
    <p:sldId id="294" r:id="rId7"/>
    <p:sldId id="295" r:id="rId8"/>
    <p:sldId id="293" r:id="rId9"/>
    <p:sldId id="315" r:id="rId10"/>
    <p:sldId id="314" r:id="rId11"/>
    <p:sldId id="298" r:id="rId12"/>
    <p:sldId id="299" r:id="rId13"/>
    <p:sldId id="302" r:id="rId14"/>
    <p:sldId id="300" r:id="rId15"/>
    <p:sldId id="303" r:id="rId16"/>
    <p:sldId id="307" r:id="rId17"/>
    <p:sldId id="301" r:id="rId18"/>
    <p:sldId id="304" r:id="rId19"/>
    <p:sldId id="308" r:id="rId20"/>
    <p:sldId id="309" r:id="rId21"/>
    <p:sldId id="310" r:id="rId22"/>
    <p:sldId id="311" r:id="rId23"/>
    <p:sldId id="312" r:id="rId24"/>
    <p:sldId id="316" r:id="rId25"/>
    <p:sldId id="313" r:id="rId26"/>
  </p:sldIdLst>
  <p:sldSz cx="9144000" cy="6858000" type="screen4x3"/>
  <p:notesSz cx="6858000" cy="9144000"/>
  <p:defaultTextStyle>
    <a:defPPr>
      <a:defRPr lang="en-US"/>
    </a:defPPr>
    <a:lvl1pPr marL="0" algn="l" defTabSz="3836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383645" algn="l" defTabSz="3836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767290" algn="l" defTabSz="3836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150935" algn="l" defTabSz="3836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534581" algn="l" defTabSz="3836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1918225" algn="l" defTabSz="3836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301870" algn="l" defTabSz="3836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685515" algn="l" defTabSz="3836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069160" algn="l" defTabSz="3836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6F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0" d="100"/>
          <a:sy n="80" d="100"/>
        </p:scale>
        <p:origin x="-1050" y="-96"/>
      </p:cViewPr>
      <p:guideLst>
        <p:guide orient="horz" pos="216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A05E32-BB32-44A1-84D5-631CCCEB7E2B}" type="datetimeFigureOut">
              <a:rPr lang="ru-RU" smtClean="0"/>
              <a:t>07.01.2017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B20BE-2B8F-48D8-A124-5814A6831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64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6729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3645" algn="l" defTabSz="76729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67290" algn="l" defTabSz="76729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50935" algn="l" defTabSz="76729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34581" algn="l" defTabSz="76729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18225" algn="l" defTabSz="76729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01870" algn="l" defTabSz="76729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85515" algn="l" defTabSz="76729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69160" algn="l" defTabSz="76729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dirty="0" smtClean="0"/>
              <a:t>В комплекс физкультурно – оздоровительных мероприятий входят организованные и самостоятельные виды деятельности.</a:t>
            </a:r>
            <a:br>
              <a:rPr lang="ru-RU" altLang="ru-RU" dirty="0" smtClean="0"/>
            </a:br>
            <a:r>
              <a:rPr lang="ru-RU" altLang="ru-RU" dirty="0" smtClean="0"/>
              <a:t>1. Утренняя гимнастика: традиционная, нетрадиционная,  сюжетная. 2. Гимнастика после сна. 3. Подвижные игры. 4. Полоскание горла и полости рта. 5. </a:t>
            </a:r>
            <a:r>
              <a:rPr lang="ru-RU" altLang="ru-RU" dirty="0" err="1" smtClean="0"/>
              <a:t>Самостоят.двиг</a:t>
            </a:r>
            <a:r>
              <a:rPr lang="ru-RU" altLang="ru-RU" dirty="0" smtClean="0"/>
              <a:t>. активность детей .6.Контроль за осанкой. 7.Физ. занятия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A0B3F5-18AB-438E-B43F-B7DEF6B210D9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/>
              <a:t>Спортивное оборудование позволяет  обеспечить максимальную двигательную    активность  детей на прогулке. У детей появился устойчивый интерес к постоянным физическим упражнениям, семейным традициям физического воспитания.</a:t>
            </a:r>
          </a:p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B91F6A-8773-414B-A230-EC20F9B0B738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mtClean="0"/>
              <a:t>В систему работы с детьми входит все виды деятельности ребенка во время пребывания его в дошкольном учреждении и поддерживается родителями дома. Формы организации обучения: занятия (уроки здоровья), игры, игровые ситуации, беседы, театрализованные представления, кружковая работа, чтение художественной литературы, рисование.</a:t>
            </a:r>
          </a:p>
          <a:p>
            <a:pPr eaLnBrk="1" hangingPunct="1"/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F4AC9F-B239-42E6-B8B8-AB0CF6342DC8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/>
              <a:t>Проведены совместные детско-родительские  мероприятия по данной теме: спортивный праздник «Папа, мама, я – спортивная семья», конференция «Где прячется здоровье?», итоговое родительское собрание. </a:t>
            </a:r>
            <a:r>
              <a:rPr lang="ru-RU" b="1" smtClean="0"/>
              <a:t>Физкультурные мероприятия совместно</a:t>
            </a:r>
            <a:r>
              <a:rPr lang="ru-RU" smtClean="0"/>
              <a:t> с родителями способствуют гармонизации детско-родительских отношений, адаптируют родителей к совместной с ребенком двигательной деятельности. Это как раз тот момент, когда ребенок и родитель могут вместе общаться, сотрудничать, взаимодействовать. Именно в это время все внимание взрослого направлено на ребенка. Родителям предоставляется возможность понаблюдать за своим ребенком, что позволяет оценить результат своего воспитания. </a:t>
            </a:r>
            <a:br>
              <a:rPr lang="ru-RU" smtClean="0"/>
            </a:br>
            <a:endParaRPr lang="ru-RU" smtClean="0"/>
          </a:p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691BCB-9EFE-4C06-BB00-0AB680919AB5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61" y="1300787"/>
            <a:ext cx="6517482" cy="2509213"/>
          </a:xfrm>
        </p:spPr>
        <p:txBody>
          <a:bodyPr anchor="b">
            <a:normAutofit/>
          </a:bodyPr>
          <a:lstStyle>
            <a:lvl1pPr algn="ctr">
              <a:defRPr sz="41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61" y="3886203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bg1">
                    <a:lumMod val="50000"/>
                  </a:schemeClr>
                </a:solidFill>
              </a:defRPr>
            </a:lvl1pPr>
            <a:lvl2pPr marL="383645" indent="0" algn="ctr">
              <a:buNone/>
              <a:defRPr sz="1700"/>
            </a:lvl2pPr>
            <a:lvl3pPr marL="767290" indent="0" algn="ctr">
              <a:buNone/>
              <a:defRPr sz="1600"/>
            </a:lvl3pPr>
            <a:lvl4pPr marL="1150935" indent="0" algn="ctr">
              <a:buNone/>
              <a:defRPr sz="1400"/>
            </a:lvl4pPr>
            <a:lvl5pPr marL="1534581" indent="0" algn="ctr">
              <a:buNone/>
              <a:defRPr sz="1400"/>
            </a:lvl5pPr>
            <a:lvl6pPr marL="1918225" indent="0" algn="ctr">
              <a:buNone/>
              <a:defRPr sz="1400"/>
            </a:lvl6pPr>
            <a:lvl7pPr marL="2301870" indent="0" algn="ctr">
              <a:buNone/>
              <a:defRPr sz="1400"/>
            </a:lvl7pPr>
            <a:lvl8pPr marL="2685515" indent="0" algn="ctr">
              <a:buNone/>
              <a:defRPr sz="1400"/>
            </a:lvl8pPr>
            <a:lvl9pPr marL="3069160" indent="0" algn="ctr">
              <a:buNone/>
              <a:defRPr sz="14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641590"/>
      </p:ext>
    </p:extLst>
  </p:cSld>
  <p:clrMapOvr>
    <a:masterClrMapping/>
  </p:clrMapOvr>
  <p:transition spd="slow" advTm="3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4289374"/>
            <a:ext cx="7773324" cy="811611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9" y="698261"/>
            <a:ext cx="7366900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2700"/>
            </a:lvl1pPr>
            <a:lvl2pPr marL="383645" indent="0">
              <a:buNone/>
              <a:defRPr sz="2400"/>
            </a:lvl2pPr>
            <a:lvl3pPr marL="767290" indent="0">
              <a:buNone/>
              <a:defRPr sz="2000"/>
            </a:lvl3pPr>
            <a:lvl4pPr marL="1150935" indent="0">
              <a:buNone/>
              <a:defRPr sz="1700"/>
            </a:lvl4pPr>
            <a:lvl5pPr marL="1534581" indent="0">
              <a:buNone/>
              <a:defRPr sz="1700"/>
            </a:lvl5pPr>
            <a:lvl6pPr marL="1918225" indent="0">
              <a:buNone/>
              <a:defRPr sz="1700"/>
            </a:lvl6pPr>
            <a:lvl7pPr marL="2301870" indent="0">
              <a:buNone/>
              <a:defRPr sz="1700"/>
            </a:lvl7pPr>
            <a:lvl8pPr marL="2685515" indent="0">
              <a:buNone/>
              <a:defRPr sz="1700"/>
            </a:lvl8pPr>
            <a:lvl9pPr marL="3069160" indent="0">
              <a:buNone/>
              <a:defRPr sz="17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9"/>
            <a:ext cx="7773339" cy="682472"/>
          </a:xfrm>
        </p:spPr>
        <p:txBody>
          <a:bodyPr/>
          <a:lstStyle>
            <a:lvl1pPr marL="0" indent="0" algn="ctr">
              <a:buNone/>
              <a:defRPr sz="1400"/>
            </a:lvl1pPr>
            <a:lvl2pPr marL="383645" indent="0">
              <a:buNone/>
              <a:defRPr sz="1100"/>
            </a:lvl2pPr>
            <a:lvl3pPr marL="767290" indent="0">
              <a:buNone/>
              <a:defRPr sz="1000"/>
            </a:lvl3pPr>
            <a:lvl4pPr marL="1150935" indent="0">
              <a:buNone/>
              <a:defRPr sz="800"/>
            </a:lvl4pPr>
            <a:lvl5pPr marL="1534581" indent="0">
              <a:buNone/>
              <a:defRPr sz="800"/>
            </a:lvl5pPr>
            <a:lvl6pPr marL="1918225" indent="0">
              <a:buNone/>
              <a:defRPr sz="800"/>
            </a:lvl6pPr>
            <a:lvl7pPr marL="2301870" indent="0">
              <a:buNone/>
              <a:defRPr sz="800"/>
            </a:lvl7pPr>
            <a:lvl8pPr marL="2685515" indent="0">
              <a:buNone/>
              <a:defRPr sz="800"/>
            </a:lvl8pPr>
            <a:lvl9pPr marL="3069160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88775"/>
      </p:ext>
    </p:extLst>
  </p:cSld>
  <p:clrMapOvr>
    <a:masterClrMapping/>
  </p:clrMapOvr>
  <p:transition spd="slow" advTm="3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6"/>
          </a:xfrm>
        </p:spPr>
        <p:txBody>
          <a:bodyPr anchor="ctr"/>
          <a:lstStyle>
            <a:lvl1pPr algn="ctr">
              <a:defRPr sz="2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2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400"/>
            </a:lvl1pPr>
            <a:lvl2pPr marL="383645" indent="0">
              <a:buNone/>
              <a:defRPr sz="1100"/>
            </a:lvl2pPr>
            <a:lvl3pPr marL="767290" indent="0">
              <a:buNone/>
              <a:defRPr sz="1000"/>
            </a:lvl3pPr>
            <a:lvl4pPr marL="1150935" indent="0">
              <a:buNone/>
              <a:defRPr sz="800"/>
            </a:lvl4pPr>
            <a:lvl5pPr marL="1534581" indent="0">
              <a:buNone/>
              <a:defRPr sz="800"/>
            </a:lvl5pPr>
            <a:lvl6pPr marL="1918225" indent="0">
              <a:buNone/>
              <a:defRPr sz="800"/>
            </a:lvl6pPr>
            <a:lvl7pPr marL="2301870" indent="0">
              <a:buNone/>
              <a:defRPr sz="800"/>
            </a:lvl7pPr>
            <a:lvl8pPr marL="2685515" indent="0">
              <a:buNone/>
              <a:defRPr sz="800"/>
            </a:lvl8pPr>
            <a:lvl9pPr marL="3069160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125313"/>
      </p:ext>
    </p:extLst>
  </p:cSld>
  <p:clrMapOvr>
    <a:masterClrMapping/>
  </p:clrMapOvr>
  <p:transition spd="slow" advTm="3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5"/>
          </a:xfrm>
        </p:spPr>
        <p:txBody>
          <a:bodyPr anchor="ctr"/>
          <a:lstStyle>
            <a:lvl1pPr>
              <a:defRPr sz="2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5" cy="594788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83645" indent="0">
              <a:buNone/>
              <a:defRPr sz="1100"/>
            </a:lvl2pPr>
            <a:lvl3pPr marL="767290" indent="0">
              <a:buNone/>
              <a:defRPr sz="1000"/>
            </a:lvl3pPr>
            <a:lvl4pPr marL="1150935" indent="0">
              <a:buNone/>
              <a:defRPr sz="800"/>
            </a:lvl4pPr>
            <a:lvl5pPr marL="1534581" indent="0">
              <a:buNone/>
              <a:defRPr sz="800"/>
            </a:lvl5pPr>
            <a:lvl6pPr marL="1918225" indent="0">
              <a:buNone/>
              <a:defRPr sz="800"/>
            </a:lvl6pPr>
            <a:lvl7pPr marL="2301870" indent="0">
              <a:buNone/>
              <a:defRPr sz="800"/>
            </a:lvl7pPr>
            <a:lvl8pPr marL="2685515" indent="0">
              <a:buNone/>
              <a:defRPr sz="800"/>
            </a:lvl8pPr>
            <a:lvl9pPr marL="3069160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9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  <a:lvl2pPr marL="383645" indent="0">
              <a:buNone/>
              <a:defRPr sz="1100"/>
            </a:lvl2pPr>
            <a:lvl3pPr marL="767290" indent="0">
              <a:buNone/>
              <a:defRPr sz="1000"/>
            </a:lvl3pPr>
            <a:lvl4pPr marL="1150935" indent="0">
              <a:buNone/>
              <a:defRPr sz="800"/>
            </a:lvl4pPr>
            <a:lvl5pPr marL="1534581" indent="0">
              <a:buNone/>
              <a:defRPr sz="800"/>
            </a:lvl5pPr>
            <a:lvl6pPr marL="1918225" indent="0">
              <a:buNone/>
              <a:defRPr sz="800"/>
            </a:lvl6pPr>
            <a:lvl7pPr marL="2301870" indent="0">
              <a:buNone/>
              <a:defRPr sz="800"/>
            </a:lvl7pPr>
            <a:lvl8pPr marL="2685515" indent="0">
              <a:buNone/>
              <a:defRPr sz="800"/>
            </a:lvl8pPr>
            <a:lvl9pPr marL="3069160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51117" y="754167"/>
            <a:ext cx="457200" cy="584776"/>
          </a:xfrm>
          <a:prstGeom prst="rect">
            <a:avLst/>
          </a:prstGeom>
        </p:spPr>
        <p:txBody>
          <a:bodyPr vert="horz" lIns="76729" tIns="38364" rIns="76729" bIns="3836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8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8168" y="2993579"/>
            <a:ext cx="457200" cy="584776"/>
          </a:xfrm>
          <a:prstGeom prst="rect">
            <a:avLst/>
          </a:prstGeom>
        </p:spPr>
        <p:txBody>
          <a:bodyPr vert="horz" lIns="76729" tIns="38364" rIns="76729" bIns="3836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8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59599414"/>
      </p:ext>
    </p:extLst>
  </p:cSld>
  <p:clrMapOvr>
    <a:masterClrMapping/>
  </p:clrMapOvr>
  <p:transition spd="slow" advTm="3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2138722"/>
            <a:ext cx="7773339" cy="2511836"/>
          </a:xfrm>
        </p:spPr>
        <p:txBody>
          <a:bodyPr anchor="b"/>
          <a:lstStyle>
            <a:lvl1pPr algn="ctr">
              <a:defRPr sz="2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2" y="4662337"/>
            <a:ext cx="7773339" cy="1140644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383645" indent="0">
              <a:buNone/>
              <a:defRPr sz="1100"/>
            </a:lvl2pPr>
            <a:lvl3pPr marL="767290" indent="0">
              <a:buNone/>
              <a:defRPr sz="1000"/>
            </a:lvl3pPr>
            <a:lvl4pPr marL="1150935" indent="0">
              <a:buNone/>
              <a:defRPr sz="800"/>
            </a:lvl4pPr>
            <a:lvl5pPr marL="1534581" indent="0">
              <a:buNone/>
              <a:defRPr sz="800"/>
            </a:lvl5pPr>
            <a:lvl6pPr marL="1918225" indent="0">
              <a:buNone/>
              <a:defRPr sz="800"/>
            </a:lvl6pPr>
            <a:lvl7pPr marL="2301870" indent="0">
              <a:buNone/>
              <a:defRPr sz="800"/>
            </a:lvl7pPr>
            <a:lvl8pPr marL="2685515" indent="0">
              <a:buNone/>
              <a:defRPr sz="800"/>
            </a:lvl8pPr>
            <a:lvl9pPr marL="3069160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907867"/>
      </p:ext>
    </p:extLst>
  </p:cSld>
  <p:clrMapOvr>
    <a:masterClrMapping/>
  </p:clrMapOvr>
  <p:transition spd="slow" advTm="3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1"/>
            <a:ext cx="7773339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5"/>
            <a:ext cx="247423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383645" indent="0">
              <a:buNone/>
              <a:defRPr sz="1700" b="1"/>
            </a:lvl2pPr>
            <a:lvl3pPr marL="767290" indent="0">
              <a:buNone/>
              <a:defRPr sz="1600" b="1"/>
            </a:lvl3pPr>
            <a:lvl4pPr marL="1150935" indent="0">
              <a:buNone/>
              <a:defRPr sz="1400" b="1"/>
            </a:lvl4pPr>
            <a:lvl5pPr marL="1534581" indent="0">
              <a:buNone/>
              <a:defRPr sz="1400" b="1"/>
            </a:lvl5pPr>
            <a:lvl6pPr marL="1918225" indent="0">
              <a:buNone/>
              <a:defRPr sz="1400" b="1"/>
            </a:lvl6pPr>
            <a:lvl7pPr marL="2301870" indent="0">
              <a:buNone/>
              <a:defRPr sz="1400" b="1"/>
            </a:lvl7pPr>
            <a:lvl8pPr marL="2685515" indent="0">
              <a:buNone/>
              <a:defRPr sz="1400" b="1"/>
            </a:lvl8pPr>
            <a:lvl9pPr marL="3069160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100"/>
            </a:lvl1pPr>
            <a:lvl2pPr marL="383645" indent="0">
              <a:buNone/>
              <a:defRPr sz="1000"/>
            </a:lvl2pPr>
            <a:lvl3pPr marL="767290" indent="0">
              <a:buNone/>
              <a:defRPr sz="800"/>
            </a:lvl3pPr>
            <a:lvl4pPr marL="1150935" indent="0">
              <a:buNone/>
              <a:defRPr sz="700"/>
            </a:lvl4pPr>
            <a:lvl5pPr marL="1534581" indent="0">
              <a:buNone/>
              <a:defRPr sz="700"/>
            </a:lvl5pPr>
            <a:lvl6pPr marL="1918225" indent="0">
              <a:buNone/>
              <a:defRPr sz="700"/>
            </a:lvl6pPr>
            <a:lvl7pPr marL="2301870" indent="0">
              <a:buNone/>
              <a:defRPr sz="700"/>
            </a:lvl7pPr>
            <a:lvl8pPr marL="2685515" indent="0">
              <a:buNone/>
              <a:defRPr sz="700"/>
            </a:lvl8pPr>
            <a:lvl9pPr marL="3069160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3" y="2367095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383645" indent="0">
              <a:buNone/>
              <a:defRPr sz="1700" b="1"/>
            </a:lvl2pPr>
            <a:lvl3pPr marL="767290" indent="0">
              <a:buNone/>
              <a:defRPr sz="1600" b="1"/>
            </a:lvl3pPr>
            <a:lvl4pPr marL="1150935" indent="0">
              <a:buNone/>
              <a:defRPr sz="1400" b="1"/>
            </a:lvl4pPr>
            <a:lvl5pPr marL="1534581" indent="0">
              <a:buNone/>
              <a:defRPr sz="1400" b="1"/>
            </a:lvl5pPr>
            <a:lvl6pPr marL="1918225" indent="0">
              <a:buNone/>
              <a:defRPr sz="1400" b="1"/>
            </a:lvl6pPr>
            <a:lvl7pPr marL="2301870" indent="0">
              <a:buNone/>
              <a:defRPr sz="1400" b="1"/>
            </a:lvl7pPr>
            <a:lvl8pPr marL="2685515" indent="0">
              <a:buNone/>
              <a:defRPr sz="1400" b="1"/>
            </a:lvl8pPr>
            <a:lvl9pPr marL="3069160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4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100"/>
            </a:lvl1pPr>
            <a:lvl2pPr marL="383645" indent="0">
              <a:buNone/>
              <a:defRPr sz="1000"/>
            </a:lvl2pPr>
            <a:lvl3pPr marL="767290" indent="0">
              <a:buNone/>
              <a:defRPr sz="800"/>
            </a:lvl3pPr>
            <a:lvl4pPr marL="1150935" indent="0">
              <a:buNone/>
              <a:defRPr sz="700"/>
            </a:lvl4pPr>
            <a:lvl5pPr marL="1534581" indent="0">
              <a:buNone/>
              <a:defRPr sz="700"/>
            </a:lvl5pPr>
            <a:lvl6pPr marL="1918225" indent="0">
              <a:buNone/>
              <a:defRPr sz="700"/>
            </a:lvl6pPr>
            <a:lvl7pPr marL="2301870" indent="0">
              <a:buNone/>
              <a:defRPr sz="700"/>
            </a:lvl7pPr>
            <a:lvl8pPr marL="2685515" indent="0">
              <a:buNone/>
              <a:defRPr sz="700"/>
            </a:lvl8pPr>
            <a:lvl9pPr marL="3069160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3" y="2367095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383645" indent="0">
              <a:buNone/>
              <a:defRPr sz="1700" b="1"/>
            </a:lvl2pPr>
            <a:lvl3pPr marL="767290" indent="0">
              <a:buNone/>
              <a:defRPr sz="1600" b="1"/>
            </a:lvl3pPr>
            <a:lvl4pPr marL="1150935" indent="0">
              <a:buNone/>
              <a:defRPr sz="1400" b="1"/>
            </a:lvl4pPr>
            <a:lvl5pPr marL="1534581" indent="0">
              <a:buNone/>
              <a:defRPr sz="1400" b="1"/>
            </a:lvl5pPr>
            <a:lvl6pPr marL="1918225" indent="0">
              <a:buNone/>
              <a:defRPr sz="1400" b="1"/>
            </a:lvl6pPr>
            <a:lvl7pPr marL="2301870" indent="0">
              <a:buNone/>
              <a:defRPr sz="1400" b="1"/>
            </a:lvl7pPr>
            <a:lvl8pPr marL="2685515" indent="0">
              <a:buNone/>
              <a:defRPr sz="1400" b="1"/>
            </a:lvl8pPr>
            <a:lvl9pPr marL="3069160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3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100"/>
            </a:lvl1pPr>
            <a:lvl2pPr marL="383645" indent="0">
              <a:buNone/>
              <a:defRPr sz="1000"/>
            </a:lvl2pPr>
            <a:lvl3pPr marL="767290" indent="0">
              <a:buNone/>
              <a:defRPr sz="800"/>
            </a:lvl3pPr>
            <a:lvl4pPr marL="1150935" indent="0">
              <a:buNone/>
              <a:defRPr sz="700"/>
            </a:lvl4pPr>
            <a:lvl5pPr marL="1534581" indent="0">
              <a:buNone/>
              <a:defRPr sz="700"/>
            </a:lvl5pPr>
            <a:lvl6pPr marL="1918225" indent="0">
              <a:buNone/>
              <a:defRPr sz="700"/>
            </a:lvl6pPr>
            <a:lvl7pPr marL="2301870" indent="0">
              <a:buNone/>
              <a:defRPr sz="700"/>
            </a:lvl7pPr>
            <a:lvl8pPr marL="2685515" indent="0">
              <a:buNone/>
              <a:defRPr sz="700"/>
            </a:lvl8pPr>
            <a:lvl9pPr marL="3069160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083997"/>
      </p:ext>
    </p:extLst>
  </p:cSld>
  <p:clrMapOvr>
    <a:masterClrMapping/>
  </p:clrMapOvr>
  <p:transition spd="slow" advTm="3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1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900" b="0">
                <a:solidFill>
                  <a:schemeClr val="tx1"/>
                </a:solidFill>
              </a:defRPr>
            </a:lvl1pPr>
            <a:lvl2pPr marL="383645" indent="0">
              <a:buNone/>
              <a:defRPr sz="1700" b="1"/>
            </a:lvl2pPr>
            <a:lvl3pPr marL="767290" indent="0">
              <a:buNone/>
              <a:defRPr sz="1600" b="1"/>
            </a:lvl3pPr>
            <a:lvl4pPr marL="1150935" indent="0">
              <a:buNone/>
              <a:defRPr sz="1400" b="1"/>
            </a:lvl4pPr>
            <a:lvl5pPr marL="1534581" indent="0">
              <a:buNone/>
              <a:defRPr sz="1400" b="1"/>
            </a:lvl5pPr>
            <a:lvl6pPr marL="1918225" indent="0">
              <a:buNone/>
              <a:defRPr sz="1400" b="1"/>
            </a:lvl6pPr>
            <a:lvl7pPr marL="2301870" indent="0">
              <a:buNone/>
              <a:defRPr sz="1400" b="1"/>
            </a:lvl7pPr>
            <a:lvl8pPr marL="2685515" indent="0">
              <a:buNone/>
              <a:defRPr sz="1400" b="1"/>
            </a:lvl8pPr>
            <a:lvl9pPr marL="3069160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6"/>
            <a:ext cx="2472307" cy="1523999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383645" indent="0">
              <a:buNone/>
              <a:defRPr sz="1400"/>
            </a:lvl2pPr>
            <a:lvl3pPr marL="767290" indent="0">
              <a:buNone/>
              <a:defRPr sz="1400"/>
            </a:lvl3pPr>
            <a:lvl4pPr marL="1150935" indent="0">
              <a:buNone/>
              <a:defRPr sz="1400"/>
            </a:lvl4pPr>
            <a:lvl5pPr marL="1534581" indent="0">
              <a:buNone/>
              <a:defRPr sz="1400"/>
            </a:lvl5pPr>
            <a:lvl6pPr marL="1918225" indent="0">
              <a:buNone/>
              <a:defRPr sz="1400"/>
            </a:lvl6pPr>
            <a:lvl7pPr marL="2301870" indent="0">
              <a:buNone/>
              <a:defRPr sz="1400"/>
            </a:lvl7pPr>
            <a:lvl8pPr marL="2685515" indent="0">
              <a:buNone/>
              <a:defRPr sz="1400"/>
            </a:lvl8pPr>
            <a:lvl9pPr marL="3069160" indent="0">
              <a:buNone/>
              <a:defRPr sz="14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3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100"/>
            </a:lvl1pPr>
            <a:lvl2pPr marL="383645" indent="0">
              <a:buNone/>
              <a:defRPr sz="1000"/>
            </a:lvl2pPr>
            <a:lvl3pPr marL="767290" indent="0">
              <a:buNone/>
              <a:defRPr sz="800"/>
            </a:lvl3pPr>
            <a:lvl4pPr marL="1150935" indent="0">
              <a:buNone/>
              <a:defRPr sz="700"/>
            </a:lvl4pPr>
            <a:lvl5pPr marL="1534581" indent="0">
              <a:buNone/>
              <a:defRPr sz="700"/>
            </a:lvl5pPr>
            <a:lvl6pPr marL="1918225" indent="0">
              <a:buNone/>
              <a:defRPr sz="700"/>
            </a:lvl6pPr>
            <a:lvl7pPr marL="2301870" indent="0">
              <a:buNone/>
              <a:defRPr sz="700"/>
            </a:lvl7pPr>
            <a:lvl8pPr marL="2685515" indent="0">
              <a:buNone/>
              <a:defRPr sz="700"/>
            </a:lvl8pPr>
            <a:lvl9pPr marL="3069160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70" y="4204821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900" b="0">
                <a:solidFill>
                  <a:schemeClr val="tx1"/>
                </a:solidFill>
              </a:defRPr>
            </a:lvl1pPr>
            <a:lvl2pPr marL="383645" indent="0">
              <a:buNone/>
              <a:defRPr sz="1700" b="1"/>
            </a:lvl2pPr>
            <a:lvl3pPr marL="767290" indent="0">
              <a:buNone/>
              <a:defRPr sz="1600" b="1"/>
            </a:lvl3pPr>
            <a:lvl4pPr marL="1150935" indent="0">
              <a:buNone/>
              <a:defRPr sz="1400" b="1"/>
            </a:lvl4pPr>
            <a:lvl5pPr marL="1534581" indent="0">
              <a:buNone/>
              <a:defRPr sz="1400" b="1"/>
            </a:lvl5pPr>
            <a:lvl6pPr marL="1918225" indent="0">
              <a:buNone/>
              <a:defRPr sz="1400" b="1"/>
            </a:lvl6pPr>
            <a:lvl7pPr marL="2301870" indent="0">
              <a:buNone/>
              <a:defRPr sz="1400" b="1"/>
            </a:lvl7pPr>
            <a:lvl8pPr marL="2685515" indent="0">
              <a:buNone/>
              <a:defRPr sz="1400" b="1"/>
            </a:lvl8pPr>
            <a:lvl9pPr marL="3069160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2" y="2367096"/>
            <a:ext cx="2477515" cy="1523999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383645" indent="0">
              <a:buNone/>
              <a:defRPr sz="1400"/>
            </a:lvl2pPr>
            <a:lvl3pPr marL="767290" indent="0">
              <a:buNone/>
              <a:defRPr sz="1400"/>
            </a:lvl3pPr>
            <a:lvl4pPr marL="1150935" indent="0">
              <a:buNone/>
              <a:defRPr sz="1400"/>
            </a:lvl4pPr>
            <a:lvl5pPr marL="1534581" indent="0">
              <a:buNone/>
              <a:defRPr sz="1400"/>
            </a:lvl5pPr>
            <a:lvl6pPr marL="1918225" indent="0">
              <a:buNone/>
              <a:defRPr sz="1400"/>
            </a:lvl6pPr>
            <a:lvl7pPr marL="2301870" indent="0">
              <a:buNone/>
              <a:defRPr sz="1400"/>
            </a:lvl7pPr>
            <a:lvl8pPr marL="2685515" indent="0">
              <a:buNone/>
              <a:defRPr sz="1400"/>
            </a:lvl8pPr>
            <a:lvl9pPr marL="3069160" indent="0">
              <a:buNone/>
              <a:defRPr sz="14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2" y="4781082"/>
            <a:ext cx="2477515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100"/>
            </a:lvl1pPr>
            <a:lvl2pPr marL="383645" indent="0">
              <a:buNone/>
              <a:defRPr sz="1000"/>
            </a:lvl2pPr>
            <a:lvl3pPr marL="767290" indent="0">
              <a:buNone/>
              <a:defRPr sz="800"/>
            </a:lvl3pPr>
            <a:lvl4pPr marL="1150935" indent="0">
              <a:buNone/>
              <a:defRPr sz="700"/>
            </a:lvl4pPr>
            <a:lvl5pPr marL="1534581" indent="0">
              <a:buNone/>
              <a:defRPr sz="700"/>
            </a:lvl5pPr>
            <a:lvl6pPr marL="1918225" indent="0">
              <a:buNone/>
              <a:defRPr sz="700"/>
            </a:lvl6pPr>
            <a:lvl7pPr marL="2301870" indent="0">
              <a:buNone/>
              <a:defRPr sz="700"/>
            </a:lvl7pPr>
            <a:lvl8pPr marL="2685515" indent="0">
              <a:buNone/>
              <a:defRPr sz="700"/>
            </a:lvl8pPr>
            <a:lvl9pPr marL="3069160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5" y="4204821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900" b="0">
                <a:solidFill>
                  <a:schemeClr val="tx1"/>
                </a:solidFill>
              </a:defRPr>
            </a:lvl1pPr>
            <a:lvl2pPr marL="383645" indent="0">
              <a:buNone/>
              <a:defRPr sz="1700" b="1"/>
            </a:lvl2pPr>
            <a:lvl3pPr marL="767290" indent="0">
              <a:buNone/>
              <a:defRPr sz="1600" b="1"/>
            </a:lvl3pPr>
            <a:lvl4pPr marL="1150935" indent="0">
              <a:buNone/>
              <a:defRPr sz="1400" b="1"/>
            </a:lvl4pPr>
            <a:lvl5pPr marL="1534581" indent="0">
              <a:buNone/>
              <a:defRPr sz="1400" b="1"/>
            </a:lvl5pPr>
            <a:lvl6pPr marL="1918225" indent="0">
              <a:buNone/>
              <a:defRPr sz="1400" b="1"/>
            </a:lvl6pPr>
            <a:lvl7pPr marL="2301870" indent="0">
              <a:buNone/>
              <a:defRPr sz="1400" b="1"/>
            </a:lvl7pPr>
            <a:lvl8pPr marL="2685515" indent="0">
              <a:buNone/>
              <a:defRPr sz="1400" b="1"/>
            </a:lvl8pPr>
            <a:lvl9pPr marL="3069160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3" y="2367096"/>
            <a:ext cx="2478696" cy="1523999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383645" indent="0">
              <a:buNone/>
              <a:defRPr sz="1400"/>
            </a:lvl2pPr>
            <a:lvl3pPr marL="767290" indent="0">
              <a:buNone/>
              <a:defRPr sz="1400"/>
            </a:lvl3pPr>
            <a:lvl4pPr marL="1150935" indent="0">
              <a:buNone/>
              <a:defRPr sz="1400"/>
            </a:lvl4pPr>
            <a:lvl5pPr marL="1534581" indent="0">
              <a:buNone/>
              <a:defRPr sz="1400"/>
            </a:lvl5pPr>
            <a:lvl6pPr marL="1918225" indent="0">
              <a:buNone/>
              <a:defRPr sz="1400"/>
            </a:lvl6pPr>
            <a:lvl7pPr marL="2301870" indent="0">
              <a:buNone/>
              <a:defRPr sz="1400"/>
            </a:lvl7pPr>
            <a:lvl8pPr marL="2685515" indent="0">
              <a:buNone/>
              <a:defRPr sz="1400"/>
            </a:lvl8pPr>
            <a:lvl9pPr marL="3069160" indent="0">
              <a:buNone/>
              <a:defRPr sz="14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100"/>
            </a:lvl1pPr>
            <a:lvl2pPr marL="383645" indent="0">
              <a:buNone/>
              <a:defRPr sz="1000"/>
            </a:lvl2pPr>
            <a:lvl3pPr marL="767290" indent="0">
              <a:buNone/>
              <a:defRPr sz="800"/>
            </a:lvl3pPr>
            <a:lvl4pPr marL="1150935" indent="0">
              <a:buNone/>
              <a:defRPr sz="700"/>
            </a:lvl4pPr>
            <a:lvl5pPr marL="1534581" indent="0">
              <a:buNone/>
              <a:defRPr sz="700"/>
            </a:lvl5pPr>
            <a:lvl6pPr marL="1918225" indent="0">
              <a:buNone/>
              <a:defRPr sz="700"/>
            </a:lvl6pPr>
            <a:lvl7pPr marL="2301870" indent="0">
              <a:buNone/>
              <a:defRPr sz="700"/>
            </a:lvl7pPr>
            <a:lvl8pPr marL="2685515" indent="0">
              <a:buNone/>
              <a:defRPr sz="700"/>
            </a:lvl8pPr>
            <a:lvl9pPr marL="3069160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220268"/>
      </p:ext>
    </p:extLst>
  </p:cSld>
  <p:clrMapOvr>
    <a:masterClrMapping/>
  </p:clrMapOvr>
  <p:transition spd="slow" advTm="3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2" y="2367094"/>
            <a:ext cx="7773339" cy="342410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474218"/>
      </p:ext>
    </p:extLst>
  </p:cSld>
  <p:clrMapOvr>
    <a:masterClrMapping/>
  </p:clrMapOvr>
  <p:transition spd="slow" advTm="3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609602"/>
            <a:ext cx="1914994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3" y="609602"/>
            <a:ext cx="5744043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18423"/>
      </p:ext>
    </p:extLst>
  </p:cSld>
  <p:clrMapOvr>
    <a:masterClrMapping/>
  </p:clrMapOvr>
  <p:transition spd="slow" advTm="3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44479"/>
            <a:ext cx="838517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838201" y="1905002"/>
            <a:ext cx="8007351" cy="4191000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F4E39-0D5E-41F6-836A-31681DF1F7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639114"/>
      </p:ext>
    </p:extLst>
  </p:cSld>
  <p:clrMapOvr>
    <a:masterClrMapping/>
  </p:clrMapOvr>
  <p:transition spd="slow"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2" y="2367094"/>
            <a:ext cx="7772869" cy="34241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83095"/>
      </p:ext>
    </p:extLst>
  </p:cSld>
  <p:clrMapOvr>
    <a:masterClrMapping/>
  </p:clrMapOvr>
  <p:transition spd="slow" advTm="3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828566"/>
            <a:ext cx="7763815" cy="2736820"/>
          </a:xfrm>
        </p:spPr>
        <p:txBody>
          <a:bodyPr anchor="b">
            <a:normAutofit/>
          </a:bodyPr>
          <a:lstStyle>
            <a:lvl1pPr>
              <a:defRPr sz="33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2" y="3657457"/>
            <a:ext cx="7763815" cy="1368183"/>
          </a:xfrm>
        </p:spPr>
        <p:txBody>
          <a:bodyPr>
            <a:normAutofit/>
          </a:bodyPr>
          <a:lstStyle>
            <a:lvl1pPr marL="0" indent="0" algn="ctr">
              <a:buNone/>
              <a:defRPr sz="1700">
                <a:solidFill>
                  <a:schemeClr val="bg1">
                    <a:lumMod val="50000"/>
                  </a:schemeClr>
                </a:solidFill>
              </a:defRPr>
            </a:lvl1pPr>
            <a:lvl2pPr marL="38364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67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1509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5345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19182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3018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6855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069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603666"/>
      </p:ext>
    </p:extLst>
  </p:cSld>
  <p:clrMapOvr>
    <a:masterClrMapping/>
  </p:clrMapOvr>
  <p:transition spd="slow" advTm="3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20"/>
            <a:ext cx="7773339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1" y="2367094"/>
            <a:ext cx="3829520" cy="34241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4"/>
            <a:ext cx="3829051" cy="34241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274212"/>
      </p:ext>
    </p:extLst>
  </p:cSld>
  <p:clrMapOvr>
    <a:masterClrMapping/>
  </p:clrMapOvr>
  <p:transition spd="slow" advTm="3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20"/>
            <a:ext cx="7773339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8" y="2371019"/>
            <a:ext cx="3655105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383645" indent="0">
              <a:buNone/>
              <a:defRPr sz="1700" b="1"/>
            </a:lvl2pPr>
            <a:lvl3pPr marL="767290" indent="0">
              <a:buNone/>
              <a:defRPr sz="1600" b="1"/>
            </a:lvl3pPr>
            <a:lvl4pPr marL="1150935" indent="0">
              <a:buNone/>
              <a:defRPr sz="1400" b="1"/>
            </a:lvl4pPr>
            <a:lvl5pPr marL="1534581" indent="0">
              <a:buNone/>
              <a:defRPr sz="1400" b="1"/>
            </a:lvl5pPr>
            <a:lvl6pPr marL="1918225" indent="0">
              <a:buNone/>
              <a:defRPr sz="1400" b="1"/>
            </a:lvl6pPr>
            <a:lvl7pPr marL="2301870" indent="0">
              <a:buNone/>
              <a:defRPr sz="1400" b="1"/>
            </a:lvl7pPr>
            <a:lvl8pPr marL="2685515" indent="0">
              <a:buNone/>
              <a:defRPr sz="1400" b="1"/>
            </a:lvl8pPr>
            <a:lvl9pPr marL="3069160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5"/>
            <a:ext cx="3829520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8" y="2371019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383645" indent="0">
              <a:buNone/>
              <a:defRPr sz="1700" b="1"/>
            </a:lvl2pPr>
            <a:lvl3pPr marL="767290" indent="0">
              <a:buNone/>
              <a:defRPr sz="1600" b="1"/>
            </a:lvl3pPr>
            <a:lvl4pPr marL="1150935" indent="0">
              <a:buNone/>
              <a:defRPr sz="1400" b="1"/>
            </a:lvl4pPr>
            <a:lvl5pPr marL="1534581" indent="0">
              <a:buNone/>
              <a:defRPr sz="1400" b="1"/>
            </a:lvl5pPr>
            <a:lvl6pPr marL="1918225" indent="0">
              <a:buNone/>
              <a:defRPr sz="1400" b="1"/>
            </a:lvl6pPr>
            <a:lvl7pPr marL="2301870" indent="0">
              <a:buNone/>
              <a:defRPr sz="1400" b="1"/>
            </a:lvl7pPr>
            <a:lvl8pPr marL="2685515" indent="0">
              <a:buNone/>
              <a:defRPr sz="1400" b="1"/>
            </a:lvl8pPr>
            <a:lvl9pPr marL="3069160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2" y="3051015"/>
            <a:ext cx="382905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253490"/>
      </p:ext>
    </p:extLst>
  </p:cSld>
  <p:clrMapOvr>
    <a:masterClrMapping/>
  </p:clrMapOvr>
  <p:transition spd="slow" advTm="3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230234"/>
      </p:ext>
    </p:extLst>
  </p:cSld>
  <p:clrMapOvr>
    <a:masterClrMapping/>
  </p:clrMapOvr>
  <p:transition spd="slow" advTm="3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08137"/>
      </p:ext>
    </p:extLst>
  </p:cSld>
  <p:clrMapOvr>
    <a:masterClrMapping/>
  </p:clrMapOvr>
  <p:transition spd="slow" advTm="3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3" y="609601"/>
            <a:ext cx="2951766" cy="2023252"/>
          </a:xfrm>
        </p:spPr>
        <p:txBody>
          <a:bodyPr anchor="b"/>
          <a:lstStyle>
            <a:lvl1pPr algn="ctr">
              <a:defRPr sz="2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8" y="609602"/>
            <a:ext cx="4650122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3" y="2632852"/>
            <a:ext cx="2951766" cy="3158348"/>
          </a:xfrm>
        </p:spPr>
        <p:txBody>
          <a:bodyPr/>
          <a:lstStyle>
            <a:lvl1pPr marL="0" indent="0" algn="ctr">
              <a:buNone/>
              <a:defRPr sz="1400"/>
            </a:lvl1pPr>
            <a:lvl2pPr marL="383645" indent="0">
              <a:buNone/>
              <a:defRPr sz="1100"/>
            </a:lvl2pPr>
            <a:lvl3pPr marL="767290" indent="0">
              <a:buNone/>
              <a:defRPr sz="1000"/>
            </a:lvl3pPr>
            <a:lvl4pPr marL="1150935" indent="0">
              <a:buNone/>
              <a:defRPr sz="800"/>
            </a:lvl4pPr>
            <a:lvl5pPr marL="1534581" indent="0">
              <a:buNone/>
              <a:defRPr sz="800"/>
            </a:lvl5pPr>
            <a:lvl6pPr marL="1918225" indent="0">
              <a:buNone/>
              <a:defRPr sz="800"/>
            </a:lvl6pPr>
            <a:lvl7pPr marL="2301870" indent="0">
              <a:buNone/>
              <a:defRPr sz="800"/>
            </a:lvl7pPr>
            <a:lvl8pPr marL="2685515" indent="0">
              <a:buNone/>
              <a:defRPr sz="800"/>
            </a:lvl8pPr>
            <a:lvl9pPr marL="3069160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381605"/>
      </p:ext>
    </p:extLst>
  </p:cSld>
  <p:clrMapOvr>
    <a:masterClrMapping/>
  </p:clrMapOvr>
  <p:transition spd="slow" advTm="3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1"/>
            <a:ext cx="4451227" cy="2023255"/>
          </a:xfrm>
        </p:spPr>
        <p:txBody>
          <a:bodyPr anchor="b"/>
          <a:lstStyle>
            <a:lvl1pPr algn="ctr">
              <a:defRPr sz="2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8604" y="609601"/>
            <a:ext cx="244151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2700"/>
            </a:lvl1pPr>
            <a:lvl2pPr marL="383645" indent="0">
              <a:buNone/>
              <a:defRPr sz="2400"/>
            </a:lvl2pPr>
            <a:lvl3pPr marL="767290" indent="0">
              <a:buNone/>
              <a:defRPr sz="2000"/>
            </a:lvl3pPr>
            <a:lvl4pPr marL="1150935" indent="0">
              <a:buNone/>
              <a:defRPr sz="1700"/>
            </a:lvl4pPr>
            <a:lvl5pPr marL="1534581" indent="0">
              <a:buNone/>
              <a:defRPr sz="1700"/>
            </a:lvl5pPr>
            <a:lvl6pPr marL="1918225" indent="0">
              <a:buNone/>
              <a:defRPr sz="1700"/>
            </a:lvl6pPr>
            <a:lvl7pPr marL="2301870" indent="0">
              <a:buNone/>
              <a:defRPr sz="1700"/>
            </a:lvl7pPr>
            <a:lvl8pPr marL="2685515" indent="0">
              <a:buNone/>
              <a:defRPr sz="1700"/>
            </a:lvl8pPr>
            <a:lvl9pPr marL="3069160" indent="0">
              <a:buNone/>
              <a:defRPr sz="17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632853"/>
            <a:ext cx="4451212" cy="3158348"/>
          </a:xfrm>
        </p:spPr>
        <p:txBody>
          <a:bodyPr/>
          <a:lstStyle>
            <a:lvl1pPr marL="0" indent="0" algn="ctr">
              <a:buNone/>
              <a:defRPr sz="1400"/>
            </a:lvl1pPr>
            <a:lvl2pPr marL="383645" indent="0">
              <a:buNone/>
              <a:defRPr sz="1100"/>
            </a:lvl2pPr>
            <a:lvl3pPr marL="767290" indent="0">
              <a:buNone/>
              <a:defRPr sz="1000"/>
            </a:lvl3pPr>
            <a:lvl4pPr marL="1150935" indent="0">
              <a:buNone/>
              <a:defRPr sz="800"/>
            </a:lvl4pPr>
            <a:lvl5pPr marL="1534581" indent="0">
              <a:buNone/>
              <a:defRPr sz="800"/>
            </a:lvl5pPr>
            <a:lvl6pPr marL="1918225" indent="0">
              <a:buNone/>
              <a:defRPr sz="800"/>
            </a:lvl6pPr>
            <a:lvl7pPr marL="2301870" indent="0">
              <a:buNone/>
              <a:defRPr sz="800"/>
            </a:lvl7pPr>
            <a:lvl8pPr marL="2685515" indent="0">
              <a:buNone/>
              <a:defRPr sz="800"/>
            </a:lvl8pPr>
            <a:lvl9pPr marL="3069160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685064"/>
      </p:ext>
    </p:extLst>
  </p:cSld>
  <p:clrMapOvr>
    <a:masterClrMapping/>
  </p:clrMapOvr>
  <p:transition spd="slow" advTm="3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20"/>
            <a:ext cx="7773339" cy="1596177"/>
          </a:xfrm>
          <a:prstGeom prst="rect">
            <a:avLst/>
          </a:prstGeom>
        </p:spPr>
        <p:txBody>
          <a:bodyPr vert="horz" lIns="76729" tIns="38364" rIns="76729" bIns="3836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2" y="2367094"/>
            <a:ext cx="7773339" cy="3424108"/>
          </a:xfrm>
          <a:prstGeom prst="rect">
            <a:avLst/>
          </a:prstGeom>
        </p:spPr>
        <p:txBody>
          <a:bodyPr vert="horz" lIns="76729" tIns="38364" rIns="76729" bIns="3836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4" y="5883277"/>
            <a:ext cx="2057401" cy="365126"/>
          </a:xfrm>
          <a:prstGeom prst="rect">
            <a:avLst/>
          </a:prstGeom>
        </p:spPr>
        <p:txBody>
          <a:bodyPr vert="horz" lIns="76729" tIns="38364" rIns="76729" bIns="38364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2" y="5883277"/>
            <a:ext cx="5004666" cy="365126"/>
          </a:xfrm>
          <a:prstGeom prst="rect">
            <a:avLst/>
          </a:prstGeom>
        </p:spPr>
        <p:txBody>
          <a:bodyPr vert="horz" lIns="76729" tIns="38364" rIns="76729" bIns="38364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10" y="5883277"/>
            <a:ext cx="573160" cy="365126"/>
          </a:xfrm>
          <a:prstGeom prst="rect">
            <a:avLst/>
          </a:prstGeom>
        </p:spPr>
        <p:txBody>
          <a:bodyPr vert="horz" lIns="76729" tIns="38364" rIns="76729" bIns="38364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299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</p:sldLayoutIdLst>
  <p:transition spd="slow" advTm="3000">
    <p:fade/>
  </p:transition>
  <p:txStyles>
    <p:titleStyle>
      <a:lvl1pPr algn="ctr" defTabSz="767290" rtl="0" eaLnBrk="1" latinLnBrk="0" hangingPunct="1">
        <a:lnSpc>
          <a:spcPct val="90000"/>
        </a:lnSpc>
        <a:spcBef>
          <a:spcPct val="0"/>
        </a:spcBef>
        <a:buNone/>
        <a:defRPr sz="30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91822" indent="-191822" algn="l" defTabSz="767290" rtl="0" eaLnBrk="1" latinLnBrk="0" hangingPunct="1">
        <a:lnSpc>
          <a:spcPct val="120000"/>
        </a:lnSpc>
        <a:spcBef>
          <a:spcPts val="839"/>
        </a:spcBef>
        <a:buClr>
          <a:schemeClr val="tx1"/>
        </a:buClr>
        <a:buFont typeface="Arial" panose="020B0604020202020204" pitchFamily="34" charset="0"/>
        <a:buChar char="•"/>
        <a:defRPr sz="17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75468" indent="-191822" algn="l" defTabSz="767290" rtl="0" eaLnBrk="1" latinLnBrk="0" hangingPunct="1">
        <a:lnSpc>
          <a:spcPct val="120000"/>
        </a:lnSpc>
        <a:spcBef>
          <a:spcPts val="42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59113" indent="-191822" algn="l" defTabSz="767290" rtl="0" eaLnBrk="1" latinLnBrk="0" hangingPunct="1">
        <a:lnSpc>
          <a:spcPct val="120000"/>
        </a:lnSpc>
        <a:spcBef>
          <a:spcPts val="42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42757" indent="-191822" algn="l" defTabSz="767290" rtl="0" eaLnBrk="1" latinLnBrk="0" hangingPunct="1">
        <a:lnSpc>
          <a:spcPct val="120000"/>
        </a:lnSpc>
        <a:spcBef>
          <a:spcPts val="420"/>
        </a:spcBef>
        <a:buClr>
          <a:schemeClr val="tx1"/>
        </a:buClr>
        <a:buFont typeface="Arial" panose="020B0604020202020204" pitchFamily="34" charset="0"/>
        <a:buChar char="•"/>
        <a:defRPr sz="1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726403" indent="-191822" algn="l" defTabSz="767290" rtl="0" eaLnBrk="1" latinLnBrk="0" hangingPunct="1">
        <a:lnSpc>
          <a:spcPct val="120000"/>
        </a:lnSpc>
        <a:spcBef>
          <a:spcPts val="420"/>
        </a:spcBef>
        <a:buClr>
          <a:schemeClr val="tx1"/>
        </a:buClr>
        <a:buFont typeface="Arial" panose="020B0604020202020204" pitchFamily="34" charset="0"/>
        <a:buChar char="•"/>
        <a:defRPr sz="1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110047" indent="-191822" algn="l" defTabSz="767290" rtl="0" eaLnBrk="1" latinLnBrk="0" hangingPunct="1">
        <a:lnSpc>
          <a:spcPct val="120000"/>
        </a:lnSpc>
        <a:spcBef>
          <a:spcPts val="420"/>
        </a:spcBef>
        <a:buClr>
          <a:schemeClr val="tx1"/>
        </a:buClr>
        <a:buFont typeface="Arial" panose="020B0604020202020204" pitchFamily="34" charset="0"/>
        <a:buChar char="•"/>
        <a:defRPr sz="1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493693" indent="-191822" algn="l" defTabSz="767290" rtl="0" eaLnBrk="1" latinLnBrk="0" hangingPunct="1">
        <a:lnSpc>
          <a:spcPct val="120000"/>
        </a:lnSpc>
        <a:spcBef>
          <a:spcPts val="420"/>
        </a:spcBef>
        <a:buClr>
          <a:schemeClr val="tx1"/>
        </a:buClr>
        <a:buFont typeface="Arial" panose="020B0604020202020204" pitchFamily="34" charset="0"/>
        <a:buChar char="•"/>
        <a:defRPr sz="1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877338" indent="-191822" algn="l" defTabSz="767290" rtl="0" eaLnBrk="1" latinLnBrk="0" hangingPunct="1">
        <a:lnSpc>
          <a:spcPct val="120000"/>
        </a:lnSpc>
        <a:spcBef>
          <a:spcPts val="420"/>
        </a:spcBef>
        <a:buClr>
          <a:schemeClr val="tx1"/>
        </a:buClr>
        <a:buFont typeface="Arial" panose="020B0604020202020204" pitchFamily="34" charset="0"/>
        <a:buChar char="•"/>
        <a:defRPr sz="1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260982" indent="-191822" algn="l" defTabSz="767290" rtl="0" eaLnBrk="1" latinLnBrk="0" hangingPunct="1">
        <a:lnSpc>
          <a:spcPct val="120000"/>
        </a:lnSpc>
        <a:spcBef>
          <a:spcPts val="420"/>
        </a:spcBef>
        <a:buClr>
          <a:schemeClr val="tx1"/>
        </a:buClr>
        <a:buFont typeface="Arial" panose="020B0604020202020204" pitchFamily="34" charset="0"/>
        <a:buChar char="•"/>
        <a:defRPr sz="1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729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83645" algn="l" defTabSz="76729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7290" algn="l" defTabSz="76729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50935" algn="l" defTabSz="76729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34581" algn="l" defTabSz="76729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18225" algn="l" defTabSz="76729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01870" algn="l" defTabSz="76729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85515" algn="l" defTabSz="76729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69160" algn="l" defTabSz="76729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microsoft.com/office/2007/relationships/hdphoto" Target="../media/hdphoto8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microsoft.com/office/2007/relationships/hdphoto" Target="../media/hdphoto7.wdp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microsoft.com/office/2007/relationships/hdphoto" Target="../media/hdphoto10.wdp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4.jpeg"/><Relationship Id="rId7" Type="http://schemas.openxmlformats.org/officeDocument/2006/relationships/image" Target="../media/image26.jpeg"/><Relationship Id="rId12" Type="http://schemas.microsoft.com/office/2007/relationships/hdphoto" Target="../media/hdphoto1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3.wdp"/><Relationship Id="rId11" Type="http://schemas.openxmlformats.org/officeDocument/2006/relationships/image" Target="../media/image28.jpeg"/><Relationship Id="rId5" Type="http://schemas.openxmlformats.org/officeDocument/2006/relationships/image" Target="../media/image25.jpeg"/><Relationship Id="rId10" Type="http://schemas.microsoft.com/office/2007/relationships/hdphoto" Target="../media/hdphoto15.wdp"/><Relationship Id="rId4" Type="http://schemas.microsoft.com/office/2007/relationships/hdphoto" Target="../media/hdphoto12.wdp"/><Relationship Id="rId9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microsoft.com/office/2007/relationships/hdphoto" Target="../media/hdphoto17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19.wdp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microsoft.com/office/2007/relationships/hdphoto" Target="../media/hdphoto3.wdp"/><Relationship Id="rId4" Type="http://schemas.openxmlformats.org/officeDocument/2006/relationships/image" Target="../media/image6.jpe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3" y="548682"/>
            <a:ext cx="8136905" cy="3045806"/>
          </a:xfrm>
          <a:prstGeom prst="rect">
            <a:avLst/>
          </a:prstGeom>
          <a:noFill/>
        </p:spPr>
        <p:txBody>
          <a:bodyPr wrap="square" lIns="76729" tIns="38364" rIns="76729" bIns="38364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Муниципальное автономное  дошкольное образовательное учреждение  «Детский сад №74 «Теремок» развивающего  вида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r"/>
            <a:endParaRPr lang="ru-RU" dirty="0" smtClean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97474" y="1584825"/>
            <a:ext cx="8246675" cy="27082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3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Родительская </a:t>
            </a:r>
            <a:r>
              <a:rPr lang="ru-RU" sz="3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конференция</a:t>
            </a:r>
            <a:r>
              <a:rPr lang="ru-RU" sz="37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7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«ЗДОРОВАЯ СЕМЬЯ – </a:t>
            </a:r>
            <a:r>
              <a:rPr lang="ru-RU" sz="3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ЗДОРОВЫЙ РЕБЁНОК»</a:t>
            </a:r>
            <a:endParaRPr lang="ru-RU" sz="3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://teremok-42.ru/images/zdorovye-deti-v-zdorovoj-seme-0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201969"/>
            <a:ext cx="2980706" cy="206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55721" y="4844662"/>
            <a:ext cx="4120737" cy="1035837"/>
          </a:xfrm>
          <a:prstGeom prst="rect">
            <a:avLst/>
          </a:prstGeom>
        </p:spPr>
        <p:txBody>
          <a:bodyPr wrap="square" lIns="76729" tIns="38364" rIns="76729" bIns="38364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Подготовила: 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воспитатель высшей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категории          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Попова Лидия Григорьевна</a:t>
            </a:r>
          </a:p>
        </p:txBody>
      </p:sp>
    </p:spTree>
    <p:extLst>
      <p:ext uri="{BB962C8B-B14F-4D97-AF65-F5344CB8AC3E}">
        <p14:creationId xmlns:p14="http://schemas.microsoft.com/office/powerpoint/2010/main" val="2461562834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6898" y="1203336"/>
            <a:ext cx="7730836" cy="1288726"/>
          </a:xfrm>
          <a:custGeom>
            <a:avLst/>
            <a:gdLst>
              <a:gd name="connsiteX0" fmla="*/ 0 w 8712968"/>
              <a:gd name="connsiteY0" fmla="*/ 0 h 1562472"/>
              <a:gd name="connsiteX1" fmla="*/ 8712968 w 8712968"/>
              <a:gd name="connsiteY1" fmla="*/ 0 h 1562472"/>
              <a:gd name="connsiteX2" fmla="*/ 8712968 w 8712968"/>
              <a:gd name="connsiteY2" fmla="*/ 1562472 h 1562472"/>
              <a:gd name="connsiteX3" fmla="*/ 0 w 8712968"/>
              <a:gd name="connsiteY3" fmla="*/ 1562472 h 1562472"/>
              <a:gd name="connsiteX4" fmla="*/ 0 w 8712968"/>
              <a:gd name="connsiteY4" fmla="*/ 0 h 1562472"/>
              <a:gd name="connsiteX0" fmla="*/ 0 w 8712968"/>
              <a:gd name="connsiteY0" fmla="*/ 0 h 1562472"/>
              <a:gd name="connsiteX1" fmla="*/ 8712968 w 8712968"/>
              <a:gd name="connsiteY1" fmla="*/ 0 h 1562472"/>
              <a:gd name="connsiteX2" fmla="*/ 8712968 w 8712968"/>
              <a:gd name="connsiteY2" fmla="*/ 1562472 h 1562472"/>
              <a:gd name="connsiteX3" fmla="*/ 628650 w 8712968"/>
              <a:gd name="connsiteY3" fmla="*/ 1533897 h 1562472"/>
              <a:gd name="connsiteX4" fmla="*/ 0 w 8712968"/>
              <a:gd name="connsiteY4" fmla="*/ 0 h 1562472"/>
              <a:gd name="connsiteX0" fmla="*/ 0 w 8712968"/>
              <a:gd name="connsiteY0" fmla="*/ 0 h 1533897"/>
              <a:gd name="connsiteX1" fmla="*/ 8712968 w 8712968"/>
              <a:gd name="connsiteY1" fmla="*/ 0 h 1533897"/>
              <a:gd name="connsiteX2" fmla="*/ 8027168 w 8712968"/>
              <a:gd name="connsiteY2" fmla="*/ 1519610 h 1533897"/>
              <a:gd name="connsiteX3" fmla="*/ 628650 w 8712968"/>
              <a:gd name="connsiteY3" fmla="*/ 1533897 h 1533897"/>
              <a:gd name="connsiteX4" fmla="*/ 0 w 8712968"/>
              <a:gd name="connsiteY4" fmla="*/ 0 h 1533897"/>
              <a:gd name="connsiteX0" fmla="*/ 0 w 8712968"/>
              <a:gd name="connsiteY0" fmla="*/ 0 h 1576759"/>
              <a:gd name="connsiteX1" fmla="*/ 8712968 w 8712968"/>
              <a:gd name="connsiteY1" fmla="*/ 0 h 1576759"/>
              <a:gd name="connsiteX2" fmla="*/ 8027168 w 8712968"/>
              <a:gd name="connsiteY2" fmla="*/ 1519610 h 1576759"/>
              <a:gd name="connsiteX3" fmla="*/ 14288 w 8712968"/>
              <a:gd name="connsiteY3" fmla="*/ 1576759 h 1576759"/>
              <a:gd name="connsiteX4" fmla="*/ 0 w 8712968"/>
              <a:gd name="connsiteY4" fmla="*/ 0 h 1576759"/>
              <a:gd name="connsiteX0" fmla="*/ 0 w 8712968"/>
              <a:gd name="connsiteY0" fmla="*/ 0 h 1576759"/>
              <a:gd name="connsiteX1" fmla="*/ 8712968 w 8712968"/>
              <a:gd name="connsiteY1" fmla="*/ 0 h 1576759"/>
              <a:gd name="connsiteX2" fmla="*/ 8698681 w 8712968"/>
              <a:gd name="connsiteY2" fmla="*/ 1519610 h 1576759"/>
              <a:gd name="connsiteX3" fmla="*/ 14288 w 8712968"/>
              <a:gd name="connsiteY3" fmla="*/ 1576759 h 1576759"/>
              <a:gd name="connsiteX4" fmla="*/ 0 w 8712968"/>
              <a:gd name="connsiteY4" fmla="*/ 0 h 1576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12968" h="1576759">
                <a:moveTo>
                  <a:pt x="0" y="0"/>
                </a:moveTo>
                <a:lnTo>
                  <a:pt x="8712968" y="0"/>
                </a:lnTo>
                <a:lnTo>
                  <a:pt x="8698681" y="1519610"/>
                </a:lnTo>
                <a:lnTo>
                  <a:pt x="14288" y="157675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76729" tIns="38364" rIns="76729" bIns="38364"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>
                  <a:noFill/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ЗДОРОВЫЙ, КРЕПКИЙ И РАЗВИТЫЙ </a:t>
            </a:r>
            <a:r>
              <a:rPr lang="ru-RU" sz="2800" b="1" dirty="0">
                <a:ln w="17780" cmpd="sng">
                  <a:noFill/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РЕБЁНОК</a:t>
            </a:r>
            <a:endParaRPr lang="ru-RU" sz="2800" b="1" spc="50" dirty="0">
              <a:ln w="17780" cmpd="sng">
                <a:noFill/>
                <a:prstDash val="solid"/>
                <a:miter lim="800000"/>
              </a:ln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1487384" y="2847645"/>
            <a:ext cx="6744735" cy="12744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76729" tIns="38364" rIns="76729" bIns="38364" rtlCol="0" anchor="ctr"/>
          <a:lstStyle/>
          <a:p>
            <a:pPr algn="ctr"/>
            <a:r>
              <a:rPr lang="ru-RU" sz="33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itchFamily="34" charset="0"/>
              </a:rPr>
              <a:t>КАК ДОБИТЬСЯ ЭТОГО?</a:t>
            </a:r>
            <a:endParaRPr lang="ru-RU" sz="33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87385" y="4492710"/>
            <a:ext cx="6744735" cy="1459038"/>
          </a:xfrm>
          <a:prstGeom prst="wedgeRectCallout">
            <a:avLst>
              <a:gd name="adj1" fmla="val -21010"/>
              <a:gd name="adj2" fmla="val 8306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76729" tIns="38364" rIns="76729" bIns="38364" rtlCol="0" anchor="ctr"/>
          <a:lstStyle/>
          <a:p>
            <a:pPr algn="ctr"/>
            <a:r>
              <a:rPr lang="ru-RU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ЧТО ДЛЯ ЭТОГО ДЕЛАЕМ МЫ?</a:t>
            </a:r>
            <a:endParaRPr lang="ru-RU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2672642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1669" y="1481202"/>
            <a:ext cx="7550092" cy="5094235"/>
          </a:xfrm>
          <a:prstGeom prst="rect">
            <a:avLst/>
          </a:prstGeom>
        </p:spPr>
        <p:txBody>
          <a:bodyPr wrap="square" lIns="76729" tIns="38364" rIns="76729" bIns="38364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двигательной деятельности применяемые в ДОУ</a:t>
            </a:r>
          </a:p>
          <a:p>
            <a:pPr marL="287733" indent="-287733">
              <a:buFont typeface="Wingdings" panose="05000000000000000000" pitchFamily="2" charset="2"/>
              <a:buChar char="Ø"/>
            </a:pP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по физической культуре. 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основная форма обучения двигательным навыкам и развития двигательной активности детей. Занятия проводятся три раза в неделю в первой половине дня (одно на воздухе).</a:t>
            </a:r>
          </a:p>
          <a:p>
            <a:pPr marL="287733" indent="-287733"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Физкультурно-оздоровительные занятия: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утренняя гимнастика;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подвижные игры и физические упражнения во время прогулок;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физминутки на занятиях с умственной нагрузкой и т.д.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оздоровительный бег на воздухе;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пробежки по массажным дорожкам в сочетании с воздушными ваннами;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гимнастика после дневного сна;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двигательная разминка во время перерыва между занятиями;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прогулки, походы в лес;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корригирующая гимнастика </a:t>
            </a:r>
          </a:p>
          <a:p>
            <a:pPr marL="287733" indent="-287733"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двигательная деятельность,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возникающий по инициативе детей - является важным источником активности и саморазвития ребенка.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0807" y="584263"/>
            <a:ext cx="8231817" cy="693030"/>
          </a:xfrm>
          <a:prstGeom prst="rect">
            <a:avLst/>
          </a:prstGeom>
        </p:spPr>
        <p:txBody>
          <a:bodyPr wrap="square" lIns="76729" tIns="38364" rIns="76729" bIns="38364">
            <a:spAutoFit/>
          </a:bodyPr>
          <a:lstStyle/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Выступление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и формы работы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детьми по здоровьесбережению в ДОУ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53869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64722" y="1521703"/>
            <a:ext cx="7635152" cy="5063458"/>
          </a:xfrm>
          <a:prstGeom prst="rect">
            <a:avLst/>
          </a:prstGeom>
        </p:spPr>
        <p:txBody>
          <a:bodyPr wrap="square" lIns="76729" tIns="38364" rIns="76729" bIns="38364">
            <a:spAutoFit/>
          </a:bodyPr>
          <a:lstStyle/>
          <a:p>
            <a:pPr marL="287733" indent="-287733"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Активный отдых: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недели здоровья;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физкультурный досуг;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физкультурно-спортивные праздники на воздухе и воде;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игры - соревнования;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спартакиады</a:t>
            </a:r>
          </a:p>
          <a:p>
            <a:pPr marL="287733" indent="-287733"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виды занятий: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секции по интересам: аэробика, логоритмика, футбол</a:t>
            </a:r>
          </a:p>
          <a:p>
            <a:pPr marL="287733" indent="-287733"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физкультурно-оздоровительная работа детского сада и семьи: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домашние задания;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физкультурные занятия детей совместно с родителями;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участие родителей в физкультурно-оздоровительных массовых мероприятиях ДУ.</a:t>
            </a:r>
          </a:p>
          <a:p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Таким образом, предполагаемые виды двигательной деятельности, дополняя и обогащая друг друга, в совокупности обеспечивают необходимую двигательную активность каждого ребенка в течении всего времени пребывания его в дошкольном учреждении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64719" y="819862"/>
            <a:ext cx="7012381" cy="385254"/>
          </a:xfrm>
          <a:prstGeom prst="rect">
            <a:avLst/>
          </a:prstGeom>
        </p:spPr>
        <p:txBody>
          <a:bodyPr wrap="square" lIns="76729" tIns="38364" rIns="76729" bIns="38364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двигательной деятельности применяемые в ДОУ</a:t>
            </a:r>
          </a:p>
        </p:txBody>
      </p:sp>
    </p:spTree>
    <p:extLst>
      <p:ext uri="{BB962C8B-B14F-4D97-AF65-F5344CB8AC3E}">
        <p14:creationId xmlns:p14="http://schemas.microsoft.com/office/powerpoint/2010/main" val="3117264427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Рисунок 6" descr="RSCN25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2446" y="687410"/>
            <a:ext cx="3063792" cy="2736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6" name="Рисунок 9" descr="DSCN0469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31490" y="3646482"/>
            <a:ext cx="3295361" cy="2735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G:\фото для конкурса ЛЮБИМ, ВОС_ЛЬ\фото мои\DSCN24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77" y="3579942"/>
            <a:ext cx="3506078" cy="29902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1099648" y="463435"/>
            <a:ext cx="3580638" cy="385254"/>
          </a:xfrm>
          <a:prstGeom prst="rect">
            <a:avLst/>
          </a:prstGeom>
        </p:spPr>
        <p:txBody>
          <a:bodyPr wrap="none" lIns="76729" tIns="38364" rIns="76729" bIns="38364">
            <a:spAutoFit/>
          </a:bodyPr>
          <a:lstStyle/>
          <a:p>
            <a:pPr>
              <a:buNone/>
            </a:pP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УТРЕННЯЯ ГИМНАСТИКА</a:t>
            </a:r>
            <a:endParaRPr lang="en-US" altLang="ru-RU" sz="20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43149" y="1079994"/>
            <a:ext cx="4156364" cy="1924137"/>
          </a:xfrm>
          <a:prstGeom prst="rect">
            <a:avLst/>
          </a:prstGeom>
        </p:spPr>
        <p:txBody>
          <a:bodyPr wrap="square" lIns="76729" tIns="38364" rIns="76729" bIns="38364">
            <a:spAutoFit/>
          </a:bodyPr>
          <a:lstStyle/>
          <a:p>
            <a:pPr>
              <a:buNone/>
            </a:pPr>
            <a:r>
              <a:rPr lang="ru-RU" altLang="ru-RU" sz="2000" b="1" i="1" dirty="0">
                <a:latin typeface="Times New Roman" pitchFamily="18" charset="0"/>
                <a:cs typeface="Times New Roman" pitchFamily="18" charset="0"/>
              </a:rPr>
              <a:t>Точно знаем: по утрам</a:t>
            </a:r>
            <a:br>
              <a:rPr lang="ru-RU" altLang="ru-RU" sz="20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i="1" dirty="0">
                <a:latin typeface="Times New Roman" pitchFamily="18" charset="0"/>
                <a:cs typeface="Times New Roman" pitchFamily="18" charset="0"/>
              </a:rPr>
              <a:t>Взрослым всем и малышам</a:t>
            </a:r>
            <a:br>
              <a:rPr lang="ru-RU" altLang="ru-RU" sz="20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i="1" dirty="0">
                <a:latin typeface="Times New Roman" pitchFamily="18" charset="0"/>
                <a:cs typeface="Times New Roman" pitchFamily="18" charset="0"/>
              </a:rPr>
              <a:t>Чтоб стать сильным и здоровым</a:t>
            </a:r>
            <a:br>
              <a:rPr lang="ru-RU" altLang="ru-RU" sz="20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i="1" dirty="0">
                <a:latin typeface="Times New Roman" pitchFamily="18" charset="0"/>
                <a:cs typeface="Times New Roman" pitchFamily="18" charset="0"/>
              </a:rPr>
              <a:t>Не болеть и быть весёлым</a:t>
            </a:r>
            <a:br>
              <a:rPr lang="ru-RU" altLang="ru-RU" sz="20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i="1" dirty="0">
                <a:latin typeface="Times New Roman" pitchFamily="18" charset="0"/>
                <a:cs typeface="Times New Roman" pitchFamily="18" charset="0"/>
              </a:rPr>
              <a:t>Надо быстро просыпаться,</a:t>
            </a:r>
            <a:br>
              <a:rPr lang="ru-RU" altLang="ru-RU" sz="20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i="1" dirty="0">
                <a:latin typeface="Times New Roman" pitchFamily="18" charset="0"/>
                <a:cs typeface="Times New Roman" pitchFamily="18" charset="0"/>
              </a:rPr>
              <a:t>И зарядкой заниматься </a:t>
            </a:r>
            <a:endParaRPr lang="en-US" alt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837141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1" cy="994122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Физкультурные занятия</a:t>
            </a:r>
          </a:p>
        </p:txBody>
      </p:sp>
      <p:pic>
        <p:nvPicPr>
          <p:cNvPr id="4" name="Содержимое 3" descr="RSCN2507"/>
          <p:cNvPicPr>
            <a:picLocks noGrp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1459" y="1196754"/>
            <a:ext cx="2854558" cy="256291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fiz.gif"/>
          <p:cNvPicPr/>
          <p:nvPr/>
        </p:nvPicPr>
        <p:blipFill>
          <a:blip r:embed="rId3" cstate="email"/>
          <a:stretch>
            <a:fillRect/>
          </a:stretch>
        </p:blipFill>
        <p:spPr>
          <a:xfrm>
            <a:off x="5364088" y="1124745"/>
            <a:ext cx="3024337" cy="38164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E:\DCIM\102GEDSC\GEDC001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1902" y="3933056"/>
            <a:ext cx="3414344" cy="2592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716017" y="5013178"/>
            <a:ext cx="4032448" cy="1185473"/>
          </a:xfrm>
          <a:prstGeom prst="rect">
            <a:avLst/>
          </a:prstGeom>
        </p:spPr>
        <p:txBody>
          <a:bodyPr wrap="square" lIns="76729" tIns="38364" rIns="76729" bIns="38364">
            <a:spAutoFit/>
          </a:bodyPr>
          <a:lstStyle/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Занятия проводятся в соответствии программой, по которой работает ДОУ</a:t>
            </a:r>
          </a:p>
        </p:txBody>
      </p:sp>
    </p:spTree>
    <p:extLst>
      <p:ext uri="{BB962C8B-B14F-4D97-AF65-F5344CB8AC3E}">
        <p14:creationId xmlns:p14="http://schemas.microsoft.com/office/powerpoint/2010/main" val="2760401436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57203" y="244477"/>
            <a:ext cx="8385175" cy="663576"/>
          </a:xfrm>
        </p:spPr>
        <p:txBody>
          <a:bodyPr>
            <a:normAutofit/>
          </a:bodyPr>
          <a:lstStyle/>
          <a:p>
            <a:pPr algn="ctr" eaLnBrk="1" hangingPunct="1">
              <a:buFont typeface="Georgia" pitchFamily="18" charset="0"/>
              <a:buNone/>
            </a:pP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Гимнастика бодрящая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27616" y="1196977"/>
            <a:ext cx="4726132" cy="1924137"/>
          </a:xfrm>
          <a:prstGeom prst="rect">
            <a:avLst/>
          </a:prstGeom>
        </p:spPr>
        <p:txBody>
          <a:bodyPr wrap="square" lIns="76729" tIns="38364" rIns="76729" bIns="38364">
            <a:spAutoFit/>
          </a:bodyPr>
          <a:lstStyle/>
          <a:p>
            <a:pPr>
              <a:defRPr/>
            </a:pPr>
            <a:r>
              <a:rPr lang="ru-RU" sz="2400" b="1" i="1" spc="-84" dirty="0">
                <a:latin typeface="Times New Roman" pitchFamily="18" charset="0"/>
                <a:cs typeface="Times New Roman" pitchFamily="18" charset="0"/>
              </a:rPr>
              <a:t>проводится после дневного сна, форма проведения различна: упражнения </a:t>
            </a:r>
            <a:r>
              <a:rPr lang="ru-RU" sz="2400" b="1" i="1" spc="-84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b="1" i="1" spc="-84" dirty="0">
                <a:latin typeface="Times New Roman" pitchFamily="18" charset="0"/>
                <a:cs typeface="Times New Roman" pitchFamily="18" charset="0"/>
              </a:rPr>
              <a:t>кроватках, обширное </a:t>
            </a:r>
            <a:r>
              <a:rPr lang="ru-RU" sz="2400" b="1" i="1" spc="-84" dirty="0" smtClean="0">
                <a:latin typeface="Times New Roman" pitchFamily="18" charset="0"/>
                <a:cs typeface="Times New Roman" pitchFamily="18" charset="0"/>
              </a:rPr>
              <a:t>умывание, ходьба </a:t>
            </a:r>
            <a:r>
              <a:rPr lang="ru-RU" sz="2400" b="1" i="1" spc="-84" dirty="0">
                <a:latin typeface="Times New Roman" pitchFamily="18" charset="0"/>
                <a:cs typeface="Times New Roman" pitchFamily="18" charset="0"/>
              </a:rPr>
              <a:t>по коврикам «здоровья»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C:\Users\Пользователь\Desktop\дети\DSCN2609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l="11201" t="21731"/>
          <a:stretch>
            <a:fillRect/>
          </a:stretch>
        </p:blipFill>
        <p:spPr bwMode="auto">
          <a:xfrm>
            <a:off x="748146" y="1012395"/>
            <a:ext cx="3146960" cy="26394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5" descr="C:\Users\Пользователь\Desktop\дети\DSCN2614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11594" r="5052" b="5927"/>
          <a:stretch>
            <a:fillRect/>
          </a:stretch>
        </p:blipFill>
        <p:spPr bwMode="auto">
          <a:xfrm>
            <a:off x="748146" y="3906982"/>
            <a:ext cx="3747049" cy="27893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4" descr="G:\Новая папка (2)\DSCN2620.jp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4738080" y="3467119"/>
            <a:ext cx="3705203" cy="30213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48107244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014" y="566396"/>
            <a:ext cx="3720794" cy="27905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77" t="16986" r="7357"/>
          <a:stretch/>
        </p:blipFill>
        <p:spPr>
          <a:xfrm>
            <a:off x="5303398" y="3635342"/>
            <a:ext cx="2829315" cy="25235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571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737740" y="946031"/>
            <a:ext cx="38105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ИНДИВИДУАЛЬНАЯ РАБОТА ПО РАЗВИТИЮ ДВИЖЕНИЙ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C:\Users\Пользователь\Pictures\Light Alloy\здоровье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37740" y="3356992"/>
            <a:ext cx="3871415" cy="28019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23858652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457203" y="244475"/>
            <a:ext cx="8385175" cy="808038"/>
          </a:xfrm>
        </p:spPr>
        <p:txBody>
          <a:bodyPr>
            <a:normAutofit/>
          </a:bodyPr>
          <a:lstStyle/>
          <a:p>
            <a:pPr algn="ctr" eaLnBrk="1" hangingPunct="1">
              <a:buFont typeface="Georgia" pitchFamily="18" charset="0"/>
              <a:buNone/>
            </a:pP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Занятия из серии «Азбука здоровья</a:t>
            </a:r>
          </a:p>
        </p:txBody>
      </p:sp>
      <p:pic>
        <p:nvPicPr>
          <p:cNvPr id="22531" name="Рисунок 8" descr="E:\ФОТО 2014\февраль 2014\102GEDSC\GEDC0208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 rot="21122159">
            <a:off x="646170" y="1528054"/>
            <a:ext cx="3744912" cy="3543596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32" name="Рисунок 4" descr="DSCN0331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 rot="21121272">
            <a:off x="4892820" y="1528242"/>
            <a:ext cx="3744912" cy="3384551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389" name="Прямоугольник 5"/>
          <p:cNvSpPr>
            <a:spLocks noChangeArrowheads="1"/>
          </p:cNvSpPr>
          <p:nvPr/>
        </p:nvSpPr>
        <p:spPr bwMode="auto">
          <a:xfrm>
            <a:off x="1246911" y="5381649"/>
            <a:ext cx="6781078" cy="1185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729" tIns="38364" rIns="76729" bIns="38364">
            <a:spAutoFit/>
          </a:bodyPr>
          <a:lstStyle/>
          <a:p>
            <a:pPr algn="ctr"/>
            <a:r>
              <a:rPr lang="ru-RU" altLang="ru-RU" sz="2400" b="1" i="1" dirty="0">
                <a:latin typeface="Times New Roman" pitchFamily="18" charset="0"/>
                <a:cs typeface="Times New Roman" pitchFamily="18" charset="0"/>
              </a:rPr>
              <a:t>Валеологические знания и умения приучают детей сознательно относиться к своему здоровью</a:t>
            </a:r>
          </a:p>
        </p:txBody>
      </p:sp>
    </p:spTree>
    <p:extLst>
      <p:ext uri="{BB962C8B-B14F-4D97-AF65-F5344CB8AC3E}">
        <p14:creationId xmlns:p14="http://schemas.microsoft.com/office/powerpoint/2010/main" val="2266704613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115" y="333376"/>
            <a:ext cx="7920038" cy="7191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Двигательная активность на прогулке</a:t>
            </a:r>
          </a:p>
        </p:txBody>
      </p:sp>
      <p:pic>
        <p:nvPicPr>
          <p:cNvPr id="22531" name="Рисунок SmartArt 3" descr="F:\проект Где прячется здоровье\фото с участка\DSCN4558.JPG"/>
          <p:cNvPicPr>
            <a:picLocks noGrp="1"/>
          </p:cNvPicPr>
          <p:nvPr>
            <p:ph type="dgm"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55024" y="1151321"/>
            <a:ext cx="3077809" cy="276417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533" name="Рисунок 6" descr="F:\проект Где прячется здоровье\фото с участка\DSCN45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21028591">
            <a:off x="694709" y="4310178"/>
            <a:ext cx="2215148" cy="207010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535" name="Рисунок 7" descr="Изображение 01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455080">
            <a:off x="6205808" y="4352329"/>
            <a:ext cx="2366679" cy="219693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532" name="Рисунок 5" descr="F:\проект Где прячется здоровье\фото с участка\DSCN456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9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248894" y="1131048"/>
            <a:ext cx="2731534" cy="278445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534" name="Рисунок 7" descr="F:\проект Где прячется здоровье\фото с участка\DSCN459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98374" y="3141046"/>
            <a:ext cx="2602485" cy="340821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55474737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8"/>
          <p:cNvSpPr>
            <a:spLocks noGrp="1"/>
          </p:cNvSpPr>
          <p:nvPr>
            <p:ph type="title"/>
          </p:nvPr>
        </p:nvSpPr>
        <p:spPr>
          <a:xfrm>
            <a:off x="503238" y="344384"/>
            <a:ext cx="8183562" cy="1389413"/>
          </a:xfrm>
        </p:spPr>
        <p:txBody>
          <a:bodyPr>
            <a:normAutofit/>
          </a:bodyPr>
          <a:lstStyle/>
          <a:p>
            <a:r>
              <a:rPr lang="ru-RU" altLang="ru-RU" sz="2000" b="1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Активный отдых: </a:t>
            </a:r>
            <a:br>
              <a:rPr lang="ru-RU" altLang="ru-RU" sz="2000" b="1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b="1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праздники, досуги, развлечения, дни здоровья</a:t>
            </a:r>
            <a:r>
              <a:rPr lang="ru-RU" altLang="ru-RU" sz="2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200" b="1" dirty="0">
                <a:latin typeface="Times New Roman" pitchFamily="18" charset="0"/>
                <a:cs typeface="Times New Roman" pitchFamily="18" charset="0"/>
              </a:rPr>
            </a:br>
            <a:endParaRPr lang="ru-RU" altLang="ru-RU" sz="2200" b="1" dirty="0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7" name="Содержимое 2"/>
          <p:cNvSpPr>
            <a:spLocks noGrp="1"/>
          </p:cNvSpPr>
          <p:nvPr>
            <p:ph idx="4294967295"/>
          </p:nvPr>
        </p:nvSpPr>
        <p:spPr>
          <a:xfrm>
            <a:off x="611188" y="1628775"/>
            <a:ext cx="8007350" cy="4897438"/>
          </a:xfrm>
          <a:prstGeom prst="rect">
            <a:avLst/>
          </a:prstGeo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altLang="ru-RU" sz="2000" b="1" i="1" dirty="0" smtClean="0"/>
              <a:t>     </a:t>
            </a:r>
            <a:endParaRPr lang="ru-RU" altLang="ru-RU" sz="2000" b="1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ru-RU" alt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1" name="Рисунок 11" descr="F:\проект Где прячется здоровье\конференция\DSC00028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4343911" y="4022885"/>
            <a:ext cx="3960366" cy="248463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7653" name="Рисунок 7" descr="DSCN3778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/>
          <a:stretch>
            <a:fillRect/>
          </a:stretch>
        </p:blipFill>
        <p:spPr bwMode="auto">
          <a:xfrm>
            <a:off x="5082638" y="1628775"/>
            <a:ext cx="3396344" cy="277321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654" name="Рисунок 6" descr="DSCN2004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1282640" y="1628775"/>
            <a:ext cx="3313112" cy="252095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7655" name="Рисунок 9" descr="E:\ФОТО 2014\февраль 2014\102GEDSC\GEDC02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9552" y="3933056"/>
            <a:ext cx="3473450" cy="266429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016796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082" y="369137"/>
            <a:ext cx="6867373" cy="794647"/>
          </a:xfrm>
        </p:spPr>
        <p:txBody>
          <a:bodyPr>
            <a:normAutofit/>
          </a:bodyPr>
          <a:lstStyle/>
          <a:p>
            <a:pPr marL="38364"/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Пояснительная записка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14402" y="1102779"/>
            <a:ext cx="7739742" cy="5755220"/>
          </a:xfrm>
          <a:prstGeom prst="rect">
            <a:avLst/>
          </a:prstGeom>
        </p:spPr>
        <p:txBody>
          <a:bodyPr wrap="square" lIns="76729" tIns="38364" rIns="76729" bIns="38364">
            <a:spAutoFit/>
          </a:bodyPr>
          <a:lstStyle/>
          <a:p>
            <a:pPr marL="38364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 соответствии с новым законом  «Об образовании в Российской Федерации» одной из основных задач, стоящих перед детским дошкольным учреждением является «Взаимодействие с семьей для обеспечения полноценного развития личности ребенка». Концепция дошкольного воспитания акцентирует внимание на следующих положениях: «Семья и детский сад, имея свои особые функции, не могут заменить друг друга. В ФГОС ДО подчёркнуто, что родители являются основными социальными заказчиками ДОУ, поэтому взаимодействие педагогов с ними просто невозможно без учёта интересов и запросов семьи. Именно по этой причине дошкольные учреждения  сегодня ориентируются на поиск таких форм и методов работы, которые позволяют учесть актуальные потребности родителей, способствуют формированию активной  родительской позиции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8364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Предлагаем конспект мероприятия, направленного на поддержку педагогов и практическую помощь им в использовании активных форм взаимодействия с семьями воспитанников.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8364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Практическая значимость материала заключается в возможности применения его в повседневной практике любого образовательного учреждения как вариант формы взаимодействия с родителями воспитанников (детей 2-7 лет) по здоровьесбережению  детей.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8364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Рассматриваются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актуальные вопросы по оздоровлению детей, приобщении их к здоровому образу жизни, создания традиций семейного физического воспитания. В программе  представлены выступления специалистов, родителей по сохранению и укреплению здоровья детей  с использованием мультимедийных презентаций</a:t>
            </a:r>
          </a:p>
          <a:p>
            <a:pPr marL="38364" algn="just"/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731247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693" y="293521"/>
            <a:ext cx="8183562" cy="936104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20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  <a:t>Совместные спортивные праздники</a:t>
            </a:r>
            <a:r>
              <a:rPr lang="ru-RU" sz="24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1" name="Рисунок 10" descr="D:\Desktop\DSCN25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667" y="1312752"/>
            <a:ext cx="3220398" cy="253132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7653" name="Рисунок 12" descr="E:\григорьевна\Защита. Фото\DSCN25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64" y="1117914"/>
            <a:ext cx="3524047" cy="2643035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7655" name="Рисунок 9" descr="DSCN257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94" y="3969543"/>
            <a:ext cx="3397260" cy="254900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G:\фото для конкурса ЛЮБИМ, ВОС_ЛЬ\мероприятия с родит\DSC095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677" y="4260765"/>
            <a:ext cx="3586752" cy="23843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32878225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5334" y="555310"/>
            <a:ext cx="77367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медсестры.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состояния здоровья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группы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инструктора по физической культуре</a:t>
            </a:r>
            <a:b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«Создание условий  для двигательной активности дошкольников дома».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5333" y="3575302"/>
            <a:ext cx="79386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27362" y="2021029"/>
            <a:ext cx="793271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что же должна семья  обращать особое внимание, заботясь о здоровье и физической культуре ребёнка?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Прежде всего,  на организацию жизни, которая предусматривает продуманное чередование различных видов деятельности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Больше времени уделять таким видам деятельности, как  игре, прогулке. Они способствуют укреплению здоровья, стимулируют рост, закаляют организм и обеспечивают необходимое восстановление сил. 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Родители должны занимать позицию активного участника, своим примером показывать детям, что занятия физическими упражнениями необходимы для здоровья.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Необходимо оборудовать место для самостоятельной двигательной активности детей, освободив участок комнаты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В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каждой семье обязательно должны быть: санки, велосипеды, лыжи, бадминтон,  самокаты, трехколесные велосипеды, мячи, скакалку,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кегли,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кольца, веревочную лестницу, "тарзанку", качели,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канат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даже боксерскую грушу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Можно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диванные подушки, большие мягкие игрушки, массажные дорожки, специальные пластмассовые палки.</a:t>
            </a:r>
          </a:p>
        </p:txBody>
      </p:sp>
    </p:spTree>
    <p:extLst>
      <p:ext uri="{BB962C8B-B14F-4D97-AF65-F5344CB8AC3E}">
        <p14:creationId xmlns:p14="http://schemas.microsoft.com/office/powerpoint/2010/main" val="3067960193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6892" y="428179"/>
            <a:ext cx="787334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деятельность с родителями </a:t>
            </a:r>
            <a:b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варианты использования выше перечисленных предметов)</a:t>
            </a:r>
          </a:p>
          <a:p>
            <a:pPr lvl="0"/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Игры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мячом. </a:t>
            </a:r>
          </a:p>
          <a:p>
            <a:pPr lvl="0"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Как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легко и быстро сделать самый простой массажный коврик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Игры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большой мягкой игрушкой. </a:t>
            </a:r>
          </a:p>
          <a:p>
            <a:pPr lvl="0"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Игры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диванными подушками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Важным педагогическим условием, которое обуславливает активность детей и оптимизирует двигательный режим дома, является развитие их интереса к систематическим занятиям физическими упражнениями. Для того чтобы интерес к спортивным играм  не угасал, занятия могут носить сюжетно-игровой характер: поездка на парусном корабле, «Кругосветное путешествие», «Мы - спортсмены».  Развитию у детей интереса к движениям способствуют  беседы о физкультуре и спорте, экскурсии на стадион, просмотр тематических диафильмов и кинофильмов о большом спорте и известных спортсменах, спортивные праздники и олимпиады в учебных заведениях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8.Анализ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 « Здоровье детей - результат совместных усилий семьи и детского сада".</a:t>
            </a:r>
          </a:p>
          <a:p>
            <a:pPr algn="just"/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530182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3144" y="549663"/>
            <a:ext cx="809897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Представление  семейного опыта по здоровьесбережению с использованием мультимедийной презентации. </a:t>
            </a:r>
          </a:p>
          <a:p>
            <a:pPr algn="just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Фильм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«Мы за здоровый образ жизни»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Стенгазета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«Здоровые дети – мечта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каждой семьи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Фотоальбом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«Мы за здоровый образ жизни»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800" i="1" dirty="0" smtClean="0"/>
          </a:p>
        </p:txBody>
      </p:sp>
      <p:pic>
        <p:nvPicPr>
          <p:cNvPr id="3" name="Рисунок 2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" t="6666" r="4163" b="4444"/>
          <a:stretch/>
        </p:blipFill>
        <p:spPr bwMode="auto">
          <a:xfrm>
            <a:off x="546265" y="2851996"/>
            <a:ext cx="3740727" cy="28837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" t="3889" r="6038" b="5555"/>
          <a:stretch/>
        </p:blipFill>
        <p:spPr bwMode="auto">
          <a:xfrm>
            <a:off x="5569527" y="1710525"/>
            <a:ext cx="3063833" cy="22829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9" t="1389" r="2703" b="2500"/>
          <a:stretch/>
        </p:blipFill>
        <p:spPr bwMode="auto">
          <a:xfrm>
            <a:off x="4572000" y="4318098"/>
            <a:ext cx="2802577" cy="2316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92857344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3144" y="549663"/>
            <a:ext cx="809897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800" i="1" dirty="0" smtClean="0"/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Завершающий этап.  Вопросы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родителям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вопросы, трудности возникали в процессе  совместной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приобрели новые знания 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умения?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открытия сделали для себя в процессе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конференции?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оказалось полезным для вас? Что хотелось бы сделать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иначе?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Изменилось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 ваше отношение к проблеме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родительской конференции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необходимые условия для реализации потребности ребенка в двигательной активности в домашних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условиях,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дома режим дня и питание, приближенное к детскому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саду;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систематически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интересоваться полученными знаниями детьми по формированию здорового образа жизни и закреплять их дома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Итог  конференции :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Рекомендации,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памятки, буклеты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здоровьесбережению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349881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41268" y="1146682"/>
            <a:ext cx="7956467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</a:p>
          <a:p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завершении нашей встречи, мне бы хотелось напомнить, о том, здоровье ребёнка с первых дней жизни зависит от того микросоциума, который его окружает: семья и детский сад. Лишь при совместной целенаправленной деятельности родителей и педагогов может быть обеспечена положительная динамика показателей, характеризующих здоровье детей и их ориентацию на здоровый образ жизни. </a:t>
            </a:r>
          </a:p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Будьте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здоровы! </a:t>
            </a:r>
            <a:endParaRPr lang="ru-RU" sz="3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Успехов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вам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633569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0837" y="314018"/>
            <a:ext cx="4569500" cy="794647"/>
          </a:xfrm>
        </p:spPr>
        <p:txBody>
          <a:bodyPr>
            <a:normAutofit/>
          </a:bodyPr>
          <a:lstStyle/>
          <a:p>
            <a:pPr marL="38364"/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b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71896" y="1079987"/>
            <a:ext cx="7873340" cy="5508371"/>
          </a:xfrm>
          <a:prstGeom prst="rect">
            <a:avLst/>
          </a:prstGeom>
        </p:spPr>
        <p:txBody>
          <a:bodyPr wrap="square" lIns="76729" tIns="38364" rIns="76729" bIns="38364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На сегодняшний день взаимодействие дошкольного образовательного учреждения с родителями воспитанников остается одной из значимых и приоритетных в деятельности нашего дошкольного образовательного учреждения. Для того,  чтобы родители могли не только узнавать о том, чем занимается их ребёнок в детском саду, но и непосредственно участвовать в совместной с ними деятельности, а также получать комплексную поддержку и помощь в вопросах воспитания и развития детей, ДОУ активно сотрудничает с семьёй,  используя нетрадиционные формы взаимодействия с родителями воспитанников. Традиционные формы взаимодействия педагогического коллектива  с семьей сочетаются  с вариативными инновационными технологиями организации взаимодействия педагогов ДОУ с родителями воспитанников.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Положительные результаты в воспитании детей достигаются при умелом сочетании разных форм сотрудничества, при активном включении в эту работу всех членов коллектива дошкольного учреждения и членов семей воспитанников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Одной из современных форм по взаимодействию  с родителями является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конференция.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Ценность этого вида работы в том, что в ней принимают активное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участие</a:t>
            </a:r>
            <a:r>
              <a:rPr lang="ru-RU" dirty="0" smtClean="0"/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участники педагогического процесса: родители, педагоги,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специалисты. Основная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цель конференций - просвещение родителей с привлечением их к образовательному процессу в ДОУ.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Такая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форма работы позволяет наиболее полно раскрыть содержание деятельности педагога, наглядно показать инновационные формы, методы и приёмы работы с детьми, помочь понять родителям необходимость сотрудничества детского сада и семьи. Конференции проводятся раз в год, но требуют тщательной подготовки, предусматривают организацию выставок детских рисунков, книг, концерта детей. </a:t>
            </a:r>
          </a:p>
        </p:txBody>
      </p:sp>
    </p:spTree>
    <p:extLst>
      <p:ext uri="{BB962C8B-B14F-4D97-AF65-F5344CB8AC3E}">
        <p14:creationId xmlns:p14="http://schemas.microsoft.com/office/powerpoint/2010/main" val="2724096465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00646" y="874104"/>
            <a:ext cx="7508173" cy="5679011"/>
          </a:xfrm>
          <a:prstGeom prst="rect">
            <a:avLst/>
          </a:prstGeom>
        </p:spPr>
        <p:txBody>
          <a:bodyPr wrap="square" lIns="76729" tIns="38364" rIns="76729" bIns="38364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pPr marL="287733" indent="-287733">
              <a:buAutoNum type="arabicPeriod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Познакомить родителей с системой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физкультурно-оздоровительной работы в детском саду для проведения данных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мероприятий в домашних условиях.</a:t>
            </a:r>
          </a:p>
          <a:p>
            <a:pPr marL="287733" indent="-287733">
              <a:buAutoNum type="arabicPeriod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Повышение педагогической компетентности родителей в вопросах оздоровления дошкольников</a:t>
            </a:r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Подготовка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623424" lvl="1" indent="-239778">
              <a:buFont typeface="Wingdings" pitchFamily="2" charset="2"/>
              <a:buChar char="§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Анкетирование родителей "Здоровье детей - результат совместных усилий семьи и детского сада" </a:t>
            </a:r>
          </a:p>
          <a:p>
            <a:pPr marL="623424" lvl="1" indent="-239778">
              <a:buFont typeface="Wingdings" pitchFamily="2" charset="2"/>
              <a:buChar char="§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Беседы с родителями и детьми по данной тематике.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623424" lvl="1" indent="-239778">
              <a:buFont typeface="Wingdings" pitchFamily="2" charset="2"/>
              <a:buChar char="§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Оформление папки –передвижки «Физкультурно – оздоровительная работа в ДОУ»</a:t>
            </a:r>
          </a:p>
          <a:p>
            <a:pPr marL="623424" lvl="1" indent="-239778">
              <a:buFont typeface="Wingdings" pitchFamily="2" charset="2"/>
              <a:buChar char="§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Организация выставки  литературы по семейному воспитанию, физкультурного оборудования;</a:t>
            </a:r>
          </a:p>
          <a:p>
            <a:pPr marL="623424" lvl="1" indent="-239778">
              <a:buFont typeface="Wingdings" pitchFamily="2" charset="2"/>
              <a:buChar char="§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Создание презентации «Условия и формы работы с детьми по здоровьесбережению в ДОУ» и презентации положительного опыта семейного воспитания.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623424" lvl="1" indent="-239778">
              <a:buFont typeface="Wingdings" pitchFamily="2" charset="2"/>
              <a:buChar char="§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Разработка памяток, буклетов для родителей.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623424" lvl="1" indent="-239778">
              <a:buFont typeface="Wingdings" pitchFamily="2" charset="2"/>
              <a:buChar char="§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Оформление приглашений для родителей.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09758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70017" y="2869157"/>
            <a:ext cx="7508173" cy="349098"/>
          </a:xfrm>
          <a:prstGeom prst="rect">
            <a:avLst/>
          </a:prstGeom>
        </p:spPr>
        <p:txBody>
          <a:bodyPr wrap="square" lIns="76729" tIns="38364" rIns="76729" bIns="38364">
            <a:spAutoFit/>
          </a:bodyPr>
          <a:lstStyle/>
          <a:p>
            <a:endParaRPr lang="en-US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22219" y="1172989"/>
            <a:ext cx="7227619" cy="5063458"/>
          </a:xfrm>
          <a:prstGeom prst="rect">
            <a:avLst/>
          </a:prstGeom>
        </p:spPr>
        <p:txBody>
          <a:bodyPr wrap="square" lIns="76729" tIns="38364" rIns="76729" bIns="38364">
            <a:spAutoFit/>
          </a:bodyPr>
          <a:lstStyle/>
          <a:p>
            <a:pPr lvl="0" algn="just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Вступительное слово по проблеме укрепления здоровья детей.</a:t>
            </a:r>
          </a:p>
          <a:p>
            <a:pPr algn="just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Дискуссия на тему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«Что такое здоровый образ жизни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3.Игра «Слово- эстафета»</a:t>
            </a:r>
          </a:p>
          <a:p>
            <a:pPr lvl="0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4. Составление модели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«Компоненты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здорового образа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жизни»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Просмотр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презентации «Условия и формы работы с детьми по здоровьесбережению в детском саду».</a:t>
            </a: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6.  Выступление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медсестры. Анализ состояния здоровья воспитанников группы. </a:t>
            </a:r>
          </a:p>
          <a:p>
            <a:pPr lvl="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7. Выступление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инструктор по физической культуре 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«Создание условий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для двигательной активности дошкольников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 домашних условиях».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анкет « Здоровье детей - результат совместных усилий семьи и детского сада".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Представление  семейного опыта по оздоровлению детей. Выступление желающих родителей.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Заключение. 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Раздача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буклетов « Советы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родителям по укреплению физического здоровья детей»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41623" y="441760"/>
            <a:ext cx="2140500" cy="446809"/>
          </a:xfrm>
          <a:prstGeom prst="rect">
            <a:avLst/>
          </a:prstGeom>
        </p:spPr>
        <p:txBody>
          <a:bodyPr wrap="none" lIns="76729" tIns="38364" rIns="76729" bIns="38364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Повестка дня: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270850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F:\Защита. Фото\DSCN2625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81039" y="3942609"/>
            <a:ext cx="3506726" cy="266315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3687289" y="399805"/>
            <a:ext cx="5212993" cy="1354083"/>
          </a:xfrm>
          <a:prstGeom prst="rect">
            <a:avLst/>
          </a:prstGeom>
        </p:spPr>
        <p:txBody>
          <a:bodyPr wrap="square" lIns="76729" tIns="38364" rIns="76729" bIns="38364">
            <a:spAutoFit/>
          </a:bodyPr>
          <a:lstStyle/>
          <a:p>
            <a:pPr algn="ctr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Конференция начала свою работу с посещения выставки, где были представлены: </a:t>
            </a:r>
          </a:p>
          <a:p>
            <a:pPr algn="ctr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папки -передвижки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F:\Защита. Фото\DSCN2624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78527" y="1848891"/>
            <a:ext cx="3180762" cy="255767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DSCN2623"/>
          <p:cNvPicPr/>
          <p:nvPr/>
        </p:nvPicPr>
        <p:blipFill>
          <a:blip r:embed="rId6" cstate="print">
            <a:lum contrast="1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443843" y="3443842"/>
            <a:ext cx="3033166" cy="246307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F:\DCIM\101MSDCF\DSC0095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03" y="1076846"/>
            <a:ext cx="3236431" cy="236699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52691775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245" t="3098" r="3795" b="2885"/>
          <a:stretch>
            <a:fillRect/>
          </a:stretch>
        </p:blipFill>
        <p:spPr>
          <a:xfrm>
            <a:off x="1098169" y="786744"/>
            <a:ext cx="2825760" cy="39650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923929" y="286341"/>
            <a:ext cx="4866213" cy="1308584"/>
          </a:xfrm>
          <a:prstGeom prst="rect">
            <a:avLst/>
          </a:prstGeom>
        </p:spPr>
        <p:txBody>
          <a:bodyPr wrap="square" lIns="76729" tIns="38364" rIns="76729" bIns="38364">
            <a:spAutoFit/>
          </a:bodyPr>
          <a:lstStyle/>
          <a:p>
            <a:pPr lvl="1" algn="ctr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выставка физкультурного оборудования,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литературы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по семейному воспитанию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Пользователь\Pictures\Light Alloy\физ.уг..jpg"/>
          <p:cNvPicPr>
            <a:picLocks noChangeAspect="1" noChangeArrowheads="1"/>
          </p:cNvPicPr>
          <p:nvPr/>
        </p:nvPicPr>
        <p:blipFill>
          <a:blip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753" y="2084045"/>
            <a:ext cx="3381599" cy="43482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Рисунок 5" descr="C:\Users\Пользователь\Pictures\Light Alloy\забота о зд.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993" y="4073236"/>
            <a:ext cx="2943886" cy="25092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76059061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70017" y="2869157"/>
            <a:ext cx="7508173" cy="349098"/>
          </a:xfrm>
          <a:prstGeom prst="rect">
            <a:avLst/>
          </a:prstGeom>
        </p:spPr>
        <p:txBody>
          <a:bodyPr wrap="square" lIns="76729" tIns="38364" rIns="76729" bIns="38364">
            <a:spAutoFit/>
          </a:bodyPr>
          <a:lstStyle/>
          <a:p>
            <a:endParaRPr lang="en-US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22219" y="1731129"/>
            <a:ext cx="7227619" cy="332348"/>
          </a:xfrm>
          <a:prstGeom prst="rect">
            <a:avLst/>
          </a:prstGeom>
        </p:spPr>
        <p:txBody>
          <a:bodyPr wrap="square" lIns="76729" tIns="38364" rIns="76729" bIns="38364">
            <a:spAutoFit/>
          </a:bodyPr>
          <a:lstStyle/>
          <a:p>
            <a:pPr lvl="0"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4118" y="1106778"/>
            <a:ext cx="154994" cy="386237"/>
          </a:xfrm>
          <a:prstGeom prst="rect">
            <a:avLst/>
          </a:prstGeom>
        </p:spPr>
        <p:txBody>
          <a:bodyPr wrap="none" lIns="76729" tIns="38364" rIns="76729" bIns="38364">
            <a:spAutoFit/>
          </a:bodyPr>
          <a:lstStyle/>
          <a:p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36179" y="514040"/>
            <a:ext cx="2774328" cy="446809"/>
          </a:xfrm>
          <a:prstGeom prst="rect">
            <a:avLst/>
          </a:prstGeom>
        </p:spPr>
        <p:txBody>
          <a:bodyPr wrap="none" lIns="76729" tIns="38364" rIns="76729" bIns="38364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конференции. 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3618" y="1124139"/>
            <a:ext cx="7684820" cy="5586678"/>
          </a:xfrm>
          <a:prstGeom prst="rect">
            <a:avLst/>
          </a:prstGeom>
        </p:spPr>
        <p:txBody>
          <a:bodyPr wrap="square" lIns="76729" tIns="38364" rIns="76729" bIns="38364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Вступительное слово:</a:t>
            </a:r>
          </a:p>
          <a:p>
            <a:pPr algn="just"/>
            <a:endParaRPr lang="ru-RU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родители! Забота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  воспитании  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здорового  ребёнка является одной из  главных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  в  работе   не только нашего  дошкольного  учреждения, но и  всего общества. На сегодняшний день в соответствии с ФГОС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семье   отводится главная роль в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воспитании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здорового ребёнка. Семья – это основное звено, где формируются полезные привычки и отвергаются вредные, закладываются основы будущей личности. Исходя из актуальности,  сформулирована тема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ашей встречи «Здоровая семья – здоровый ребёнок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Сегодня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с вами постараемся выяснить, что же семья  может сделать, для того чтобы вырастить ребенка сильным, крепким, здоровым? Ну, а каков он, здоровый ребенок? «Что такое здоровый образ жизни?» Давайте выясним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Дискуссия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Высказывания родителей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(воспитатель раздаёт вопросы, которые комментируют родители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Игра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«Слово - эстафета».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начну, а вы заканчивайте фразу: «Мой ребёнок будет здоров, если я ...». Спасибо! А сейчас предлагаю вам из предложенного материала составить основные компоненты здорового образа жизни  в виде пирамиды.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91739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63780" y="476541"/>
            <a:ext cx="72795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lvl="0" algn="ctr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4. Составление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модели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«Компоненты здорового образа жизни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Равнобедренный треугольник 2"/>
          <p:cNvSpPr/>
          <p:nvPr/>
        </p:nvSpPr>
        <p:spPr>
          <a:xfrm>
            <a:off x="1163780" y="1341912"/>
            <a:ext cx="6978170" cy="4800784"/>
          </a:xfrm>
          <a:prstGeom prst="triangle">
            <a:avLst>
              <a:gd name="adj" fmla="val 493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412505" y="5552861"/>
            <a:ext cx="6480719" cy="589835"/>
          </a:xfrm>
          <a:prstGeom prst="rect">
            <a:avLst/>
          </a:prstGeom>
          <a:solidFill>
            <a:srgbClr val="FF99CC"/>
          </a:solidFill>
          <a:ln w="28575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СОЗДАНИЕ УСЛОВИЙ ДЛЯ ПОЛНОЦЕННОГО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51238" y="4896660"/>
            <a:ext cx="5904656" cy="57606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  <a:ln w="28575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ПСИХОЛОГИЧЕСКИЙ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МИКРОКЛИМАТ В СЕМЬЕ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73647" y="3630956"/>
            <a:ext cx="3654262" cy="589835"/>
          </a:xfrm>
          <a:prstGeom prst="rect">
            <a:avLst/>
          </a:prstGeom>
          <a:solidFill>
            <a:srgbClr val="F56FE5"/>
          </a:solidFill>
          <a:ln w="38100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ДВИГАТЕЛЬНАЯ АКТИВНОСТЬ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77927" y="3076712"/>
            <a:ext cx="2949876" cy="47854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РАЦИОНАЛЬНОЕ ПИТАНИЕ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04185" y="2558002"/>
            <a:ext cx="1897360" cy="432048"/>
          </a:xfrm>
          <a:prstGeom prst="rect">
            <a:avLst/>
          </a:prstGeom>
          <a:solidFill>
            <a:srgbClr val="FCF729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ЗАКАЛИВАНИЕ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55581" y="4266716"/>
            <a:ext cx="4667003" cy="565530"/>
          </a:xfrm>
          <a:prstGeom prst="rect">
            <a:avLst/>
          </a:prstGeom>
          <a:solidFill>
            <a:srgbClr val="FCF729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ВОСПИТАНИЕ ЗДОРОВЫХ ПРИВЫЧЕК И НАВЫКОВ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044540" y="1996995"/>
            <a:ext cx="1112476" cy="462815"/>
          </a:xfrm>
          <a:prstGeom prst="rect">
            <a:avLst/>
          </a:prstGeom>
          <a:solidFill>
            <a:srgbClr val="FF99CC"/>
          </a:solidFill>
          <a:ln w="28575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 ДНЯ</a:t>
            </a:r>
          </a:p>
        </p:txBody>
      </p:sp>
    </p:spTree>
    <p:extLst>
      <p:ext uri="{BB962C8B-B14F-4D97-AF65-F5344CB8AC3E}">
        <p14:creationId xmlns:p14="http://schemas.microsoft.com/office/powerpoint/2010/main" val="1631808614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918</TotalTime>
  <Words>1321</Words>
  <Application>Microsoft Office PowerPoint</Application>
  <PresentationFormat>Экран (4:3)</PresentationFormat>
  <Paragraphs>159</Paragraphs>
  <Slides>25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Капля</vt:lpstr>
      <vt:lpstr>Родительская конференция «ЗДОРОВАЯ СЕМЬЯ –  ЗДОРОВЫЙ РЕБЁНОК»</vt:lpstr>
      <vt:lpstr>Пояснительная записка</vt:lpstr>
      <vt:lpstr>Актуальность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Физкультурные занятия</vt:lpstr>
      <vt:lpstr>Гимнастика бодрящая</vt:lpstr>
      <vt:lpstr>Презентация PowerPoint</vt:lpstr>
      <vt:lpstr>Занятия из серии «Азбука здоровья</vt:lpstr>
      <vt:lpstr>Двигательная активность на прогулке</vt:lpstr>
      <vt:lpstr>Активный отдых:    праздники, досуги, развлечения, дни здоровья </vt:lpstr>
      <vt:lpstr>Совместные спортивные праздники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Групповой сбор</dc:title>
  <dc:creator>allusers</dc:creator>
  <cp:lastModifiedBy>Пользователь</cp:lastModifiedBy>
  <cp:revision>71</cp:revision>
  <dcterms:created xsi:type="dcterms:W3CDTF">2016-03-29T12:02:41Z</dcterms:created>
  <dcterms:modified xsi:type="dcterms:W3CDTF">2017-01-07T14:51:46Z</dcterms:modified>
</cp:coreProperties>
</file>