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715" r:id="rId1"/>
  </p:sldMasterIdLst>
  <p:notesMasterIdLst>
    <p:notesMasterId r:id="rId27"/>
  </p:notesMasterIdLst>
  <p:sldIdLst>
    <p:sldId id="370" r:id="rId2"/>
    <p:sldId id="354" r:id="rId3"/>
    <p:sldId id="333" r:id="rId4"/>
    <p:sldId id="334" r:id="rId5"/>
    <p:sldId id="369" r:id="rId6"/>
    <p:sldId id="320" r:id="rId7"/>
    <p:sldId id="360" r:id="rId8"/>
    <p:sldId id="339" r:id="rId9"/>
    <p:sldId id="363" r:id="rId10"/>
    <p:sldId id="338" r:id="rId11"/>
    <p:sldId id="367" r:id="rId12"/>
    <p:sldId id="337" r:id="rId13"/>
    <p:sldId id="365" r:id="rId14"/>
    <p:sldId id="366" r:id="rId15"/>
    <p:sldId id="362" r:id="rId16"/>
    <p:sldId id="282" r:id="rId17"/>
    <p:sldId id="355" r:id="rId18"/>
    <p:sldId id="356" r:id="rId19"/>
    <p:sldId id="349" r:id="rId20"/>
    <p:sldId id="350" r:id="rId21"/>
    <p:sldId id="345" r:id="rId22"/>
    <p:sldId id="299" r:id="rId23"/>
    <p:sldId id="371" r:id="rId24"/>
    <p:sldId id="332" r:id="rId25"/>
    <p:sldId id="35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5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AC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12" autoAdjust="0"/>
    <p:restoredTop sz="94660"/>
  </p:normalViewPr>
  <p:slideViewPr>
    <p:cSldViewPr snapToGrid="0">
      <p:cViewPr varScale="1">
        <p:scale>
          <a:sx n="75" d="100"/>
          <a:sy n="75" d="100"/>
        </p:scale>
        <p:origin x="96" y="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B0256-8980-4901-8AFE-71C58FC785E6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5B84C-2699-4CCF-B049-1A4C33ED5F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535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581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314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806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730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913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94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487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591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17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41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60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974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46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485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529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404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3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962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ru.wikipedia.org/wiki/%D0%A4%D0%B0%D0%B9%D0%BB:Alrosa_logo.gif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tevoditel.nakurorte.ru/uploads/posts/2010-01/1263125539_popugaeva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0%D0%BE%D1%81%D1%81%D0%B8%D1%8F" TargetMode="External"/><Relationship Id="rId13" Type="http://schemas.openxmlformats.org/officeDocument/2006/relationships/hyperlink" Target="http://ru.wikipedia.org/wiki/%D0%91%D1%80%D0%B8%D0%BB%D0%BB%D0%B8%D0%B0%D0%BD%D1%82" TargetMode="External"/><Relationship Id="rId18" Type="http://schemas.openxmlformats.org/officeDocument/2006/relationships/hyperlink" Target="http://ru.wikipedia.org/wiki/%D0%A1%D0%B0%D0%B9%D1%82" TargetMode="External"/><Relationship Id="rId3" Type="http://schemas.openxmlformats.org/officeDocument/2006/relationships/hyperlink" Target="http://ru.wikipedia.org/wiki/%D0%9F%D1%83%D0%B1%D0%BB%D0%B8%D1%87%D0%BD%D0%B0%D1%8F_%D0%BA%D0%BE%D0%BC%D0%BF%D0%B0%D0%BD%D0%B8%D1%8F" TargetMode="External"/><Relationship Id="rId21" Type="http://schemas.openxmlformats.org/officeDocument/2006/relationships/image" Target="../media/image7.gif"/><Relationship Id="rId7" Type="http://schemas.openxmlformats.org/officeDocument/2006/relationships/hyperlink" Target="http://ru.wikipedia.org/wiki/1992" TargetMode="External"/><Relationship Id="rId12" Type="http://schemas.openxmlformats.org/officeDocument/2006/relationships/hyperlink" Target="http://ru.wikipedia.org/wiki/%D0%90%D0%BB%D0%BC%D0%B0%D0%B7" TargetMode="External"/><Relationship Id="rId17" Type="http://schemas.openxmlformats.org/officeDocument/2006/relationships/hyperlink" Target="http://ru.wikipedia.org/wiki/Pricewaterhouse_Coopers" TargetMode="External"/><Relationship Id="rId2" Type="http://schemas.openxmlformats.org/officeDocument/2006/relationships/hyperlink" Target="http://ru.wikipedia.org/wiki/%D0%AE%D1%80%D0%B8%D0%B4%D0%B8%D1%87%D0%B5%D1%81%D0%BA%D0%BE%D0%B5_%D0%BB%D0%B8%D1%86%D0%BE" TargetMode="External"/><Relationship Id="rId16" Type="http://schemas.openxmlformats.org/officeDocument/2006/relationships/hyperlink" Target="http://ru.wikipedia.org/wiki/%D0%A7%D0%B8%D1%81%D1%82%D0%B0%D1%8F_%D0%BF%D1%80%D0%B8%D0%B1%D1%8B%D0%BB%D1%8C" TargetMode="External"/><Relationship Id="rId20" Type="http://schemas.openxmlformats.org/officeDocument/2006/relationships/hyperlink" Target="http://ru.wikipedia.org/wiki/%D0%A4%D0%B0%D0%B9%D0%BB:Alrosa_logo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oex.com/ru/issue.aspx?code=ALRS" TargetMode="External"/><Relationship Id="rId11" Type="http://schemas.openxmlformats.org/officeDocument/2006/relationships/hyperlink" Target="http://ru.wikipedia.org/wiki/%D0%90%D0%BD%D0%B4%D1%80%D0%B5%D0%B5%D0%B2,_%D0%A4%D1%91%D0%B4%D0%BE%D1%80_%D0%91%D0%BE%D1%80%D0%B8%D1%81%D0%BE%D0%B2%D0%B8%D1%87" TargetMode="External"/><Relationship Id="rId5" Type="http://schemas.openxmlformats.org/officeDocument/2006/relationships/hyperlink" Target="http://ru.wikipedia.org/wiki/%D0%9C%D0%BE%D1%81%D0%BA%D0%BE%D0%B2%D1%81%D0%BA%D0%B0%D1%8F_%D0%B1%D0%B8%D1%80%D0%B6%D0%B0" TargetMode="External"/><Relationship Id="rId15" Type="http://schemas.openxmlformats.org/officeDocument/2006/relationships/hyperlink" Target="http://ru.wikipedia.org/wiki/%D0%9C%D0%A1%D0%A4%D0%9E" TargetMode="External"/><Relationship Id="rId23" Type="http://schemas.openxmlformats.org/officeDocument/2006/relationships/hyperlink" Target="http://ru.wikipedia.org/wiki/2011_%D0%B3%D0%BE%D0%B4" TargetMode="External"/><Relationship Id="rId10" Type="http://schemas.openxmlformats.org/officeDocument/2006/relationships/hyperlink" Target="http://ru.wikipedia.org/wiki/%D0%9C%D0%BE%D1%81%D0%BA%D0%B2%D0%B0" TargetMode="External"/><Relationship Id="rId19" Type="http://schemas.openxmlformats.org/officeDocument/2006/relationships/hyperlink" Target="http://www.alrosa.ru/" TargetMode="External"/><Relationship Id="rId4" Type="http://schemas.openxmlformats.org/officeDocument/2006/relationships/hyperlink" Target="http://ru.wikipedia.org/wiki/%D0%9B%D0%B8%D1%81%D1%82%D0%B8%D0%BD%D0%B3_(%D1%8D%D0%BA%D0%BE%D0%BD%D0%BE%D0%BC%D0%B8%D0%BA%D0%B0)" TargetMode="External"/><Relationship Id="rId9" Type="http://schemas.openxmlformats.org/officeDocument/2006/relationships/hyperlink" Target="http://ru.wikipedia.org/wiki/%D0%9C%D0%B8%D1%80%D0%BD%D1%8B%D0%B9_(%D0%AF%D0%BA%D1%83%D1%82%D0%B8%D1%8F)" TargetMode="External"/><Relationship Id="rId14" Type="http://schemas.openxmlformats.org/officeDocument/2006/relationships/hyperlink" Target="http://ru.wikipedia.org/wiki/%D0%92%D1%8B%D1%80%D1%83%D1%87%D0%BA%D0%B0" TargetMode="External"/><Relationship Id="rId22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11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13.xml"/><Relationship Id="rId7" Type="http://schemas.openxmlformats.org/officeDocument/2006/relationships/slide" Target="slide20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Alrosa 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1491" y="2641246"/>
            <a:ext cx="6498909" cy="138239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672345" y="584200"/>
            <a:ext cx="58737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Макарова Надежда Максимовна-учитель географии</a:t>
            </a:r>
          </a:p>
          <a:p>
            <a:r>
              <a:rPr lang="ru-RU" dirty="0" smtClean="0"/>
              <a:t>Макарова Мария Николаевна-учитель химии</a:t>
            </a:r>
          </a:p>
          <a:p>
            <a:r>
              <a:rPr lang="ru-RU" dirty="0" smtClean="0"/>
              <a:t>Беляева Александра Егоровна-учитель математики</a:t>
            </a:r>
          </a:p>
          <a:p>
            <a:r>
              <a:rPr lang="ru-RU" dirty="0" smtClean="0"/>
              <a:t>МБОУ-</a:t>
            </a:r>
            <a:r>
              <a:rPr lang="ru-RU" dirty="0" err="1" smtClean="0"/>
              <a:t>Сыланская</a:t>
            </a:r>
            <a:r>
              <a:rPr lang="ru-RU" dirty="0" smtClean="0"/>
              <a:t> СОШ имени профессора </a:t>
            </a:r>
            <a:r>
              <a:rPr lang="ru-RU" dirty="0" err="1" smtClean="0"/>
              <a:t>Г,П.Башарина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Чурапчинский</a:t>
            </a:r>
            <a:r>
              <a:rPr lang="ru-RU" dirty="0" smtClean="0"/>
              <a:t> улус, Республика Саха (Якутия)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775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2343" y="304801"/>
            <a:ext cx="6890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Кимберлитовая трубка «</a:t>
            </a:r>
            <a:r>
              <a:rPr lang="ru-RU" sz="36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Айхал</a:t>
            </a: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ttp://honkytonk.users.photofile.ru/photo/honkytonk/115453244/130201921.jpg"/>
          <p:cNvSpPr>
            <a:spLocks noChangeAspect="1" noChangeArrowheads="1"/>
          </p:cNvSpPr>
          <p:nvPr/>
        </p:nvSpPr>
        <p:spPr bwMode="auto">
          <a:xfrm>
            <a:off x="2681061" y="325188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http://honkytonk.users.photofile.ru/photo/honkytonk/115453244/1302019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1845"/>
            <a:ext cx="12192000" cy="569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97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23406" y="1411998"/>
          <a:ext cx="9744892" cy="490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72446"/>
                <a:gridCol w="4872446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 Якутии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Поставить   +</a:t>
                      </a:r>
                      <a:endParaRPr lang="ru-RU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Центральная Якутия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Западная Якутия 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Восточная Якутия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Южная Якутия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Северная Якутия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585978" y="433130"/>
            <a:ext cx="101852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Какой регион Якутии богат алмазным сырьем?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806" y="5436273"/>
            <a:ext cx="114369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Кимберлитовая трубка "Удачная" — здесь, на севере Якутии, добывают наши алмазы. 66°26'8.27"N 112°19'1.90"E длина=1700м. Кимберлитовая трубка разрабатывается с 1982 года. </a:t>
            </a:r>
          </a:p>
        </p:txBody>
      </p:sp>
      <p:pic>
        <p:nvPicPr>
          <p:cNvPr id="1026" name="Picture 2" descr="a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9" y="669510"/>
            <a:ext cx="11625941" cy="484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75657" y="24353"/>
            <a:ext cx="10607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Кимберлитовая трубка «Удачная»</a:t>
            </a:r>
            <a:endParaRPr lang="ru-RU" sz="44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лнце 5">
            <a:hlinkClick r:id="rId3" action="ppaction://hlinksldjump"/>
          </p:cNvPr>
          <p:cNvSpPr/>
          <p:nvPr/>
        </p:nvSpPr>
        <p:spPr>
          <a:xfrm>
            <a:off x="292100" y="152400"/>
            <a:ext cx="736600" cy="6477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1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rosa logo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2038" y="485629"/>
            <a:ext cx="2067682" cy="7536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01844" y="531369"/>
            <a:ext cx="78708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Архивный отдел  ОАО  АЛРОСА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1704" y="1432179"/>
            <a:ext cx="11234056" cy="4680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 работы: составление  мини-брошюры  «История в лицах» о личностях, внесших  вклад в  открытие   алмазов в республике  Саха(Якутия).</a:t>
            </a:r>
            <a:endParaRPr lang="ru-RU" sz="3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материалам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ресурсов Интернет 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установить вклад личности  в открытие алмазов в Якутии. Сделать соответствующие надписи в мини-брошюре.                                              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33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avrovit.narod.ru/persona/fainshtein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81"/>
          <a:stretch/>
        </p:blipFill>
        <p:spPr bwMode="auto">
          <a:xfrm>
            <a:off x="746635" y="686746"/>
            <a:ext cx="2856865" cy="3108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Лариса Попугаева">
            <a:hlinkClick r:id="rId3" tooltip="&quot;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038" y="712872"/>
            <a:ext cx="3086682" cy="308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http://lavrovit.narod.ru/persona/Habardin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8"/>
          <a:stretch/>
        </p:blipFill>
        <p:spPr bwMode="auto">
          <a:xfrm>
            <a:off x="8090819" y="699809"/>
            <a:ext cx="3303356" cy="30855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6001" y="4041168"/>
            <a:ext cx="25875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Файнштейн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2267" y="3975854"/>
            <a:ext cx="28995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Попугаева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67612" y="3910540"/>
            <a:ext cx="29284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Хабардин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Ю.И.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олнце 7">
            <a:hlinkClick r:id="rId6" action="ppaction://hlinksldjump"/>
          </p:cNvPr>
          <p:cNvSpPr/>
          <p:nvPr/>
        </p:nvSpPr>
        <p:spPr>
          <a:xfrm>
            <a:off x="901700" y="5334000"/>
            <a:ext cx="571500" cy="5080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2927" y="390293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геологии ОАО АЛРОСА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Alrosa logo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2038" y="485629"/>
            <a:ext cx="2067682" cy="7536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54480" y="1570530"/>
            <a:ext cx="102658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u="sng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задание: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Применяя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энциклопедию «Геология»  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найдите информацию о том, где и как образуются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алмазы,кимберлит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каких условиях идет происхождение алмазов? Сделайте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 слайд  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презентации об этом </a:t>
            </a:r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ключевые слова: кимберлитовая трубка, происхождение алмаза )   </a:t>
            </a: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Солнце 5">
            <a:hlinkClick r:id="rId3" action="ppaction://hlinksldjump"/>
          </p:cNvPr>
          <p:cNvSpPr/>
          <p:nvPr/>
        </p:nvSpPr>
        <p:spPr>
          <a:xfrm>
            <a:off x="825500" y="5765800"/>
            <a:ext cx="584200" cy="4826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35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3303" y="300446"/>
            <a:ext cx="247646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611228"/>
              </p:ext>
            </p:extLst>
          </p:nvPr>
        </p:nvGraphicFramePr>
        <p:xfrm>
          <a:off x="570550" y="3312991"/>
          <a:ext cx="11301901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322"/>
                <a:gridCol w="4266404"/>
                <a:gridCol w="6372175"/>
              </a:tblGrid>
              <a:tr h="443848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опыта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Оборудование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3848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Выявление твердости минералов по шкале </a:t>
                      </a: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Мооса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предметное стекло,</a:t>
                      </a:r>
                    </a:p>
                    <a:p>
                      <a:r>
                        <a:rPr lang="ru-RU" sz="28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стеклорез</a:t>
                      </a:r>
                    </a:p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Набор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«Шкала </a:t>
                      </a:r>
                      <a:r>
                        <a:rPr lang="ru-RU" sz="28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Мооса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3848">
                <a:tc>
                  <a:txBody>
                    <a:bodyPr/>
                    <a:lstStyle/>
                    <a:p>
                      <a:r>
                        <a:rPr lang="ru-RU" sz="28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Моделирование кристаллической</a:t>
                      </a:r>
                      <a:r>
                        <a:rPr lang="ru-RU" sz="28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решетки алмаза</a:t>
                      </a:r>
                      <a:endParaRPr lang="ru-RU" sz="28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Комплект учебной модели</a:t>
                      </a:r>
                    </a:p>
                    <a:p>
                      <a:endParaRPr lang="ru-RU" sz="28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-188913" y="901700"/>
            <a:ext cx="120650" cy="190500"/>
          </a:xfrm>
          <a:prstGeom prst="flowChartSor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09132" y="1243171"/>
            <a:ext cx="1050073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работы: выявление</a:t>
            </a: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твердости</a:t>
            </a: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минералов по шкале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Мооса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изготовление модели кристаллической решетки алмаза, выявление причин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твердости алмаза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11811"/>
              </p:ext>
            </p:extLst>
          </p:nvPr>
        </p:nvGraphicFramePr>
        <p:xfrm>
          <a:off x="2624026" y="575564"/>
          <a:ext cx="8745794" cy="652272"/>
        </p:xfrm>
        <a:graphic>
          <a:graphicData uri="http://schemas.openxmlformats.org/drawingml/2006/table">
            <a:tbl>
              <a:tblPr/>
              <a:tblGrid>
                <a:gridCol w="8745794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Лабораторный </a:t>
                      </a:r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отдел</a:t>
                      </a:r>
                      <a:r>
                        <a:rPr lang="ru-RU" sz="40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ОАО АЛРОСА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 descr="Alrosa logo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344" y="620137"/>
            <a:ext cx="2067682" cy="753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583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561704" y="652477"/>
            <a:ext cx="1120288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Лабораторный опыт №1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Выявление твердости минералов по шкале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Мооса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Оборудование: предметное стекло, стеклорез, набор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шкала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Мооса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Порядок выполнения работы.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Берем предметное стекло, проводим черту во-первых тальком, во-вторых корундом, в третьих стеклорезом.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Ответьте на вопросы.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Черта какого минерала более четкая, глубокая?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Какой минерал должен быть под номером 10?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Рисунок 5" descr="http://www.referat-web.ru/content/referat/physics/img57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7617" y="445823"/>
            <a:ext cx="4838540" cy="3851857"/>
          </a:xfrm>
          <a:prstGeom prst="rect">
            <a:avLst/>
          </a:prstGeom>
          <a:noFill/>
        </p:spPr>
      </p:pic>
      <p:sp>
        <p:nvSpPr>
          <p:cNvPr id="80897" name="AutoShape 1"/>
          <p:cNvSpPr>
            <a:spLocks noChangeArrowheads="1"/>
          </p:cNvSpPr>
          <p:nvPr/>
        </p:nvSpPr>
        <p:spPr bwMode="auto">
          <a:xfrm>
            <a:off x="1569270" y="280322"/>
            <a:ext cx="120650" cy="190500"/>
          </a:xfrm>
          <a:prstGeom prst="flowChartSor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639235" y="420728"/>
            <a:ext cx="5461119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Лабораторный опыт №2.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Выяснение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причин твердости алмаза на основе моделирования кристаллической решетки.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Оборудование: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Шарики и пластмассовые стержни.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Порядок выполнения работы.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Используя шарики и пластмассовые стержни, соберите кристаллическую решетку алмаза.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построении моделей старайтесь соблюдать  валентные углы между связями (109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28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и 4-х валентность углерода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0" y="2390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98480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6360458" y="3909621"/>
            <a:ext cx="566121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Рис.1Кристаллическая решетка алмаза.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Ответьте на вопрос.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1.Обьясните  твердость алмаза  на основе моделирования кристаллической решетки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457200" y="41719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лнце 7">
            <a:hlinkClick r:id="rId3" action="ppaction://hlinksldjump"/>
          </p:cNvPr>
          <p:cNvSpPr/>
          <p:nvPr/>
        </p:nvSpPr>
        <p:spPr>
          <a:xfrm>
            <a:off x="774700" y="5816600"/>
            <a:ext cx="368300" cy="3683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lrosa logo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4340" y="205747"/>
            <a:ext cx="2067682" cy="7536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406878" y="265471"/>
            <a:ext cx="8056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Отдел статистики  ОАО АЛРОСА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545691" y="1084683"/>
            <a:ext cx="1135625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   работы   отдела: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основе статистических   данных   оцените   роль алмазной промышленности   в экономике  России и республики Саха (Якутия).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545691" y="2806061"/>
            <a:ext cx="1128251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1.Постройте в программе </a:t>
            </a:r>
            <a:r>
              <a:rPr kumimoji="0" lang="en-US" sz="2400" b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Exel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круговую диаграмму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«Соотношение стран по добыче алмазов в мире», в % ,2013г.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Из газеты «Саха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сирэ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от 7 февраля2014 года  выясните на какие цели идут в республике Саха (Якутия) финансовые средства поступающие  от  АК   АЛРОСА. Ответ приведите с аргументами.</a:t>
            </a:r>
          </a:p>
        </p:txBody>
      </p:sp>
      <p:sp>
        <p:nvSpPr>
          <p:cNvPr id="6" name="Солнце 5">
            <a:hlinkClick r:id="rId3" action="ppaction://hlinksldjump"/>
          </p:cNvPr>
          <p:cNvSpPr/>
          <p:nvPr/>
        </p:nvSpPr>
        <p:spPr>
          <a:xfrm>
            <a:off x="952500" y="5511800"/>
            <a:ext cx="660400" cy="5715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4464" y="1619371"/>
          <a:ext cx="6577782" cy="5242560"/>
        </p:xfrm>
        <a:graphic>
          <a:graphicData uri="http://schemas.openxmlformats.org/drawingml/2006/table">
            <a:tbl>
              <a:tblPr/>
              <a:tblGrid>
                <a:gridCol w="3288891"/>
                <a:gridCol w="3288891"/>
              </a:tblGrid>
              <a:tr h="254342"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05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АК </a:t>
                      </a: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«АЛРОСА» (ОАО)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1593"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endParaRPr lang="ru-RU" sz="8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114300" marB="1143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772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0645AD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 tooltip="Юридическое лицо"/>
                        </a:rPr>
                        <a:t>Тип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645AD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 tooltip="Публичная компания"/>
                        </a:rPr>
                        <a:t>Публичная компания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26772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645AD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 tooltip="Листинг (экономика)"/>
                        </a:rPr>
                        <a:t>Листинг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 на бирже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645AD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 tooltip="Московская биржа"/>
                        </a:rPr>
                        <a:t>MOEX</a:t>
                      </a: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: </a:t>
                      </a:r>
                      <a:r>
                        <a:rPr lang="ru-RU" sz="1800" b="1">
                          <a:solidFill>
                            <a:srgbClr val="3366BB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ALRS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26772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Год основания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645AD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 tooltip="1992"/>
                        </a:rPr>
                        <a:t>1992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26772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Расположение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800" dirty="0">
                          <a:solidFill>
                            <a:srgbClr val="0645AD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8" tooltip="Россия"/>
                        </a:rPr>
                        <a:t>Россия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: </a:t>
                      </a:r>
                      <a:r>
                        <a:rPr lang="ru-RU" sz="1800" dirty="0">
                          <a:solidFill>
                            <a:srgbClr val="0645AD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9" tooltip="Мирный (Якутия)"/>
                        </a:rPr>
                        <a:t>Мирный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; </a:t>
                      </a:r>
                      <a:r>
                        <a:rPr lang="ru-RU" sz="1800" dirty="0">
                          <a:solidFill>
                            <a:srgbClr val="0645AD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0" tooltip="Москва"/>
                        </a:rPr>
                        <a:t>Москва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46852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Ключевые фигуры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645AD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1" tooltip="Андреев, Фёдор Борисович"/>
                        </a:rPr>
                        <a:t>Андреев, Фёдор Борисович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(президент)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66932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Отрасль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Добыча, обработка и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продажа</a:t>
                      </a:r>
                      <a:r>
                        <a:rPr lang="ru-RU" sz="1800" dirty="0" err="1">
                          <a:solidFill>
                            <a:srgbClr val="0645AD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2" tooltip="Алмаз"/>
                        </a:rPr>
                        <a:t>алмазов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производство</a:t>
                      </a:r>
                      <a:r>
                        <a:rPr lang="ru-RU" sz="1800" dirty="0" err="1">
                          <a:solidFill>
                            <a:srgbClr val="0645AD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3" tooltip="Бриллиант"/>
                        </a:rPr>
                        <a:t>бриллиантов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46852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645AD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4" tooltip="Выручка"/>
                        </a:rPr>
                        <a:t>Оборот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CC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▲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 150,880 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млрд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руб. (2012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год,</a:t>
                      </a:r>
                      <a:r>
                        <a:rPr lang="ru-RU" sz="1800" dirty="0" err="1">
                          <a:solidFill>
                            <a:srgbClr val="0645AD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5" tooltip="МСФО"/>
                        </a:rPr>
                        <a:t>МСФО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46852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645AD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6" tooltip="Чистая прибыль"/>
                        </a:rPr>
                        <a:t>Чистая прибыль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CC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▲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 33,634 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млрд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руб. (2012 год, МСФО)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26772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Число сотрудников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40 тыс. человек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26772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Аудитор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645AD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7" tooltip="Pricewaterhouse Coopers"/>
                        </a:rPr>
                        <a:t>Pricewaterhouse</a:t>
                      </a:r>
                      <a:r>
                        <a:rPr lang="ru-RU" sz="1800" dirty="0">
                          <a:solidFill>
                            <a:srgbClr val="0645AD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7" tooltip="Pricewaterhouse Coopers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645AD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7" tooltip="Pricewaterhouse Coopers"/>
                        </a:rPr>
                        <a:t>Coopers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26772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645AD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8" tooltip="Сайт"/>
                        </a:rPr>
                        <a:t>Сайт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3366BB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9"/>
                        </a:rPr>
                        <a:t>www.alrosa.ru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pic>
        <p:nvPicPr>
          <p:cNvPr id="45058" name="Рисунок 1" descr="Alrosa logo.gif">
            <a:hlinkClick r:id="rId20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259393" y="235976"/>
            <a:ext cx="6498909" cy="1179869"/>
          </a:xfrm>
          <a:prstGeom prst="rect">
            <a:avLst/>
          </a:prstGeom>
          <a:noFill/>
        </p:spPr>
      </p:pic>
      <p:pic>
        <p:nvPicPr>
          <p:cNvPr id="45057" name="Рисунок 19" descr="Flag of Russia.svg">
            <a:hlinkClick r:id="rId8" tooltip="&quot;Россия&quot;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0"/>
            <a:ext cx="200025" cy="142875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563032" y="1771526"/>
            <a:ext cx="542740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соответствии с Указом Президента Российской Федерации "Об образовании акционерной компании «Алмазы России — Саха» от 19 февраля 1992 г. № 158С была создана единая акционерная компания «АЛРОСА» на базе предприятий «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Якуталмаза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переименованная в 1998 году в АК «АЛРОСА» (ЗАО). В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3" tooltip="2011 год"/>
              </a:rPr>
              <a:t>2011 году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АК «АЛРОСА» была преобразована в открытое акционерное общество.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7105" name="Rectangle 1"/>
              <p:cNvSpPr>
                <a:spLocks noChangeArrowheads="1"/>
              </p:cNvSpPr>
              <p:nvPr/>
            </p:nvSpPr>
            <p:spPr bwMode="auto">
              <a:xfrm>
                <a:off x="382264" y="457200"/>
                <a:ext cx="11427471" cy="61946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3600" b="1" dirty="0" smtClean="0">
                    <a:solidFill>
                      <a:srgbClr val="FF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Отдел экологии и природопользования            ОАО    АЛРОСА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Содержание работы:  Выявление влияния  добычи алмазов на окружающую среду.</a:t>
                </a:r>
                <a:endParaRPr kumimoji="0" lang="ru-RU" sz="2800" b="0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800" b="1" u="sng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         Задание 1</a:t>
                </a:r>
                <a:r>
                  <a:rPr kumimoji="0" lang="ru-RU" sz="2400" b="1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.  Используя  программу </a:t>
                </a:r>
                <a:r>
                  <a:rPr kumimoji="0" lang="en-US" sz="2400" b="1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Google </a:t>
                </a:r>
                <a:r>
                  <a:rPr kumimoji="0" lang="en-US" sz="2400" b="1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Earch</a:t>
                </a:r>
                <a:r>
                  <a:rPr kumimoji="0" lang="ru-RU" sz="2400" b="1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 с функцией                измерения, ознакомьтесь  с  алмазным карьером </a:t>
                </a:r>
                <a:r>
                  <a:rPr lang="ru-RU" sz="2400" b="1" dirty="0" smtClean="0">
                    <a:solidFill>
                      <a:srgbClr val="002060"/>
                    </a:solidFill>
                    <a:latin typeface="Calibri"/>
                    <a:ea typeface="Calibri" pitchFamily="34" charset="0"/>
                    <a:cs typeface="Times New Roman" pitchFamily="18" charset="0"/>
                  </a:rPr>
                  <a:t>«Удачный</a:t>
                </a:r>
                <a:r>
                  <a:rPr kumimoji="0" lang="ru-RU" sz="2400" b="1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/>
                    <a:ea typeface="Calibri" pitchFamily="34" charset="0"/>
                    <a:cs typeface="Times New Roman" pitchFamily="18" charset="0"/>
                  </a:rPr>
                  <a:t>»</a:t>
                </a:r>
                <a:r>
                  <a:rPr kumimoji="0" lang="ru-RU" sz="2400" b="1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в</a:t>
                </a:r>
                <a:r>
                  <a:rPr kumimoji="0" lang="ru-RU" sz="2400" b="1" u="none" strike="noStrike" cap="none" normalizeH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г.Удачный</a:t>
                </a:r>
                <a:r>
                  <a:rPr kumimoji="0" lang="ru-RU" sz="2400" b="1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. </a:t>
                </a:r>
                <a:endParaRPr kumimoji="0" lang="ru-RU" sz="2400" b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r>
                  <a:rPr lang="ru-RU" sz="24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Проведите измерения длины и ширины </a:t>
                </a:r>
                <a:r>
                  <a:rPr lang="ru-RU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карьера</a:t>
                </a:r>
                <a:r>
                  <a:rPr lang="ru-RU" sz="24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</a:t>
                </a:r>
                <a:r>
                  <a:rPr lang="ru-RU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этого в разделе «Инструменты» войдите на «линейку» и сделайте измерения длины и ширины карьера «Удачный».</a:t>
                </a:r>
                <a:endPara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Применяя  формулу  для вычисления:  </a:t>
                </a:r>
                <a:endPara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𝐒</m:t>
                    </m:r>
                    <m:r>
                      <a:rPr lang="ru-RU" sz="2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круга=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𝛑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выясните сколько составляет   площадь  поверхности карьера, где π =3,14, 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ru-RU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-радиус карьера.</a:t>
                </a:r>
                <a:endPara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Подумайте и скажите: Как влияет на природу добыча алмазов?</a:t>
                </a:r>
                <a:endPara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7105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2264" y="457200"/>
                <a:ext cx="11427471" cy="6194645"/>
              </a:xfrm>
              <a:prstGeom prst="rect">
                <a:avLst/>
              </a:prstGeom>
              <a:blipFill rotWithShape="0">
                <a:blip r:embed="rId2"/>
                <a:stretch>
                  <a:fillRect l="-1121" t="-1181" r="-1350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 descr="Alrosa logo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4340" y="205747"/>
            <a:ext cx="2067682" cy="753626"/>
          </a:xfrm>
          <a:prstGeom prst="rect">
            <a:avLst/>
          </a:prstGeom>
          <a:noFill/>
        </p:spPr>
      </p:pic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0" y="77152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0" y="77152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rnyy Aerial photography Mirnyy_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4" y="-5142"/>
            <a:ext cx="12046856" cy="686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85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0786" y="252248"/>
            <a:ext cx="9034396" cy="584775"/>
          </a:xfrm>
          <a:prstGeom prst="rect">
            <a:avLst/>
          </a:prstGeom>
          <a:solidFill>
            <a:srgbClr val="01ACB5"/>
          </a:solidFill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Влияние добычи алмазов  на окружающую среду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38703" y="1087820"/>
            <a:ext cx="2885089" cy="8828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почва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45173" y="3132083"/>
            <a:ext cx="2885089" cy="8828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Животный мир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25007" y="5065987"/>
            <a:ext cx="3825765" cy="8828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Растительный мир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77354" y="3153103"/>
            <a:ext cx="2885089" cy="9616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воды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67601" y="1114098"/>
            <a:ext cx="2885089" cy="8828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рельеф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5076497" y="2364828"/>
            <a:ext cx="2412124" cy="2049517"/>
          </a:xfrm>
          <a:prstGeom prst="star7">
            <a:avLst/>
          </a:prstGeom>
          <a:solidFill>
            <a:srgbClr val="01AC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Добыча алмаза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верх 8"/>
          <p:cNvSpPr/>
          <p:nvPr/>
        </p:nvSpPr>
        <p:spPr>
          <a:xfrm rot="19191056">
            <a:off x="4524703" y="2144110"/>
            <a:ext cx="677918" cy="599090"/>
          </a:xfrm>
          <a:prstGeom prst="upArrow">
            <a:avLst/>
          </a:prstGeom>
          <a:solidFill>
            <a:srgbClr val="01AC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 rot="2587820">
            <a:off x="7341475" y="2170386"/>
            <a:ext cx="677918" cy="599090"/>
          </a:xfrm>
          <a:prstGeom prst="upArrow">
            <a:avLst/>
          </a:prstGeom>
          <a:solidFill>
            <a:srgbClr val="01AC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 rot="7728668">
            <a:off x="7152289" y="3873062"/>
            <a:ext cx="677918" cy="599090"/>
          </a:xfrm>
          <a:prstGeom prst="upArrow">
            <a:avLst/>
          </a:prstGeom>
          <a:solidFill>
            <a:srgbClr val="01AC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 rot="13563665">
            <a:off x="4593020" y="3867807"/>
            <a:ext cx="677918" cy="599090"/>
          </a:xfrm>
          <a:prstGeom prst="upArrow">
            <a:avLst/>
          </a:prstGeom>
          <a:solidFill>
            <a:srgbClr val="01AC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7-конечная звезда 12">
            <a:hlinkClick r:id="rId2" action="ppaction://hlinksldjump"/>
          </p:cNvPr>
          <p:cNvSpPr/>
          <p:nvPr/>
        </p:nvSpPr>
        <p:spPr>
          <a:xfrm>
            <a:off x="901337" y="5538651"/>
            <a:ext cx="757646" cy="587829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781300" y="406400"/>
            <a:ext cx="81407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Отдел мониторинга качества работы открытой акционерной компании АЛРОСА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Alrosa logo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940" y="459747"/>
            <a:ext cx="2067682" cy="753626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30300" y="2614358"/>
          <a:ext cx="10160000" cy="3156712"/>
        </p:xfrm>
        <a:graphic>
          <a:graphicData uri="http://schemas.openxmlformats.org/drawingml/2006/table">
            <a:tbl>
              <a:tblPr/>
              <a:tblGrid>
                <a:gridCol w="469900"/>
                <a:gridCol w="3416300"/>
                <a:gridCol w="2432938"/>
                <a:gridCol w="2202269"/>
                <a:gridCol w="163859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Название отдела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Самооце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нивание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отдела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каратах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Основной вывод отдела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Оценка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эксперта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Лабораторный отдел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Отдел геологии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Архивный отдел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Отдел статистики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Геоинформационный отдел 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Отдел экологии и природопользования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990600" y="1320800"/>
            <a:ext cx="97663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 работы: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977900" y="1676400"/>
            <a:ext cx="10096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Провести экспертную оценку работе отделов.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эксперт озвучить основной вывод отделов, поставить оценку с комментарием.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Надежда Макс\Безимени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23885" cy="2276872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Надежда Макс\Безимени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350" y="2420889"/>
            <a:ext cx="4270837" cy="2135419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Надежда Макс\Борис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3552" y="0"/>
            <a:ext cx="2714043" cy="2304256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Надежда Макс\ИвКонст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7861" y="0"/>
            <a:ext cx="3168352" cy="2232606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Рабочий стол\Надежда Макс\Суорун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30051" y="0"/>
            <a:ext cx="4061949" cy="1958573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Рабочий стол\Надежда Макс\Безимени-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44406" y="2132857"/>
            <a:ext cx="2247965" cy="2528961"/>
          </a:xfrm>
          <a:prstGeom prst="rect">
            <a:avLst/>
          </a:prstGeom>
          <a:noFill/>
        </p:spPr>
      </p:pic>
      <p:pic>
        <p:nvPicPr>
          <p:cNvPr id="1032" name="Picture 8" descr="C:\Documents and Settings\Admin\Рабочий стол\Надежда Макс\Безимени-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83499" y="4797152"/>
            <a:ext cx="3744416" cy="1872208"/>
          </a:xfrm>
          <a:prstGeom prst="rect">
            <a:avLst/>
          </a:prstGeom>
          <a:noFill/>
        </p:spPr>
      </p:pic>
      <p:pic>
        <p:nvPicPr>
          <p:cNvPr id="1033" name="Picture 9" descr="C:\Documents and Settings\Admin\Рабочий стол\Надежда Макс\Безимени-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60096" y="4797152"/>
            <a:ext cx="3860072" cy="1930036"/>
          </a:xfrm>
          <a:prstGeom prst="rect">
            <a:avLst/>
          </a:prstGeom>
          <a:noFill/>
        </p:spPr>
      </p:pic>
      <p:pic>
        <p:nvPicPr>
          <p:cNvPr id="1034" name="Picture 10" descr="C:\Documents and Settings\Admin\Рабочий стол\Надежда Макс\ытыс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55840" y="2402336"/>
            <a:ext cx="4800533" cy="225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533" y="2673081"/>
            <a:ext cx="1694495" cy="140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253" y="1332412"/>
            <a:ext cx="2572988" cy="130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1DBF1"/>
              </a:clrFrom>
              <a:clrTo>
                <a:srgbClr val="B1DB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566" y="1463040"/>
            <a:ext cx="1867987" cy="109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" t="3685"/>
          <a:stretch/>
        </p:blipFill>
        <p:spPr bwMode="auto">
          <a:xfrm>
            <a:off x="6631477" y="2677886"/>
            <a:ext cx="2394958" cy="131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AEDEF5"/>
              </a:clrFrom>
              <a:clrTo>
                <a:srgbClr val="AEDE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9" b="3788"/>
          <a:stretch/>
        </p:blipFill>
        <p:spPr bwMode="auto">
          <a:xfrm>
            <a:off x="2286166" y="2677886"/>
            <a:ext cx="2513893" cy="1412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949" y="4149669"/>
            <a:ext cx="2434778" cy="13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790" y="1019399"/>
            <a:ext cx="2185148" cy="1585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707" y="4155802"/>
            <a:ext cx="2609793" cy="15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13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085005" y="461315"/>
            <a:ext cx="292018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адамас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»-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древнегреч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непобедимый,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несокруши-мый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91677" y="3254624"/>
            <a:ext cx="270066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ал-мас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»-</a:t>
            </a:r>
          </a:p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арабск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твердый из твердых.</a:t>
            </a:r>
            <a:endParaRPr lang="ru-RU" sz="3200" dirty="0"/>
          </a:p>
        </p:txBody>
      </p:sp>
      <p:pic>
        <p:nvPicPr>
          <p:cNvPr id="5" name="Picture 2" descr="цветные бриллианты 11 Цвет бриллиан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71" y="375883"/>
            <a:ext cx="7858373" cy="622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03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33" name="Picture 9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625" y="501804"/>
            <a:ext cx="3454016" cy="304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4" name="Picture 10" descr="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914" y="3102181"/>
            <a:ext cx="2782642" cy="295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5" name="Picture 11" descr="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625" y="3330847"/>
            <a:ext cx="3513684" cy="272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6" name="Picture 12" descr="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280" y="513541"/>
            <a:ext cx="2918276" cy="296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9297716" y="4612868"/>
          <a:ext cx="20335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Объект упаковщика для оболочки" showAsIcon="1" r:id="rId7" imgW="2034000" imgH="685440" progId="Package">
                  <p:embed/>
                </p:oleObj>
              </mc:Choice>
              <mc:Fallback>
                <p:oleObj name="Объект упаковщика для оболочки" showAsIcon="1" r:id="rId7" imgW="2034000" imgH="68544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7716" y="4612868"/>
                        <a:ext cx="2033587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238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7718" y="1460809"/>
            <a:ext cx="3658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9062" y="2625633"/>
            <a:ext cx="86345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Открываем   алмаз</a:t>
            </a:r>
            <a:endParaRPr lang="ru-RU" sz="66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1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222567"/>
              </p:ext>
            </p:extLst>
          </p:nvPr>
        </p:nvGraphicFramePr>
        <p:xfrm>
          <a:off x="299490" y="126955"/>
          <a:ext cx="11666087" cy="6583299"/>
        </p:xfrm>
        <a:graphic>
          <a:graphicData uri="http://schemas.openxmlformats.org/drawingml/2006/table">
            <a:tbl>
              <a:tblPr/>
              <a:tblGrid>
                <a:gridCol w="11666087"/>
              </a:tblGrid>
              <a:tr h="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  <a:hlinkClick r:id="rId2" action="ppaction://hlinksldjump"/>
                        </a:rPr>
                        <a:t>1-Геоинформационный отдел</a:t>
                      </a:r>
                      <a:endParaRPr lang="ru-RU" sz="4800" b="1" baseline="0" dirty="0" smtClean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  <a:hlinkClick r:id="rId3" action="ppaction://hlinksldjump"/>
                        </a:rPr>
                        <a:t>2-Архивный отдел</a:t>
                      </a:r>
                      <a:endParaRPr lang="ru-RU" sz="4800" b="1" baseline="0" dirty="0" smtClean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8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  <a:hlinkClick r:id="rId4" action="ppaction://hlinksldjump"/>
                        </a:rPr>
                        <a:t>3-Отдел геологии</a:t>
                      </a:r>
                      <a:endParaRPr lang="ru-RU" sz="4800" b="1" baseline="0" dirty="0" smtClean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  <a:hlinkClick r:id="rId5" action="ppaction://hlinksldjump"/>
                        </a:rPr>
                        <a:t>4-</a:t>
                      </a:r>
                      <a:r>
                        <a:rPr lang="ru-RU" sz="48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  <a:hlinkClick r:id="rId5" action="ppaction://hlinksldjump"/>
                        </a:rPr>
                        <a:t>Лабораторный отдел</a:t>
                      </a:r>
                      <a:endParaRPr lang="ru-RU" sz="4800" b="1" baseline="0" dirty="0" smtClean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8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  <a:hlinkClick r:id="rId6" action="ppaction://hlinksldjump"/>
                        </a:rPr>
                        <a:t>5-Отдел статистики</a:t>
                      </a:r>
                      <a:endParaRPr lang="ru-RU" sz="4800" b="1" baseline="0" dirty="0" smtClean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8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  <a:hlinkClick r:id="rId7" action="ppaction://hlinksldjump"/>
                        </a:rPr>
                        <a:t>6-Отдел экологии и природопользования</a:t>
                      </a:r>
                      <a:endParaRPr lang="ru-RU" sz="4800" b="1" baseline="0" dirty="0" smtClean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800" b="1" baseline="0" dirty="0" smtClean="0">
                          <a:solidFill>
                            <a:srgbClr val="92D050"/>
                          </a:solidFill>
                          <a:latin typeface="Times New Roman"/>
                          <a:ea typeface="Calibri"/>
                          <a:cs typeface="Times New Roman"/>
                          <a:hlinkClick r:id="rId8" action="ppaction://hlinksldjump"/>
                        </a:rPr>
                        <a:t>7-отдел мониторинга качества работы</a:t>
                      </a:r>
                      <a:endParaRPr lang="ru-RU" sz="4800" b="1" baseline="0" dirty="0" smtClean="0">
                        <a:solidFill>
                          <a:srgbClr val="92D05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54054" y="3418605"/>
            <a:ext cx="3561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rosa logo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4340" y="205747"/>
            <a:ext cx="2067682" cy="7536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05390" y="97378"/>
            <a:ext cx="85421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Отдел геоинформационных  систем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ОАО АЛРОСА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3218" y="1093187"/>
            <a:ext cx="11169805" cy="4843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работы:  установить соответствие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алмазное месторождение-улус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республики,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выяснить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 Якутии богатый алмазным сырьем.</a:t>
            </a:r>
            <a:endParaRPr lang="ru-RU" sz="32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1.С помощью административной карты «Атлас Якутии»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учебника «Геология»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установить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соответствие: месторождение-улус. Сделать надписи  на интерактивной доске  в таблице и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номеров улусов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карте месторождений.</a:t>
            </a:r>
            <a:endParaRPr lang="ru-RU" sz="32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124340" y="3342495"/>
            <a:ext cx="1310424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124340" y="3799695"/>
            <a:ext cx="1310424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«Кох-и-Нор» или «Гора света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08" y="0"/>
            <a:ext cx="2202323" cy="165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2811308" y="3340100"/>
            <a:ext cx="120333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59005" y="152543"/>
            <a:ext cx="110954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Ответить на вопросы: Сколько месторождений алмазов в Якутии?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каких улусах республики они расположены?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20" y="1079045"/>
            <a:ext cx="5942616" cy="5066261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199095" y="1069290"/>
          <a:ext cx="5634318" cy="4754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7941"/>
                <a:gridCol w="2916337"/>
                <a:gridCol w="2130040"/>
              </a:tblGrid>
              <a:tr h="12518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effectLst/>
                        </a:rPr>
                        <a:t>№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effectLst/>
                        </a:rPr>
                        <a:t>Название месторождения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kern="1200" dirty="0" err="1" smtClean="0">
                          <a:effectLst/>
                        </a:rPr>
                        <a:t>Алмазо</a:t>
                      </a:r>
                      <a:endParaRPr lang="ru-RU" sz="2400" kern="12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kern="1200" dirty="0" err="1" smtClean="0">
                          <a:effectLst/>
                        </a:rPr>
                        <a:t>носная</a:t>
                      </a:r>
                      <a:r>
                        <a:rPr lang="ru-RU" sz="2400" kern="1200" dirty="0" smtClean="0">
                          <a:effectLst/>
                        </a:rPr>
                        <a:t> </a:t>
                      </a:r>
                      <a:r>
                        <a:rPr lang="ru-RU" sz="2400" kern="1200" dirty="0">
                          <a:effectLst/>
                        </a:rPr>
                        <a:t>провинция-улус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25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kern="1200">
                          <a:effectLst/>
                        </a:rPr>
                        <a:t>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Эбелях,Биллях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25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kern="1200">
                          <a:effectLst/>
                        </a:rPr>
                        <a:t>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Молодо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25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effectLst/>
                        </a:rPr>
                        <a:t>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Трубка Зарница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98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kern="1200">
                          <a:effectLst/>
                        </a:rPr>
                        <a:t>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Трубка Удачная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25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kern="1200">
                          <a:effectLst/>
                        </a:rPr>
                        <a:t>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Трубка </a:t>
                      </a:r>
                      <a:r>
                        <a:rPr lang="ru-RU" sz="240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Айхал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25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kern="1200">
                          <a:effectLst/>
                        </a:rPr>
                        <a:t>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Трубка </a:t>
                      </a:r>
                      <a:r>
                        <a:rPr lang="ru-RU" sz="240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Ботуобинская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25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kern="1200">
                          <a:effectLst/>
                        </a:rPr>
                        <a:t>7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Трубка Мир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25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kern="1200">
                          <a:effectLst/>
                        </a:rPr>
                        <a:t>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Трубка Интернациональная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334871" y="5822011"/>
            <a:ext cx="8633011" cy="1070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Улусы:1-Мирнинский  2-Анабарский 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3-Нюрбинский  4-Оленекский   5-Булунский</a:t>
            </a:r>
          </a:p>
        </p:txBody>
      </p:sp>
    </p:spTree>
    <p:extLst>
      <p:ext uri="{BB962C8B-B14F-4D97-AF65-F5344CB8AC3E}">
        <p14:creationId xmlns:p14="http://schemas.microsoft.com/office/powerpoint/2010/main" val="35515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3061</TotalTime>
  <Words>833</Words>
  <Application>Microsoft Office PowerPoint</Application>
  <PresentationFormat>Широкоэкранный</PresentationFormat>
  <Paragraphs>186</Paragraphs>
  <Slides>25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Cambria Math</vt:lpstr>
      <vt:lpstr>Garamond</vt:lpstr>
      <vt:lpstr>Times New Roman</vt:lpstr>
      <vt:lpstr>Натуральные материалы</vt:lpstr>
      <vt:lpstr>Объект упаковщика для оболочки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Макаровы</dc:creator>
  <cp:lastModifiedBy>дядя ваня</cp:lastModifiedBy>
  <cp:revision>257</cp:revision>
  <dcterms:created xsi:type="dcterms:W3CDTF">2014-02-13T04:52:23Z</dcterms:created>
  <dcterms:modified xsi:type="dcterms:W3CDTF">2016-12-13T13:09:55Z</dcterms:modified>
</cp:coreProperties>
</file>