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2" r:id="rId4"/>
    <p:sldId id="291" r:id="rId5"/>
    <p:sldId id="273" r:id="rId6"/>
    <p:sldId id="288" r:id="rId7"/>
    <p:sldId id="289" r:id="rId8"/>
    <p:sldId id="302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74" r:id="rId19"/>
    <p:sldId id="276" r:id="rId20"/>
    <p:sldId id="279" r:id="rId21"/>
    <p:sldId id="281" r:id="rId22"/>
    <p:sldId id="282" r:id="rId23"/>
    <p:sldId id="284" r:id="rId24"/>
    <p:sldId id="283" r:id="rId25"/>
    <p:sldId id="290" r:id="rId26"/>
    <p:sldId id="286" r:id="rId27"/>
    <p:sldId id="30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FF"/>
    <a:srgbClr val="E4287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\Desktop\_2__Es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623"/>
            <a:ext cx="937362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060848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Технология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проблемного - диалогического обучения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на уроках в начальной школе как инструмент реализации ФГОС НОО.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6857" y="697704"/>
            <a:ext cx="71287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МКОУ  «</a:t>
            </a:r>
            <a:r>
              <a:rPr lang="ru-RU" sz="1400" b="1" dirty="0" err="1" smtClean="0">
                <a:solidFill>
                  <a:schemeClr val="bg1"/>
                </a:solidFill>
                <a:latin typeface="Arial Black" pitchFamily="34" charset="0"/>
              </a:rPr>
              <a:t>Щучинская</a:t>
            </a:r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 СОШ»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 Black" pitchFamily="34" charset="0"/>
              </a:rPr>
              <a:t>Эртильского</a:t>
            </a:r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 муниципального района Воронежской области</a:t>
            </a:r>
          </a:p>
          <a:p>
            <a:pPr algn="ctr"/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3"/>
            <a:ext cx="198755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4616261"/>
            <a:ext cx="3468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Пономарёва</a:t>
            </a:r>
            <a:r>
              <a:rPr lang="ru-RU" b="1" dirty="0" smtClean="0">
                <a:solidFill>
                  <a:schemeClr val="bg1"/>
                </a:solidFill>
              </a:rPr>
              <a:t> Вера </a:t>
            </a:r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вановна,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читель начальных классов, ВКК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" y="0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6065" y="349205"/>
            <a:ext cx="7791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Побуждающий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от проблемной ситуации диалог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1805" y="1412776"/>
            <a:ext cx="7647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b="1" i="1" dirty="0">
                <a:solidFill>
                  <a:srgbClr val="333333"/>
                </a:solidFill>
                <a:latin typeface="Helvetica Neue"/>
              </a:rPr>
              <a:t>Побуждающий диалог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 представляет собой отдельные стимулирующие реплики, которые помогают ученикам работать по-настоящему творчески и помогают развивать творческие способности школьников.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8710" y="2852935"/>
            <a:ext cx="7553517" cy="347329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/>
              </a:rPr>
              <a:t>Урок окружающего мира в 1-ом классе по теме: «На что похожа наша планета</a:t>
            </a:r>
            <a:r>
              <a:rPr lang="ru-RU" b="1" dirty="0" smtClean="0">
                <a:solidFill>
                  <a:srgbClr val="000000"/>
                </a:solidFill>
                <a:latin typeface="Tahoma"/>
              </a:rPr>
              <a:t>?»</a:t>
            </a:r>
          </a:p>
          <a:p>
            <a:endParaRPr lang="ru-RU" b="1" dirty="0">
              <a:solidFill>
                <a:srgbClr val="000000"/>
              </a:solidFill>
              <a:latin typeface="Tahoma"/>
            </a:endParaRPr>
          </a:p>
          <a:p>
            <a:r>
              <a:rPr lang="ru-RU" b="1" dirty="0">
                <a:solidFill>
                  <a:srgbClr val="000000"/>
                </a:solidFill>
                <a:latin typeface="Tahoma"/>
              </a:rPr>
              <a:t>- Внимательно рассмотрите в учебнике рисунки 1 и 2 на стр. 48. (Рассматривают изображение Земли плоское и шарообразное).</a:t>
            </a:r>
          </a:p>
          <a:p>
            <a:r>
              <a:rPr lang="ru-RU" b="1" dirty="0">
                <a:solidFill>
                  <a:srgbClr val="000000"/>
                </a:solidFill>
                <a:latin typeface="Tahoma"/>
              </a:rPr>
              <a:t>- Что вас удивило? Что интересного заметили? ( На первом рисунке Земля похожа на тарелку, имеет плоскую форму. На втором рисунке Земля похожа на шар).</a:t>
            </a:r>
          </a:p>
          <a:p>
            <a:r>
              <a:rPr lang="ru-RU" b="1" dirty="0">
                <a:solidFill>
                  <a:srgbClr val="000000"/>
                </a:solidFill>
                <a:latin typeface="Tahoma"/>
              </a:rPr>
              <a:t>- Какой возникает вопрос? ( На что же похожа наша планета? </a:t>
            </a:r>
            <a:r>
              <a:rPr lang="ru-RU" b="1" dirty="0" smtClean="0">
                <a:solidFill>
                  <a:srgbClr val="000000"/>
                </a:solidFill>
                <a:latin typeface="Tahoma"/>
              </a:rPr>
              <a:t>)</a:t>
            </a:r>
            <a:endParaRPr lang="ru-RU" b="1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600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" y="5660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469651"/>
            <a:ext cx="641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Подводящий к теме диалог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99287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33333"/>
                </a:solidFill>
                <a:latin typeface="Helvetica Neue"/>
              </a:rPr>
              <a:t>Подводящий диалог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 представляет собой систему посильных ученикам вопросов и заданий. Подводящий диалог задействует и, соответственно, развивает логическое мышление школьников.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2613105"/>
            <a:ext cx="7416824" cy="3779758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/>
              </a:rPr>
              <a:t>Урок математики по теме: : «Литр</a:t>
            </a:r>
            <a:r>
              <a:rPr lang="ru-RU" b="1" dirty="0" smtClean="0">
                <a:solidFill>
                  <a:srgbClr val="000000"/>
                </a:solidFill>
                <a:latin typeface="Tahoma"/>
              </a:rPr>
              <a:t>».</a:t>
            </a:r>
          </a:p>
          <a:p>
            <a:endParaRPr lang="ru-RU" b="1" dirty="0">
              <a:solidFill>
                <a:srgbClr val="000000"/>
              </a:solidFill>
              <a:latin typeface="Tahoma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ahoma"/>
              </a:rPr>
              <a:t>    У </a:t>
            </a:r>
            <a:r>
              <a:rPr lang="ru-RU" b="1" dirty="0">
                <a:solidFill>
                  <a:srgbClr val="000000"/>
                </a:solidFill>
                <a:latin typeface="Tahoma"/>
              </a:rPr>
              <a:t>нас на пути камень на распутье 3-х дорог со словами: весы,  длина,  сантиметр,   линейка, масса,  килограмм, объём</a:t>
            </a:r>
          </a:p>
          <a:p>
            <a:r>
              <a:rPr lang="ru-RU" b="1" dirty="0">
                <a:solidFill>
                  <a:srgbClr val="000000"/>
                </a:solidFill>
                <a:latin typeface="Tahoma"/>
              </a:rPr>
              <a:t>- Разбейте слова на группы по смыслу и мы узнаем куда нам держать путь за новыми открытиями: влево, вправо или прямо. Влево положите слова, связанные между собой одной группы, вправо – слова, связанные между собой другой группы. Работаем в парах.</a:t>
            </a:r>
          </a:p>
          <a:p>
            <a:r>
              <a:rPr lang="ru-RU" b="1" dirty="0">
                <a:solidFill>
                  <a:srgbClr val="000000"/>
                </a:solidFill>
                <a:latin typeface="Tahoma"/>
              </a:rPr>
              <a:t>Проверка: 1. Весы, масса, килограмм.2. Длина, сантиметр, линейка.</a:t>
            </a:r>
            <a:endParaRPr lang="ru-RU" b="1" i="0" dirty="0">
              <a:solidFill>
                <a:srgbClr val="000000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743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0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620688"/>
            <a:ext cx="5303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Сообщение темы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с мотивирующими приёмами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500215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Приём «яркого пятна» (сказки, легенды, фрагменты из художественной литературы, случаи из истории науки, загадки и т.д.) </a:t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Приём «актуальность» (обнаружение смысла, значимости предлагаемой темы урока для учащихся).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" y="0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45839"/>
            <a:ext cx="769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Из опыта работы                             Приём 1.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72816"/>
            <a:ext cx="7552322" cy="48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«Умножение на двузначное число» (4 класс).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Работа в группах. На доске записаны примеры  46* 5=,  4* 38=,  37*29=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Со всеми ли примерами вы справились? Почему третий пример вы не смогли решить?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Какие есть гипотезы? С чего надо начать? Воспользуйтесь распределительным свойством умножения (каждая группа выдвигает свои гипотезы и фиксирует на листе)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Прокомментируйте свой способ решения. Появляются две гипотезы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30*20+7*9=663- ошибочная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37*20+37*9= 1.073– решающая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Как проверить , какой из двух способов верный?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Значит, как надо умножать на двузначное число? (Формулируют правило, сравнивают вывод с учебником)</a:t>
            </a:r>
            <a:endParaRPr lang="ru-RU" sz="1600" b="1" dirty="0"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908720"/>
            <a:ext cx="7632848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bg1"/>
                </a:solidFill>
                <a:latin typeface="Times New Roman"/>
                <a:ea typeface="Times New Roman"/>
              </a:rPr>
              <a:t>Побуждающий к выдвижению и проверке гипотез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/>
                <a:ea typeface="Times New Roman"/>
              </a:rPr>
              <a:t>диалог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" y="23837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45839"/>
            <a:ext cx="769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Из опыта работы                             Приём 2.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684" y="805189"/>
            <a:ext cx="7776864" cy="501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Одновременное предъявление двух противоречивых фактов  (3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класс)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16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Учащиеся выполняют задания двумя способами, приводящим к одинаковым выражениям, но различным результатам. 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Что записано на доске? (Верно, это математическое выражение.) Найдите его значение.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18: 2 +4 - 3 = 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Что вы замечаете? Почему получились разные ответы?(0 , 6, 10,) Какие гипотезы вы можете предложить? Рассмотрим ваши предложения на истинность.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Какое действие выполняли первым? А вторым? Какие контраргументы вы можете назвать?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Определите тему урока – «Порядок действий в выражениях».</a:t>
            </a:r>
            <a:endParaRPr lang="ru-RU" sz="16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3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" y="-14599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45839"/>
            <a:ext cx="769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Из опыта работы                             Приём 3.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834444"/>
            <a:ext cx="756084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Подводящий к теме диалог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Предлагается материал для сравнения (два столбика слов)</a:t>
            </a:r>
            <a:endParaRPr lang="ru-RU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лисья                             разъезд</a:t>
            </a:r>
            <a:endParaRPr lang="ru-RU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воробьи                        объявление</a:t>
            </a:r>
            <a:endParaRPr lang="ru-RU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семья                            съезд</a:t>
            </a:r>
            <a:endParaRPr lang="ru-RU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досье                            въехал</a:t>
            </a:r>
            <a:endParaRPr lang="ru-RU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                           </a:t>
            </a:r>
            <a:endParaRPr lang="ru-RU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Что вы заметили? ( 1 столбик слова с Ь, второй столбик с Ъ)</a:t>
            </a:r>
            <a:endParaRPr lang="ru-RU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Перед какими буквами пишется Ь и Ъ знаки?</a:t>
            </a:r>
            <a:endParaRPr lang="ru-RU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Разберите эти слова по составу. В какой части слова пишутся Ь и Ъ?</a:t>
            </a:r>
            <a:endParaRPr lang="ru-RU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Вывод учащихся: Ь пишется в корне слова, Ъ – между приставкой и корнем.</a:t>
            </a:r>
            <a:endParaRPr lang="ru-RU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98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99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45839"/>
            <a:ext cx="769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Из опыта работы                             Приём 4.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80728"/>
            <a:ext cx="7632848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Сообщение темы с мотивирующим приёмом «Яркое пятно» </a:t>
            </a:r>
            <a:endParaRPr lang="ru-RU" sz="2400" b="1" u="sng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u="sng" dirty="0">
              <a:latin typeface="Times New Roman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Окружающий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мир 4 класс.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Мы путешествуем по России. Догадайтесь, о каком природном объекте пойдёт речь?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Один на земле он такой,</a:t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Дар божий в ладонях зарницы.</a:t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С чистой кристальной водой.</a:t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Раскинулся светлый (Байкал!)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Что вас удивило в стихотворении? Что интересного заметили? (Оказывается такое озеро единственное на нашей планете)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Какой возникает вопрос? (Почему в этом озере кристально чистая вода?)</a:t>
            </a:r>
            <a:endParaRPr lang="ru-RU" sz="1600" b="1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Какой уникальный природный объект нас ждёт сегодня?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Это Байкал)</a:t>
            </a:r>
            <a:endParaRPr lang="ru-RU" sz="16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5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" y="-14599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45839"/>
            <a:ext cx="769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Из опыта работы                             Приём 5.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559035"/>
            <a:ext cx="769633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Проблемная ситуация «с затруднением»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1.Учитель предлагает задание, невыполнимое вообще. Оно вызывает у школьников явное затруднение.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2 класс.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Ученикам предлагается задание, решение которого сводится к вычислению одинаковых слагаемых. Например: сколько ног у 5 кошек.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4+4+4+4+4=20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сейчас решите эту задачу «На одно платье идёт 2 м ткани. Сколько ткани надо, чтобы сшить 240 платьев?» - практическое задание, невыполнимое второклассниками.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13" y="0"/>
            <a:ext cx="9114989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TextBox 4"/>
          <p:cNvSpPr txBox="1"/>
          <p:nvPr/>
        </p:nvSpPr>
        <p:spPr>
          <a:xfrm>
            <a:off x="965087" y="33265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Основа противоречия: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х</a:t>
            </a:r>
            <a:r>
              <a:rPr lang="ru-RU" sz="2800" b="1" dirty="0" smtClean="0">
                <a:solidFill>
                  <a:srgbClr val="C00000"/>
                </a:solidFill>
              </a:rPr>
              <a:t>арактер усвоения новых знаний на уроке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985" y="1512082"/>
            <a:ext cx="3102857" cy="531674"/>
          </a:xfrm>
          <a:prstGeom prst="bevel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Традиционный урок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6344" y="1512082"/>
            <a:ext cx="3672409" cy="490776"/>
          </a:xfrm>
          <a:prstGeom prst="bevel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Проблемно-диалогический урок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385" y="2567889"/>
            <a:ext cx="3000543" cy="64698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Обозначение темы урока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«Сегодня мы будем изучать…»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5087" y="3508579"/>
            <a:ext cx="2972616" cy="119181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2.Объяснение учителем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н</a:t>
            </a:r>
            <a:r>
              <a:rPr lang="ru-RU" sz="1600" b="1" dirty="0" smtClean="0">
                <a:solidFill>
                  <a:srgbClr val="C00000"/>
                </a:solidFill>
              </a:rPr>
              <a:t>ового материала: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«Итак, слушаем меня внимательно…»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985" y="4972266"/>
            <a:ext cx="3024943" cy="146423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3.Закрепление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Изученного материала: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«Заучи правило… Перескажи текст..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Повтори…»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6344" y="2076427"/>
            <a:ext cx="3874199" cy="1464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C00FF"/>
                </a:solidFill>
              </a:rPr>
              <a:t>1. Обозначение проблемы детьми:</a:t>
            </a:r>
          </a:p>
          <a:p>
            <a:r>
              <a:rPr lang="ru-RU" sz="1600" b="1" dirty="0" smtClean="0">
                <a:solidFill>
                  <a:srgbClr val="CC00FF"/>
                </a:solidFill>
              </a:rPr>
              <a:t>«С одной стороны…, но с другой…»,</a:t>
            </a:r>
          </a:p>
          <a:p>
            <a:r>
              <a:rPr lang="ru-RU" sz="1600" b="1" dirty="0" smtClean="0">
                <a:solidFill>
                  <a:srgbClr val="CC00FF"/>
                </a:solidFill>
              </a:rPr>
              <a:t>«Что вас удивило?»,</a:t>
            </a:r>
          </a:p>
          <a:p>
            <a:r>
              <a:rPr lang="ru-RU" sz="1600" b="1" dirty="0" smtClean="0">
                <a:solidFill>
                  <a:srgbClr val="CC00FF"/>
                </a:solidFill>
              </a:rPr>
              <a:t>«В чём затруднение?»,</a:t>
            </a:r>
          </a:p>
          <a:p>
            <a:r>
              <a:rPr lang="ru-RU" sz="1600" b="1" dirty="0" smtClean="0">
                <a:solidFill>
                  <a:srgbClr val="CC00FF"/>
                </a:solidFill>
              </a:rPr>
              <a:t>«Что вы хотели бы узнать?»</a:t>
            </a:r>
            <a:endParaRPr lang="ru-RU" sz="1600" b="1" dirty="0">
              <a:solidFill>
                <a:srgbClr val="CC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6343" y="3719129"/>
            <a:ext cx="3874199" cy="1464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C00FF"/>
                </a:solidFill>
              </a:rPr>
              <a:t>2. Выдвижение гипотез детьми и их</a:t>
            </a:r>
          </a:p>
          <a:p>
            <a:r>
              <a:rPr lang="ru-RU" sz="1600" b="1" dirty="0" smtClean="0">
                <a:solidFill>
                  <a:srgbClr val="CC00FF"/>
                </a:solidFill>
              </a:rPr>
              <a:t>Проверка на истинность…</a:t>
            </a:r>
          </a:p>
          <a:p>
            <a:r>
              <a:rPr lang="ru-RU" sz="1600" b="1" dirty="0" smtClean="0">
                <a:solidFill>
                  <a:srgbClr val="CC00FF"/>
                </a:solidFill>
              </a:rPr>
              <a:t>«Определите сами…»,</a:t>
            </a:r>
          </a:p>
          <a:p>
            <a:r>
              <a:rPr lang="ru-RU" sz="1600" b="1" dirty="0" smtClean="0">
                <a:solidFill>
                  <a:srgbClr val="CC00FF"/>
                </a:solidFill>
              </a:rPr>
              <a:t>«Какие у вас есть аргументы?</a:t>
            </a:r>
          </a:p>
          <a:p>
            <a:r>
              <a:rPr lang="ru-RU" sz="1600" b="1" dirty="0" smtClean="0">
                <a:solidFill>
                  <a:srgbClr val="CC00FF"/>
                </a:solidFill>
              </a:rPr>
              <a:t>А какие контраргументы?»</a:t>
            </a:r>
            <a:endParaRPr lang="ru-RU" sz="1600" b="1" dirty="0">
              <a:solidFill>
                <a:srgbClr val="CC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7801" y="5289259"/>
            <a:ext cx="3852742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C00FF"/>
                </a:solidFill>
              </a:rPr>
              <a:t>3.Создание продуктов учебной</a:t>
            </a:r>
          </a:p>
          <a:p>
            <a:r>
              <a:rPr lang="ru-RU" sz="1600" b="1" dirty="0" smtClean="0">
                <a:solidFill>
                  <a:srgbClr val="CC00FF"/>
                </a:solidFill>
              </a:rPr>
              <a:t>деятельности</a:t>
            </a:r>
          </a:p>
          <a:p>
            <a:r>
              <a:rPr lang="ru-RU" sz="1600" b="1" dirty="0" smtClean="0">
                <a:solidFill>
                  <a:srgbClr val="CC00FF"/>
                </a:solidFill>
              </a:rPr>
              <a:t>«Придумай продолжение…»</a:t>
            </a:r>
          </a:p>
          <a:p>
            <a:r>
              <a:rPr lang="ru-RU" sz="1600" b="1" dirty="0" smtClean="0">
                <a:solidFill>
                  <a:srgbClr val="CC00FF"/>
                </a:solidFill>
              </a:rPr>
              <a:t>«Составь викторину..»</a:t>
            </a:r>
            <a:endParaRPr lang="ru-RU" sz="1600" b="1" dirty="0">
              <a:solidFill>
                <a:srgbClr val="CC00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957206" y="26490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06" y="4116388"/>
            <a:ext cx="10112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38" y="5526885"/>
            <a:ext cx="10112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" y="0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2451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29200"/>
            <a:ext cx="2451100" cy="141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21749"/>
            <a:ext cx="2520280" cy="183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38" y="4219150"/>
            <a:ext cx="2454034" cy="247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4077" y="37749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Проблемное обучение: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с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тупени познания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938428"/>
            <a:ext cx="148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Обозначаем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проблему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547676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Ведём поиск решения проблемы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5133091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Определяем</a:t>
            </a:r>
          </a:p>
          <a:p>
            <a:pPr algn="ctr"/>
            <a:r>
              <a:rPr lang="ru-RU" b="1" dirty="0"/>
              <a:t>о</a:t>
            </a:r>
            <a:r>
              <a:rPr lang="ru-RU" b="1" dirty="0" smtClean="0"/>
              <a:t>писание </a:t>
            </a:r>
          </a:p>
          <a:p>
            <a:pPr algn="ctr"/>
            <a:r>
              <a:rPr lang="ru-RU" b="1" dirty="0"/>
              <a:t>с</a:t>
            </a:r>
            <a:r>
              <a:rPr lang="ru-RU" b="1" dirty="0" smtClean="0"/>
              <a:t>воих</a:t>
            </a:r>
          </a:p>
          <a:p>
            <a:pPr algn="ctr"/>
            <a:r>
              <a:rPr lang="ru-RU" b="1" dirty="0" smtClean="0"/>
              <a:t>действий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4437113"/>
            <a:ext cx="2033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Реализуем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родукты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своей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деятельности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6002" y="1574791"/>
            <a:ext cx="64241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ahoma"/>
              </a:rPr>
              <a:t>Этапы урока по технологии проблемного диалога</a:t>
            </a:r>
          </a:p>
          <a:p>
            <a:r>
              <a:rPr lang="ru-RU" b="1" dirty="0">
                <a:solidFill>
                  <a:srgbClr val="000000"/>
                </a:solidFill>
                <a:latin typeface="Tahoma"/>
              </a:rPr>
              <a:t>1. Создание проблемной ситуации учителем и формулирование учебной проблемы учениками.</a:t>
            </a:r>
          </a:p>
          <a:p>
            <a:r>
              <a:rPr lang="ru-RU" b="1" dirty="0">
                <a:solidFill>
                  <a:srgbClr val="000000"/>
                </a:solidFill>
                <a:latin typeface="Tahoma"/>
              </a:rPr>
              <a:t>2. Выдвижение версий решения проблемы.</a:t>
            </a:r>
          </a:p>
          <a:p>
            <a:r>
              <a:rPr lang="ru-RU" b="1" dirty="0">
                <a:solidFill>
                  <a:srgbClr val="000000"/>
                </a:solidFill>
                <a:latin typeface="Tahoma"/>
              </a:rPr>
              <a:t>3. Актуализация имеющихся знаний.</a:t>
            </a:r>
          </a:p>
          <a:p>
            <a:r>
              <a:rPr lang="ru-RU" b="1" dirty="0">
                <a:solidFill>
                  <a:srgbClr val="000000"/>
                </a:solidFill>
                <a:latin typeface="Tahoma"/>
              </a:rPr>
              <a:t>4. Составление плана решения проблемы.</a:t>
            </a:r>
          </a:p>
          <a:p>
            <a:r>
              <a:rPr lang="ru-RU" b="1" dirty="0">
                <a:solidFill>
                  <a:srgbClr val="000000"/>
                </a:solidFill>
                <a:latin typeface="Tahoma"/>
              </a:rPr>
              <a:t>5. Поиск решения проблемы – открытие нового знания.</a:t>
            </a:r>
          </a:p>
          <a:p>
            <a:r>
              <a:rPr lang="ru-RU" b="1" dirty="0">
                <a:solidFill>
                  <a:srgbClr val="000000"/>
                </a:solidFill>
                <a:latin typeface="Tahoma"/>
              </a:rPr>
              <a:t>6. Выражение решения проблемы и применение нового знания на практике.</a:t>
            </a:r>
            <a:endParaRPr lang="ru-RU" b="1" i="0" dirty="0">
              <a:solidFill>
                <a:srgbClr val="000000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656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" y="0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Портрет выпускника начальной школы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838" y="989438"/>
            <a:ext cx="2336215" cy="1104245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Любознательный,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а</a:t>
            </a:r>
            <a:r>
              <a:rPr lang="ru-RU" sz="1600" b="1" dirty="0" smtClean="0">
                <a:solidFill>
                  <a:schemeClr val="bg1"/>
                </a:solidFill>
              </a:rPr>
              <a:t>ктивно познающий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окружающий мир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649" y="2329898"/>
            <a:ext cx="2170595" cy="830997"/>
          </a:xfrm>
          <a:prstGeom prst="bevel">
            <a:avLst>
              <a:gd name="adj" fmla="val 0"/>
            </a:avLst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Владеющий основами</a:t>
            </a:r>
          </a:p>
          <a:p>
            <a:pPr algn="ctr"/>
            <a:r>
              <a:rPr lang="ru-RU" sz="1600" b="1" dirty="0" smtClean="0"/>
              <a:t>умения учиться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2570143"/>
            <a:ext cx="2669102" cy="777061"/>
          </a:xfrm>
          <a:prstGeom prst="bevel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Любящий свой край</a:t>
            </a:r>
          </a:p>
          <a:p>
            <a:pPr algn="ctr"/>
            <a:r>
              <a:rPr lang="ru-RU" sz="1600" b="1" dirty="0" smtClean="0"/>
              <a:t> и свою Родину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989439"/>
            <a:ext cx="2669102" cy="1104245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Готовый самостоятельно</a:t>
            </a:r>
          </a:p>
          <a:p>
            <a:pPr algn="ctr"/>
            <a:r>
              <a:rPr lang="ru-RU" sz="1600" b="1" dirty="0"/>
              <a:t>д</a:t>
            </a:r>
            <a:r>
              <a:rPr lang="ru-RU" sz="1600" b="1" dirty="0" smtClean="0"/>
              <a:t>ействовать и отвечать</a:t>
            </a:r>
          </a:p>
          <a:p>
            <a:pPr algn="ctr"/>
            <a:r>
              <a:rPr lang="ru-RU" sz="1600" b="1" dirty="0"/>
              <a:t>з</a:t>
            </a:r>
            <a:r>
              <a:rPr lang="ru-RU" sz="1600" b="1" dirty="0" smtClean="0"/>
              <a:t>а свои поступки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45609" y="5373216"/>
            <a:ext cx="6552727" cy="1104245"/>
          </a:xfrm>
          <a:prstGeom prst="bevel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Доброжелательный, умеющий слышать и слушать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с</a:t>
            </a:r>
            <a:r>
              <a:rPr lang="ru-RU" sz="1600" b="1" dirty="0" smtClean="0">
                <a:solidFill>
                  <a:schemeClr val="bg1"/>
                </a:solidFill>
              </a:rPr>
              <a:t>обеседника, аргументировать свою позицию, высказывать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своё мнение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6729" y="3490163"/>
            <a:ext cx="2195515" cy="1431429"/>
          </a:xfrm>
          <a:prstGeom prst="bevel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Уважающий и принимающий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ценности семьи и общества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3749014"/>
            <a:ext cx="2690595" cy="1104245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Выполняющий правила</a:t>
            </a:r>
          </a:p>
          <a:p>
            <a:pPr algn="ctr"/>
            <a:r>
              <a:rPr lang="ru-RU" sz="1600" b="1" dirty="0"/>
              <a:t>з</a:t>
            </a:r>
            <a:r>
              <a:rPr lang="ru-RU" sz="1600" b="1" dirty="0" smtClean="0"/>
              <a:t>дорового и безопасного</a:t>
            </a:r>
          </a:p>
          <a:p>
            <a:pPr algn="ctr"/>
            <a:r>
              <a:rPr lang="ru-RU" sz="1600" b="1" dirty="0"/>
              <a:t>о</a:t>
            </a:r>
            <a:r>
              <a:rPr lang="ru-RU" sz="1600" b="1" dirty="0" smtClean="0"/>
              <a:t>браза жизни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6" y="1338402"/>
            <a:ext cx="2160361" cy="32405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" y="48170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0309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«Азбука» проблемного урока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99592" y="1106318"/>
            <a:ext cx="11052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ПС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179146"/>
            <a:ext cx="2160240" cy="858857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Проблемная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ситуация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66161" y="1405995"/>
            <a:ext cx="972109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Я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028" y="2480154"/>
            <a:ext cx="2723100" cy="531674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«</a:t>
            </a:r>
            <a:r>
              <a:rPr lang="ru-RU" sz="2000" b="1" dirty="0">
                <a:latin typeface="Arial Black" pitchFamily="34" charset="0"/>
              </a:rPr>
              <a:t>Я</a:t>
            </a:r>
            <a:r>
              <a:rPr lang="ru-RU" sz="2000" b="1" dirty="0" smtClean="0">
                <a:latin typeface="Arial Black" pitchFamily="34" charset="0"/>
              </a:rPr>
              <a:t>ркое пятно»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1523563"/>
            <a:ext cx="185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00FF"/>
                </a:solidFill>
              </a:rPr>
              <a:t>Мотивирующие </a:t>
            </a:r>
          </a:p>
          <a:p>
            <a:pPr algn="ctr"/>
            <a:r>
              <a:rPr lang="ru-RU" b="1" dirty="0" smtClean="0">
                <a:solidFill>
                  <a:srgbClr val="CC00FF"/>
                </a:solidFill>
              </a:rPr>
              <a:t>приёмы</a:t>
            </a:r>
            <a:endParaRPr lang="ru-RU" b="1" dirty="0">
              <a:solidFill>
                <a:srgbClr val="CC00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63343" y="1389529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А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5516" y="2373034"/>
            <a:ext cx="2702623" cy="613470"/>
          </a:xfrm>
          <a:prstGeom prst="bevel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«Актуальность»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1031032" y="3233401"/>
            <a:ext cx="1177280" cy="10961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ПБД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224" y="4438778"/>
            <a:ext cx="2855269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Побуждающий </a:t>
            </a:r>
          </a:p>
          <a:p>
            <a:pPr algn="ctr"/>
            <a:r>
              <a:rPr lang="ru-RU" dirty="0">
                <a:latin typeface="Arial Black" pitchFamily="34" charset="0"/>
              </a:rPr>
              <a:t>о</a:t>
            </a:r>
            <a:r>
              <a:rPr lang="ru-RU" dirty="0" smtClean="0">
                <a:latin typeface="Arial Black" pitchFamily="34" charset="0"/>
              </a:rPr>
              <a:t>т проблемы диалог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707904" y="3120658"/>
            <a:ext cx="1224136" cy="109271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ПР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6161" y="4518805"/>
            <a:ext cx="159301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Проблема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774555" y="3116425"/>
            <a:ext cx="1253829" cy="1096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ПВД</a:t>
            </a:r>
            <a:endParaRPr lang="ru-RU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4329523"/>
            <a:ext cx="29503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Подводящий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от проблемы диалог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52474" y="5229200"/>
            <a:ext cx="770384" cy="648072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Г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0030" y="6078774"/>
            <a:ext cx="1683299" cy="369332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Гипотеза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57949" y="5218798"/>
            <a:ext cx="851833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ПГ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725" y="5918307"/>
            <a:ext cx="207502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Проверка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гипотезы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59177" y="5918307"/>
            <a:ext cx="1490761" cy="5737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Знания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20272" y="5293545"/>
            <a:ext cx="1787867" cy="1167454"/>
          </a:xfrm>
          <a:prstGeom prst="roundRect">
            <a:avLst/>
          </a:prstGeom>
          <a:solidFill>
            <a:srgbClr val="E428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Продукты</a:t>
            </a:r>
          </a:p>
          <a:p>
            <a:pPr algn="ctr"/>
            <a:r>
              <a:rPr lang="ru-RU" b="1" dirty="0">
                <a:latin typeface="Arial Black" pitchFamily="34" charset="0"/>
              </a:rPr>
              <a:t>з</a:t>
            </a:r>
            <a:r>
              <a:rPr lang="ru-RU" b="1" dirty="0" smtClean="0">
                <a:latin typeface="Arial Black" pitchFamily="34" charset="0"/>
              </a:rPr>
              <a:t>нания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Творчество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0432" y="575032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4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" y="31723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511" y="328602"/>
            <a:ext cx="831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Модель проблемного урока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283477"/>
            <a:ext cx="2153947" cy="613470"/>
          </a:xfrm>
          <a:prstGeom prst="bevel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Ступень 1.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127780"/>
            <a:ext cx="526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Постановка проблемы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11271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65" y="3460723"/>
            <a:ext cx="10001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86" y="5170773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3177" y="2796753"/>
            <a:ext cx="989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или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65" y="4653136"/>
            <a:ext cx="9874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90" y="1772816"/>
            <a:ext cx="12017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76" y="3347521"/>
            <a:ext cx="12795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72" y="5078697"/>
            <a:ext cx="12795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14" y="2757800"/>
            <a:ext cx="1249363" cy="212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2331045" y="2042467"/>
            <a:ext cx="2227646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3381">
            <a:off x="2400903" y="3604592"/>
            <a:ext cx="2206625" cy="9747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589">
            <a:off x="2310879" y="5152517"/>
            <a:ext cx="2419664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низ 9"/>
          <p:cNvSpPr/>
          <p:nvPr/>
        </p:nvSpPr>
        <p:spPr>
          <a:xfrm rot="18436638">
            <a:off x="6649959" y="1818963"/>
            <a:ext cx="575128" cy="2431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0300922">
            <a:off x="5983240" y="4931411"/>
            <a:ext cx="1805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172361" y="3754032"/>
            <a:ext cx="14928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00" y="-35400"/>
            <a:ext cx="916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511" y="328602"/>
            <a:ext cx="5844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Модель проблемного урока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412776"/>
            <a:ext cx="7128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Поиск решения учебной проблемы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2" y="2756416"/>
            <a:ext cx="1405452" cy="204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21" y="2452148"/>
            <a:ext cx="12017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52" y="3989388"/>
            <a:ext cx="12795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85" y="2038995"/>
            <a:ext cx="792163" cy="8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93" y="3108014"/>
            <a:ext cx="851746" cy="8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85" y="4410076"/>
            <a:ext cx="956402" cy="8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47" y="2038995"/>
            <a:ext cx="8778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98" y="3108014"/>
            <a:ext cx="8778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69" y="4417003"/>
            <a:ext cx="8778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2051720" y="27446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208178" y="4167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502459" y="23739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519226" y="34881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581577" y="45505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434926" y="2271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516387" y="32933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660232" y="45546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1600" y="551723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Лучший способ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обеспечить выдвижение и проверку гипотез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н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а уроке– это побуждающий диалог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590212"/>
            <a:ext cx="209510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Ступень 2.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755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" y="6218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511" y="328602"/>
            <a:ext cx="606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Модель проблемного урока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1" y="1268760"/>
            <a:ext cx="744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Учащиеся сами открывают знания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80" y="4809403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37937"/>
            <a:ext cx="12017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5" y="4388715"/>
            <a:ext cx="12795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39330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или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10" y="2141944"/>
            <a:ext cx="8778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1802"/>
            <a:ext cx="8778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41" y="4614933"/>
            <a:ext cx="8778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80" y="3414827"/>
            <a:ext cx="15113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 rot="1314629">
            <a:off x="2082613" y="24116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898295">
            <a:off x="2066488" y="49179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494198">
            <a:off x="6050248" y="26870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050248" y="37127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71" y="4388715"/>
            <a:ext cx="1011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5623" y="5661248"/>
            <a:ext cx="7670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Побуждающий диалог </a:t>
            </a:r>
            <a:r>
              <a:rPr lang="ru-RU" b="1" dirty="0" smtClean="0">
                <a:latin typeface="Arial Black" pitchFamily="34" charset="0"/>
              </a:rPr>
              <a:t>включает в работу каждого ученика. обеспечивает понимание нового материала , задействует всю его познавательную сферу.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66233" y="590212"/>
            <a:ext cx="179247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Ступень 3.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81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" y="-25331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511" y="328602"/>
            <a:ext cx="5844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Модель проблемного урока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146" y="1094728"/>
            <a:ext cx="608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Творческое применение знаний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3149" y="175644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Типы продуктивных заданий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15805"/>
            <a:ext cx="15113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16561"/>
            <a:ext cx="18113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2554908" y="30143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450948" y="29926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356" y="2616561"/>
            <a:ext cx="251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Формулирование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1773" y="3074994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Опорные сигналы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1773" y="3499028"/>
            <a:ext cx="134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Образы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2086" y="5042793"/>
            <a:ext cx="788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   Творческое воспроизведение и применение изученного на уроке нового материала обеспечивается выходом продуктивных заданий.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3669" y="557036"/>
            <a:ext cx="179247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Ступень 4.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801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" y="0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3" y="54868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Проблемно-диалогическое обучение обеспечивает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379677"/>
            <a:ext cx="756084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Самостоятельный поиск новой информации.</a:t>
            </a:r>
            <a:endParaRPr lang="ru-RU" sz="2000" b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Самостоятельная работа с учебником.</a:t>
            </a:r>
            <a:endParaRPr lang="ru-RU" sz="2000" b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Овладение навыком решения задачи.</a:t>
            </a:r>
            <a:endParaRPr lang="ru-RU" sz="2000" b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Воспитание активной личности, формирование инициативности, ответственности, способности к сотрудничеству.</a:t>
            </a:r>
            <a:endParaRPr lang="ru-RU" sz="2000" b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Развитие личностных качеств.</a:t>
            </a:r>
            <a:endParaRPr lang="ru-RU" sz="2000" b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Прочность усвоения знаний, так как путём поиска разрешения проблемной ситуации достигается полное понимание материала.</a:t>
            </a:r>
            <a:endParaRPr lang="ru-RU" sz="2000" b="1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Решение проблемы психологического комфорта на уроках.</a:t>
            </a:r>
            <a:endParaRPr lang="ru-RU" sz="2000" b="1" dirty="0"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287070"/>
            <a:ext cx="21068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Ступень 4.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610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0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338923" cy="37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6574"/>
            <a:ext cx="2904356" cy="273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65" y="266574"/>
            <a:ext cx="3183310" cy="23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7924" y="266574"/>
            <a:ext cx="2107241" cy="258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0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4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" y="35947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21" y="1124744"/>
            <a:ext cx="2208612" cy="712787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11" y="3833349"/>
            <a:ext cx="2212250" cy="92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78" y="5373691"/>
            <a:ext cx="2172099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8200" y="404664"/>
            <a:ext cx="775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Теоретические аспекты проблемного обучения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1124744"/>
            <a:ext cx="5256584" cy="712788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Arial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Arial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«Окружающий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 является объектом познания учеников, имеет системную организацию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2354355"/>
            <a:ext cx="5256584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разработал положение о роли проблемных ситуаций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3848713"/>
            <a:ext cx="549082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«Проблемное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обучение строится в зависимости от того, насколько это допускает проблемный материал».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3327" y="5153769"/>
            <a:ext cx="5507323" cy="111611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«… </a:t>
            </a:r>
            <a:r>
              <a:rPr lang="ru-RU" sz="1600" b="1" dirty="0">
                <a:latin typeface="Times New Roman"/>
                <a:ea typeface="Times New Roman"/>
              </a:rPr>
              <a:t>знания в значительной части не передаются в готовом виде учащимся, а приобретаются ими в процессе самостоятельной деятельности в условиях проблемной ситуации</a:t>
            </a:r>
            <a:r>
              <a:rPr lang="ru-RU" sz="1600" b="1" dirty="0" smtClean="0">
                <a:latin typeface="Times New Roman"/>
                <a:ea typeface="Times New Roman"/>
              </a:rPr>
              <a:t>.»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9295" y="2420888"/>
            <a:ext cx="21554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Матюшкин А.Н.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61152" y="1502185"/>
            <a:ext cx="24308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135633" y="2878088"/>
            <a:ext cx="24308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133161" y="4153863"/>
            <a:ext cx="24308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83033" y="5711828"/>
            <a:ext cx="24308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8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" y="-16202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" y="1451685"/>
            <a:ext cx="2646189" cy="200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49" y="3457809"/>
            <a:ext cx="50911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4998" y="4865395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«Постепенно уходит в прошлое традиционная школа-школа объяснения знаний. </a:t>
            </a:r>
            <a:r>
              <a:rPr lang="ru-RU" b="1" dirty="0">
                <a:solidFill>
                  <a:srgbClr val="FF0000"/>
                </a:solidFill>
              </a:rPr>
              <a:t>Всё активнее набирает силу школа нового исторического типа—школа развития. Её важнейшей характеристикой является проблемное обучение».</a:t>
            </a:r>
          </a:p>
          <a:p>
            <a:pPr lvl="0" algn="r"/>
            <a:r>
              <a:rPr lang="ru-RU" b="1" dirty="0">
                <a:solidFill>
                  <a:prstClr val="black"/>
                </a:solidFill>
              </a:rPr>
              <a:t>Мельникова Е.Л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620688"/>
            <a:ext cx="7554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Современный подход  к организации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роблемно-диалогического обучения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19" y="1618726"/>
            <a:ext cx="1182104" cy="161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44" y="1633475"/>
            <a:ext cx="1111002" cy="157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01036"/>
            <a:ext cx="1456448" cy="159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" y="0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7066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6449" y="479157"/>
            <a:ext cx="4939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Актуальность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2084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Актуальность данной технологии определяется развитием высокого уровня мотивации к учебной деятельности, активизации познавательных интересов учащихся, что становится возможным при разрешении возникающих противоречий, создании проблемных ситуаций на уроке.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353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6" y="0"/>
            <a:ext cx="9175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548680"/>
            <a:ext cx="75608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Из 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исследований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психологов известно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, что обучающиеся удерживают в памяти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:</a:t>
            </a:r>
          </a:p>
          <a:p>
            <a:endParaRPr lang="ru-RU" sz="2000" b="1" dirty="0">
              <a:latin typeface="Arial Black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dirty="0"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- 10% от того, что они читают;</a:t>
            </a:r>
            <a:b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20% от того, что они слышат;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30% от того, что они видят;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- 40% от того, что они видят и слышат;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60% от того, что они обсуждают с другими;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80% от того, что обнаруживают самостоятельно и формулируют проблему;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850533"/>
                </a:solidFill>
                <a:latin typeface="Arial Black" pitchFamily="34" charset="0"/>
                <a:cs typeface="Times New Roman" pitchFamily="18" charset="0"/>
              </a:rPr>
              <a:t>90 % от того, что они самостоятельно обнаруживают и преодолевают трудности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1026" name="Picture 2" descr="http://unpictures.ru/images/2049896_kartinka-uro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42948"/>
            <a:ext cx="1485594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npictures.ru/images/2049896_kartinka-uro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46017"/>
            <a:ext cx="1485594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npictures.ru/images/2049896_kartinka-uro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41" y="4846017"/>
            <a:ext cx="1485594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npictures.ru/images/2049896_kartinka-uro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32535"/>
            <a:ext cx="1485594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npictures.ru/images/2049896_kartinka-uro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28" y="4832535"/>
            <a:ext cx="1485594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2"/>
            <a:ext cx="9161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Теоретические основы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проблемного обучения (по Мельниковой Е. Л.)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1412776"/>
            <a:ext cx="6408712" cy="919401"/>
          </a:xfrm>
          <a:prstGeom prst="roundRect">
            <a:avLst/>
          </a:prstGeom>
          <a:solidFill>
            <a:srgbClr val="E4287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/>
              </a:rPr>
              <a:t>Проблемное обучение обеспечивает </a:t>
            </a:r>
            <a:r>
              <a:rPr lang="ru-RU" sz="2400" b="1" i="1" u="sng" dirty="0">
                <a:solidFill>
                  <a:schemeClr val="bg1"/>
                </a:solidFill>
                <a:latin typeface="Times New Roman"/>
              </a:rPr>
              <a:t>творческое усвоение</a:t>
            </a:r>
            <a:r>
              <a:rPr lang="ru-RU" sz="2400" b="1" dirty="0">
                <a:solidFill>
                  <a:schemeClr val="bg1"/>
                </a:solidFill>
                <a:latin typeface="Times New Roman"/>
              </a:rPr>
              <a:t> знаний. 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1361" y="2564904"/>
            <a:ext cx="7560840" cy="1328023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Helvetica Neue"/>
              </a:rPr>
              <a:t>Технология проблемного диалога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 - </a:t>
            </a:r>
            <a:endParaRPr lang="ru-RU" b="1" dirty="0" smtClean="0">
              <a:solidFill>
                <a:schemeClr val="bg1"/>
              </a:solidFill>
              <a:latin typeface="Helvetica Neue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Helvetica Neue"/>
              </a:rPr>
              <a:t>это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ключ к успеху в педагогической профессии. Технология отвечает на вопрос как </a:t>
            </a:r>
            <a:r>
              <a:rPr lang="ru-RU" b="1" dirty="0" smtClean="0">
                <a:solidFill>
                  <a:schemeClr val="bg1"/>
                </a:solidFill>
                <a:latin typeface="Helvetica Neue"/>
              </a:rPr>
              <a:t>учить?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и позволяет заменить урок объяснения нового материала уроком "открытия" знаний.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4076265"/>
            <a:ext cx="6192688" cy="1021556"/>
          </a:xfrm>
          <a:prstGeom prst="round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Helvetica Neue"/>
              </a:rPr>
              <a:t>Проблемно - диалогический урок - это урок постановки и решения проблемы учениками в организованном диалоге с учителем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1360" y="5229200"/>
            <a:ext cx="7697103" cy="1030486"/>
          </a:xfrm>
          <a:prstGeom prst="roundRect">
            <a:avLst>
              <a:gd name="adj" fmla="val 18729"/>
            </a:avLst>
          </a:prstGeom>
          <a:solidFill>
            <a:srgbClr val="CC00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Helvetica Neue"/>
              </a:rPr>
              <a:t>Технология проблемного диалога результативна. Она обеспечивает качественное усвоение материала. </a:t>
            </a:r>
            <a:endParaRPr lang="ru-RU" b="1" dirty="0" smtClean="0">
              <a:solidFill>
                <a:schemeClr val="bg1"/>
              </a:solidFill>
              <a:latin typeface="Helvetica Neue"/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94" y="-20349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Проблемная ситуация и учебная проблема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196752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, serif"/>
              </a:rPr>
              <a:t>Задания, которые начинаются словами: докажи, определи, пронаблюдай, рассмотри, сравни, подумай, исследуй, прокомментируй, предложи и т. д</a:t>
            </a:r>
            <a:r>
              <a:rPr lang="ru-RU" sz="2000" b="1" dirty="0" smtClean="0">
                <a:solidFill>
                  <a:srgbClr val="000000"/>
                </a:solidFill>
                <a:latin typeface="Times New Roman, serif"/>
              </a:rPr>
              <a:t>.</a:t>
            </a:r>
          </a:p>
          <a:p>
            <a:pPr algn="just"/>
            <a:endParaRPr lang="ru-RU" sz="2000" b="1" dirty="0">
              <a:solidFill>
                <a:srgbClr val="000000"/>
              </a:solidFill>
              <a:latin typeface="Tahoma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, serif"/>
              </a:rPr>
              <a:t>-Докажи, что кактус, за которым не ухаживали 5 месяцев – живой организм</a:t>
            </a:r>
            <a:r>
              <a:rPr lang="ru-RU" sz="2000" b="1" dirty="0" smtClean="0">
                <a:solidFill>
                  <a:srgbClr val="000000"/>
                </a:solidFill>
                <a:latin typeface="Times New Roman, serif"/>
              </a:rPr>
              <a:t>.</a:t>
            </a:r>
          </a:p>
          <a:p>
            <a:pPr algn="just"/>
            <a:endParaRPr lang="ru-RU" sz="2000" b="1" dirty="0">
              <a:solidFill>
                <a:srgbClr val="000000"/>
              </a:solidFill>
              <a:latin typeface="Tahoma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, serif"/>
              </a:rPr>
              <a:t>-Определи, что общего у бабочки с камнем и чем они отличаются? и т. д</a:t>
            </a:r>
            <a:r>
              <a:rPr lang="ru-RU" sz="2000" b="1" dirty="0" smtClean="0">
                <a:solidFill>
                  <a:srgbClr val="000000"/>
                </a:solidFill>
                <a:latin typeface="Times New Roman, serif"/>
              </a:rPr>
              <a:t>.</a:t>
            </a:r>
          </a:p>
          <a:p>
            <a:pPr algn="just"/>
            <a:endParaRPr lang="ru-RU" sz="2000" b="1" dirty="0">
              <a:solidFill>
                <a:srgbClr val="000000"/>
              </a:solidFill>
              <a:latin typeface="Tahoma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, serif"/>
              </a:rPr>
              <a:t>-Рассматривание явлений, действий, ситуаций с различных позиций и точек зрения.</a:t>
            </a:r>
            <a:endParaRPr lang="ru-RU" sz="2000" b="1" i="0" dirty="0">
              <a:solidFill>
                <a:srgbClr val="000000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935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djpg.ru/img/picture/Apr/13/7dcd4bb8219e90b19c7d6f762907c66d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" y="0"/>
            <a:ext cx="911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548680"/>
            <a:ext cx="488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Основные методы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133455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/>
              </a:rPr>
              <a:t>1.Побуждающий от проблемной ситуации диалог – это отдельные вопросы и побудительные предложения, подталкивающие мысль ученика. </a:t>
            </a:r>
            <a:endParaRPr lang="ru-RU" sz="2400" b="1" dirty="0" smtClean="0">
              <a:solidFill>
                <a:srgbClr val="C00000"/>
              </a:solidFill>
              <a:latin typeface="Arial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/>
              </a:rPr>
              <a:t>2.Подводящий </a:t>
            </a:r>
            <a:r>
              <a:rPr lang="ru-RU" sz="2400" b="1" dirty="0">
                <a:solidFill>
                  <a:srgbClr val="0070C0"/>
                </a:solidFill>
                <a:latin typeface="Arial"/>
              </a:rPr>
              <a:t>к теме диалог – это система посильных ученику вопросов и заданий, подводящих его к открытию мысли. </a:t>
            </a:r>
            <a:endParaRPr lang="ru-RU" sz="2400" b="1" dirty="0" smtClean="0">
              <a:solidFill>
                <a:srgbClr val="0070C0"/>
              </a:solidFill>
              <a:latin typeface="Arial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8000"/>
                </a:solidFill>
                <a:latin typeface="Arial"/>
              </a:rPr>
              <a:t>3.Сообщение </a:t>
            </a:r>
            <a:r>
              <a:rPr lang="ru-RU" sz="2400" b="1" dirty="0">
                <a:solidFill>
                  <a:srgbClr val="008000"/>
                </a:solidFill>
                <a:latin typeface="Arial"/>
              </a:rPr>
              <a:t>темы с мотивирующим </a:t>
            </a:r>
            <a:r>
              <a:rPr lang="ru-RU" sz="2400" b="1" dirty="0" smtClean="0">
                <a:solidFill>
                  <a:srgbClr val="008000"/>
                </a:solidFill>
                <a:latin typeface="Arial"/>
              </a:rPr>
              <a:t>приёмом.</a:t>
            </a:r>
            <a:r>
              <a:rPr lang="ru-RU" dirty="0">
                <a:solidFill>
                  <a:srgbClr val="008000"/>
                </a:solidFill>
                <a:latin typeface="Arial"/>
              </a:rPr>
              <a:t> </a:t>
            </a: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1133</Words>
  <Application>Microsoft Office PowerPoint</Application>
  <PresentationFormat>Экран (4:3)</PresentationFormat>
  <Paragraphs>239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42</cp:revision>
  <dcterms:created xsi:type="dcterms:W3CDTF">2017-01-14T18:14:35Z</dcterms:created>
  <dcterms:modified xsi:type="dcterms:W3CDTF">2017-01-17T23:57:44Z</dcterms:modified>
</cp:coreProperties>
</file>