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60" r:id="rId4"/>
    <p:sldId id="257" r:id="rId5"/>
    <p:sldId id="261" r:id="rId6"/>
    <p:sldId id="262" r:id="rId7"/>
    <p:sldId id="316" r:id="rId8"/>
    <p:sldId id="263" r:id="rId9"/>
    <p:sldId id="284" r:id="rId10"/>
    <p:sldId id="323" r:id="rId11"/>
    <p:sldId id="321" r:id="rId12"/>
    <p:sldId id="326" r:id="rId13"/>
    <p:sldId id="322" r:id="rId14"/>
    <p:sldId id="275" r:id="rId15"/>
    <p:sldId id="293" r:id="rId16"/>
    <p:sldId id="296" r:id="rId17"/>
    <p:sldId id="297" r:id="rId18"/>
    <p:sldId id="299" r:id="rId19"/>
    <p:sldId id="301" r:id="rId20"/>
    <p:sldId id="302" r:id="rId21"/>
    <p:sldId id="305" r:id="rId22"/>
    <p:sldId id="306" r:id="rId23"/>
    <p:sldId id="307" r:id="rId24"/>
    <p:sldId id="310" r:id="rId25"/>
    <p:sldId id="318" r:id="rId26"/>
    <p:sldId id="311" r:id="rId27"/>
    <p:sldId id="319" r:id="rId28"/>
    <p:sldId id="312" r:id="rId29"/>
    <p:sldId id="320" r:id="rId30"/>
    <p:sldId id="313" r:id="rId31"/>
    <p:sldId id="314" r:id="rId32"/>
    <p:sldId id="317" r:id="rId33"/>
    <p:sldId id="315" r:id="rId34"/>
    <p:sldId id="265" r:id="rId35"/>
    <p:sldId id="25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FF66"/>
    <a:srgbClr val="008000"/>
    <a:srgbClr val="CCCCFF"/>
    <a:srgbClr val="9933FF"/>
    <a:srgbClr val="6600FF"/>
    <a:srgbClr val="CCFFCC"/>
    <a:srgbClr val="FFCC99"/>
    <a:srgbClr val="CCECFF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2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4DEB1-3B72-4B2E-9A49-3CAA1C65A6B1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74E1D-88EA-43FF-AFCD-775EE9345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74E1D-88EA-43FF-AFCD-775EE9345D2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festival.1september.ru/articles/578862/" TargetMode="External"/><Relationship Id="rId3" Type="http://schemas.openxmlformats.org/officeDocument/2006/relationships/hyperlink" Target="http://rupoem.ru/chukovskij/exali-medvedi-na.aspx" TargetMode="External"/><Relationship Id="rId7" Type="http://schemas.openxmlformats.org/officeDocument/2006/relationships/hyperlink" Target="https://infourok.ru/material.html?mid=166143" TargetMode="External"/><Relationship Id="rId12" Type="http://schemas.openxmlformats.org/officeDocument/2006/relationships/hyperlink" Target="https://ru.wiktionary.org/wiki/%D0%BF%D0%BE%D0%BF%D0%B0%D1%81%D1%82%D1%8C%D1%81%D1%8F_%D0%BD%D0%B0_%D1%83%D0%B4%D0%BE%D1%87%D0%BA%D1%83" TargetMode="External"/><Relationship Id="rId2" Type="http://schemas.openxmlformats.org/officeDocument/2006/relationships/hyperlink" Target="http://tc-sfer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ahoder.ru/content/view/4019/213/" TargetMode="External"/><Relationship Id="rId11" Type="http://schemas.openxmlformats.org/officeDocument/2006/relationships/hyperlink" Target="http://www.razumniki.ru/frazeologizmy.html" TargetMode="External"/><Relationship Id="rId5" Type="http://schemas.openxmlformats.org/officeDocument/2006/relationships/hyperlink" Target="http://amibs.ru/article?id=149" TargetMode="External"/><Relationship Id="rId10" Type="http://schemas.openxmlformats.org/officeDocument/2006/relationships/hyperlink" Target="http://znayka.net/frazeologizmy/" TargetMode="External"/><Relationship Id="rId4" Type="http://schemas.openxmlformats.org/officeDocument/2006/relationships/hyperlink" Target="http://morestihov.ru/stixi-pro-mamu/stixi-pro-mamu.html" TargetMode="External"/><Relationship Id="rId9" Type="http://schemas.openxmlformats.org/officeDocument/2006/relationships/hyperlink" Target="http://phraseology.academic.ru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urok.ru/prezentaciya_k_vneklassnomu_meropriyatiyu_po_russkomu_yazyku-377635.htm" TargetMode="External"/><Relationship Id="rId13" Type="http://schemas.openxmlformats.org/officeDocument/2006/relationships/hyperlink" Target="https://otvet.mail.ru/question/64580516" TargetMode="External"/><Relationship Id="rId3" Type="http://schemas.openxmlformats.org/officeDocument/2006/relationships/hyperlink" Target="http://www.ozon.ru/context/detail/id/25220421/" TargetMode="External"/><Relationship Id="rId7" Type="http://schemas.openxmlformats.org/officeDocument/2006/relationships/hyperlink" Target="http://translate.deacademic.com/%D1%81%D0%B5%D0%BC%D1%8C%20%D0%BF%D0%BE%D1%82%D0%BE%D0%B2%20%D1%81%D0%BE%D1%88%D0%BB%D0%BE/ru/xx/" TargetMode="External"/><Relationship Id="rId12" Type="http://schemas.openxmlformats.org/officeDocument/2006/relationships/hyperlink" Target="http://globuss24.ru/doc/konspekt-uroka-po-russkomu-yaziku-znatoki-frazeologizmov-4-klass" TargetMode="External"/><Relationship Id="rId17" Type="http://schemas.openxmlformats.org/officeDocument/2006/relationships/hyperlink" Target="http://skorogovorki.com/frazeologizmyi-sinonimyi-i-frazeologizmyi-antonimyi/.html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kmrz.ru/index.sema?a=cat&amp;sa=book&amp;id=324177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ikst.ru/article/187007/frazeologizmyi-poslovitsyi-i-pogovorki-s-chislitelnyimi" TargetMode="External"/><Relationship Id="rId11" Type="http://schemas.openxmlformats.org/officeDocument/2006/relationships/hyperlink" Target="https://infourok.ru/-18668.html" TargetMode="External"/><Relationship Id="rId5" Type="http://schemas.openxmlformats.org/officeDocument/2006/relationships/hyperlink" Target="http://1.bp.blogspot.com/-aAzXvZRaDH8/VJHOVP-CUQI/AAAAAAAAEQE/vTe-UuWKlpc/s1600/22+001.jpg" TargetMode="External"/><Relationship Id="rId15" Type="http://schemas.openxmlformats.org/officeDocument/2006/relationships/hyperlink" Target="http://www.thinkstockphotos.ca/image/stock-photo-quill-pen-and-ink/78366991" TargetMode="External"/><Relationship Id="rId10" Type="http://schemas.openxmlformats.org/officeDocument/2006/relationships/hyperlink" Target="http://olgagolubeva.blogspot.ru/2014/12/blog-post_33.html" TargetMode="External"/><Relationship Id="rId4" Type="http://schemas.openxmlformats.org/officeDocument/2006/relationships/hyperlink" Target="%BE%D0%B2%D0%B8%D1%87%D0%B0_%D0%94%D0%B0%D0%BB%D1%8F.jpg" TargetMode="External"/><Relationship Id="rId9" Type="http://schemas.openxmlformats.org/officeDocument/2006/relationships/hyperlink" Target="http://rus.lang-study.com/frazeologizmy/kuram-na-smex/" TargetMode="External"/><Relationship Id="rId14" Type="http://schemas.openxmlformats.org/officeDocument/2006/relationships/hyperlink" Target="http://www.photohappy.ru/page139_369_2_5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1928802"/>
            <a:ext cx="75009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Язык и логика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00438"/>
            <a:ext cx="83002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Фразеологизмы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задание   1 группа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143512"/>
            <a:ext cx="8286808" cy="14287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свои </a:t>
            </a:r>
            <a:r>
              <a:rPr lang="ru-RU" sz="6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пять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пальцев -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знать очень хорошо, в совершенстве.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929198"/>
            <a:ext cx="832920" cy="621487"/>
          </a:xfrm>
          <a:prstGeom prst="rect">
            <a:avLst/>
          </a:prstGeom>
          <a:noFill/>
        </p:spPr>
      </p:pic>
      <p:pic>
        <p:nvPicPr>
          <p:cNvPr id="8" name="Picture 2" descr="http://edikst.ru/misc/i/gallery/31431/7798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285861"/>
            <a:ext cx="3275215" cy="3722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задание   1 группа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143512"/>
            <a:ext cx="8286808" cy="14287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6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две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капли воды -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абсолютно похож.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929198"/>
            <a:ext cx="832920" cy="621487"/>
          </a:xfrm>
          <a:prstGeom prst="rect">
            <a:avLst/>
          </a:prstGeom>
          <a:noFill/>
        </p:spPr>
      </p:pic>
      <p:pic>
        <p:nvPicPr>
          <p:cNvPr id="8" name="Picture 2" descr="C:\Users\Елена\Desktop\Педвыставка 2016\Конкурс МЕТОДИЧЕСКИЕ ЧТЕНИЯ 2016\+Фразеологизмы\Язык и логика Фразеологизмы методические чтения\Первое сентября открытый урок\картинки фразеологизмы\капля воды.jpg"/>
          <p:cNvPicPr>
            <a:picLocks noChangeAspect="1" noChangeArrowheads="1"/>
          </p:cNvPicPr>
          <p:nvPr/>
        </p:nvPicPr>
        <p:blipFill>
          <a:blip r:embed="rId3" cstate="print"/>
          <a:srcRect l="27148" t="3125" r="27734" b="8984"/>
          <a:stretch>
            <a:fillRect/>
          </a:stretch>
        </p:blipFill>
        <p:spPr bwMode="auto">
          <a:xfrm>
            <a:off x="2357422" y="1928802"/>
            <a:ext cx="2016933" cy="3143272"/>
          </a:xfrm>
          <a:prstGeom prst="rect">
            <a:avLst/>
          </a:prstGeom>
          <a:noFill/>
        </p:spPr>
      </p:pic>
      <p:pic>
        <p:nvPicPr>
          <p:cNvPr id="10" name="Picture 2" descr="C:\Users\Елена\Desktop\Педвыставка 2016\Конкурс МЕТОДИЧЕСКИЕ ЧТЕНИЯ 2016\+Фразеологизмы\Язык и логика Фразеологизмы методические чтения\Первое сентября открытый урок\картинки фразеологизмы\капля воды.jpg"/>
          <p:cNvPicPr>
            <a:picLocks noChangeAspect="1" noChangeArrowheads="1"/>
          </p:cNvPicPr>
          <p:nvPr/>
        </p:nvPicPr>
        <p:blipFill>
          <a:blip r:embed="rId3" cstate="print"/>
          <a:srcRect l="27148" t="3125" r="27734" b="8984"/>
          <a:stretch>
            <a:fillRect/>
          </a:stretch>
        </p:blipFill>
        <p:spPr bwMode="auto">
          <a:xfrm>
            <a:off x="4714876" y="1357298"/>
            <a:ext cx="2016933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задание   1 группа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143512"/>
            <a:ext cx="8286808" cy="14287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седьмом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небе от счастья 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испытывать состояние блаженства 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929198"/>
            <a:ext cx="832920" cy="621487"/>
          </a:xfrm>
          <a:prstGeom prst="rect">
            <a:avLst/>
          </a:prstGeom>
          <a:noFill/>
        </p:spPr>
      </p:pic>
      <p:pic>
        <p:nvPicPr>
          <p:cNvPr id="9" name="Picture 2" descr="C:\Users\Елена\Desktop\Педвыставка 2016\Конкурс МЕТОДИЧЕСКИЕ ЧТЕНИЯ 2016\+Фразеологизмы\Язык и логика Фразеологизмы методические чтения\Первое сентября открытый урок\картинки фразеологизмы\быть на 7 небе - копия.jpg"/>
          <p:cNvPicPr>
            <a:picLocks noChangeAspect="1" noChangeArrowheads="1"/>
          </p:cNvPicPr>
          <p:nvPr/>
        </p:nvPicPr>
        <p:blipFill>
          <a:blip r:embed="rId3"/>
          <a:srcRect l="50000" t="15312" r="6463" b="48594"/>
          <a:stretch>
            <a:fillRect/>
          </a:stretch>
        </p:blipFill>
        <p:spPr bwMode="auto">
          <a:xfrm>
            <a:off x="2786050" y="1214422"/>
            <a:ext cx="3674882" cy="3772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задание   1 группа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143512"/>
            <a:ext cx="8286808" cy="14287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Плакать в </a:t>
            </a:r>
            <a:r>
              <a:rPr lang="ru-RU" sz="6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ручья -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горько, долго, безудержно плакать.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929198"/>
            <a:ext cx="832920" cy="621487"/>
          </a:xfrm>
          <a:prstGeom prst="rect">
            <a:avLst/>
          </a:prstGeom>
          <a:noFill/>
        </p:spPr>
      </p:pic>
      <p:pic>
        <p:nvPicPr>
          <p:cNvPr id="9" name="Picture 2" descr="C:\Users\Елена\Desktop\Педвыставка 2016\Конкурс МЕТОДИЧЕСКИЕ ЧТЕНИЯ 2016\+Фразеологизмы\Язык и логика Фразеологизмы методические чтения\Первое сентября открытый урок\картинки фразеологизмы\плакать в три ручья.jpg"/>
          <p:cNvPicPr>
            <a:picLocks noChangeAspect="1" noChangeArrowheads="1"/>
          </p:cNvPicPr>
          <p:nvPr/>
        </p:nvPicPr>
        <p:blipFill>
          <a:blip r:embed="rId3" cstate="print"/>
          <a:srcRect l="4897" t="14375" r="15850"/>
          <a:stretch>
            <a:fillRect/>
          </a:stretch>
        </p:blipFill>
        <p:spPr bwMode="auto">
          <a:xfrm>
            <a:off x="3357554" y="1214422"/>
            <a:ext cx="2500330" cy="3713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задание   2 группа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4876" y="1643051"/>
            <a:ext cx="4038600" cy="400052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грибы Егор пошёл,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Собирал их здорово: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 гнилых сморчка нашёл,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наврал с три короба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http://images.myshared.ru/9/909851/slide_4.jpg"/>
          <p:cNvPicPr>
            <a:picLocks noChangeAspect="1" noChangeArrowheads="1"/>
          </p:cNvPicPr>
          <p:nvPr/>
        </p:nvPicPr>
        <p:blipFill>
          <a:blip r:embed="rId2"/>
          <a:srcRect l="50642" t="30590" r="9514" b="10347"/>
          <a:stretch>
            <a:fillRect/>
          </a:stretch>
        </p:blipFill>
        <p:spPr bwMode="auto">
          <a:xfrm>
            <a:off x="500034" y="1214422"/>
            <a:ext cx="4048153" cy="43577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34" y="5715016"/>
            <a:ext cx="8286808" cy="928694"/>
          </a:xfrm>
          <a:prstGeom prst="rect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Наврать с три короба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очень много наговорить неправды, преувеличить,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наобещать.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530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357826"/>
            <a:ext cx="832920" cy="621487"/>
          </a:xfrm>
          <a:prstGeom prst="rect">
            <a:avLst/>
          </a:prstGeom>
          <a:noFill/>
        </p:spPr>
      </p:pic>
      <p:sp>
        <p:nvSpPr>
          <p:cNvPr id="22534" name="AutoShape 6" descr="http://ru.stockfresh.com/thumbs/orensila/4605339_%D1%81%D1%82%D0%B0%D1%80%D1%8B%D0%B5-%D0%BE%D1%82%D0%BA%D1%80%D1%8B%D1%82%D0%BE%D0%B9-%D0%BA%D0%BD%D0%B8%D0%B3%D0%BE%D0%B9-%D0%B8%D0%BB%D0%BB%D1%8E%D1%81%D1%82%D1%80%D0%B0%D1%86%D0%B8%D1%8F-%D0%B2%D0%B5%D0%BA%D1%82%D0%BE%D1%80%D0%B0-%D1%84%D0%BE%D1%80%D0%BC%D0%B0%D1%82-%D0%BA%D0%BD%D0%B8%D0%B3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://ru.stockfresh.com/thumbs/orensila/4605339_%D1%81%D1%82%D0%B0%D1%80%D1%8B%D0%B5-%D0%BE%D1%82%D0%BA%D1%80%D1%8B%D1%82%D0%BE%D0%B9-%D0%BA%D0%BD%D0%B8%D0%B3%D0%BE%D0%B9-%D0%B8%D0%BB%D0%BB%D1%8E%D1%81%D1%82%D1%80%D0%B0%D1%86%D0%B8%D1%8F-%D0%B2%D0%B5%D0%BA%D1%82%D0%BE%D1%80%D0%B0-%D1%84%D0%BE%D1%80%D0%BC%D0%B0%D1%82-%D0%BA%D0%BD%D0%B8%D0%B3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://ru.stockfresh.com/thumbs/orensila/4605339_%D1%81%D1%82%D0%B0%D1%80%D1%8B%D0%B5-%D0%BE%D1%82%D0%BA%D1%80%D1%8B%D1%82%D0%BE%D0%B9-%D0%BA%D0%BD%D0%B8%D0%B3%D0%BE%D0%B9-%D0%B8%D0%BB%D0%BB%D1%8E%D1%81%D1%82%D1%80%D0%B0%D1%86%D0%B8%D1%8F-%D0%B2%D0%B5%D0%BA%D1%82%D0%BE%D1%80%D0%B0-%D1%84%D0%BE%D1%80%D0%BC%D0%B0%D1%82-%D0%BA%D0%BD%D0%B8%D0%B3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задание   2 группа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715016"/>
            <a:ext cx="8286808" cy="928694"/>
          </a:xfrm>
          <a:prstGeom prst="rect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Курам </a:t>
            </a:r>
            <a:r>
              <a:rPr lang="ru-RU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насмех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ироничная оценка глупого, бестолкового поступка.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Скакать по верхам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ни во что глубоко не вникая.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714489"/>
            <a:ext cx="4038600" cy="38576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Делать дело наспех –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курам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насмех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скакать по верхам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на смех петухам!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rus.lang-study.com/wp-content/uploads/kuram_na_sme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57298"/>
            <a:ext cx="4126595" cy="4209127"/>
          </a:xfrm>
          <a:prstGeom prst="rect">
            <a:avLst/>
          </a:prstGeom>
          <a:noFill/>
        </p:spPr>
      </p:pic>
      <p:pic>
        <p:nvPicPr>
          <p:cNvPr id="12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357826"/>
            <a:ext cx="832920" cy="62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задание    2 группа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715016"/>
            <a:ext cx="8286808" cy="928694"/>
          </a:xfrm>
          <a:prstGeom prst="rect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кашу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заварил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сам и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расхлебывай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затевать какое-либо сложное,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хлопотливое или неприятное дело.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ds02.infourok.ru/uploads/ex/0418/0002136f-ed2824a8/hello_html_4dc02c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3583720" cy="4429745"/>
          </a:xfrm>
          <a:prstGeom prst="rect">
            <a:avLst/>
          </a:prstGeom>
          <a:noFill/>
        </p:spPr>
      </p:pic>
      <p:sp>
        <p:nvSpPr>
          <p:cNvPr id="13" name="Содержимое 2"/>
          <p:cNvSpPr>
            <a:spLocks noGrp="1"/>
          </p:cNvSpPr>
          <p:nvPr>
            <p:ph sz="half" idx="1"/>
          </p:nvPr>
        </p:nvSpPr>
        <p:spPr>
          <a:xfrm>
            <a:off x="4714876" y="1285860"/>
            <a:ext cx="4038600" cy="42862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кашу заварил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Самому и пробовать: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 её пересолил –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Самому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расхлёбывать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Делу тут не в миске с кашей –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Тут рецепт всей жизни нашей!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357826"/>
            <a:ext cx="832920" cy="62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задание   2 группа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715016"/>
            <a:ext cx="8286808" cy="928694"/>
          </a:xfrm>
          <a:prstGeom prst="rect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разольёшь водой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дружны, неразлучны, всегда вместе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714489"/>
            <a:ext cx="4071966" cy="378621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виду мы не очень схожи: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Петька толстый, я худой.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похожи мы, а всё же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 разольёшь водой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4.bp.blogspot.com/-8ZHgdYr5L4Y/VJHOXDVGw_I/AAAAAAAAEQM/wmoGcCxRLAA/s1600/20%2B001.jpg"/>
          <p:cNvPicPr>
            <a:picLocks noChangeAspect="1" noChangeArrowheads="1"/>
          </p:cNvPicPr>
          <p:nvPr/>
        </p:nvPicPr>
        <p:blipFill>
          <a:blip r:embed="rId2"/>
          <a:srcRect l="8438" t="2577" r="13281" b="9149"/>
          <a:stretch>
            <a:fillRect/>
          </a:stretch>
        </p:blipFill>
        <p:spPr bwMode="auto">
          <a:xfrm>
            <a:off x="4246097" y="1785926"/>
            <a:ext cx="4528230" cy="3714776"/>
          </a:xfrm>
          <a:prstGeom prst="rect">
            <a:avLst/>
          </a:prstGeom>
          <a:noFill/>
        </p:spPr>
      </p:pic>
      <p:pic>
        <p:nvPicPr>
          <p:cNvPr id="10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357826"/>
            <a:ext cx="832920" cy="62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задание   2 группа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572140"/>
            <a:ext cx="8286808" cy="1071570"/>
          </a:xfrm>
          <a:prstGeom prst="rect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Спустя рукава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работать небрежно, неохотно, лениво.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Засучив рукава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жалея сил, много и усердно, старательно, энергично,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с большим энтузиазмом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714489"/>
            <a:ext cx="4071966" cy="378621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домом, едва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Пожелтела трава,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 брата рубили дрова.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это делал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спустя рукава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Другой –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засучив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рукава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globuss24.ru/web/userfiles/image/doc/hello_html_66f22966.jpg"/>
          <p:cNvPicPr>
            <a:picLocks noChangeAspect="1" noChangeArrowheads="1"/>
          </p:cNvPicPr>
          <p:nvPr/>
        </p:nvPicPr>
        <p:blipFill>
          <a:blip r:embed="rId2"/>
          <a:srcRect l="1531" t="2000" r="2007" b="4000"/>
          <a:stretch>
            <a:fillRect/>
          </a:stretch>
        </p:blipFill>
        <p:spPr bwMode="auto">
          <a:xfrm>
            <a:off x="4286248" y="2000240"/>
            <a:ext cx="4500594" cy="3357586"/>
          </a:xfrm>
          <a:prstGeom prst="rect">
            <a:avLst/>
          </a:prstGeom>
          <a:noFill/>
        </p:spPr>
      </p:pic>
      <p:pic>
        <p:nvPicPr>
          <p:cNvPr id="10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636"/>
            <a:ext cx="832920" cy="62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 задание   3 группа 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1285860"/>
            <a:ext cx="8286808" cy="4286281"/>
          </a:xfrm>
        </p:spPr>
        <p:txBody>
          <a:bodyPr/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Топорная работа;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 сучка без задоринки;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снять стружку;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разделать под орех;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точить лясы.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715016"/>
            <a:ext cx="8286808" cy="928694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Столяр, плотник, строитель.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357826"/>
            <a:ext cx="832920" cy="62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142984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 слова, которое так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замашисто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бойко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Вырвалось бы из-под самого сердца,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бы кипело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животрепетало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метко сказанное слово.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Н.В. Гоголь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az.lib.ru/g/gogolx_n_w/.phot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4000528" cy="4452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 задание   3 группа 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1285860"/>
            <a:ext cx="8286808" cy="4286281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один покрой;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трещать по швам;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шито белыми нитками.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живую нитку;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иголочки;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тянуть канитель.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715016"/>
            <a:ext cx="8286808" cy="928694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Портной.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357826"/>
            <a:ext cx="832920" cy="62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 задание   3 группа 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1285860"/>
            <a:ext cx="8286808" cy="4286281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pPr>
              <a:buNone/>
            </a:pPr>
            <a:endParaRPr lang="ru-RU" sz="3600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Доводить до белого каления;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между молотом и наковальней.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715016"/>
            <a:ext cx="8286808" cy="928694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Кузнец.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357826"/>
            <a:ext cx="832920" cy="62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 задание   3 группа 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1285860"/>
            <a:ext cx="8286808" cy="4286281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pPr>
              <a:buNone/>
            </a:pPr>
            <a:endParaRPr lang="ru-RU" sz="3600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Калачом не заманишь;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заварить кашу;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толочь воду в ступе;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попасть как кур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ощип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715016"/>
            <a:ext cx="8286808" cy="928694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Повар.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357826"/>
            <a:ext cx="832920" cy="62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 задание   3 группа 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1285860"/>
            <a:ext cx="8286808" cy="4286281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pPr>
              <a:buNone/>
            </a:pPr>
            <a:endParaRPr lang="ru-RU" sz="3600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Два сапога-пара;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сделаны на одну колодку.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715016"/>
            <a:ext cx="8286808" cy="928694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Сапожник.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357826"/>
            <a:ext cx="832920" cy="62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 задание</a:t>
            </a:r>
            <a:endParaRPr lang="ru-RU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half" idx="2"/>
          </p:nvPr>
        </p:nvGraphicFramePr>
        <p:xfrm>
          <a:off x="285720" y="1214422"/>
          <a:ext cx="8572560" cy="542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  <a:gridCol w="2857520"/>
              </a:tblGrid>
              <a:tr h="1006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Бездельничать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Обманывать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Быстро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256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Сидеть сложа руки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ворон считать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лодыря гонять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бить баклуши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плевать в потолок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собак гонять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лежать на боку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Втирать очки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водить за нос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вводить в заблуждение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лапшу на уши вешать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объегорить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подкузьминить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Сломя голову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 скоростью света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 весь дух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пулей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высунув язык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 всех ног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только пятки засверкали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всех парусах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одна нога тут, а другая там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на крыльях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 скоростью звука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впереди паровоза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задание   1 группа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фразеологизмы- синонимы</a:t>
            </a:r>
            <a:endParaRPr lang="ru-RU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1500174"/>
            <a:ext cx="8286808" cy="15716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Водить за нос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(ловко, хитро обманывать)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214686"/>
            <a:ext cx="8286808" cy="928694"/>
          </a:xfrm>
          <a:prstGeom prst="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голова на плечах.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832920" cy="62148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0034" y="5357826"/>
            <a:ext cx="8286808" cy="928694"/>
          </a:xfrm>
          <a:prstGeom prst="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обводить вокруг пальца.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4286256"/>
            <a:ext cx="8286808" cy="928694"/>
          </a:xfrm>
          <a:prstGeom prst="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хоть пруд пруди.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задание   1 группа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фразеологизмы- антонимы</a:t>
            </a:r>
            <a:endParaRPr lang="ru-RU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1500174"/>
            <a:ext cx="8286808" cy="150019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 двух шагах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(близко, рядом расположено)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214686"/>
            <a:ext cx="8286808" cy="928694"/>
          </a:xfrm>
          <a:prstGeom prst="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выносить сор из избы.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832920" cy="62148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0034" y="4286256"/>
            <a:ext cx="8286808" cy="928694"/>
          </a:xfrm>
          <a:prstGeom prst="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тридевять земель.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357826"/>
            <a:ext cx="8286808" cy="928694"/>
          </a:xfrm>
          <a:prstGeom prst="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смотреть в оба.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задание   2 группа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фразеологизмы- синонимы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1500174"/>
            <a:ext cx="8286808" cy="15716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Бить баклуши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(ничего не делать, бездельничать)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214686"/>
            <a:ext cx="8286808" cy="928694"/>
          </a:xfrm>
          <a:prstGeom prst="rect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считать ворон.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832920" cy="62148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0034" y="4286256"/>
            <a:ext cx="8286808" cy="928694"/>
          </a:xfrm>
          <a:prstGeom prst="rect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волосы дыбом стали.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357826"/>
            <a:ext cx="8286808" cy="928694"/>
          </a:xfrm>
          <a:prstGeom prst="rect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бальзам на душу.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задание   2 группа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фразеологизмы- антонимы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1500174"/>
            <a:ext cx="8286808" cy="15716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Держать язык за зубами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(молчать, не говорить лишнего)</a:t>
            </a: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214686"/>
            <a:ext cx="8286808" cy="928694"/>
          </a:xfrm>
          <a:prstGeom prst="rect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жить чужим умом.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832920" cy="62148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0034" y="4286256"/>
            <a:ext cx="8286808" cy="928694"/>
          </a:xfrm>
          <a:prstGeom prst="rect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тридевять земель.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357826"/>
            <a:ext cx="8286808" cy="928694"/>
          </a:xfrm>
          <a:prstGeom prst="rect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заливаться соловьём.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 задание   3 группа</a:t>
            </a:r>
            <a:br>
              <a:rPr lang="ru-RU" sz="49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фразеологизмы- синонимы </a:t>
            </a:r>
            <a:endParaRPr lang="ru-RU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1500174"/>
            <a:ext cx="8286808" cy="15716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Мчаться на всех парусах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(быстро бежать)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214686"/>
            <a:ext cx="8286808" cy="928694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яблоку негде упасть.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832920" cy="62148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0034" y="4286256"/>
            <a:ext cx="8286808" cy="928694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 следы.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357826"/>
            <a:ext cx="8286808" cy="928694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пятки засверкали.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Корней Иванович Чуковского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«От двух до пяти»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ds02.infourok.ru/uploads/ex/0083/0001c1ba-7af63118/hello_html_m60aa4a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3026854" cy="4572032"/>
          </a:xfrm>
          <a:prstGeom prst="rect">
            <a:avLst/>
          </a:prstGeom>
          <a:noFill/>
        </p:spPr>
      </p:pic>
      <p:pic>
        <p:nvPicPr>
          <p:cNvPr id="41988" name="Picture 4" descr="http://www.kmrz.ru/catimg/32/324177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322497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 задание   3 группа</a:t>
            </a:r>
            <a:br>
              <a:rPr lang="ru-RU" sz="49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фразеологизмы- антонимы </a:t>
            </a:r>
            <a:endParaRPr lang="ru-RU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1500174"/>
            <a:ext cx="8286808" cy="15716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Денег куры не клюют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(очень много денег)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214686"/>
            <a:ext cx="8286808" cy="928694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 наплакал.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832920" cy="62148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0034" y="4286256"/>
            <a:ext cx="8286808" cy="928694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на плаву.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357826"/>
            <a:ext cx="8286808" cy="928694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трещать без умолку.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4 задание</a:t>
            </a:r>
            <a:endParaRPr lang="ru-RU" b="1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half" idx="2"/>
          </p:nvPr>
        </p:nvGraphicFramePr>
        <p:xfrm>
          <a:off x="285720" y="1357297"/>
          <a:ext cx="8572560" cy="3238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  <a:gridCol w="2857520"/>
              </a:tblGrid>
              <a:tr h="809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группа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группа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группа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9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деньги 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куры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не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клюют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чайной ложке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сесть в  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калошу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9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пальчики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оближешь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капля в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море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попасться </a:t>
                      </a: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удочку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9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семь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пятниц на неделе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 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лице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у него написано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курам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смех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85852" y="2428868"/>
            <a:ext cx="642942" cy="357190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143248"/>
            <a:ext cx="1357322" cy="357190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ноготочки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071942"/>
            <a:ext cx="785818" cy="357190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4071942"/>
            <a:ext cx="714380" cy="357190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щеке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2214554"/>
            <a:ext cx="1500198" cy="357190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минуту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3214686"/>
            <a:ext cx="928694" cy="357190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океане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29520" y="2357430"/>
            <a:ext cx="1071570" cy="357190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ботинок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15272" y="3214686"/>
            <a:ext cx="928694" cy="357190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крючок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86512" y="4071942"/>
            <a:ext cx="1071570" cy="357190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индюкам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8" grpId="0" animBg="1"/>
      <p:bldP spid="19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Зачем нам в речи нужны фразеологизмы?</a:t>
            </a:r>
          </a:p>
          <a:p>
            <a:pPr marL="514350" lvl="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Роль фразеологизмов в речи.</a:t>
            </a:r>
          </a:p>
          <a:p>
            <a:pPr marL="514350" lvl="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Бывают ли фразеологизмы, имеющие близкое и противоположное значение?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Можно ли переставить местами слова в фразеологизмах или заменить на другие слова, и почему их называют устойчивыми словосочетаниями?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357298"/>
            <a:ext cx="7643898" cy="1071570"/>
          </a:xfrm>
          <a:prstGeom prst="rect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Фразеологизмы придают речи образность, выразительность.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857496"/>
            <a:ext cx="7643898" cy="1071570"/>
          </a:xfrm>
          <a:prstGeom prst="rect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фразеологизма могут быть фразеологизмы-синонимы и фразеологизмы-антонимы.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357694"/>
            <a:ext cx="7643898" cy="1714512"/>
          </a:xfrm>
          <a:prstGeom prst="rect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фразеологизмах нельзя поменять местами или заменить слова, так как будет потерян смысл выражения.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 descr="C:\Users\Елена\Desktop\Педвыставка 2016\Конкурс МЕТОДИЧЕСКИЕ ЧТЕНИЯ 2016\+Фразеологизмы\Язык и логика Фразеологизмы методические чтения\Первое сентября открытый урок\картинки фразеологизмы\знак вопроса\question-e1320826366543.jpg"/>
          <p:cNvPicPr>
            <a:picLocks noChangeAspect="1" noChangeArrowheads="1"/>
          </p:cNvPicPr>
          <p:nvPr/>
        </p:nvPicPr>
        <p:blipFill>
          <a:blip r:embed="rId2" cstate="print"/>
          <a:srcRect l="29443" t="9549" r="28381" b="12466"/>
          <a:stretch>
            <a:fillRect/>
          </a:stretch>
        </p:blipFill>
        <p:spPr bwMode="auto">
          <a:xfrm>
            <a:off x="142844" y="1142984"/>
            <a:ext cx="424983" cy="785818"/>
          </a:xfrm>
          <a:prstGeom prst="rect">
            <a:avLst/>
          </a:prstGeom>
          <a:noFill/>
        </p:spPr>
      </p:pic>
      <p:pic>
        <p:nvPicPr>
          <p:cNvPr id="10" name="Picture 1" descr="C:\Users\Елена\Desktop\Педвыставка 2016\Конкурс МЕТОДИЧЕСКИЕ ЧТЕНИЯ 2016\+Фразеологизмы\Язык и логика Фразеологизмы методические чтения\Первое сентября открытый урок\картинки фразеологизмы\знак вопроса\question-e1320826366543.jpg"/>
          <p:cNvPicPr>
            <a:picLocks noChangeAspect="1" noChangeArrowheads="1"/>
          </p:cNvPicPr>
          <p:nvPr/>
        </p:nvPicPr>
        <p:blipFill>
          <a:blip r:embed="rId2" cstate="print"/>
          <a:srcRect l="29443" t="9549" r="28381" b="12466"/>
          <a:stretch>
            <a:fillRect/>
          </a:stretch>
        </p:blipFill>
        <p:spPr bwMode="auto">
          <a:xfrm>
            <a:off x="142844" y="2643182"/>
            <a:ext cx="424983" cy="785818"/>
          </a:xfrm>
          <a:prstGeom prst="rect">
            <a:avLst/>
          </a:prstGeom>
          <a:noFill/>
        </p:spPr>
      </p:pic>
      <p:pic>
        <p:nvPicPr>
          <p:cNvPr id="11" name="Picture 1" descr="C:\Users\Елена\Desktop\Педвыставка 2016\Конкурс МЕТОДИЧЕСКИЕ ЧТЕНИЯ 2016\+Фразеологизмы\Язык и логика Фразеологизмы методические чтения\Первое сентября открытый урок\картинки фразеологизмы\знак вопроса\question-e1320826366543.jpg"/>
          <p:cNvPicPr>
            <a:picLocks noChangeAspect="1" noChangeArrowheads="1"/>
          </p:cNvPicPr>
          <p:nvPr/>
        </p:nvPicPr>
        <p:blipFill>
          <a:blip r:embed="rId2" cstate="print"/>
          <a:srcRect l="29443" t="9549" r="28381" b="12466"/>
          <a:stretch>
            <a:fillRect/>
          </a:stretch>
        </p:blipFill>
        <p:spPr bwMode="auto">
          <a:xfrm>
            <a:off x="142844" y="4071942"/>
            <a:ext cx="424983" cy="785818"/>
          </a:xfrm>
          <a:prstGeom prst="rect">
            <a:avLst/>
          </a:prstGeom>
          <a:noFill/>
        </p:spPr>
      </p:pic>
      <p:pic>
        <p:nvPicPr>
          <p:cNvPr id="58370" name="Picture 2" descr="C:\Users\Елена\Desktop\Педвыставка 2016\Конкурс МЕТОДИЧЕСКИЕ ЧТЕНИЯ 2016\+Фразеологизмы\Язык и логика Фразеологизмы методические чтения\Первое сентября открытый урок\картинки фразеологизмы\знак вопроса\check_mark_green_1600_clr.91204217_st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928670"/>
            <a:ext cx="1166794" cy="1333062"/>
          </a:xfrm>
          <a:prstGeom prst="rect">
            <a:avLst/>
          </a:prstGeom>
          <a:noFill/>
        </p:spPr>
      </p:pic>
      <p:pic>
        <p:nvPicPr>
          <p:cNvPr id="12" name="Picture 2" descr="C:\Users\Елена\Desktop\Педвыставка 2016\Конкурс МЕТОДИЧЕСКИЕ ЧТЕНИЯ 2016\+Фразеологизмы\Язык и логика Фразеологизмы методические чтения\Первое сентября открытый урок\картинки фразеологизмы\знак вопроса\check_mark_green_1600_clr.91204217_st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2500306"/>
            <a:ext cx="1166794" cy="1333062"/>
          </a:xfrm>
          <a:prstGeom prst="rect">
            <a:avLst/>
          </a:prstGeom>
          <a:noFill/>
        </p:spPr>
      </p:pic>
      <p:pic>
        <p:nvPicPr>
          <p:cNvPr id="13" name="Picture 2" descr="C:\Users\Елена\Desktop\Педвыставка 2016\Конкурс МЕТОДИЧЕСКИЕ ЧТЕНИЯ 2016\+Фразеологизмы\Язык и логика Фразеологизмы методические чтения\Первое сентября открытый урок\картинки фразеологизмы\знак вопроса\check_mark_green_1600_clr.91204217_st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4000504"/>
            <a:ext cx="1166794" cy="1333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half" idx="2"/>
          </p:nvPr>
        </p:nvGraphicFramePr>
        <p:xfrm>
          <a:off x="357158" y="5357826"/>
          <a:ext cx="8572560" cy="1297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  <a:gridCol w="2857520"/>
              </a:tblGrid>
              <a:tr h="452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группа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группа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группа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9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«нос»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«рука»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«голова»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5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4355505" cy="32498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107154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Словарь</a:t>
            </a:r>
            <a:endParaRPr lang="ru-RU" sz="2800" b="1" dirty="0"/>
          </a:p>
        </p:txBody>
      </p:sp>
      <p:pic>
        <p:nvPicPr>
          <p:cNvPr id="5130" name="Picture 10" descr="http://razumovskaya.ru/wp-content/uploads/2014/01/74311301_large_f927c7e4ae0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500306"/>
            <a:ext cx="4429096" cy="1801166"/>
          </a:xfrm>
          <a:prstGeom prst="rect">
            <a:avLst/>
          </a:prstGeom>
          <a:noFill/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357158" y="4643446"/>
            <a:ext cx="85725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Подобрать фразеологизмы на темы: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Агеева И.Д. «500 крылатых фраз для детей»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Издательство: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М.: Сфера, 2014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Учебный фразеологический словарь. — М.: АСТ. Е. А.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Быстрова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А. П. Окунева, Н. М.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Шанский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1997. 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Русская поэзия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http://rupoem.ru/chukovskij/exali-medvedi-na.aspx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Стихи для детей и взрослых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http://morestihov.ru/stixi-pro-mamu/stixi-pro-mamu.html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Библиотека Максима Мошкова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Иванова К.В., Рыбаков В.А. Веселый словарь фразеологизмов.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М.:Лист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1998.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Стихи –идиомы Андрей Алексеевич Усачёв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http://amibs.ru/article?id=149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Борис Владимирович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Заходер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http://www.zahoder.ru/content/view/4019/213/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https://infourok.ru/material.html?mid=166143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http://festival.1september.ru/articles/578862/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Фразеологический словарь русского литературного языка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http://phraseology.academic.ru/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Знайка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http://znayka.net/frazeologizmy/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Ладыженская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Т.А. Система работы по развитию связной речи учащихся. М.: Просвещение, 1975.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Раннее развитие детей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http://www.razumniki.ru/frazeologizmy.html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Усачёв А.А. Крылатые слова: фразеологический словарь, Дрофа Плюс, 2013.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Викисловарь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u="sng" dirty="0" smtClean="0">
                <a:hlinkClick r:id="rId12"/>
              </a:rPr>
              <a:t>https://ru.wiktionary.org/wiki/%D0%BF%D0%BE%D0%BF%D0%B0%D1%81%D1%82%D1%8C%D1%81%D1%8F_%D0%BD%D0%B0_%D1%83%D0%B4%D0%BE%D1%87%D0%BA%D1%83</a:t>
            </a:r>
            <a:endParaRPr lang="ru-RU" sz="1200" dirty="0" smtClean="0"/>
          </a:p>
          <a:p>
            <a:pPr lvl="0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86412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http://az.lib.ru/g/gogolx_n_w/</a:t>
            </a:r>
            <a:endParaRPr lang="ru-RU" sz="12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https://infourok.ru/vneklassnoe-meropriyatie-po-tvorchestvu-pisatelya-dedushka-chukovskiy-541609.html</a:t>
            </a:r>
            <a:endParaRPr lang="ru-RU" sz="12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http://www.ozon.ru/context/detail/id/25220421/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https://ru.m.wikiquote.org/wiki/%D0%A4%D0%B0%D0%B9%D0%BB:1872._%D0%9F%D0%BE%D1%80%D1%82%D1%80%D0%B5%D1%82_%D0%BF%D0%B8%D1%81%D0%B0%D1%82%D0%B5%D0%BB%D1%8F_%D0%92%D0%BB%D0%B0%D0%B4%D0%B8%D0%BC%D0%B8%D1%80%D0%B0_%D0%98%D0%B2%D0%B0%D0%BD%D0</a:t>
            </a:r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%BE%D0%B2%D0%B8%D1%87%D0%B0_%D0%94%D0%B0%D0%BB%D1%8F.jpg</a:t>
            </a:r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http://1.bp.blogspot.com/-aAzXvZRaDH8/VJHOVP-CUQI/AAAAAAAAEQE/vTe-UuWKlpc/s1600/22%2B001.jpg</a:t>
            </a:r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http://edikst.ru/article/187007/frazeologizmyi-poslovitsyi-i-pogovorki-s-chislitelnyimi</a:t>
            </a:r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http://translate.deacademic.com/%D1%81%D0%B5%D0%BC%D1%8C%20%D0%BF%D0%BE%D1%82%D0%BE%D0%B2%20%D1%81%D0%BE%D1%88%D0%BB%D0%BE/ru/xx/</a:t>
            </a:r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https://infourok.ru/prezentaciya_k_vneklassnomu_meropriyatiyu_po_russkomu_yazyku-377635.htm</a:t>
            </a:r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http://rus.lang-study.com/frazeologizmy/kuram-na-smex/</a:t>
            </a:r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http://olgagolubeva.blogspot.ru/2014/12/blog-post_33.html</a:t>
            </a:r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https://infourok.ru/-18668.html</a:t>
            </a:r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http://globuss24.ru/doc/konspekt-uroka-po-russkomu-yaziku-znatoki-frazeologizmov-4-klass</a:t>
            </a:r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https://otvet.mail.ru/question/64580516</a:t>
            </a:r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http://www.photohappy.ru/page139_369_2_5.html</a:t>
            </a:r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http://www.thinkstockphotos.ca/image/stock-photo-quill-pen-and-ink/78366991</a:t>
            </a:r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http://www.kmrz.ru/index.sema?a=cat&amp;sa=book&amp;id=32417711</a:t>
            </a:r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hlinkClick r:id="rId17"/>
              </a:rPr>
              <a:t>http://skorogovorki.com/frazeologizmyi-sinonimyi-i-frazeologizmyi-antonimyi/.html</a:t>
            </a:r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038600" cy="28575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Съел собаку-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приобрел большой опыт, основательные знания в чем-либо, стал мастером в каком-либо деле. 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Учебный фразеологический словарь. — М.: АСТ. Е.А.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Быстрова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А. П. Окунева, Н. М.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Шанский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1997.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ozon-st.cdn.ngenix.net/multimedia/1004469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3714776" cy="5627888"/>
          </a:xfrm>
          <a:prstGeom prst="rect">
            <a:avLst/>
          </a:prstGeom>
          <a:noFill/>
        </p:spPr>
      </p:pic>
      <p:pic>
        <p:nvPicPr>
          <p:cNvPr id="1027" name="Picture 3" descr="C:\Users\Елена\Desktop\Педвыставка 2016\Конкурс МЕТОДИЧЕСКИЕ ЧТЕНИЯ 2016\+Фразеологизмы\Язык и логика Фразеологизмы методические чтения\Первое сентября открытый урок\44b50291283e11dd2074db9afc107389 - копия.png"/>
          <p:cNvPicPr>
            <a:picLocks noChangeAspect="1" noChangeArrowheads="1"/>
          </p:cNvPicPr>
          <p:nvPr/>
        </p:nvPicPr>
        <p:blipFill>
          <a:blip r:embed="rId3"/>
          <a:srcRect l="51428" b="22857"/>
          <a:stretch>
            <a:fillRect/>
          </a:stretch>
        </p:blipFill>
        <p:spPr bwMode="auto">
          <a:xfrm>
            <a:off x="5929322" y="3429000"/>
            <a:ext cx="1785950" cy="2836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Владимир Иванович Даль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Собаку съел, а хвостом подавился.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upload.wikimedia.org/wikipedia/commons/2/20/1872._%D0%9F%D0%BE%D1%80%D1%82%D1%80%D0%B5%D1%82_%D0%BF%D0%B8%D1%81%D0%B0%D1%82%D0%B5%D0%BB%D1%8F_%D0%92%D0%BB%D0%B0%D0%B4%D0%B8%D0%BC%D0%B8%D1%80%D0%B0_%D0%98%D0%B2%D0%B0%D0%BD%D0%BE%D0%B2%D0%B8%D1%87%D0%B0_%D0%94%D0%B0%D0%BB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4143404" cy="4857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8596" y="6000768"/>
            <a:ext cx="4038600" cy="55402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Антон Павлович Чехов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6000768"/>
            <a:ext cx="4138642" cy="55402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 Платонович Некрасов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cultcalend.ru/upload/iblock/11c/11cb4f692eeb953d58f59aa01d95e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3365056" cy="5365736"/>
          </a:xfrm>
          <a:prstGeom prst="rect">
            <a:avLst/>
          </a:prstGeom>
          <a:noFill/>
        </p:spPr>
      </p:pic>
      <p:pic>
        <p:nvPicPr>
          <p:cNvPr id="19460" name="Picture 4" descr="http://files.litmir.co/BookBinary/243945/1427367451/i_001.jpg/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1" y="285728"/>
            <a:ext cx="3808895" cy="5434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71538" y="857232"/>
            <a:ext cx="71438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Фразеологизмы-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7158" y="3214686"/>
            <a:ext cx="8501122" cy="292895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устойчивые сочетания слов, обороты речи.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C:\Users\6145~1\Desktop\2016~1\2016~1\_F487~1\8ADD~1\4CFB~1\EFCD~1\F002~1\200pcs-metal-antique-bronze-plated-keys-mini-charms-sold-by-bag.jpg"/>
          <p:cNvPicPr>
            <a:picLocks noChangeAspect="1" noChangeArrowheads="1"/>
          </p:cNvPicPr>
          <p:nvPr/>
        </p:nvPicPr>
        <p:blipFill>
          <a:blip r:embed="rId2" cstate="print"/>
          <a:srcRect l="36500" t="24500" r="32000" b="21500"/>
          <a:stretch>
            <a:fillRect/>
          </a:stretch>
        </p:blipFill>
        <p:spPr bwMode="auto">
          <a:xfrm>
            <a:off x="214282" y="714356"/>
            <a:ext cx="100013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Зачем нам в речи нужны фразеологизмы?</a:t>
            </a:r>
          </a:p>
          <a:p>
            <a:pPr marL="514350" lvl="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Бывают ли фразеологизмы, имеющие близкое и противоположное значение?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Можно ли переставить местами слова в фразеологизмах или заменить на другие слова, и почему их называют устойчивыми словосочетаниями?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89" name="Picture 1" descr="C:\Users\Елена\Desktop\Педвыставка 2016\Конкурс МЕТОДИЧЕСКИЕ ЧТЕНИЯ 2016\+Фразеологизмы\Язык и логика Фразеологизмы методические чтения\Первое сентября открытый урок\картинки фразеологизмы\знак вопроса\question-e1320826366543.jpg"/>
          <p:cNvPicPr>
            <a:picLocks noChangeAspect="1" noChangeArrowheads="1"/>
          </p:cNvPicPr>
          <p:nvPr/>
        </p:nvPicPr>
        <p:blipFill>
          <a:blip r:embed="rId2" cstate="print"/>
          <a:srcRect l="29443" t="9549" r="28381" b="12466"/>
          <a:stretch>
            <a:fillRect/>
          </a:stretch>
        </p:blipFill>
        <p:spPr bwMode="auto">
          <a:xfrm>
            <a:off x="142844" y="1357298"/>
            <a:ext cx="424983" cy="785818"/>
          </a:xfrm>
          <a:prstGeom prst="rect">
            <a:avLst/>
          </a:prstGeom>
          <a:noFill/>
        </p:spPr>
      </p:pic>
      <p:pic>
        <p:nvPicPr>
          <p:cNvPr id="7" name="Picture 1" descr="C:\Users\Елена\Desktop\Педвыставка 2016\Конкурс МЕТОДИЧЕСКИЕ ЧТЕНИЯ 2016\+Фразеологизмы\Язык и логика Фразеологизмы методические чтения\Первое сентября открытый урок\картинки фразеологизмы\знак вопроса\question-e1320826366543.jpg"/>
          <p:cNvPicPr>
            <a:picLocks noChangeAspect="1" noChangeArrowheads="1"/>
          </p:cNvPicPr>
          <p:nvPr/>
        </p:nvPicPr>
        <p:blipFill>
          <a:blip r:embed="rId2" cstate="print"/>
          <a:srcRect l="29443" t="9549" r="28381" b="12466"/>
          <a:stretch>
            <a:fillRect/>
          </a:stretch>
        </p:blipFill>
        <p:spPr bwMode="auto">
          <a:xfrm>
            <a:off x="142844" y="2500306"/>
            <a:ext cx="424983" cy="785818"/>
          </a:xfrm>
          <a:prstGeom prst="rect">
            <a:avLst/>
          </a:prstGeom>
          <a:noFill/>
        </p:spPr>
      </p:pic>
      <p:pic>
        <p:nvPicPr>
          <p:cNvPr id="8" name="Picture 1" descr="C:\Users\Елена\Desktop\Педвыставка 2016\Конкурс МЕТОДИЧЕСКИЕ ЧТЕНИЯ 2016\+Фразеологизмы\Язык и логика Фразеологизмы методические чтения\Первое сентября открытый урок\картинки фразеологизмы\знак вопроса\question-e1320826366543.jpg"/>
          <p:cNvPicPr>
            <a:picLocks noChangeAspect="1" noChangeArrowheads="1"/>
          </p:cNvPicPr>
          <p:nvPr/>
        </p:nvPicPr>
        <p:blipFill>
          <a:blip r:embed="rId2" cstate="print"/>
          <a:srcRect l="29443" t="9549" r="28381" b="12466"/>
          <a:stretch>
            <a:fillRect/>
          </a:stretch>
        </p:blipFill>
        <p:spPr bwMode="auto">
          <a:xfrm>
            <a:off x="142844" y="3929066"/>
            <a:ext cx="424983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задание   1 группа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://mtdata.ru/u8/photo1EF1/20695313699-0/bi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143512"/>
            <a:ext cx="8286808" cy="14287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ласточка-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самый первый, приближение перемен к лучшему.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Елена\Desktop\Педвыставка 2016\Конкурс МЕТОДИЧЕСКИЕ ЧТЕНИЯ 2016\+Фразеологизмы\Язык и логика Фразеологизмы методические чтения\Первое сентября открытый урок\картинки фразеологизмы\первая ласточка.jpg"/>
          <p:cNvPicPr>
            <a:picLocks noChangeAspect="1" noChangeArrowheads="1"/>
          </p:cNvPicPr>
          <p:nvPr/>
        </p:nvPicPr>
        <p:blipFill>
          <a:blip r:embed="rId2"/>
          <a:srcRect l="35000" b="42105"/>
          <a:stretch>
            <a:fillRect/>
          </a:stretch>
        </p:blipFill>
        <p:spPr bwMode="auto">
          <a:xfrm>
            <a:off x="1000100" y="1214422"/>
            <a:ext cx="7251560" cy="3786213"/>
          </a:xfrm>
          <a:prstGeom prst="rect">
            <a:avLst/>
          </a:prstGeom>
          <a:noFill/>
        </p:spPr>
      </p:pic>
      <p:pic>
        <p:nvPicPr>
          <p:cNvPr id="7" name="Picture 2" descr="http://fotohood.ru/images/521524_raskrytaya-kniga-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929198"/>
            <a:ext cx="832920" cy="62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1205</Words>
  <PresentationFormat>Экран (4:3)</PresentationFormat>
  <Paragraphs>285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Корней Иванович Чуковского «От двух до пяти» </vt:lpstr>
      <vt:lpstr>Слайд 4</vt:lpstr>
      <vt:lpstr>Владимир Иванович Даль</vt:lpstr>
      <vt:lpstr>Слайд 6</vt:lpstr>
      <vt:lpstr>Фразеологизмы-</vt:lpstr>
      <vt:lpstr>Вопросы:</vt:lpstr>
      <vt:lpstr>1 задание   1 группа </vt:lpstr>
      <vt:lpstr>1 задание   1 группа </vt:lpstr>
      <vt:lpstr>1 задание   1 группа </vt:lpstr>
      <vt:lpstr>1 задание   1 группа </vt:lpstr>
      <vt:lpstr>1 задание   1 группа </vt:lpstr>
      <vt:lpstr>1 задание   2 группа </vt:lpstr>
      <vt:lpstr>1 задание   2 группа </vt:lpstr>
      <vt:lpstr>1 задание    2 группа </vt:lpstr>
      <vt:lpstr>1 задание   2 группа </vt:lpstr>
      <vt:lpstr>1 задание   2 группа </vt:lpstr>
      <vt:lpstr>1 задание   3 группа </vt:lpstr>
      <vt:lpstr>1 задание   3 группа </vt:lpstr>
      <vt:lpstr>1 задание   3 группа </vt:lpstr>
      <vt:lpstr>1 задание   3 группа </vt:lpstr>
      <vt:lpstr>1 задание   3 группа </vt:lpstr>
      <vt:lpstr>2 задание</vt:lpstr>
      <vt:lpstr>3 задание   1 группа  фразеологизмы- синонимы</vt:lpstr>
      <vt:lpstr>3 задание   1 группа  фразеологизмы- антонимы</vt:lpstr>
      <vt:lpstr>3 задание   2 группа  фразеологизмы- синонимы</vt:lpstr>
      <vt:lpstr>3 задание   2 группа  фразеологизмы- антонимы</vt:lpstr>
      <vt:lpstr>3 задание   3 группа  фразеологизмы- синонимы </vt:lpstr>
      <vt:lpstr>3 задание   3 группа  фразеологизмы- антонимы </vt:lpstr>
      <vt:lpstr>4 задание</vt:lpstr>
      <vt:lpstr>Вопросы:</vt:lpstr>
      <vt:lpstr>Слайд 33</vt:lpstr>
      <vt:lpstr>Источники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302</cp:revision>
  <dcterms:created xsi:type="dcterms:W3CDTF">2017-01-01T08:18:24Z</dcterms:created>
  <dcterms:modified xsi:type="dcterms:W3CDTF">2017-01-08T13:23:59Z</dcterms:modified>
</cp:coreProperties>
</file>