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40" r:id="rId2"/>
    <p:sldId id="325" r:id="rId3"/>
    <p:sldId id="326" r:id="rId4"/>
    <p:sldId id="289" r:id="rId5"/>
    <p:sldId id="327" r:id="rId6"/>
    <p:sldId id="328" r:id="rId7"/>
    <p:sldId id="311" r:id="rId8"/>
    <p:sldId id="281" r:id="rId9"/>
    <p:sldId id="317" r:id="rId10"/>
    <p:sldId id="324" r:id="rId11"/>
    <p:sldId id="315" r:id="rId12"/>
    <p:sldId id="321" r:id="rId13"/>
    <p:sldId id="330" r:id="rId14"/>
    <p:sldId id="331" r:id="rId15"/>
    <p:sldId id="332" r:id="rId16"/>
    <p:sldId id="329" r:id="rId17"/>
    <p:sldId id="333" r:id="rId18"/>
    <p:sldId id="337" r:id="rId19"/>
    <p:sldId id="338" r:id="rId20"/>
    <p:sldId id="339" r:id="rId21"/>
    <p:sldId id="334" r:id="rId22"/>
    <p:sldId id="33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0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98" autoAdjust="0"/>
    <p:restoredTop sz="94660"/>
  </p:normalViewPr>
  <p:slideViewPr>
    <p:cSldViewPr>
      <p:cViewPr varScale="1">
        <p:scale>
          <a:sx n="74" d="100"/>
          <a:sy n="74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6476B-2251-482B-98A4-C183DB66EE5D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4136E-D1DD-4A25-989F-BDFDA6A6E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8FAF1-E876-4253-93F7-F2C1D8E39B7B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0C6C-7744-4458-BCA4-C46200F030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0E779-CAD0-404E-8E2B-EA5E544E4DC1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17FD5-106E-4055-A168-B5F431010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CC7B1-57B5-437A-B690-34FDA0170920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44D1A-BC1A-4760-A3C4-3D9C23E4ED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A2A8C-FBF3-4C0B-B079-CEB6C828BEE1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E7BFB-F524-4B9F-977B-846F29D927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4A68C-E979-4EC8-A725-F1883C4C561E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8663F-3CF8-4D15-A58C-8FF4572F27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FFC0A-85B8-4C36-A159-C1F98BA175B9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537C2-D41B-4879-A7B5-1A1B89C012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0F5C4-F304-42A9-BAA6-117CB2BF66EC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38BF5-1CFE-4D1A-852F-2B53D58D8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90182-B11D-4BA0-B81F-DBCEC5770336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CBF1-B0D6-4ECF-831D-B47359A09D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100863-0620-4932-9074-44920DB01D54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C23C8-3E9C-4C06-824C-F06B7FA3D2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DAD17-8E67-4134-A48B-A44BD27B4478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05F3FD0-09EB-4B25-981F-52803937F0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6840DDA-073C-4E2C-91C2-DA8A892B70D6}" type="datetimeFigureOut">
              <a:rPr lang="ru-RU" smtClean="0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F6CF4B5-A4F7-4D5A-9866-F57C96FAF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detsad70.ouvlad.ru/files/2011/03/%D1%81%D0%BC%D0%BE%D1%82%D1%80%D0%B8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7.png"/><Relationship Id="rId7" Type="http://schemas.openxmlformats.org/officeDocument/2006/relationships/image" Target="../media/image3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4214818"/>
            <a:ext cx="7851775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kern="10" spc="72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Демьянцева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 Александра </a:t>
            </a:r>
            <a:r>
              <a:rPr lang="ru-RU" sz="2800" i="1" kern="10" spc="72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Викторовна,учитель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 </a:t>
            </a:r>
            <a:r>
              <a:rPr lang="ru-RU" sz="2800" i="1" kern="10" spc="72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начальныхклассов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,                         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МАОУ</a:t>
            </a:r>
            <a:b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</a:b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 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«Гимназия 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№30»</a:t>
            </a:r>
            <a:b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</a:b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г.Магадан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/>
            </a:r>
            <a:b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</a:b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Презентация к уроку по 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русскому языкув4-ом 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классе  по программе 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«Школа 2100» 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по теме 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/>
            </a:r>
            <a:b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</a:b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«Обучающее изложение «Первые школы»»</a:t>
            </a:r>
            <a: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/>
            </a:r>
            <a:br>
              <a:rPr lang="ru-RU" sz="2800" i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</a:br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Маркевич\Мои документы\Ведомос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0166" y="357166"/>
            <a:ext cx="6500858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  <a:sp3d extrusionH="57150">
              <a:bevelT w="57150" h="38100" prst="artDeco"/>
            </a:sp3d>
          </a:bodyPr>
          <a:lstStyle/>
          <a:p>
            <a:pPr>
              <a:defRPr/>
            </a:pPr>
            <a:r>
              <a:rPr lang="ru-RU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ПЕРВАЯ ПЕЧАТНАЯ ГАЗЕТА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Маркевич\Мои документы\Академия на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001056" cy="5857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1071538" y="5715016"/>
            <a:ext cx="5000660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</a:rPr>
              <a:t>Российская академия наук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5918" y="214290"/>
            <a:ext cx="6000792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3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РЕФОРМА ОБРАЗОВАНИЯ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013176"/>
            <a:ext cx="820891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Благодаря преобразованиям Петра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I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Россия превратилась 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в одно из сильнейших государств Европы.</a:t>
            </a:r>
          </a:p>
        </p:txBody>
      </p:sp>
      <p:pic>
        <p:nvPicPr>
          <p:cNvPr id="61442" name="Picture 2" descr="C:\Documents and Settings\Маркевич\Мои документы\Пет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3643338" cy="48577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Чтение текста.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Беседа по содержанию.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Составление плана текста.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Словарно-орфографическая подготовка.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Пересказ текста.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Самостоятельная работа.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Самопроверка.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32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03350" y="476250"/>
            <a:ext cx="6169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План работы на уроке.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Описание.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Рассуждение.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Повествование.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32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03350" y="476250"/>
            <a:ext cx="6169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Тип текста.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План.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229600" cy="423423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5200" dirty="0" smtClean="0"/>
              <a:t> </a:t>
            </a:r>
            <a:r>
              <a:rPr lang="ru-RU" sz="5200" b="1" dirty="0" smtClean="0"/>
              <a:t>1</a:t>
            </a:r>
            <a:r>
              <a:rPr lang="ru-RU" sz="5700" b="1" dirty="0" smtClean="0"/>
              <a:t>. Чему учили в первых школах.</a:t>
            </a:r>
          </a:p>
          <a:p>
            <a:pPr>
              <a:buFont typeface="Wingdings" pitchFamily="2" charset="2"/>
              <a:buChar char="v"/>
            </a:pPr>
            <a:r>
              <a:rPr lang="ru-RU" sz="5700" b="1" dirty="0" smtClean="0"/>
              <a:t>2. Не верили в пользу учения.</a:t>
            </a:r>
          </a:p>
          <a:p>
            <a:pPr>
              <a:buFont typeface="Wingdings" pitchFamily="2" charset="2"/>
              <a:buChar char="v"/>
            </a:pPr>
            <a:r>
              <a:rPr lang="ru-RU" sz="5700" b="1" dirty="0" smtClean="0"/>
              <a:t>3.Учитель рассердился.</a:t>
            </a:r>
          </a:p>
          <a:p>
            <a:pPr>
              <a:buFont typeface="Wingdings" pitchFamily="2" charset="2"/>
              <a:buChar char="v"/>
            </a:pPr>
            <a:r>
              <a:rPr lang="ru-RU" sz="5700" b="1" dirty="0" smtClean="0"/>
              <a:t>4. Отцы смирились, дети стали учиться.</a:t>
            </a:r>
          </a:p>
          <a:p>
            <a:pPr>
              <a:buFont typeface="Wingdings" pitchFamily="2" charset="2"/>
              <a:buChar char="v"/>
            </a:pPr>
            <a:r>
              <a:rPr lang="ru-RU" sz="5700" b="1" dirty="0" smtClean="0"/>
              <a:t>5.Школы нам нужны.</a:t>
            </a:r>
          </a:p>
          <a:p>
            <a:pPr>
              <a:buFont typeface="Wingdings" pitchFamily="2" charset="2"/>
              <a:buChar char="v"/>
            </a:pPr>
            <a:endParaRPr lang="ru-RU" sz="5200" b="1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45301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5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e8ddd18f8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244850" y="1844675"/>
            <a:ext cx="324485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1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5157788"/>
            <a:ext cx="1962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f1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175" y="2997200"/>
            <a:ext cx="1962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f1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7050" y="4508500"/>
            <a:ext cx="1962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fe8ddd18f84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44000" y="4149725"/>
            <a:ext cx="23764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916238" y="188913"/>
            <a:ext cx="3455987" cy="3311525"/>
          </a:xfrm>
          <a:prstGeom prst="ellipse">
            <a:avLst/>
          </a:prstGeom>
          <a:gradFill rotWithShape="1">
            <a:gsLst>
              <a:gs pos="0">
                <a:srgbClr val="FFC9F1"/>
              </a:gs>
              <a:gs pos="100000">
                <a:srgbClr val="EE4C6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5143" name="Picture 23" descr="ani-crazy_dolphin"/>
          <p:cNvPicPr>
            <a:picLocks noChangeAspect="1" noChangeArrowheads="1" noCrop="1"/>
          </p:cNvPicPr>
          <p:nvPr/>
        </p:nvPicPr>
        <p:blipFill>
          <a:blip r:embed="rId7" cstate="print">
            <a:lum bright="-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384300" y="3644900"/>
            <a:ext cx="1384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4" descr="ani-crazy_dolphin"/>
          <p:cNvPicPr>
            <a:picLocks noChangeAspect="1" noChangeArrowheads="1" noCrop="1"/>
          </p:cNvPicPr>
          <p:nvPr/>
        </p:nvPicPr>
        <p:blipFill>
          <a:blip r:embed="rId7" cstate="print">
            <a:lum bright="-3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7400" y="5157788"/>
            <a:ext cx="1384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 descr="fe8ddd18f8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44000" y="2276475"/>
            <a:ext cx="324485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 descr="ani-crazy_dolphin"/>
          <p:cNvPicPr>
            <a:picLocks noChangeAspect="1" noChangeArrowheads="1" noCrop="1"/>
          </p:cNvPicPr>
          <p:nvPr/>
        </p:nvPicPr>
        <p:blipFill>
          <a:blip r:embed="rId7" cstate="print">
            <a:lum bright="-3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795963" y="4005263"/>
            <a:ext cx="12239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 descr="ani-crazy_dolphin"/>
          <p:cNvPicPr>
            <a:picLocks noChangeAspect="1" noChangeArrowheads="1" noCrop="1"/>
          </p:cNvPicPr>
          <p:nvPr/>
        </p:nvPicPr>
        <p:blipFill>
          <a:blip r:embed="rId7" cstate="print">
            <a:lum bright="-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3933825"/>
            <a:ext cx="12239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8" descr="ani-crazy_dolphin"/>
          <p:cNvPicPr>
            <a:picLocks noChangeAspect="1" noChangeArrowheads="1" noCrop="1"/>
          </p:cNvPicPr>
          <p:nvPr/>
        </p:nvPicPr>
        <p:blipFill>
          <a:blip r:embed="rId7" cstate="print">
            <a:lum bright="-3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268538" y="3933825"/>
            <a:ext cx="136683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5150" name="Picture 30" descr="j04325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25" y="62071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65faa995e8495198efec9f89623bb9a7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44000" y="692150"/>
            <a:ext cx="15113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65faa995e8495198efec9f89623bb9a7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44000" y="1628775"/>
            <a:ext cx="1260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0.1507 C 0.06528 0.17454 0.09375 0.20811 0.19948 0.20741 C 0.35208 0.20741 0.36302 0.09561 0.54531 0.09537 C 0.7092 0.09537 0.6217 0.19306 0.77934 0.1926 C 0.94323 0.1926 0.85573 0.12176 1.03177 0.12176 C 1.18941 0.12176 1.10191 0.16945 1.24236 0.16945 C 1.37778 0.16945 1.30746 0.13311 1.43056 0.13311 C 1.50087 0.13311 1.5059 0.14283 1.51215 0.1507 " pathEditMode="relative" rAng="0" ptsTypes="ffffffff">
                                      <p:cBhvr>
                                        <p:cTn id="40" dur="5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5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2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9329 C -0.0743 0.13496 -0.10035 0.19375 -0.1967 0.19237 C -0.33594 0.19237 -0.34635 -0.003 -0.51233 -0.00324 C -0.66163 -0.00324 -0.58194 0.16737 -0.72569 0.16644 C -0.87604 0.16644 -0.79531 0.04283 -0.95608 0.04283 C -1.09983 0.04283 -1.02014 0.12639 -1.14792 0.12639 C -1.27118 0.12639 -1.20729 0.06274 -1.31962 0.06274 C -1.38368 0.06274 -1.38837 0.0801 -1.39375 0.09329 " pathEditMode="relative" rAng="0" ptsTypes="ffffffff">
                                      <p:cBhvr>
                                        <p:cTn id="43" dur="5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6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6134 C -0.08611 0.0662 -0.21354 0.10509 -0.3118 0.02639 C -0.40989 -0.0537 -0.44201 -0.2213 -0.3842 -0.34884 C -0.32587 -0.47708 -0.19896 -0.5162 -0.10069 -0.43704 C -0.00278 -0.35787 0.03021 -0.18958 -0.0276 -0.06134 Z " pathEditMode="relative" rAng="7273368" ptsTypes="fffff">
                                      <p:cBhvr>
                                        <p:cTn id="63" dur="5000" spd="-100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7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9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3.05556E-6 0.09745 C -3.05556E-6 0.14166 0.06181 0.19606 0.11216 0.19606 L 0.22448 0.19606 " pathEditMode="relative" rAng="0" ptsTypes="FfFF">
                                      <p:cBhvr>
                                        <p:cTn id="93" dur="3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9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9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104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5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audio>
          </p:childTnLst>
        </p:cTn>
      </p:par>
    </p:tnLst>
    <p:bldLst>
      <p:bldP spid="5142" grpId="0" animBg="1"/>
      <p:bldP spid="5142" grpId="1" animBg="1"/>
      <p:bldP spid="5142" grpId="2" animBg="1"/>
      <p:bldP spid="5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2144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Как вы понимаете смысл слова </a:t>
            </a:r>
            <a:r>
              <a:rPr lang="ru-RU" sz="3600" b="1" dirty="0" smtClean="0">
                <a:solidFill>
                  <a:srgbClr val="FF0000"/>
                </a:solidFill>
              </a:rPr>
              <a:t>воевода</a:t>
            </a:r>
            <a:r>
              <a:rPr lang="ru-RU" sz="3600" b="1" dirty="0" smtClean="0"/>
              <a:t>? </a:t>
            </a:r>
            <a:endParaRPr lang="ru-RU" sz="36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500306"/>
            <a:ext cx="8229600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Древней Руси: начальник войска, округа, области.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4071942"/>
            <a:ext cx="8786842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 smtClean="0"/>
              <a:t>Объясните значение выражения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«отцы смирились»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5500678"/>
            <a:ext cx="8229600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Приняли как должное, как необходимое.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Лексические упражнения</a:t>
            </a:r>
            <a:endParaRPr lang="ru-RU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747B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786742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Вставьте пропущенные буквы</a:t>
            </a:r>
            <a:endParaRPr lang="ru-RU" sz="44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8057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dirty="0" smtClean="0"/>
              <a:t> </a:t>
            </a:r>
            <a:r>
              <a:rPr lang="ru-RU" sz="4800" b="1" dirty="0" err="1" smtClean="0"/>
              <a:t>ге</a:t>
            </a:r>
            <a:r>
              <a:rPr lang="ru-RU" sz="4800" b="1" dirty="0" smtClean="0"/>
              <a:t>…графия            </a:t>
            </a:r>
            <a:r>
              <a:rPr lang="ru-RU" sz="4800" b="1" dirty="0" err="1" smtClean="0"/>
              <a:t>вр</a:t>
            </a:r>
            <a:r>
              <a:rPr lang="ru-RU" sz="4800" b="1" dirty="0" smtClean="0"/>
              <a:t>…мена </a:t>
            </a:r>
          </a:p>
          <a:p>
            <a:pPr>
              <a:buNone/>
            </a:pPr>
            <a:r>
              <a:rPr lang="ru-RU" sz="4800" b="1" dirty="0" smtClean="0"/>
              <a:t>гор…</a:t>
            </a:r>
            <a:r>
              <a:rPr lang="ru-RU" sz="4800" b="1" dirty="0" err="1" smtClean="0"/>
              <a:t>д</a:t>
            </a:r>
            <a:r>
              <a:rPr lang="ru-RU" sz="4800" b="1" dirty="0" smtClean="0"/>
              <a:t>                      р… </a:t>
            </a:r>
            <a:r>
              <a:rPr lang="ru-RU" sz="4800" b="1" dirty="0" err="1" smtClean="0"/>
              <a:t>бята</a:t>
            </a: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в …… вода                </a:t>
            </a:r>
            <a:r>
              <a:rPr lang="ru-RU" sz="4800" b="1" dirty="0" err="1" smtClean="0"/>
              <a:t>кр</a:t>
            </a:r>
            <a:r>
              <a:rPr lang="ru-RU" sz="4800" b="1" dirty="0" smtClean="0"/>
              <a:t>…  </a:t>
            </a:r>
            <a:r>
              <a:rPr lang="ru-RU" sz="4800" b="1" dirty="0" err="1" smtClean="0"/>
              <a:t>чит</a:t>
            </a:r>
            <a:endParaRPr lang="ru-RU" sz="4800" b="1" dirty="0" smtClean="0"/>
          </a:p>
          <a:p>
            <a:pPr>
              <a:buNone/>
            </a:pPr>
            <a:r>
              <a:rPr lang="ru-RU" sz="4800" b="1" dirty="0" err="1" smtClean="0"/>
              <a:t>руж</a:t>
            </a:r>
            <a:r>
              <a:rPr lang="ru-RU" sz="4800" b="1" dirty="0" smtClean="0"/>
              <a:t>… я                     … </a:t>
            </a:r>
            <a:r>
              <a:rPr lang="ru-RU" sz="4800" b="1" dirty="0" err="1" smtClean="0"/>
              <a:t>тцы</a:t>
            </a: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н… деля                    </a:t>
            </a:r>
            <a:r>
              <a:rPr lang="ru-RU" sz="4800" b="1" dirty="0" err="1" smtClean="0"/>
              <a:t>уч</a:t>
            </a:r>
            <a:r>
              <a:rPr lang="ru-RU" sz="4800" b="1" dirty="0" smtClean="0"/>
              <a:t>… </a:t>
            </a:r>
            <a:r>
              <a:rPr lang="ru-RU" sz="4800" b="1" dirty="0" err="1" smtClean="0"/>
              <a:t>ники</a:t>
            </a: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г…</a:t>
            </a:r>
            <a:r>
              <a:rPr lang="ru-RU" sz="4800" b="1" dirty="0" err="1" smtClean="0"/>
              <a:t>ворит</a:t>
            </a:r>
            <a:r>
              <a:rPr lang="ru-RU" sz="4800" b="1" dirty="0" smtClean="0"/>
              <a:t>                   см… </a:t>
            </a:r>
            <a:r>
              <a:rPr lang="ru-RU" sz="4800" b="1" dirty="0" err="1" smtClean="0"/>
              <a:t>рились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67212" y="5429264"/>
            <a:ext cx="6767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и</a:t>
            </a:r>
            <a:endParaRPr lang="ru-RU" sz="7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8148" y="5715016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6500834"/>
            <a:ext cx="6928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err="1" smtClean="0">
                <a:solidFill>
                  <a:srgbClr val="FF0000"/>
                </a:solidFill>
              </a:rPr>
              <a:t>ь</a:t>
            </a:r>
            <a:endParaRPr lang="ru-RU" sz="8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6572272"/>
            <a:ext cx="7312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6429396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6357958"/>
            <a:ext cx="7312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6429396"/>
            <a:ext cx="7360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412710" y="6429396"/>
            <a:ext cx="7312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72396" y="6643710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6000768"/>
            <a:ext cx="571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endParaRPr lang="ru-RU" sz="80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57158" y="0"/>
            <a:ext cx="8191205" cy="6697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200" b="1" i="0" u="none" strike="noStrike" kern="1200" cap="none" spc="0" normalizeH="0" baseline="0" noProof="0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Орфографическая работа</a:t>
            </a:r>
            <a:r>
              <a:rPr kumimoji="0" lang="ru-RU" sz="19200" b="1" i="0" u="none" strike="noStrike" kern="1200" cap="none" spc="300" normalizeH="0" baseline="0" noProof="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9200" b="1" i="0" u="none" strike="noStrike" kern="1200" cap="none" spc="300" normalizeH="0" baseline="0" noProof="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9200" b="1" i="0" u="none" strike="noStrike" kern="1200" cap="none" spc="300" normalizeH="0" baseline="0" noProof="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78355" y="5534561"/>
            <a:ext cx="7312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57290" y="6196280"/>
            <a:ext cx="571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endParaRPr lang="ru-RU" sz="8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6429396"/>
            <a:ext cx="7312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6858001"/>
            <a:ext cx="857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0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19612" y="5581664"/>
            <a:ext cx="6767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и</a:t>
            </a:r>
            <a:endParaRPr lang="ru-RU" sz="7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86116" y="6500834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-0.01063 C 0.03004 0.00394 0.0257 0.01966 0.04705 -0.03052 C 0.06823 -0.07955 0.13993 -0.25115 0.16129 -0.30573 C 0.18247 -0.36008 0.16875 -0.29278 0.17535 -0.358 C 0.18177 -0.42345 0.20313 -0.63228 0.20035 -0.69865 C 0.19774 -0.76457 0.18889 -0.73681 0.1599 -0.75531 C 0.13108 -0.77405 0.0566 -0.80249 0.02743 -0.80989 C -0.00191 -0.81683 0.00521 -0.80781 -0.01597 -0.79902 C -0.03733 -0.79024 -0.08576 -0.76827 -0.09948 -0.7574 C -0.11302 -0.7463 -0.1059 -0.74005 -0.09826 -0.73358 " pathEditMode="relative" rAng="0" ptsTypes="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2428E-6 C 0.17448 -0.31098 0.34914 -0.62196 0.44185 -0.73526 C 0.53438 -0.84855 0.53698 -0.68994 0.55608 -0.68069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34 C 0.13472 -0.30573 0.20712 -0.57701 0.16875 -0.67669 C 0.13038 -0.77636 -0.11094 -0.64038 -0.16771 -0.63228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21 -0.07262 C -0.05973 -0.33256 -0.01424 -0.59204 0.03767 -0.68339 C 0.08958 -0.77474 0.14774 -0.6975 0.2059 -0.62003 " pathEditMode="relative" rAng="0" ptsTypes="a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10754 C 0.01528 -0.31175 0.0408 -0.5155 -0.02587 -0.58742 C -0.09254 -0.65935 -0.25139 -0.59922 -0.41007 -0.53886 " pathEditMode="relative" rAng="0" ptsTypes="a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02 0.00139 C -0.23506 -0.08464 -0.38593 -0.17067 -0.46336 -0.25023 C -0.54079 -0.32979 -0.50833 -0.44958 -0.54913 -0.47641 C -0.58993 -0.50301 -0.68142 -0.42183 -0.70781 -0.41096 " pathEditMode="relative" rAng="0" ptsTypes="aaaA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8256 C -0.13698 -0.12535 -0.13993 -0.16813 -0.14028 -0.20097 C -0.14063 -0.23381 -0.13438 -0.25093 -0.13542 -0.27914 C -0.13646 -0.30736 -0.13837 -0.35107 -0.14653 -0.37003 C -0.15469 -0.38899 -0.17101 -0.38946 -0.18472 -0.39339 C -0.19844 -0.39732 -0.21545 -0.39316 -0.22917 -0.39339 C -0.24288 -0.39362 -0.25851 -0.39894 -0.26719 -0.39547 C -0.27587 -0.392 -0.27899 -0.37859 -0.28142 -0.37211 C -0.28385 -0.36564 -0.28142 -0.36124 -0.28142 -0.35731 " pathEditMode="relative" rAng="0" ptsTypes="aaaaaaaaA">
                                      <p:cBhvr>
                                        <p:cTn id="1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8 -0.08626 C -0.07812 -0.105 -0.08559 -0.1235 -0.09913 -0.14107 C -0.11267 -0.15865 -0.1408 -0.16651 -0.15139 -0.19195 C -0.16198 -0.21739 -0.1585 -0.26503 -0.1625 -0.29348 C -0.16649 -0.32193 -0.1684 -0.33927 -0.17534 -0.36309 C -0.18229 -0.38691 -0.18854 -0.41952 -0.20382 -0.4371 C -0.21909 -0.45467 -0.24757 -0.46762 -0.26736 -0.46901 C -0.28715 -0.4704 -0.30833 -0.44959 -0.32291 -0.44565 C -0.3375 -0.44172 -0.33507 -0.44288 -0.35469 -0.44565 C -0.3743 -0.44843 -0.42621 -0.46277 -0.44028 -0.46254 C -0.45434 -0.46231 -0.43819 -0.45097 -0.43871 -0.44357 C -0.43923 -0.43617 -0.44271 -0.42484 -0.44357 -0.41813 C -0.44444 -0.41143 -0.44357 -0.40726 -0.44357 -0.40333 " pathEditMode="relative" rAng="0" ptsTypes="aaaaaaaaaaaaA">
                                      <p:cBhvr>
                                        <p:cTn id="1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-0.01665 C -0.20069 -0.13298 -0.19288 -0.24931 -0.1974 -0.29996 C -0.20191 -0.3506 -0.22118 -0.31776 -0.23542 -0.32123 C -0.24965 -0.3247 -0.26771 -0.32123 -0.28299 -0.32123 C -0.29826 -0.32123 -0.31267 -0.3247 -0.32743 -0.32123 C -0.34219 -0.31776 -0.36128 -0.30343 -0.37187 -0.29996 C -0.38247 -0.29649 -0.38663 -0.30389 -0.39097 -0.29996 C -0.39531 -0.29603 -0.39757 -0.28354 -0.3974 -0.27683 C -0.39722 -0.27012 -0.3934 -0.26504 -0.38941 -0.25995 " pathEditMode="relative" rAng="0" ptsTypes="aaaaaaaaA">
                                      <p:cBhvr>
                                        <p:cTn id="1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3029 C 0.08246 -0.1082 0.15156 -0.18589 0.17986 -0.22497 C 0.20798 -0.26404 0.18663 -0.25433 0.18142 -0.26497 C 0.17621 -0.2756 0.1651 -0.28277 0.14791 -0.28832 C 0.13073 -0.29387 0.10087 -0.2978 0.07673 -0.29896 C 0.0526 -0.30011 0.02587 -0.29664 0.00364 -0.29456 C -0.01858 -0.29248 -0.04757 -0.29109 -0.0566 -0.28624 C -0.06563 -0.28138 -0.05226 -0.27121 -0.05035 -0.26497 C -0.04844 -0.25872 -0.04705 -0.25341 -0.04549 -0.24809 " pathEditMode="relative" rAng="0" ptsTypes="aaaaaaaaA">
                                      <p:cBhvr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-0.00532 C 0.05417 -0.14362 0.09566 -0.28192 0.1158 -0.3395 C 0.13594 -0.39709 0.12431 -0.35083 0.13334 -0.35014 C 0.14237 -0.34945 0.15869 -0.33811 0.1698 -0.33534 C 0.18091 -0.33256 0.18941 -0.33349 0.2 -0.33303 C 0.21059 -0.33256 0.22257 -0.33303 0.23334 -0.33303 C 0.2441 -0.33303 0.25747 -0.33326 0.26511 -0.33303 C 0.27275 -0.3328 0.27622 -0.33418 0.27934 -0.33095 C 0.28247 -0.32771 0.28316 -0.31961 0.28403 -0.31406 C 0.2849 -0.30851 0.28403 -0.30273 0.28403 -0.29718 C 0.28403 -0.29163 0.28403 -0.28307 0.28403 -0.2803 " pathEditMode="relative" rAng="0" ptsTypes="aaaaaaaaaaA">
                                      <p:cBhvr>
                                        <p:cTn id="1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688 C 0.00173 -0.0363 0.00555 -0.05572 0.00903 -0.07399 C 0.0125 -0.09225 0.0151 -0.10913 0.01858 -0.12671 C 0.02205 -0.14428 0.02726 -0.16347 0.02969 -0.17965 C 0.03212 -0.19584 0.03246 -0.21318 0.03298 -0.22405 C 0.03316 -0.23491 0.03594 -0.23908 0.03298 -0.24509 C 0.03003 -0.2511 0.02621 -0.25642 0.01545 -0.25988 C 0.00469 -0.26335 -0.01233 -0.26451 -0.03212 -0.26636 C -0.05191 -0.26821 -0.08351 -0.27075 -0.10365 -0.27052 C -0.12379 -0.27029 -0.14011 -0.26682 -0.15278 -0.26428 C -0.16545 -0.26173 -0.17483 -0.25919 -0.17986 -0.25572 C -0.1849 -0.25225 -0.18142 -0.24902 -0.18299 -0.24301 C -0.18455 -0.23699 -0.1882 -0.22381 -0.18924 -0.21988 " pathEditMode="relative" rAng="0" ptsTypes="aaaaaaaaaaaaA">
                                      <p:cBhvr>
                                        <p:cTn id="1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8 -0.09713 C 0.01302 -0.11471 -0.01945 -0.13228 -0.03855 -0.13506 C -0.05764 -0.13784 -0.05191 -0.11887 -0.06875 -0.11401 C -0.08559 -0.10916 -0.12032 -0.10754 -0.14011 -0.10546 C -0.1599 -0.10338 -0.17362 -0.10106 -0.18785 -0.1013 C -0.20209 -0.10153 -0.21476 -0.10685 -0.22587 -0.10754 C -0.23698 -0.10823 -0.24757 -0.108 -0.25452 -0.10546 C -0.26146 -0.10291 -0.26355 -0.09598 -0.26719 -0.09274 C -0.27084 -0.0895 -0.27223 -0.08811 -0.27674 -0.08649 C -0.28125 -0.08488 -0.29115 -0.0858 -0.2941 -0.08233 C -0.29705 -0.07886 -0.2941 -0.07123 -0.2941 -0.06522 C -0.2941 -0.0592 -0.29306 -0.05319 -0.2941 -0.04625 C -0.29514 -0.03932 -0.29792 -0.03122 -0.30052 -0.02313 " pathEditMode="relative" rAng="0" ptsTypes="aaaaaaaaaaaaA">
                                      <p:cBhvr>
                                        <p:cTn id="187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  <p:bldP spid="16" grpId="1"/>
      <p:bldP spid="19" grpId="0"/>
      <p:bldP spid="19" grpId="1"/>
      <p:bldP spid="20" grpId="0"/>
      <p:bldP spid="20" grpId="1"/>
      <p:bldP spid="22" grpId="0"/>
      <p:bldP spid="22" grpId="1"/>
      <p:bldP spid="24" grpId="0"/>
      <p:bldP spid="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612068"/>
            <a:ext cx="8262643" cy="122413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Приставка или предлог?</a:t>
            </a:r>
            <a:endParaRPr lang="ru-RU" sz="48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714356"/>
            <a:ext cx="4643470" cy="415652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9200" b="1" dirty="0" smtClean="0">
                <a:solidFill>
                  <a:srgbClr val="FF0000"/>
                </a:solidFill>
              </a:rPr>
              <a:t>от</a:t>
            </a:r>
            <a:r>
              <a:rPr lang="ru-RU" sz="19200" b="1" dirty="0" smtClean="0"/>
              <a:t>крываются </a:t>
            </a:r>
            <a:endParaRPr lang="ru-RU" sz="19200" dirty="0"/>
          </a:p>
          <a:p>
            <a:pPr>
              <a:lnSpc>
                <a:spcPct val="120000"/>
              </a:lnSpc>
            </a:pPr>
            <a:r>
              <a:rPr lang="ru-RU" sz="19200" b="1" dirty="0" smtClean="0">
                <a:solidFill>
                  <a:srgbClr val="FF0000"/>
                </a:solidFill>
              </a:rPr>
              <a:t>во</a:t>
            </a:r>
            <a:r>
              <a:rPr lang="ru-RU" sz="19200" b="1" dirty="0" smtClean="0"/>
              <a:t>   времена</a:t>
            </a:r>
            <a:endParaRPr lang="ru-RU" sz="19200" dirty="0"/>
          </a:p>
          <a:p>
            <a:pPr>
              <a:lnSpc>
                <a:spcPct val="120000"/>
              </a:lnSpc>
            </a:pPr>
            <a:r>
              <a:rPr lang="ru-RU" sz="19200" b="1" dirty="0" smtClean="0">
                <a:solidFill>
                  <a:srgbClr val="FF0000"/>
                </a:solidFill>
              </a:rPr>
              <a:t>при</a:t>
            </a:r>
            <a:r>
              <a:rPr lang="ru-RU" sz="19200" b="1" dirty="0" smtClean="0"/>
              <a:t>ехал</a:t>
            </a:r>
            <a:endParaRPr lang="ru-RU" sz="19200" dirty="0"/>
          </a:p>
          <a:p>
            <a:pPr>
              <a:lnSpc>
                <a:spcPct val="120000"/>
              </a:lnSpc>
            </a:pPr>
            <a:r>
              <a:rPr lang="ru-RU" sz="19200" b="1" dirty="0" smtClean="0">
                <a:solidFill>
                  <a:srgbClr val="FF0000"/>
                </a:solidFill>
              </a:rPr>
              <a:t>в</a:t>
            </a:r>
            <a:r>
              <a:rPr lang="ru-RU" sz="19200" b="1" dirty="0" smtClean="0"/>
              <a:t>  школу</a:t>
            </a:r>
          </a:p>
          <a:p>
            <a:pPr>
              <a:lnSpc>
                <a:spcPct val="120000"/>
              </a:lnSpc>
            </a:pPr>
            <a:r>
              <a:rPr lang="ru-RU" sz="19200" b="1" dirty="0" smtClean="0">
                <a:solidFill>
                  <a:srgbClr val="FF0000"/>
                </a:solidFill>
              </a:rPr>
              <a:t>не  </a:t>
            </a:r>
            <a:r>
              <a:rPr lang="ru-RU" sz="19200" b="1" dirty="0" smtClean="0"/>
              <a:t>идут</a:t>
            </a:r>
          </a:p>
          <a:p>
            <a:pPr>
              <a:lnSpc>
                <a:spcPct val="120000"/>
              </a:lnSpc>
            </a:pPr>
            <a:r>
              <a:rPr lang="ru-RU" sz="19200" b="1" dirty="0" smtClean="0">
                <a:solidFill>
                  <a:srgbClr val="FF0000"/>
                </a:solidFill>
              </a:rPr>
              <a:t>в</a:t>
            </a:r>
            <a:r>
              <a:rPr lang="ru-RU" sz="19200" b="1" dirty="0" smtClean="0"/>
              <a:t>  пользу</a:t>
            </a:r>
          </a:p>
          <a:p>
            <a:pPr>
              <a:lnSpc>
                <a:spcPct val="120000"/>
              </a:lnSpc>
            </a:pPr>
            <a:r>
              <a:rPr lang="ru-RU" sz="19200" b="1" dirty="0" smtClean="0">
                <a:solidFill>
                  <a:srgbClr val="FF0000"/>
                </a:solidFill>
              </a:rPr>
              <a:t>рас</a:t>
            </a:r>
            <a:r>
              <a:rPr lang="ru-RU" sz="19200" b="1" dirty="0" smtClean="0"/>
              <a:t>сердился</a:t>
            </a:r>
            <a:endParaRPr lang="ru-RU" sz="19200" dirty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57752" y="785794"/>
            <a:ext cx="4038600" cy="41043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при</a:t>
            </a:r>
            <a:r>
              <a:rPr lang="ru-RU" sz="4800" b="1" dirty="0" smtClean="0"/>
              <a:t>водить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про</a:t>
            </a:r>
            <a:r>
              <a:rPr lang="ru-RU" sz="4800" b="1" dirty="0" smtClean="0"/>
              <a:t>шла</a:t>
            </a:r>
            <a:endParaRPr lang="ru-RU" sz="4800" dirty="0"/>
          </a:p>
          <a:p>
            <a:r>
              <a:rPr lang="ru-RU" sz="4800" b="1" dirty="0" smtClean="0">
                <a:solidFill>
                  <a:srgbClr val="FF0000"/>
                </a:solidFill>
              </a:rPr>
              <a:t>про   </a:t>
            </a:r>
            <a:r>
              <a:rPr lang="ru-RU" sz="4800" b="1" dirty="0" smtClean="0"/>
              <a:t>моря</a:t>
            </a:r>
            <a:endParaRPr lang="ru-RU" sz="4800" dirty="0"/>
          </a:p>
          <a:p>
            <a:r>
              <a:rPr lang="ru-RU" sz="4800" b="1" dirty="0" smtClean="0">
                <a:solidFill>
                  <a:srgbClr val="FF0000"/>
                </a:solidFill>
              </a:rPr>
              <a:t>про</a:t>
            </a:r>
            <a:r>
              <a:rPr lang="ru-RU" sz="4800" b="1" dirty="0" smtClean="0"/>
              <a:t>езжал</a:t>
            </a:r>
            <a:endParaRPr lang="ru-RU" sz="4800" dirty="0"/>
          </a:p>
          <a:p>
            <a:r>
              <a:rPr lang="ru-RU" sz="4800" b="1" dirty="0" smtClean="0">
                <a:solidFill>
                  <a:srgbClr val="FF0000"/>
                </a:solidFill>
              </a:rPr>
              <a:t>при</a:t>
            </a:r>
            <a:r>
              <a:rPr lang="ru-RU" sz="4800" b="1" dirty="0" smtClean="0"/>
              <a:t>ходит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по</a:t>
            </a:r>
            <a:r>
              <a:rPr lang="ru-RU" sz="4800" b="1" dirty="0" smtClean="0"/>
              <a:t>хвалил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без</a:t>
            </a:r>
            <a:r>
              <a:rPr lang="ru-RU" sz="4800" b="1" dirty="0" smtClean="0"/>
              <a:t>   людей</a:t>
            </a:r>
            <a:endParaRPr lang="ru-RU" sz="4800" dirty="0"/>
          </a:p>
          <a:p>
            <a:endParaRPr lang="ru-RU" sz="4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>
              <a:defRPr/>
            </a:pPr>
            <a:endParaRPr lang="ru-RU" smtClean="0"/>
          </a:p>
        </p:txBody>
      </p:sp>
      <p:sp>
        <p:nvSpPr>
          <p:cNvPr id="1024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49275"/>
            <a:ext cx="640715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Переносчик хорошего настроен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47625"/>
            <a:ext cx="2857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цветок улыбаетс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4286250"/>
            <a:ext cx="1571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8191205" cy="66973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5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</a:rPr>
              <a:t>Орфографическая работа</a:t>
            </a:r>
            <a:endParaRPr lang="ru-RU" sz="5300" dirty="0">
              <a:ln w="11430" cmpd="sng">
                <a:solidFill>
                  <a:srgbClr val="FFFF00"/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8715436" cy="55721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dirty="0" smtClean="0"/>
              <a:t>Что общего в словах?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7030A0"/>
                </a:solidFill>
              </a:rPr>
              <a:t> открываются, занимаются,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7030A0"/>
                </a:solidFill>
              </a:rPr>
              <a:t>идут, пускают, верят, пишут, складывают, слушают</a:t>
            </a:r>
            <a:endParaRPr lang="ru-RU" sz="66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57884" y="2500306"/>
            <a:ext cx="1143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857884" y="3286124"/>
            <a:ext cx="928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274638"/>
            <a:ext cx="508158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u="sng" cap="none" dirty="0" smtClean="0"/>
              <a:t>САМОПРОВЕРКА: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85938"/>
            <a:ext cx="7467600" cy="46878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b="1" u="sng" dirty="0" smtClean="0">
                <a:solidFill>
                  <a:srgbClr val="002060"/>
                </a:solidFill>
                <a:latin typeface="Minion Cyrillic" pitchFamily="2" charset="0"/>
              </a:rPr>
              <a:t>Нет </a:t>
            </a:r>
            <a:r>
              <a:rPr lang="ru-RU" sz="4000" b="1" u="sng" dirty="0">
                <a:solidFill>
                  <a:srgbClr val="002060"/>
                </a:solidFill>
                <a:latin typeface="Minion Cyrillic" pitchFamily="2" charset="0"/>
              </a:rPr>
              <a:t>ли повторов одинаковых слов?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b="1" u="sng" dirty="0">
                <a:solidFill>
                  <a:srgbClr val="002060"/>
                </a:solidFill>
                <a:latin typeface="Minion Cyrillic" pitchFamily="2" charset="0"/>
              </a:rPr>
              <a:t>Ясно ли передал свою мысль?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b="1" u="sng" dirty="0">
                <a:solidFill>
                  <a:srgbClr val="002060"/>
                </a:solidFill>
                <a:latin typeface="Minion Cyrillic" pitchFamily="2" charset="0"/>
              </a:rPr>
              <a:t>Все ли слова употреблены удачно?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b="1" u="sng" dirty="0">
                <a:solidFill>
                  <a:srgbClr val="002060"/>
                </a:solidFill>
                <a:latin typeface="Minion Cyrillic" pitchFamily="2" charset="0"/>
              </a:rPr>
              <a:t>Проверь орфограммы.</a:t>
            </a:r>
          </a:p>
        </p:txBody>
      </p:sp>
      <p:pic>
        <p:nvPicPr>
          <p:cNvPr id="24580" name="Picture 6" descr="http://detsad70.ouvlad.ru/files/2011/03/%D1%81%D0%BC%D0%BE%D1%82%D1%80%D0%B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63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 descr="C:\Users\user\Desktop\Лесенка-успех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27488"/>
            <a:ext cx="820896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C:\Users\user\Desktop\человече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5103813"/>
            <a:ext cx="552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2288" y="4456113"/>
            <a:ext cx="5540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9550" y="3860800"/>
            <a:ext cx="5492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3213100"/>
            <a:ext cx="5492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4143375"/>
            <a:ext cx="4071938" cy="271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8" name="Picture 2" descr="Смайлик весёлы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857625" y="4714875"/>
            <a:ext cx="1316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0" descr="Переносчик хорошего настроения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" y="47625"/>
            <a:ext cx="2857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2" descr="цветок улыбается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0888" y="4071938"/>
            <a:ext cx="20431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843213" y="274638"/>
            <a:ext cx="508158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РЕФЛЕКСИЯ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71813" y="6072188"/>
            <a:ext cx="150018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7851648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речи</a:t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Изложение</a:t>
            </a:r>
            <a:endParaRPr lang="ru-RU" sz="7200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6600" b="1" dirty="0" smtClean="0"/>
              <a:t>Цель урока</a:t>
            </a:r>
            <a:r>
              <a:rPr lang="ru-RU" sz="7200" b="1" dirty="0" smtClean="0"/>
              <a:t>: </a:t>
            </a:r>
          </a:p>
          <a:p>
            <a:pPr algn="just"/>
            <a:r>
              <a:rPr lang="ru-RU" sz="3200" b="1" dirty="0" smtClean="0"/>
              <a:t>развитие умений письменной речи – пересказ прослушанного и зрительного воспринятого текста, включающего слова с изученными орфограммами.</a:t>
            </a:r>
          </a:p>
          <a:p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Маркевич\Мои документы\Фон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Маркевич\Мои документы\Пётр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3137" y="1071544"/>
            <a:ext cx="3009516" cy="435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43188" y="571500"/>
            <a:ext cx="4643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3000" b="1">
                <a:solidFill>
                  <a:srgbClr val="542804"/>
                </a:solidFill>
              </a:rPr>
              <a:t>НЕОБЫЧНЫЙ ЦАРЬ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Documents and Settings\Маркевич\Мои документы\бот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188" y="3357562"/>
            <a:ext cx="4227630" cy="2974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060" name="Picture 4" descr="C:\Documents and Settings\Маркевич\Мои документы\Кораблестро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950" y="303971"/>
            <a:ext cx="4961297" cy="2772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061" name="Picture 5" descr="C:\Documents and Settings\Маркевич\Мои документы\Пётр смотрит на мо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4032448" cy="2967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062" name="Picture 6" descr="C:\Documents and Settings\Маркевич\Мои документы\Фото царя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3398677" cy="2718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1052513"/>
            <a:ext cx="86836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69294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СЕВЕРНАЯ ВОЙНА 1700 – 1721 года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Маркевич\Мои документы\Адмиралтей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858180" cy="55721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 rot="19350066">
            <a:off x="569033" y="1239347"/>
            <a:ext cx="285752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</a:rPr>
              <a:t>Петропавловская крепость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286000" y="2143125"/>
            <a:ext cx="928688" cy="2143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933536">
            <a:off x="5377156" y="2804168"/>
            <a:ext cx="2620685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</a:rPr>
              <a:t>Адмиралтейство</a:t>
            </a:r>
          </a:p>
        </p:txBody>
      </p:sp>
      <p:sp>
        <p:nvSpPr>
          <p:cNvPr id="7" name="Стрелка вправо 6"/>
          <p:cNvSpPr/>
          <p:nvPr/>
        </p:nvSpPr>
        <p:spPr>
          <a:xfrm rot="8479867">
            <a:off x="5480050" y="3417888"/>
            <a:ext cx="1014413" cy="2571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0125" y="4071938"/>
            <a:ext cx="20002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500" b="1">
                <a:solidFill>
                  <a:srgbClr val="FFFF00"/>
                </a:solidFill>
              </a:rPr>
              <a:t>река Нева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Маркевич\Мои документы\Петропавловская креп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786742" cy="55721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215370" cy="3214710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>
              <a:defRPr/>
            </a:pPr>
            <a:r>
              <a:rPr lang="ru-RU" sz="4500" b="1" dirty="0">
                <a:solidFill>
                  <a:srgbClr val="C00000"/>
                </a:solidFill>
                <a:latin typeface="Times New Roman" pitchFamily="18" charset="0"/>
              </a:rPr>
              <a:t>ПЕТРОПАВЛОВСКАЯ КРЕПОСТЬ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Маркевич\Мои документы\Регуляр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5143504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РЕГУЛЯРНАЯ АРМИЯ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1345</TotalTime>
  <Words>281</Words>
  <Application>Microsoft Office PowerPoint</Application>
  <PresentationFormat>Экран (4:3)</PresentationFormat>
  <Paragraphs>92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Демьянцева Александра Викторовна,учитель начальныхклассов,                         МАОУ  «Гимназия №30» г.Магадан Презентация к уроку по русскому языкув4-ом классе  по программе «Школа 2100» по теме  «Обучающее изложение «Первые школы»» </vt:lpstr>
      <vt:lpstr>Слайд 2</vt:lpstr>
      <vt:lpstr>Развитие речи Изложение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План.</vt:lpstr>
      <vt:lpstr>Слайд 16</vt:lpstr>
      <vt:lpstr>     Лексические упражнения</vt:lpstr>
      <vt:lpstr>Вставьте пропущенные буквы</vt:lpstr>
      <vt:lpstr>Приставка или предлог?</vt:lpstr>
      <vt:lpstr>Орфографическая работа</vt:lpstr>
      <vt:lpstr>САМОПРОВЕРКА: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Маркевич</dc:creator>
  <cp:lastModifiedBy>Admin</cp:lastModifiedBy>
  <cp:revision>166</cp:revision>
  <dcterms:created xsi:type="dcterms:W3CDTF">2011-01-06T18:46:35Z</dcterms:created>
  <dcterms:modified xsi:type="dcterms:W3CDTF">2017-01-29T13:17:21Z</dcterms:modified>
</cp:coreProperties>
</file>