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315" r:id="rId4"/>
    <p:sldId id="316" r:id="rId5"/>
    <p:sldId id="264" r:id="rId6"/>
    <p:sldId id="265" r:id="rId7"/>
    <p:sldId id="258" r:id="rId8"/>
    <p:sldId id="260" r:id="rId9"/>
    <p:sldId id="266" r:id="rId10"/>
    <p:sldId id="271" r:id="rId11"/>
    <p:sldId id="272" r:id="rId12"/>
    <p:sldId id="317" r:id="rId13"/>
    <p:sldId id="277" r:id="rId14"/>
    <p:sldId id="273" r:id="rId15"/>
    <p:sldId id="291" r:id="rId16"/>
    <p:sldId id="310" r:id="rId17"/>
    <p:sldId id="314" r:id="rId18"/>
    <p:sldId id="303" r:id="rId19"/>
    <p:sldId id="307" r:id="rId20"/>
    <p:sldId id="313" r:id="rId21"/>
    <p:sldId id="300" r:id="rId22"/>
    <p:sldId id="311" r:id="rId23"/>
    <p:sldId id="269" r:id="rId24"/>
    <p:sldId id="268" r:id="rId25"/>
    <p:sldId id="267" r:id="rId26"/>
    <p:sldId id="295" r:id="rId27"/>
    <p:sldId id="301" r:id="rId28"/>
    <p:sldId id="296" r:id="rId29"/>
    <p:sldId id="297" r:id="rId30"/>
    <p:sldId id="298" r:id="rId31"/>
    <p:sldId id="299" r:id="rId32"/>
    <p:sldId id="304" r:id="rId33"/>
    <p:sldId id="270" r:id="rId34"/>
    <p:sldId id="289" r:id="rId35"/>
    <p:sldId id="309" r:id="rId36"/>
    <p:sldId id="292" r:id="rId37"/>
    <p:sldId id="293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FFCC"/>
    <a:srgbClr val="66FFFF"/>
    <a:srgbClr val="00FFFF"/>
    <a:srgbClr val="660066"/>
    <a:srgbClr val="CC0099"/>
    <a:srgbClr val="009900"/>
    <a:srgbClr val="FFFF66"/>
    <a:srgbClr val="FF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05" autoAdjust="0"/>
  </p:normalViewPr>
  <p:slideViewPr>
    <p:cSldViewPr>
      <p:cViewPr varScale="1">
        <p:scale>
          <a:sx n="87" d="100"/>
          <a:sy n="87" d="100"/>
        </p:scale>
        <p:origin x="-96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77FB-9386-4506-AA92-3BB81CB4F098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8E861-C17C-41D0-A8DC-57B714BE1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266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77FB-9386-4506-AA92-3BB81CB4F098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8E861-C17C-41D0-A8DC-57B714BE1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113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77FB-9386-4506-AA92-3BB81CB4F098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8E861-C17C-41D0-A8DC-57B714BE1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5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77FB-9386-4506-AA92-3BB81CB4F098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8E861-C17C-41D0-A8DC-57B714BE1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04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77FB-9386-4506-AA92-3BB81CB4F098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8E861-C17C-41D0-A8DC-57B714BE1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74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77FB-9386-4506-AA92-3BB81CB4F098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8E861-C17C-41D0-A8DC-57B714BE1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94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77FB-9386-4506-AA92-3BB81CB4F098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8E861-C17C-41D0-A8DC-57B714BE1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266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77FB-9386-4506-AA92-3BB81CB4F098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8E861-C17C-41D0-A8DC-57B714BE1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423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77FB-9386-4506-AA92-3BB81CB4F098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8E861-C17C-41D0-A8DC-57B714BE1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567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77FB-9386-4506-AA92-3BB81CB4F098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8E861-C17C-41D0-A8DC-57B714BE1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162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77FB-9386-4506-AA92-3BB81CB4F098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8E861-C17C-41D0-A8DC-57B714BE1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210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bg1"/>
            </a:gs>
            <a:gs pos="2000">
              <a:srgbClr val="FFFF00"/>
            </a:gs>
            <a:gs pos="86000">
              <a:schemeClr val="bg1"/>
            </a:gs>
            <a:gs pos="26000">
              <a:srgbClr val="01A78F">
                <a:lumMod val="90000"/>
                <a:lumOff val="10000"/>
                <a:alpha val="45000"/>
              </a:srgbClr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77FB-9386-4506-AA92-3BB81CB4F098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8E861-C17C-41D0-A8DC-57B714BE1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29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.png"/><Relationship Id="rId3" Type="http://schemas.openxmlformats.org/officeDocument/2006/relationships/image" Target="../media/image36.jpeg"/><Relationship Id="rId7" Type="http://schemas.openxmlformats.org/officeDocument/2006/relationships/hyperlink" Target="http://ru.wikipedia.org/wiki/%D0%94%D0%B8%D0%B0%D0%BC%D0%B5%D1%82%D1%80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E%D0%BA%D1%80%D1%83%D0%B6%D0%BD%D0%BE%D1%81%D1%82%D1%8C" TargetMode="External"/><Relationship Id="rId5" Type="http://schemas.openxmlformats.org/officeDocument/2006/relationships/hyperlink" Target="http://ru.wikipedia.org/wiki/%D0%9C%D0%B0%D1%82%D0%B5%D0%BC%D0%B0%D1%82%D0%B8%D1%87%D0%B5%D1%81%D0%BA%D0%B0%D1%8F_%D0%BA%D0%BE%D0%BD%D1%81%D1%82%D0%B0%D0%BD%D1%82%D0%B0" TargetMode="Externa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1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gif"/><Relationship Id="rId5" Type="http://schemas.openxmlformats.org/officeDocument/2006/relationships/image" Target="../media/image30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hyperlink" Target="http://ru.wikipedia.org/wiki/%D0%AD%D0%B9%D0%BB%D0%B5%D1%80,_%D0%9B%D0%B5%D0%BE%D0%BD%D0%B0%D1%80%D0%B4" TargetMode="External"/><Relationship Id="rId7" Type="http://schemas.openxmlformats.org/officeDocument/2006/relationships/image" Target="../media/image43.jpeg"/><Relationship Id="rId2" Type="http://schemas.openxmlformats.org/officeDocument/2006/relationships/hyperlink" Target="http://ru.wikipedia.org/wiki/%D0%94%D0%B6%D0%BE%D0%BD%D1%81,_%D0%A3%D0%B8%D0%BB%D1%8C%D1%8F%D0%BC_(%D0%BC%D0%B0%D1%82%D0%B5%D0%BC%D0%B0%D1%82%D0%B8%D0%BA)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image" Target="../media/image38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gif"/><Relationship Id="rId3" Type="http://schemas.openxmlformats.org/officeDocument/2006/relationships/image" Target="../media/image45.gif"/><Relationship Id="rId7" Type="http://schemas.openxmlformats.org/officeDocument/2006/relationships/image" Target="../media/image49.gif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gif"/><Relationship Id="rId5" Type="http://schemas.openxmlformats.org/officeDocument/2006/relationships/image" Target="../media/image47.gif"/><Relationship Id="rId4" Type="http://schemas.openxmlformats.org/officeDocument/2006/relationships/image" Target="../media/image46.gif"/><Relationship Id="rId9" Type="http://schemas.openxmlformats.org/officeDocument/2006/relationships/image" Target="../media/image51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//commons.wikimedia.org/wiki/File:Pi_monumentum.jpg?uselang=ru" TargetMode="External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ru.wikipedia.org/wiki/%D0%A1%D0%B8%D1%8D%D1%82%D0%BB" TargetMode="External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http://www.calend.ru/person/1632/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123728" y="720793"/>
            <a:ext cx="4949258" cy="4752528"/>
          </a:xfrm>
          <a:prstGeom prst="ellipse">
            <a:avLst/>
          </a:prstGeom>
          <a:solidFill>
            <a:srgbClr val="99FFCC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728591" y="845065"/>
            <a:ext cx="1290731" cy="1327970"/>
          </a:xfrm>
          <a:prstGeom prst="ellipse">
            <a:avLst/>
          </a:prstGeom>
          <a:noFill/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869444" y="387865"/>
            <a:ext cx="914400" cy="914400"/>
          </a:xfrm>
          <a:prstGeom prst="ellipse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091264" y="3146975"/>
            <a:ext cx="914400" cy="914400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852511" y="5557448"/>
            <a:ext cx="914400" cy="914400"/>
          </a:xfrm>
          <a:prstGeom prst="ellipse">
            <a:avLst/>
          </a:prstGeom>
          <a:noFill/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148064" y="5403272"/>
            <a:ext cx="1492130" cy="1338095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79570" y="2597252"/>
            <a:ext cx="914400" cy="9144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8074848" y="1691822"/>
            <a:ext cx="914400" cy="914400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888832" y="1610558"/>
            <a:ext cx="1659632" cy="166453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65073" y="3224581"/>
            <a:ext cx="594560" cy="57783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845632" y="5725260"/>
            <a:ext cx="914400" cy="9144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725912" y="235730"/>
            <a:ext cx="426341" cy="416332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106181" y="845065"/>
            <a:ext cx="564650" cy="57783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285438" y="4126361"/>
            <a:ext cx="2433836" cy="2345487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05152" y="1133980"/>
            <a:ext cx="1330543" cy="1308846"/>
          </a:xfrm>
          <a:prstGeom prst="ellipse">
            <a:avLst/>
          </a:prstGeom>
          <a:noFill/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623868" y="4043659"/>
            <a:ext cx="2307647" cy="236511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79570" y="262715"/>
            <a:ext cx="1845573" cy="1798133"/>
          </a:xfrm>
          <a:prstGeom prst="ellipse">
            <a:avLst/>
          </a:prstGeom>
          <a:noFill/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370374" y="2546620"/>
            <a:ext cx="45325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Окружность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967943" y="247381"/>
            <a:ext cx="914400" cy="914400"/>
          </a:xfrm>
          <a:prstGeom prst="ellipse">
            <a:avLst/>
          </a:prstGeom>
          <a:noFill/>
          <a:ln w="571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48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Бред xD\Flower_of_Life_by_Trancesto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9871" y="3501008"/>
            <a:ext cx="3121818" cy="3090599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</p:pic>
      <p:pic>
        <p:nvPicPr>
          <p:cNvPr id="3" name="Picture 2" descr="C:\Documents and Settings\Admin\Рабочий стол\Бред xD\FlowerofLifeanimation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3528" y="479588"/>
            <a:ext cx="3121818" cy="2805411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854129" y="1864341"/>
            <a:ext cx="50728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Lazy Crazy" pitchFamily="18"/>
              </a:rPr>
              <a:t>«Цветок Жизни» - единственное изображение, которое содержит в себе </a:t>
            </a:r>
            <a:endParaRPr lang="ru-RU" sz="2800" b="1" dirty="0" smtClean="0">
              <a:latin typeface="Lazy Crazy" pitchFamily="18"/>
            </a:endParaRPr>
          </a:p>
          <a:p>
            <a:r>
              <a:rPr lang="ru-RU" sz="2800" b="1" dirty="0" smtClean="0">
                <a:latin typeface="Lazy Crazy" pitchFamily="18"/>
              </a:rPr>
              <a:t>все </a:t>
            </a:r>
            <a:r>
              <a:rPr lang="ru-RU" sz="2800" b="1" dirty="0">
                <a:latin typeface="Lazy Crazy" pitchFamily="18"/>
              </a:rPr>
              <a:t>до единого аспекты творения, все математические формулы, каждый закон физики, каждую гармонию в музыке и каждую биологическую </a:t>
            </a:r>
            <a:r>
              <a:rPr lang="ru-RU" sz="2800" b="1" dirty="0" err="1">
                <a:latin typeface="Lazy Crazy" pitchFamily="18"/>
              </a:rPr>
              <a:t>жизнеформу</a:t>
            </a:r>
            <a:r>
              <a:rPr lang="ru-RU" sz="2800" b="1" dirty="0">
                <a:latin typeface="Lazy Crazy" pitchFamily="18"/>
              </a:rPr>
              <a:t>.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15555" y="479589"/>
            <a:ext cx="46092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Окружность вокруг нас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24078" y="1121716"/>
            <a:ext cx="2941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«Цветок Жизни»</a:t>
            </a:r>
          </a:p>
        </p:txBody>
      </p:sp>
    </p:spTree>
    <p:extLst>
      <p:ext uri="{BB962C8B-B14F-4D97-AF65-F5344CB8AC3E}">
        <p14:creationId xmlns:p14="http://schemas.microsoft.com/office/powerpoint/2010/main" val="422158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ick to open image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ick to open image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ick to open image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lick to open image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206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im6-tub-ru.yandex.net/i?id=437633178-29-72&amp;n=1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21"/>
          <a:stretch/>
        </p:blipFill>
        <p:spPr bwMode="auto">
          <a:xfrm>
            <a:off x="408816" y="476143"/>
            <a:ext cx="2657648" cy="4026312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839185" y="4719472"/>
            <a:ext cx="1880833" cy="176264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676847" y="5480719"/>
            <a:ext cx="205505" cy="1758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491880" y="1219630"/>
            <a:ext cx="552279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После летнего сезона выступлений,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внутренний край бортика арены цирка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пришёл в негодность.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Сколько необходимо закупить эластичного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пластикового уголка для ремонта?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измерить длину самым быстрым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способом?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5888" y="149264"/>
            <a:ext cx="6166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Задача: </a:t>
            </a:r>
          </a:p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«Ситуация в цирке»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86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ick to open image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ick to open image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ick to open image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lick to open image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206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25888" y="149264"/>
            <a:ext cx="6166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Задача: </a:t>
            </a:r>
          </a:p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«Ремонт прихожей»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ttp://avr32.ru/uploads/posts/2016-09/1472991421_25-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1" r="2813"/>
          <a:stretch/>
        </p:blipFill>
        <p:spPr bwMode="auto">
          <a:xfrm>
            <a:off x="215900" y="476672"/>
            <a:ext cx="2817134" cy="3802117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1225052" y="4523545"/>
            <a:ext cx="1152128" cy="112327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5085184"/>
            <a:ext cx="1728192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225052" y="5042748"/>
            <a:ext cx="0" cy="13980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377180" y="5042748"/>
            <a:ext cx="0" cy="13980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25888" y="1628800"/>
            <a:ext cx="459972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Высота арки 2м 50см,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расстояние между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стенами 1м 40 см.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Какова длина внутренней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поверхности арки?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51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1034302" y="3057696"/>
            <a:ext cx="4310876" cy="1330901"/>
          </a:xfrm>
          <a:prstGeom prst="line">
            <a:avLst/>
          </a:prstGeom>
          <a:ln w="571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258140" y="1664457"/>
            <a:ext cx="909704" cy="2029789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899592" y="1425994"/>
            <a:ext cx="4536504" cy="453650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033134" y="3559387"/>
            <a:ext cx="269420" cy="2697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99629" y="3829105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4008" y="70335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–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 окружности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8285" y="1273356"/>
            <a:ext cx="2333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радиус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167804" y="4253738"/>
            <a:ext cx="269420" cy="2697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99592" y="2922837"/>
            <a:ext cx="269420" cy="2697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123430" y="1529598"/>
            <a:ext cx="269420" cy="2697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662426" y="883267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2546224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36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37224" y="4544185"/>
            <a:ext cx="502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36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44719" y="1887561"/>
            <a:ext cx="2549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СД - </a:t>
            </a:r>
            <a:r>
              <a:rPr lang="ru-RU" sz="28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диаметр</a:t>
            </a:r>
            <a:endParaRPr lang="ru-RU" sz="28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84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абличка 3"/>
          <p:cNvSpPr/>
          <p:nvPr/>
        </p:nvSpPr>
        <p:spPr>
          <a:xfrm>
            <a:off x="1259632" y="548680"/>
            <a:ext cx="6624736" cy="2232248"/>
          </a:xfrm>
          <a:prstGeom prst="plaqu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91680" y="692696"/>
            <a:ext cx="612308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 знаете:</a:t>
            </a:r>
          </a:p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-определение окружности;</a:t>
            </a:r>
          </a:p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-определение радиуса окружности;</a:t>
            </a:r>
          </a:p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-определение диаметра окружности. 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699792" y="2972366"/>
            <a:ext cx="3744416" cy="338437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417613" y="3861048"/>
            <a:ext cx="23087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найти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длину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окружности?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2\Desktop\Аннимации\87883354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90824"/>
            <a:ext cx="718121" cy="95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2\Desktop\Аннимации\87883354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557" y="3890825"/>
            <a:ext cx="733753" cy="97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84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123728" y="720793"/>
            <a:ext cx="4949258" cy="4752528"/>
          </a:xfrm>
          <a:prstGeom prst="ellipse">
            <a:avLst/>
          </a:prstGeom>
          <a:solidFill>
            <a:srgbClr val="99FFCC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728591" y="845065"/>
            <a:ext cx="1290731" cy="1327970"/>
          </a:xfrm>
          <a:prstGeom prst="ellipse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869444" y="387865"/>
            <a:ext cx="914400" cy="914400"/>
          </a:xfrm>
          <a:prstGeom prst="ellipse">
            <a:avLst/>
          </a:prstGeom>
          <a:noFill/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091264" y="3146975"/>
            <a:ext cx="914400" cy="914400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852511" y="5557448"/>
            <a:ext cx="914400" cy="914400"/>
          </a:xfrm>
          <a:prstGeom prst="ellipse">
            <a:avLst/>
          </a:prstGeom>
          <a:noFill/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148064" y="5403272"/>
            <a:ext cx="1492130" cy="1338095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575656" y="2173035"/>
            <a:ext cx="914400" cy="9144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8074848" y="1691822"/>
            <a:ext cx="914400" cy="914400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888832" y="1610558"/>
            <a:ext cx="1659632" cy="166453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845632" y="5725260"/>
            <a:ext cx="914400" cy="9144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725912" y="235730"/>
            <a:ext cx="426341" cy="416332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106181" y="845065"/>
            <a:ext cx="564650" cy="57783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245053" y="235730"/>
            <a:ext cx="1969340" cy="1961594"/>
          </a:xfrm>
          <a:prstGeom prst="ellipse">
            <a:avLst/>
          </a:prstGeom>
          <a:noFill/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68146" y="2636771"/>
            <a:ext cx="1448365" cy="1392889"/>
          </a:xfrm>
          <a:prstGeom prst="ellipse">
            <a:avLst/>
          </a:prstGeom>
          <a:noFill/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623868" y="4106734"/>
            <a:ext cx="2307647" cy="236511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35210" y="4147729"/>
            <a:ext cx="2349054" cy="2363986"/>
          </a:xfrm>
          <a:prstGeom prst="ellipse">
            <a:avLst/>
          </a:prstGeom>
          <a:gradFill flip="none" rotWithShape="1">
            <a:gsLst>
              <a:gs pos="0">
                <a:srgbClr val="FC9FCB"/>
              </a:gs>
              <a:gs pos="35000">
                <a:srgbClr val="F8B049"/>
              </a:gs>
              <a:gs pos="21000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46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424917" y="1842746"/>
            <a:ext cx="43562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Длина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окружности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381741" y="443896"/>
            <a:ext cx="1108315" cy="110957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07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pi~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-274638"/>
            <a:ext cx="1143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174608" y="1484783"/>
            <a:ext cx="2597048" cy="252028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421165" y="1484783"/>
            <a:ext cx="2597048" cy="252028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67288" y="2206314"/>
            <a:ext cx="24116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Длина </a:t>
            </a:r>
          </a:p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окружности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6942" y="2479048"/>
            <a:ext cx="1805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Диаметр</a:t>
            </a:r>
          </a:p>
        </p:txBody>
      </p:sp>
      <p:sp>
        <p:nvSpPr>
          <p:cNvPr id="9" name="Овал 8"/>
          <p:cNvSpPr/>
          <p:nvPr/>
        </p:nvSpPr>
        <p:spPr>
          <a:xfrm>
            <a:off x="2910912" y="2346611"/>
            <a:ext cx="360040" cy="2880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910912" y="2893294"/>
            <a:ext cx="360040" cy="2880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228184" y="1527243"/>
            <a:ext cx="268374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≈ 3</a:t>
            </a:r>
            <a:endParaRPr lang="ru-RU" sz="15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393714"/>
            <a:ext cx="4839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Итоги практической работы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90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pi~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-274638"/>
            <a:ext cx="1143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117458" y="1529101"/>
            <a:ext cx="2597048" cy="252028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364015" y="1529101"/>
            <a:ext cx="2597048" cy="252028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0138" y="2250632"/>
            <a:ext cx="24116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Длина </a:t>
            </a:r>
          </a:p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окружности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05483" y="2496853"/>
            <a:ext cx="1805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Диаметр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853762" y="2390929"/>
            <a:ext cx="360040" cy="2880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853762" y="2937612"/>
            <a:ext cx="360040" cy="2880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241976" y="2633893"/>
            <a:ext cx="937170" cy="1969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ttps://cdn.instructables.com/FWS/BCSR/HFD190ZE/FWSBCSRHFD190ZE.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114" y="2250632"/>
            <a:ext cx="1617251" cy="13772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  <a:extLst/>
        </p:spPr>
      </p:pic>
      <p:sp>
        <p:nvSpPr>
          <p:cNvPr id="14" name="Прямоугольник 13"/>
          <p:cNvSpPr/>
          <p:nvPr/>
        </p:nvSpPr>
        <p:spPr>
          <a:xfrm>
            <a:off x="6241976" y="3028666"/>
            <a:ext cx="937170" cy="1969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775618" y="256291"/>
                <a:ext cx="172675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Число </a:t>
                </a:r>
                <a14:m>
                  <m:oMath xmlns:m="http://schemas.openxmlformats.org/officeDocument/2006/math">
                    <m:r>
                      <a:rPr lang="el-GR" sz="3200" b="1" i="1">
                        <a:solidFill>
                          <a:srgbClr val="FF0000"/>
                        </a:solidFill>
                        <a:latin typeface="Cambria Math"/>
                      </a:rPr>
                      <m:t>𝝅</m:t>
                    </m:r>
                  </m:oMath>
                </a14:m>
                <a:endParaRPr lang="ru-RU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618" y="256291"/>
                <a:ext cx="1726755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8803" t="-14583" b="-32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683568" y="4413111"/>
                <a:ext cx="8682187" cy="17988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4800" b="1" i="1" smtClean="0">
                        <a:solidFill>
                          <a:srgbClr val="FF0000"/>
                        </a:solidFill>
                        <a:latin typeface="Cambria Math"/>
                      </a:rPr>
                      <m:t>𝝅</m:t>
                    </m:r>
                  </m:oMath>
                </a14:m>
                <a:r>
                  <a:rPr lang="ru-RU" sz="3200" dirty="0">
                    <a:latin typeface="Times New Roman" pitchFamily="18" charset="0"/>
                    <a:cs typeface="Times New Roman" pitchFamily="18" charset="0"/>
                  </a:rPr>
                  <a:t>(произносится </a:t>
                </a:r>
                <a:r>
                  <a:rPr lang="ru-RU" sz="3200" b="1" dirty="0">
                    <a:latin typeface="Times New Roman" pitchFamily="18" charset="0"/>
                    <a:cs typeface="Times New Roman" pitchFamily="18" charset="0"/>
                  </a:rPr>
                  <a:t>«пи»</a:t>
                </a:r>
                <a:r>
                  <a:rPr lang="ru-RU" sz="3200" dirty="0">
                    <a:latin typeface="Times New Roman" pitchFamily="18" charset="0"/>
                    <a:cs typeface="Times New Roman" pitchFamily="18" charset="0"/>
                  </a:rPr>
                  <a:t>) — </a:t>
                </a:r>
                <a:r>
                  <a:rPr lang="ru-RU" sz="3200" dirty="0">
                    <a:latin typeface="Times New Roman" pitchFamily="18" charset="0"/>
                    <a:cs typeface="Times New Roman" pitchFamily="18" charset="0"/>
                    <a:hlinkClick r:id="rId5" action="ppaction://hlinkfile" tooltip="Математическая константа"/>
                  </a:rPr>
                  <a:t>математическая константа</a:t>
                </a:r>
                <a:r>
                  <a:rPr lang="ru-RU" sz="3200" dirty="0">
                    <a:latin typeface="Times New Roman" pitchFamily="18" charset="0"/>
                    <a:cs typeface="Times New Roman" pitchFamily="18" charset="0"/>
                  </a:rPr>
                  <a:t>, выражающая отношение </a:t>
                </a:r>
              </a:p>
              <a:p>
                <a:r>
                  <a:rPr lang="ru-RU" sz="3200" u="sng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длины</a:t>
                </a:r>
                <a:r>
                  <a:rPr lang="ru-RU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200" dirty="0">
                    <a:latin typeface="Times New Roman" pitchFamily="18" charset="0"/>
                    <a:cs typeface="Times New Roman" pitchFamily="18" charset="0"/>
                    <a:hlinkClick r:id="rId6" action="ppaction://hlinkfile" tooltip="Окружность"/>
                  </a:rPr>
                  <a:t>окружности</a:t>
                </a:r>
                <a:r>
                  <a:rPr lang="ru-RU" sz="3200" dirty="0">
                    <a:latin typeface="Times New Roman" pitchFamily="18" charset="0"/>
                    <a:cs typeface="Times New Roman" pitchFamily="18" charset="0"/>
                  </a:rPr>
                  <a:t> к длине её </a:t>
                </a:r>
                <a:r>
                  <a:rPr lang="ru-RU" sz="3200" dirty="0">
                    <a:latin typeface="Times New Roman" pitchFamily="18" charset="0"/>
                    <a:cs typeface="Times New Roman" pitchFamily="18" charset="0"/>
                    <a:hlinkClick r:id="rId7" action="ppaction://hlinkfile" tooltip="Диаметр"/>
                  </a:rPr>
                  <a:t>диаметра</a:t>
                </a:r>
                <a:endParaRPr lang="ru-RU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413111"/>
                <a:ext cx="8682187" cy="1798890"/>
              </a:xfrm>
              <a:prstGeom prst="rect">
                <a:avLst/>
              </a:prstGeom>
              <a:blipFill rotWithShape="1">
                <a:blip r:embed="rId8"/>
                <a:stretch>
                  <a:fillRect l="-1756" b="-101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936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u4.anyfad.com/items/t1@e2de4f65-f005-4af6-8bbd-24b937d33b01/14-marta--Mezhdunarodnyy-den-chisla-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5084564" cy="5084564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635896" y="332655"/>
                <a:ext cx="172675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Число </a:t>
                </a:r>
                <a14:m>
                  <m:oMath xmlns:m="http://schemas.openxmlformats.org/officeDocument/2006/math">
                    <m:r>
                      <a:rPr lang="el-GR" sz="3200" b="1" i="1">
                        <a:solidFill>
                          <a:srgbClr val="FF0000"/>
                        </a:solidFill>
                        <a:latin typeface="Cambria Math"/>
                      </a:rPr>
                      <m:t>𝝅</m:t>
                    </m:r>
                  </m:oMath>
                </a14:m>
                <a:endParaRPr lang="ru-RU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332655"/>
                <a:ext cx="1726755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8803" t="-14737" b="-336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294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www.picturesanimations.com/n/numbers/21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49" y="3282659"/>
            <a:ext cx="2773275" cy="268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586721" y="260648"/>
                <a:ext cx="172675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Число </a:t>
                </a:r>
                <a14:m>
                  <m:oMath xmlns:m="http://schemas.openxmlformats.org/officeDocument/2006/math">
                    <m:r>
                      <a:rPr lang="el-GR" sz="3200" b="1" i="1">
                        <a:solidFill>
                          <a:srgbClr val="FF0000"/>
                        </a:solidFill>
                        <a:latin typeface="Cambria Math"/>
                      </a:rPr>
                      <m:t>𝝅</m:t>
                    </m:r>
                  </m:oMath>
                </a14:m>
                <a:endParaRPr lang="ru-RU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721" y="260648"/>
                <a:ext cx="1726755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8803" t="-14583" b="-32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32416" y="1052736"/>
                <a:ext cx="5980356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Для проведения вычислений </a:t>
                </a:r>
              </a:p>
              <a:p>
                <a:pPr algn="ctr"/>
                <a:r>
                  <a:rPr lang="ru-RU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в школе пользуются </a:t>
                </a:r>
              </a:p>
              <a:p>
                <a:pPr algn="ctr"/>
                <a:r>
                  <a:rPr lang="ru-RU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приближенным значением числа  </a:t>
                </a:r>
                <a14:m>
                  <m:oMath xmlns:m="http://schemas.openxmlformats.org/officeDocument/2006/math">
                    <m:r>
                      <a:rPr lang="el-GR" sz="2800" b="1" i="1">
                        <a:solidFill>
                          <a:schemeClr val="tx1"/>
                        </a:solidFill>
                        <a:latin typeface="Cambria Math"/>
                      </a:rPr>
                      <m:t>𝝅</m:t>
                    </m:r>
                  </m:oMath>
                </a14:m>
                <a:endParaRPr lang="ru-RU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416" y="1052736"/>
                <a:ext cx="5980356" cy="1815882"/>
              </a:xfrm>
              <a:prstGeom prst="rect">
                <a:avLst/>
              </a:prstGeom>
              <a:blipFill rotWithShape="1">
                <a:blip r:embed="rId4"/>
                <a:stretch>
                  <a:fillRect l="-1529" t="-33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www.clipartbest.com/cliparts/ace/og9/aceog94ri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403" y="3410637"/>
            <a:ext cx="2970405" cy="252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olov48.narod.ru/Domdel/ZamAlg/0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203" y="3429000"/>
            <a:ext cx="3141685" cy="250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laying-field.ru/img/2015/052122/353702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147" y="5333873"/>
            <a:ext cx="653252" cy="104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64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sweetmenu.ru/images/articles/interesnoe/Patterns/p0044-s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38029"/>
            <a:ext cx="1853019" cy="1848659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960" y="404664"/>
            <a:ext cx="46092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Окружность вокруг нас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www.silkline.su/upload/iblock/856/k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40268"/>
            <a:ext cx="3385075" cy="3385075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data23.i.gallery.ru/albums/gallery/124317-d62e7-86934114-m750x740-u01c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53768"/>
            <a:ext cx="2170520" cy="2127396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ts1.mm.bing.net/th?id=H.4777224283883312&amp;pid=1.7&amp;w=250&amp;h=135&amp;c=7&amp;rs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144102"/>
            <a:ext cx="4301291" cy="2322699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6912260" y="1234480"/>
            <a:ext cx="1656184" cy="15754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661843" y="2022213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1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pi~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-274638"/>
            <a:ext cx="1143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117458" y="268962"/>
            <a:ext cx="2597048" cy="252028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364015" y="268962"/>
            <a:ext cx="2597048" cy="252028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0138" y="990493"/>
            <a:ext cx="24116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Длина </a:t>
            </a:r>
          </a:p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окружности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05483" y="1236714"/>
            <a:ext cx="1805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Диаметр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853762" y="1130790"/>
            <a:ext cx="360040" cy="2880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853762" y="1677473"/>
            <a:ext cx="360040" cy="2880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241976" y="1373754"/>
            <a:ext cx="937170" cy="1969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ttps://cdn.instructables.com/FWS/BCSR/HFD190ZE/FWSBCSRHFD190ZE.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114" y="990493"/>
            <a:ext cx="1617251" cy="13772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  <a:extLst/>
        </p:spPr>
      </p:pic>
      <p:sp>
        <p:nvSpPr>
          <p:cNvPr id="14" name="Прямоугольник 13"/>
          <p:cNvSpPr/>
          <p:nvPr/>
        </p:nvSpPr>
        <p:spPr>
          <a:xfrm>
            <a:off x="6241976" y="1768527"/>
            <a:ext cx="937170" cy="1969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19645" y="3864044"/>
            <a:ext cx="2597048" cy="252028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365317" y="3864044"/>
            <a:ext cx="2597048" cy="252028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12325" y="4585575"/>
            <a:ext cx="24116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Длина </a:t>
            </a:r>
          </a:p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окружности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61094" y="4894473"/>
            <a:ext cx="1805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Диаметр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838193" y="5042845"/>
            <a:ext cx="360040" cy="2880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895430" y="4879438"/>
            <a:ext cx="937170" cy="1969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" descr="https://cdn.instructables.com/FWS/BCSR/HFD190ZE/FWSBCSRHFD190ZE.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726" y="4535793"/>
            <a:ext cx="1617251" cy="13772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  <a:extLst/>
        </p:spPr>
      </p:pic>
      <p:sp>
        <p:nvSpPr>
          <p:cNvPr id="25" name="Прямоугольник 24"/>
          <p:cNvSpPr/>
          <p:nvPr/>
        </p:nvSpPr>
        <p:spPr>
          <a:xfrm>
            <a:off x="2895430" y="5274211"/>
            <a:ext cx="937170" cy="1969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3356992"/>
            <a:ext cx="914400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22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20" grpId="0"/>
      <p:bldP spid="21" grpId="0" animBg="1"/>
      <p:bldP spid="23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1413952" y="3429000"/>
            <a:ext cx="3024336" cy="290555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932040" y="3429000"/>
            <a:ext cx="3024336" cy="290555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97928" y="260811"/>
                <a:ext cx="324036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7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С=</a:t>
                </a:r>
                <a14:m>
                  <m:oMath xmlns:m="http://schemas.openxmlformats.org/officeDocument/2006/math">
                    <m:r>
                      <a:rPr lang="el-GR" sz="7200" b="1" i="1">
                        <a:solidFill>
                          <a:srgbClr val="FF0000"/>
                        </a:solidFill>
                        <a:latin typeface="Cambria Math"/>
                      </a:rPr>
                      <m:t>𝝅</m:t>
                    </m:r>
                    <m:r>
                      <a:rPr lang="en-US" sz="7200" b="1" i="0" smtClean="0">
                        <a:solidFill>
                          <a:srgbClr val="FF0000"/>
                        </a:solidFill>
                        <a:latin typeface="Cambria Math"/>
                      </a:rPr>
                      <m:t>𝐝</m:t>
                    </m:r>
                  </m:oMath>
                </a14:m>
                <a:endParaRPr lang="ru-RU" sz="7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928" y="260811"/>
                <a:ext cx="3240360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4313" t="-19289" b="-411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03648" y="1425867"/>
                <a:ext cx="7056784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      </a:t>
                </a:r>
                <a:r>
                  <a:rPr lang="en-US" sz="36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C-</a:t>
                </a:r>
                <a:r>
                  <a:rPr lang="ru-RU" sz="36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длина окружности</a:t>
                </a:r>
              </a:p>
              <a:p>
                <a:r>
                  <a:rPr lang="ru-RU" sz="36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      </a:t>
                </a:r>
                <a:r>
                  <a:rPr lang="en-US" sz="36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d-</a:t>
                </a:r>
                <a:r>
                  <a:rPr lang="ru-RU" sz="36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диаметр окружности</a:t>
                </a:r>
              </a:p>
              <a:p>
                <a:r>
                  <a:rPr lang="ru-RU" sz="36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      </a:t>
                </a:r>
                <a:r>
                  <a:rPr lang="en-US" sz="36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36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- радиус окружности</a:t>
                </a:r>
              </a:p>
              <a:p>
                <a:r>
                  <a:rPr lang="ru-RU" sz="36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6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     </a:t>
                </a:r>
              </a:p>
              <a:p>
                <a:r>
                  <a:rPr lang="ru-RU" sz="36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  <a:p>
                <a:r>
                  <a:rPr lang="ru-RU" sz="5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6600" b="1" i="1" smtClean="0">
                        <a:solidFill>
                          <a:srgbClr val="0000FF"/>
                        </a:solidFill>
                        <a:latin typeface="Cambria Math"/>
                      </a:rPr>
                      <m:t>𝝅</m:t>
                    </m:r>
                  </m:oMath>
                </a14:m>
                <a:r>
                  <a:rPr lang="ru-RU" sz="5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66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≈ </a:t>
                </a:r>
                <a:r>
                  <a:rPr lang="ru-RU" sz="5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3,14</a:t>
                </a:r>
                <a:endParaRPr lang="ru-RU" sz="5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5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1425867"/>
                <a:ext cx="7056784" cy="4708981"/>
              </a:xfrm>
              <a:prstGeom prst="rect">
                <a:avLst/>
              </a:prstGeom>
              <a:blipFill rotWithShape="1">
                <a:blip r:embed="rId3"/>
                <a:stretch>
                  <a:fillRect t="-20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247406" y="4104482"/>
                <a:ext cx="2393604" cy="15545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6600" b="1" i="1" smtClean="0">
                        <a:solidFill>
                          <a:srgbClr val="0000FF"/>
                        </a:solidFill>
                        <a:latin typeface="Cambria Math"/>
                      </a:rPr>
                      <m:t>𝝅</m:t>
                    </m:r>
                  </m:oMath>
                </a14:m>
                <a:r>
                  <a:rPr lang="ru-RU" sz="66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66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≈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66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66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𝟐𝟐</m:t>
                        </m:r>
                      </m:num>
                      <m:den>
                        <m:r>
                          <a:rPr lang="ru-RU" sz="66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ru-RU" sz="66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7406" y="4104482"/>
                <a:ext cx="2393604" cy="1554593"/>
              </a:xfrm>
              <a:prstGeom prst="rect">
                <a:avLst/>
              </a:prstGeom>
              <a:blipFill rotWithShape="1">
                <a:blip r:embed="rId4"/>
                <a:stretch>
                  <a:fillRect b="-145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07330" y="260811"/>
                <a:ext cx="324036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7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С=2</a:t>
                </a:r>
                <a14:m>
                  <m:oMath xmlns:m="http://schemas.openxmlformats.org/officeDocument/2006/math">
                    <m:r>
                      <a:rPr lang="el-GR" sz="7200" b="1" i="1">
                        <a:solidFill>
                          <a:srgbClr val="FF0000"/>
                        </a:solidFill>
                        <a:latin typeface="Cambria Math"/>
                      </a:rPr>
                      <m:t>𝝅</m:t>
                    </m:r>
                  </m:oMath>
                </a14:m>
                <a:r>
                  <a:rPr lang="en-US" sz="7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lang="ru-RU" sz="7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330" y="260811"/>
                <a:ext cx="3240360" cy="1200329"/>
              </a:xfrm>
              <a:prstGeom prst="rect">
                <a:avLst/>
              </a:prstGeom>
              <a:blipFill rotWithShape="1">
                <a:blip r:embed="rId5"/>
                <a:stretch>
                  <a:fillRect l="-14098" t="-19289" r="-9962" b="-411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C:\Users\12\Desktop\Аннимации\анимашки\smile4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229200"/>
            <a:ext cx="1470069" cy="126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81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трелка вправо 25"/>
          <p:cNvSpPr/>
          <p:nvPr/>
        </p:nvSpPr>
        <p:spPr>
          <a:xfrm>
            <a:off x="429659" y="3348436"/>
            <a:ext cx="1777104" cy="1149011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420560" y="1764605"/>
            <a:ext cx="1777104" cy="1149011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420560" y="222548"/>
            <a:ext cx="1777104" cy="1149011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423624" y="4802682"/>
            <a:ext cx="1917385" cy="174734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10746" y="494396"/>
            <a:ext cx="1412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R=5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см 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5868" y="2077501"/>
            <a:ext cx="1463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 = 2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31608" y="5296398"/>
                <a:ext cx="1595309" cy="7105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R=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ru-RU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км</a:t>
                </a:r>
                <a:endParaRPr lang="ru-RU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08" y="5296398"/>
                <a:ext cx="1595309" cy="710579"/>
              </a:xfrm>
              <a:prstGeom prst="rect">
                <a:avLst/>
              </a:prstGeom>
              <a:blipFill rotWithShape="1">
                <a:blip r:embed="rId2"/>
                <a:stretch>
                  <a:fillRect l="-8046" r="-6897" b="-103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418371" y="3661332"/>
            <a:ext cx="16145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R=1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дм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7395752" y="3568998"/>
                <a:ext cx="151195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С=</a:t>
                </a:r>
                <a14:m>
                  <m:oMath xmlns:m="http://schemas.openxmlformats.org/officeDocument/2006/math">
                    <m:r>
                      <a:rPr lang="el-GR" sz="4000" b="1" i="1">
                        <a:solidFill>
                          <a:srgbClr val="FF0000"/>
                        </a:solidFill>
                        <a:latin typeface="Cambria Math"/>
                      </a:rPr>
                      <m:t>𝝅</m:t>
                    </m:r>
                    <m:r>
                      <a:rPr lang="en-US" sz="4000" b="1">
                        <a:solidFill>
                          <a:srgbClr val="FF0000"/>
                        </a:solidFill>
                        <a:latin typeface="Cambria Math"/>
                      </a:rPr>
                      <m:t>𝐝</m:t>
                    </m:r>
                  </m:oMath>
                </a14:m>
                <a:endParaRPr lang="ru-RU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752" y="3568998"/>
                <a:ext cx="1511952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14113" t="-15385" b="-35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7142771" y="798686"/>
                <a:ext cx="182453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С=2</a:t>
                </a:r>
                <a14:m>
                  <m:oMath xmlns:m="http://schemas.openxmlformats.org/officeDocument/2006/math">
                    <m:r>
                      <a:rPr lang="el-GR" sz="4000" b="1" i="1">
                        <a:solidFill>
                          <a:srgbClr val="FF0000"/>
                        </a:solidFill>
                        <a:latin typeface="Cambria Math"/>
                      </a:rPr>
                      <m:t>𝝅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lang="ru-RU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771" y="798686"/>
                <a:ext cx="1824538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12040" t="-15517" r="-10702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6910849" y="2162554"/>
                <a:ext cx="214994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𝝅</m:t>
                    </m:r>
                  </m:oMath>
                </a14:m>
                <a:r>
                  <a:rPr lang="ru-RU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≈ 3,14</a:t>
                </a: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849" y="2162554"/>
                <a:ext cx="2149948" cy="769441"/>
              </a:xfrm>
              <a:prstGeom prst="rect">
                <a:avLst/>
              </a:prstGeom>
              <a:blipFill rotWithShape="1">
                <a:blip r:embed="rId5"/>
                <a:stretch>
                  <a:fillRect t="-15079" r="-10795" b="-380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7395752" y="4939249"/>
                <a:ext cx="1656223" cy="10677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𝝅</m:t>
                    </m:r>
                  </m:oMath>
                </a14:m>
                <a:r>
                  <a:rPr lang="ru-RU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≈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4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𝟐𝟐</m:t>
                        </m:r>
                      </m:num>
                      <m:den>
                        <m:r>
                          <a:rPr lang="ru-RU" sz="4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ru-RU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752" y="4939249"/>
                <a:ext cx="1656223" cy="1067728"/>
              </a:xfrm>
              <a:prstGeom prst="rect">
                <a:avLst/>
              </a:prstGeom>
              <a:blipFill rotWithShape="1">
                <a:blip r:embed="rId6"/>
                <a:stretch>
                  <a:fillRect b="-12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2483768" y="535443"/>
            <a:ext cx="4073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С= 2 · 3,14 · 5 = 31,4 (см)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59397" y="2024055"/>
            <a:ext cx="3435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С= 3,14 · 2 = 6,28 (м)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501977" y="3562201"/>
                <a:ext cx="3736920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С= 2 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𝟐𝟐</m:t>
                        </m:r>
                      </m:num>
                      <m:den>
                        <m:r>
                          <a:rPr lang="ru-RU" sz="2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 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  <a:cs typeface="Times New Roman" pitchFamily="18" charset="0"/>
                          </a:rPr>
                          <m:t>𝟏𝟒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 = 8,8 (</a:t>
                </a:r>
                <a:r>
                  <a:rPr lang="ru-RU" sz="2800" b="1" dirty="0" err="1" smtClean="0">
                    <a:latin typeface="Times New Roman" pitchFamily="18" charset="0"/>
                    <a:cs typeface="Times New Roman" pitchFamily="18" charset="0"/>
                  </a:rPr>
                  <a:t>дм</a:t>
                </a: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ru-RU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977" y="3562201"/>
                <a:ext cx="3736920" cy="714683"/>
              </a:xfrm>
              <a:prstGeom prst="rect">
                <a:avLst/>
              </a:prstGeom>
              <a:blipFill rotWithShape="1">
                <a:blip r:embed="rId7"/>
                <a:stretch>
                  <a:fillRect l="-3263" r="-2284" b="-8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495263" y="5390077"/>
                <a:ext cx="3470822" cy="713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С= 2 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800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𝟐𝟐</m:t>
                        </m:r>
                      </m:num>
                      <m:den>
                        <m:r>
                          <a:rPr lang="ru-RU" sz="2800" b="1" i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  <m:r>
                      <a:rPr lang="ru-RU" sz="2800" b="1" i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800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2800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𝟏𝟏</m:t>
                        </m:r>
                      </m:den>
                    </m:f>
                    <m:r>
                      <a:rPr lang="ru-RU" sz="28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= 4 (км)</a:t>
                </a:r>
                <a:endParaRPr lang="ru-RU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263" y="5390077"/>
                <a:ext cx="3470822" cy="713016"/>
              </a:xfrm>
              <a:prstGeom prst="rect">
                <a:avLst/>
              </a:prstGeom>
              <a:blipFill rotWithShape="1">
                <a:blip r:embed="rId8"/>
                <a:stretch>
                  <a:fillRect l="-3509" r="-2456" b="-94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584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>
                <a:spLocks noChangeArrowheads="1"/>
              </p:cNvSpPr>
              <p:nvPr/>
            </p:nvSpPr>
            <p:spPr bwMode="auto">
              <a:xfrm>
                <a:off x="573930" y="1106488"/>
                <a:ext cx="8304778" cy="2246769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800" b="1" dirty="0">
                    <a:latin typeface="Times New Roman" pitchFamily="18" charset="0"/>
                    <a:cs typeface="Times New Roman" pitchFamily="18" charset="0"/>
                  </a:rPr>
                  <a:t>Впервые воспользовался обозначением </a:t>
                </a: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этого числа греческой буквой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solidFill>
                          <a:srgbClr val="0000FF"/>
                        </a:solidFill>
                        <a:latin typeface="Cambria Math"/>
                      </a:rPr>
                      <m:t>𝝅</m:t>
                    </m:r>
                    <m:r>
                      <a:rPr lang="ru-RU" sz="2800" b="1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британский математик </a:t>
                </a: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hlinkClick r:id="rId2" tooltip="Джонс, Уильям (математик)"/>
                  </a:rPr>
                  <a:t>Джонс</a:t>
                </a: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в 1706 году,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а общепринятым оно стало после работ </a:t>
                </a:r>
                <a:r>
                  <a:rPr kumimoji="0" lang="ru-RU" sz="28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hlinkClick r:id="rId3" tooltip="Эйлер, Леонард"/>
                  </a:rPr>
                  <a:t>Леонарда Эйлера</a:t>
                </a: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в 1737г. г.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3930" y="1106488"/>
                <a:ext cx="8304778" cy="2246769"/>
              </a:xfrm>
              <a:prstGeom prst="rect">
                <a:avLst/>
              </a:prstGeom>
              <a:blipFill rotWithShape="1">
                <a:blip r:embed="rId4"/>
                <a:stretch>
                  <a:fillRect l="-1468" t="-2446" r="-2276" b="-7065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\pi~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-274638"/>
            <a:ext cx="1143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714101" y="328300"/>
                <a:ext cx="172675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Число </a:t>
                </a:r>
                <a14:m>
                  <m:oMath xmlns:m="http://schemas.openxmlformats.org/officeDocument/2006/math">
                    <m:r>
                      <a:rPr lang="el-GR" sz="3200" b="1" i="1" smtClean="0">
                        <a:solidFill>
                          <a:srgbClr val="FF0000"/>
                        </a:solidFill>
                        <a:latin typeface="Cambria Math"/>
                      </a:rPr>
                      <m:t>𝝅</m:t>
                    </m:r>
                  </m:oMath>
                </a14:m>
                <a:endParaRPr lang="ru-RU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101" y="328300"/>
                <a:ext cx="1726755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8803" t="-14583" b="-32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425089" y="3749299"/>
            <a:ext cx="3924312" cy="27755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6" descr="http://ts1.mm.bing.net/th?id=I.4912258044527584&amp;pid=1.7&amp;w=140&amp;h=154&amp;c=7&amp;rs=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" r="7203"/>
          <a:stretch/>
        </p:blipFill>
        <p:spPr bwMode="auto">
          <a:xfrm>
            <a:off x="2295805" y="3900901"/>
            <a:ext cx="1828800" cy="236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99474" y="3838233"/>
            <a:ext cx="13516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Джонс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Уильям</a:t>
            </a:r>
          </a:p>
          <a:p>
            <a:pPr algn="ctr"/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1675–1749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148064" y="3736404"/>
            <a:ext cx="3581803" cy="27651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Picture 4" descr="http://ts3.mm.bing.net/th?id=H.4998745748409962&amp;pid=1.7&amp;w=102&amp;h=146&amp;c=7&amp;rs=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926" y="3926837"/>
            <a:ext cx="1655016" cy="236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140063" y="3838234"/>
            <a:ext cx="13388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Леонард 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Эйлер</a:t>
            </a:r>
          </a:p>
          <a:p>
            <a:pPr algn="ctr"/>
            <a:endPara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1707–1783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74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4" grpId="0"/>
      <p:bldP spid="15" grpId="0" animBg="1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439197" y="260648"/>
                <a:ext cx="191590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Число </a:t>
                </a:r>
                <a14:m>
                  <m:oMath xmlns:m="http://schemas.openxmlformats.org/officeDocument/2006/math">
                    <m:r>
                      <a:rPr lang="el-GR" sz="3600" b="1" i="1" smtClean="0">
                        <a:solidFill>
                          <a:srgbClr val="FF0000"/>
                        </a:solidFill>
                        <a:latin typeface="Cambria Math"/>
                      </a:rPr>
                      <m:t>𝝅</m:t>
                    </m:r>
                  </m:oMath>
                </a14:m>
                <a:endParaRPr lang="ru-RU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197" y="260648"/>
                <a:ext cx="1915909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9554" t="-15094" b="-339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755576" y="749713"/>
            <a:ext cx="78399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Стихотворение для затвердевания в памяти</a:t>
            </a:r>
          </a:p>
          <a:p>
            <a:pPr algn="ctr"/>
            <a:r>
              <a:rPr lang="ru-RU" sz="2800" b="1" dirty="0" smtClean="0"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 8-11 знаков числа  π:</a:t>
            </a:r>
            <a:endParaRPr lang="ru-RU" sz="28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897" y="1879609"/>
            <a:ext cx="4053644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Чтобы нам не ошибаться,</a:t>
            </a:r>
            <a:b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Надо правильно прочесть:</a:t>
            </a:r>
            <a:b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Три, четырнадцать, пятнадцать,</a:t>
            </a:r>
            <a:b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Девяносто два и шесть.</a:t>
            </a:r>
            <a:b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Надо только постараться</a:t>
            </a:r>
            <a:b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И запомнить всё как есть:</a:t>
            </a:r>
            <a:b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Три, четырнадцать, пятнадцать,</a:t>
            </a:r>
            <a:b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Девяносто два и шесть.</a:t>
            </a:r>
            <a:endParaRPr lang="ru-RU" sz="2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13721" y="1879609"/>
            <a:ext cx="4496800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Три, четырнадцать, пятнадцать,</a:t>
            </a:r>
            <a:b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Девять, два, шесть, пять, три, пять.</a:t>
            </a:r>
            <a:b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Чтоб наукой заниматься,</a:t>
            </a:r>
            <a:b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Это каждый должен знать.</a:t>
            </a:r>
            <a:b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Можно просто постараться</a:t>
            </a:r>
            <a:b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И почаще повторять:</a:t>
            </a:r>
            <a:b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«Три, четырнадцать, пятнадцать,</a:t>
            </a:r>
            <a:br>
              <a:rPr lang="ru-RU" sz="20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Девять, двадцать шесть и пять».</a:t>
            </a:r>
            <a:endParaRPr lang="ru-RU" sz="20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6" descr="http://www.gifmania.ru/Animated-Gifs-Animirovannykh-Alfavitov/Animations-Animated-Numbers/Images-Numbers-Three/Numbers-Three-2856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7" y="5223080"/>
            <a:ext cx="1066290" cy="103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m.gifmania.ru/Animated-Gifs-Animirovannykh-Alfavitov/Animations-Animated-Numbers/Images-Numbers-One/Numbers-One-2834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66" y="5260306"/>
            <a:ext cx="1245383" cy="99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justclickit.ru/flash/alfa/alfa%20(6965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295108"/>
            <a:ext cx="1167393" cy="99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55576" y="5260306"/>
            <a:ext cx="4411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80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 descr="http://m.gifmania.ru/Animated-Gifs-Animirovannykh-Alfavitov/Animations-Animated-Numbers/Images-Numbers-One/Numbers-One-2834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885" y="5295108"/>
            <a:ext cx="1192623" cy="95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nommurestobar.com/imagelib/579a651e7240f.jp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033" y="5198060"/>
            <a:ext cx="1114881" cy="103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justclickit.ru/flash/alfa/alfa%20(6380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615" y="5223080"/>
            <a:ext cx="1124415" cy="104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justclickit.ru/flash/alfa/alfa%20(5114)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922" y="5238376"/>
            <a:ext cx="1267039" cy="102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justclickit.ru/flash/alfa/alfa%20(6628)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260306"/>
            <a:ext cx="1273008" cy="103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nommurestobar.com/imagelib/579a651e7240f.jp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583" y="5201351"/>
            <a:ext cx="1151350" cy="106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42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87890" y="332656"/>
                <a:ext cx="17267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Число </a:t>
                </a:r>
                <a14:m>
                  <m:oMath xmlns:m="http://schemas.openxmlformats.org/officeDocument/2006/math">
                    <m:r>
                      <a:rPr lang="el-GR" sz="3200" b="1" i="1" smtClean="0">
                        <a:solidFill>
                          <a:srgbClr val="FF0000"/>
                        </a:solidFill>
                        <a:latin typeface="Cambria Math"/>
                      </a:rPr>
                      <m:t>𝝅</m:t>
                    </m:r>
                  </m:oMath>
                </a14:m>
                <a:endParaRPr lang="ru-RU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890" y="332656"/>
                <a:ext cx="1726755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9187" t="-14737" b="-336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upload.wikimedia.org/wikipedia/commons/thumb/4/40/Pi_monumentum.jpg/220px-Pi_monumentum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76753"/>
            <a:ext cx="5760640" cy="415244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5535235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Памятник числу «пи» на ступенях перед зданием Музея искусств в 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  <a:hlinkClick r:id="rId5" action="ppaction://hlinkfile" tooltip="Сиэтл"/>
              </a:rPr>
              <a:t>Сиэтле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52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87890" y="332656"/>
                <a:ext cx="17267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Число </a:t>
                </a:r>
                <a14:m>
                  <m:oMath xmlns:m="http://schemas.openxmlformats.org/officeDocument/2006/math">
                    <m:r>
                      <a:rPr lang="el-GR" sz="3200" b="1" i="1" smtClean="0">
                        <a:solidFill>
                          <a:srgbClr val="FF0000"/>
                        </a:solidFill>
                        <a:latin typeface="Cambria Math"/>
                      </a:rPr>
                      <m:t>𝝅</m:t>
                    </m:r>
                  </m:oMath>
                </a14:m>
                <a:endParaRPr lang="ru-RU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890" y="332656"/>
                <a:ext cx="1726755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9187" t="-14737" b="-336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https://proxy.imgsmail.ru/?h=vjNCacEBepwWlSFdcz8SQQ&amp;e=1423246596&amp;url171=Y29udGVudC5mb3RvLm1haWwucnUvbWFpbC8wNzdkZW4vX2Fuc3dlcnMvaS0xMjQ2LmpwZw~~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660" y="1052736"/>
            <a:ext cx="5745400" cy="4176464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5445224"/>
            <a:ext cx="6840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Памятник расположен в Парке скульптур (Нью-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Джерси,США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6904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87890" y="332656"/>
                <a:ext cx="17267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Число </a:t>
                </a:r>
                <a14:m>
                  <m:oMath xmlns:m="http://schemas.openxmlformats.org/officeDocument/2006/math">
                    <m:r>
                      <a:rPr lang="el-GR" sz="3200" b="1" i="1" smtClean="0">
                        <a:solidFill>
                          <a:srgbClr val="FF0000"/>
                        </a:solidFill>
                        <a:latin typeface="Cambria Math"/>
                      </a:rPr>
                      <m:t>𝝅</m:t>
                    </m:r>
                  </m:oMath>
                </a14:m>
                <a:endParaRPr lang="ru-RU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890" y="332656"/>
                <a:ext cx="1726755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9187" t="-14737" b="-336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Сегодня отмечается День числа «Пи» (Фото: Michael Juarez, Shutterstock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93125"/>
            <a:ext cx="5765359" cy="4320483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30269" y="5445224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«Пи»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(Фото: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Michael Juarez,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Shutterstock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55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87890" y="332656"/>
                <a:ext cx="17267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Число </a:t>
                </a:r>
                <a14:m>
                  <m:oMath xmlns:m="http://schemas.openxmlformats.org/officeDocument/2006/math">
                    <m:r>
                      <a:rPr lang="el-GR" sz="3200" b="1" i="1" smtClean="0">
                        <a:solidFill>
                          <a:srgbClr val="FF0000"/>
                        </a:solidFill>
                        <a:latin typeface="Cambria Math"/>
                      </a:rPr>
                      <m:t>𝝅</m:t>
                    </m:r>
                  </m:oMath>
                </a14:m>
                <a:endParaRPr lang="ru-RU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890" y="332656"/>
                <a:ext cx="1726755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9187" t="-14737" b="-336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://slovo67.ucoz.ru/_fr/0/01273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387" y="1060619"/>
            <a:ext cx="5847759" cy="4320483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15615" y="5769801"/>
            <a:ext cx="117352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Крымское побережье, близ города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Кацивели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04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87890" y="332656"/>
                <a:ext cx="17267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Число </a:t>
                </a:r>
                <a14:m>
                  <m:oMath xmlns:m="http://schemas.openxmlformats.org/officeDocument/2006/math">
                    <m:r>
                      <a:rPr lang="el-GR" sz="3200" b="1" i="1" smtClean="0">
                        <a:solidFill>
                          <a:srgbClr val="FF0000"/>
                        </a:solidFill>
                        <a:latin typeface="Cambria Math"/>
                      </a:rPr>
                      <m:t>𝝅</m:t>
                    </m:r>
                  </m:oMath>
                </a14:m>
                <a:endParaRPr lang="ru-RU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890" y="332656"/>
                <a:ext cx="1726755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9187" t="-14737" b="-336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://ts2.mm.bing.net/th?id=HN.608046569306587744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5880"/>
            <a:ext cx="5856654" cy="4207339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04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404664"/>
            <a:ext cx="46092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Окружность вокруг нас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pictures-full.org/wall/foto/img/46c89a72b486e4934cfb2b8810fafb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1320" y="725123"/>
            <a:ext cx="3260104" cy="2037565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oscowgolf.ru/images/basketball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57" y="3140968"/>
            <a:ext cx="4392488" cy="3294366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tas.irk.ru/sites/default/files/imagecache/watermark/news/03.06.2013_-_1102/img_8939_new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58" r="37214" b="11974"/>
          <a:stretch/>
        </p:blipFill>
        <p:spPr bwMode="auto">
          <a:xfrm>
            <a:off x="4932040" y="3654406"/>
            <a:ext cx="4049929" cy="2780928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uchtorg.com/sport/files/kolco-basket-amort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121" y="1718731"/>
            <a:ext cx="2120503" cy="1659524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48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87890" y="332656"/>
                <a:ext cx="17267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Число </a:t>
                </a:r>
                <a14:m>
                  <m:oMath xmlns:m="http://schemas.openxmlformats.org/officeDocument/2006/math">
                    <m:r>
                      <a:rPr lang="el-GR" sz="3200" b="1" i="1" smtClean="0">
                        <a:solidFill>
                          <a:srgbClr val="FF0000"/>
                        </a:solidFill>
                        <a:latin typeface="Cambria Math"/>
                      </a:rPr>
                      <m:t>𝝅</m:t>
                    </m:r>
                  </m:oMath>
                </a14:m>
                <a:endParaRPr lang="ru-RU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890" y="332656"/>
                <a:ext cx="1726755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9187" t="-14737" b="-336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://ts1.mm.bing.net/th?&amp;id=HN.608002069150109529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659" y="1196753"/>
            <a:ext cx="5760640" cy="417646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04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87890" y="332656"/>
                <a:ext cx="17267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Число </a:t>
                </a:r>
                <a14:m>
                  <m:oMath xmlns:m="http://schemas.openxmlformats.org/officeDocument/2006/math">
                    <m:r>
                      <a:rPr lang="el-GR" sz="3200" b="1" i="1" smtClean="0">
                        <a:solidFill>
                          <a:srgbClr val="FF0000"/>
                        </a:solidFill>
                        <a:latin typeface="Cambria Math"/>
                      </a:rPr>
                      <m:t>𝝅</m:t>
                    </m:r>
                  </m:oMath>
                </a14:m>
                <a:endParaRPr lang="ru-RU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890" y="332656"/>
                <a:ext cx="1726755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9187" t="-14737" b="-336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http://ts1.mm.bing.net/th?&amp;id=HN.608055210784587868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96952"/>
            <a:ext cx="4298939" cy="295232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32040" y="2019042"/>
                <a:ext cx="32319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«Вкусное» число </a:t>
                </a:r>
                <a14:m>
                  <m:oMath xmlns:m="http://schemas.openxmlformats.org/officeDocument/2006/math">
                    <m:r>
                      <a:rPr lang="el-GR" sz="2800" b="1" i="1">
                        <a:solidFill>
                          <a:schemeClr val="tx1"/>
                        </a:solidFill>
                        <a:latin typeface="Cambria Math"/>
                      </a:rPr>
                      <m:t>𝝅</m:t>
                    </m:r>
                  </m:oMath>
                </a14:m>
                <a:endParaRPr lang="ru-RU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2019042"/>
                <a:ext cx="3231910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3774"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Прикольные картинки,пирог,число пи,смешные картинки,фото приколы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09718"/>
            <a:ext cx="3960440" cy="3953883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3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﻿&quot;S'% X v \ \ \ % % г ' %A £ VS й 5 5 cp O' p MV $ &lt; $ $ ^ £ ж &amp; .л О О О 07 О) 0 - о со V Л&gt; О) 07 сб Со £ А ■Í' f ÿ i? £ &lt;у „V г5 О 1.V л\ \&gt;N* л^&gt; r-v &gt; 0&gt; V СР cP ОС СГ -f г,стена,число пи,песочниц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7" y="1268760"/>
            <a:ext cx="4358653" cy="326899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ts1.mm.bing.net/th?&amp;id=HN.607991254424749850&amp;w=300&amp;h=300&amp;c=0&amp;pid=1.9&amp;rs=0&amp;p=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5" r="11624"/>
          <a:stretch/>
        </p:blipFill>
        <p:spPr bwMode="auto">
          <a:xfrm>
            <a:off x="4932040" y="3040330"/>
            <a:ext cx="3962400" cy="335825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56887" y="5013176"/>
                <a:ext cx="4572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Интерьер  </a:t>
                </a:r>
                <a:r>
                  <a:rPr lang="ru-RU" sz="2800" b="1" dirty="0">
                    <a:latin typeface="Times New Roman" pitchFamily="18" charset="0"/>
                    <a:cs typeface="Times New Roman" pitchFamily="18" charset="0"/>
                  </a:rPr>
                  <a:t>и число </a:t>
                </a:r>
                <a14:m>
                  <m:oMath xmlns:m="http://schemas.openxmlformats.org/officeDocument/2006/math">
                    <m:r>
                      <a:rPr lang="el-GR" sz="2800" b="1" i="1">
                        <a:latin typeface="Cambria Math"/>
                      </a:rPr>
                      <m:t>𝝅</m:t>
                    </m:r>
                  </m:oMath>
                </a14:m>
                <a:endParaRPr lang="ru-RU" sz="2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87" y="5013176"/>
                <a:ext cx="4572000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667" t="-63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828887" y="2087022"/>
                <a:ext cx="4572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ru-RU" sz="2800" b="1" dirty="0" err="1">
                    <a:latin typeface="Times New Roman" pitchFamily="18" charset="0"/>
                    <a:cs typeface="Times New Roman" pitchFamily="18" charset="0"/>
                  </a:rPr>
                  <a:t>Ф</a:t>
                </a:r>
                <a:r>
                  <a:rPr lang="ru-RU" sz="2800" b="1" dirty="0" err="1" smtClean="0">
                    <a:latin typeface="Times New Roman" pitchFamily="18" charset="0"/>
                    <a:cs typeface="Times New Roman" pitchFamily="18" charset="0"/>
                  </a:rPr>
                  <a:t>лешмоб</a:t>
                </a: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 и </a:t>
                </a:r>
                <a:r>
                  <a:rPr lang="ru-RU" sz="2800" b="1" dirty="0">
                    <a:latin typeface="Times New Roman" pitchFamily="18" charset="0"/>
                    <a:cs typeface="Times New Roman" pitchFamily="18" charset="0"/>
                  </a:rPr>
                  <a:t>число </a:t>
                </a:r>
                <a14:m>
                  <m:oMath xmlns:m="http://schemas.openxmlformats.org/officeDocument/2006/math">
                    <m:r>
                      <a:rPr lang="el-GR" sz="2800" b="1" i="1">
                        <a:latin typeface="Cambria Math"/>
                      </a:rPr>
                      <m:t>𝝅</m:t>
                    </m:r>
                  </m:oMath>
                </a14:m>
                <a:endParaRPr lang="ru-RU" sz="2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887" y="2087022"/>
                <a:ext cx="4572000" cy="954107"/>
              </a:xfrm>
              <a:prstGeom prst="rect">
                <a:avLst/>
              </a:prstGeom>
              <a:blipFill rotWithShape="1">
                <a:blip r:embed="rId5"/>
                <a:stretch>
                  <a:fillRect t="-63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786050" y="332655"/>
                <a:ext cx="172675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Число </a:t>
                </a:r>
                <a14:m>
                  <m:oMath xmlns:m="http://schemas.openxmlformats.org/officeDocument/2006/math">
                    <m:r>
                      <a:rPr lang="el-GR" sz="3200" b="1" i="1">
                        <a:solidFill>
                          <a:srgbClr val="FF0000"/>
                        </a:solidFill>
                        <a:latin typeface="Cambria Math"/>
                      </a:rPr>
                      <m:t>𝝅</m:t>
                    </m:r>
                  </m:oMath>
                </a14:m>
                <a:endParaRPr lang="ru-RU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050" y="332655"/>
                <a:ext cx="1726755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8834" t="-14737" b="-336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465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6372200" y="1370854"/>
            <a:ext cx="2239792" cy="213015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9215" y="4178791"/>
            <a:ext cx="579012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Международный день числа «Пи», случайно или умышленно, совпадает с днем рождения одного из наиболее                             выдающихся физиков                                                          современности — днем рождения                                           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Альберта Эйнштейна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215" y="1281415"/>
            <a:ext cx="579012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повседневных вычислениях мы пользуемся упрощенным написанием числа, оставляя только два знака после запятой, —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3,14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Взглянув на этот знак, сразу же становится очевидным, почему именно 14 марта отмечается День числа «Пи».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441657"/>
            <a:ext cx="5727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Международный день числа «Пи»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8722" y="2143543"/>
            <a:ext cx="1813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 марта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://ts1.mm.bing.net/th?id=H.4658812039857272&amp;pid=1.7&amp;w=95&amp;h=139&amp;c=7&amp;r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94" y="3816235"/>
            <a:ext cx="1825421" cy="2670880"/>
          </a:xfrm>
          <a:prstGeom prst="rect">
            <a:avLst/>
          </a:prstGeom>
          <a:noFill/>
          <a:ln w="5715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5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motriphoto.com/uploads/posts/2012-10/1350659562_einstein-volt-230mpg-6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92" y="404664"/>
            <a:ext cx="4412544" cy="3168352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ts1.mm.bing.net/th?&amp;id=HN.607994600200933047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912" y="3068960"/>
            <a:ext cx="3988617" cy="3397711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84452" y="409739"/>
            <a:ext cx="21435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Альберт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Эйнштейн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38519" y="1703923"/>
            <a:ext cx="26354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14 марта 1879 – </a:t>
            </a: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апреля 1955 гг.</a:t>
            </a:r>
            <a:endParaRPr lang="ru-RU" sz="2400" b="1" dirty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3651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Физик-теоретик, один из основателей современной теоретической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физики.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52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ebplus.info/images/wpi.cache/cards/c_2326_pi0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335" y="764704"/>
            <a:ext cx="6665885" cy="518457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92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836712"/>
            <a:ext cx="8453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провели наблюдение и нашли окружности </a:t>
            </a:r>
          </a:p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окружающем нас мире;</a:t>
            </a:r>
          </a:p>
        </p:txBody>
      </p:sp>
      <p:pic>
        <p:nvPicPr>
          <p:cNvPr id="1026" name="Picture 2" descr="http://s003.radikal.ru/i202/1308/5c/750539b0e139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8" y="836712"/>
            <a:ext cx="847300" cy="84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s003.radikal.ru/i202/1308/5c/750539b0e139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" y="1988840"/>
            <a:ext cx="847300" cy="84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s003.radikal.ru/i202/1308/5c/750539b0e139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8" y="3212976"/>
            <a:ext cx="847300" cy="84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s003.radikal.ru/i202/1308/5c/750539b0e139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8" y="4437112"/>
            <a:ext cx="847300" cy="84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s003.radikal.ru/i202/1308/5c/750539b0e139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" y="5610110"/>
            <a:ext cx="847300" cy="84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1115616" y="2032737"/>
                <a:ext cx="9805232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660066"/>
                    </a:solidFill>
                    <a:latin typeface="Times New Roman" pitchFamily="18" charset="0"/>
                    <a:cs typeface="Times New Roman" pitchFamily="18" charset="0"/>
                  </a:rPr>
                  <a:t>проделали  необходимые измерения </a:t>
                </a:r>
              </a:p>
              <a:p>
                <a:r>
                  <a:rPr lang="ru-RU" sz="2800" b="1" dirty="0">
                    <a:solidFill>
                      <a:srgbClr val="660066"/>
                    </a:solidFill>
                    <a:latin typeface="Times New Roman" pitchFamily="18" charset="0"/>
                    <a:cs typeface="Times New Roman" pitchFamily="18" charset="0"/>
                  </a:rPr>
                  <a:t>и вычислили приближенное значение числа </a:t>
                </a:r>
                <a14:m>
                  <m:oMath xmlns:m="http://schemas.openxmlformats.org/officeDocument/2006/math">
                    <m:r>
                      <a:rPr lang="el-GR" sz="2800" b="1" i="1">
                        <a:solidFill>
                          <a:srgbClr val="660066"/>
                        </a:solidFill>
                        <a:latin typeface="Cambria Math"/>
                      </a:rPr>
                      <m:t>𝝅</m:t>
                    </m:r>
                    <m:r>
                      <a:rPr lang="ru-RU" sz="2800" b="1" i="1" smtClean="0">
                        <a:solidFill>
                          <a:srgbClr val="660066"/>
                        </a:solidFill>
                        <a:latin typeface="Cambria Math"/>
                      </a:rPr>
                      <m:t> ;</m:t>
                    </m:r>
                  </m:oMath>
                </a14:m>
                <a:endParaRPr lang="ru-RU" sz="2800" b="1" dirty="0">
                  <a:solidFill>
                    <a:srgbClr val="660066"/>
                  </a:solidFill>
                  <a:latin typeface="Times New Roman" pitchFamily="18" charset="0"/>
                </a:endParaRPr>
              </a:p>
              <a:p>
                <a:endParaRPr lang="ru-RU" sz="2800" b="1" dirty="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032737"/>
                <a:ext cx="9805232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1244" t="-43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Прямоугольник 21"/>
          <p:cNvSpPr/>
          <p:nvPr/>
        </p:nvSpPr>
        <p:spPr>
          <a:xfrm>
            <a:off x="1128504" y="3212976"/>
            <a:ext cx="69665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вывели формулу для вычисления длины </a:t>
            </a:r>
          </a:p>
          <a:p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кружности;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99672" y="4442917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решили задачу, возникшую в реальной </a:t>
            </a:r>
          </a:p>
          <a:p>
            <a:r>
              <a:rPr lang="ru-RU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жизненной </a:t>
            </a:r>
            <a: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ситуации;</a:t>
            </a:r>
            <a:endParaRPr lang="ru-RU" sz="28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99672" y="5471384"/>
            <a:ext cx="656149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расширили математический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кругозор.</a:t>
            </a:r>
            <a:endParaRPr lang="ru-RU" sz="28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239625" y="321816"/>
            <a:ext cx="27442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Итоги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урока: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7190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123728" y="720793"/>
            <a:ext cx="4949258" cy="4752528"/>
          </a:xfrm>
          <a:prstGeom prst="ellipse">
            <a:avLst/>
          </a:prstGeom>
          <a:solidFill>
            <a:srgbClr val="99FFCC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558666" y="2188457"/>
            <a:ext cx="1290731" cy="1327970"/>
          </a:xfrm>
          <a:prstGeom prst="ellipse">
            <a:avLst/>
          </a:prstGeom>
          <a:noFill/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99592" y="2485228"/>
            <a:ext cx="700212" cy="752488"/>
          </a:xfrm>
          <a:prstGeom prst="ellipse">
            <a:avLst/>
          </a:prstGeom>
          <a:noFill/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327026" y="2780515"/>
            <a:ext cx="914400" cy="914400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852511" y="5557448"/>
            <a:ext cx="914400" cy="914400"/>
          </a:xfrm>
          <a:prstGeom prst="ellipse">
            <a:avLst/>
          </a:prstGeom>
          <a:noFill/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148064" y="5403272"/>
            <a:ext cx="1492130" cy="1338095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797978" y="523920"/>
            <a:ext cx="914400" cy="9144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213040" y="1199349"/>
            <a:ext cx="584937" cy="577830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845632" y="5725260"/>
            <a:ext cx="914400" cy="9144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8478950" y="3690402"/>
            <a:ext cx="426341" cy="416332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623868" y="4106734"/>
            <a:ext cx="2307647" cy="23651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312357" y="1883783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Успехов в изучении темы: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«Длина окружности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mobilefreewap.narod.ru/anim2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6" y="3367098"/>
            <a:ext cx="2658576" cy="305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/>
          <p:cNvSpPr/>
          <p:nvPr/>
        </p:nvSpPr>
        <p:spPr>
          <a:xfrm>
            <a:off x="6623868" y="165369"/>
            <a:ext cx="1492130" cy="1338095"/>
          </a:xfrm>
          <a:prstGeom prst="ellipse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 descr="http://www.picturesanimations.com/n/numbers/21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779" y="3806599"/>
            <a:ext cx="1292506" cy="119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Овал 21"/>
          <p:cNvSpPr/>
          <p:nvPr/>
        </p:nvSpPr>
        <p:spPr>
          <a:xfrm>
            <a:off x="326911" y="315064"/>
            <a:ext cx="1845573" cy="1798133"/>
          </a:xfrm>
          <a:prstGeom prst="ellipse">
            <a:avLst/>
          </a:prstGeom>
          <a:noFill/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57864" y="1455144"/>
            <a:ext cx="916236" cy="879001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85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332655"/>
            <a:ext cx="46092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Окружность вокруг нас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Radiating Ripples - 1600x1200 - ID 25334 - PREM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40" y="397374"/>
            <a:ext cx="3329430" cy="2335277"/>
          </a:xfrm>
          <a:prstGeom prst="rect">
            <a:avLst/>
          </a:prstGeom>
          <a:noFill/>
          <a:ln w="38100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Water Lily, Helani Gardens, Maui - 1600x1200 - ID 445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64" y="2994217"/>
            <a:ext cx="4535487" cy="3527425"/>
          </a:xfrm>
          <a:prstGeom prst="rect">
            <a:avLst/>
          </a:prstGeom>
          <a:noFill/>
          <a:ln w="38100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obychnogo.net/files/u1/sneginka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0" y="2997548"/>
            <a:ext cx="3545468" cy="3520762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/>
          <p:cNvSpPr/>
          <p:nvPr/>
        </p:nvSpPr>
        <p:spPr>
          <a:xfrm>
            <a:off x="7129681" y="1084752"/>
            <a:ext cx="1656184" cy="15754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879264" y="1872485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6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332655"/>
            <a:ext cx="46092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Окружность вокруг нас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Do You Have the Time S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r="13726"/>
          <a:stretch/>
        </p:blipFill>
        <p:spPr bwMode="auto">
          <a:xfrm>
            <a:off x="310652" y="332654"/>
            <a:ext cx="3156581" cy="2967359"/>
          </a:xfrm>
          <a:prstGeom prst="rect">
            <a:avLst/>
          </a:prstGeom>
          <a:noFill/>
          <a:ln w="38100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Содержимое 5" descr="mosty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1027" y="3117433"/>
            <a:ext cx="4241632" cy="3393305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  <p:sp>
        <p:nvSpPr>
          <p:cNvPr id="3" name="Овал 2"/>
          <p:cNvSpPr/>
          <p:nvPr/>
        </p:nvSpPr>
        <p:spPr>
          <a:xfrm>
            <a:off x="6912260" y="1234480"/>
            <a:ext cx="1656184" cy="15754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661843" y="2022213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nevseoboi.com.ua/uploads/posts/2010-01/1262613996_ntial_memorial__marion__ohi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52" y="3579171"/>
            <a:ext cx="3876661" cy="2907496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98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g8_glb_nomadspt_gry_m_31483_3148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063" y="1772816"/>
            <a:ext cx="3327559" cy="2026786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139952" y="417014"/>
            <a:ext cx="46092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Окружность вокруг нас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berkut52007.narod.ru/Klumba-t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63" y="4077072"/>
            <a:ext cx="3351466" cy="2496842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nevsedoma.com.ua/images/2010/168/4/285-99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7" y="3175887"/>
            <a:ext cx="5126239" cy="3427849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6912260" y="1234480"/>
            <a:ext cx="1656184" cy="15754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661843" y="2022213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34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s2.mm.bing.net/th?id=I.5018867630867977&amp;pid=1.7&amp;w=149&amp;h=148&amp;c=7&amp;r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68760"/>
            <a:ext cx="2291571" cy="2276191"/>
          </a:xfrm>
          <a:prstGeom prst="ellipse">
            <a:avLst/>
          </a:prstGeom>
          <a:ln w="38100" cap="rnd">
            <a:solidFill>
              <a:schemeClr val="accent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33873" y="355021"/>
            <a:ext cx="4642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Окружность вокруг нас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http://ts1.mm.bing.net/th?id=I.5021320056275404&amp;pid=1.7&amp;w=114&amp;h=154&amp;c=7&amp;r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28" y="355021"/>
            <a:ext cx="1890286" cy="2553546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ts3.mm.bing.net/th?id=I.5032431162491098&amp;pid=1.7&amp;w=183&amp;h=142&amp;c=7&amp;rs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4167788" cy="3234021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ts1.mm.bing.net/th?id=I.4606615253484104&amp;pid=1.7&amp;w=217&amp;h=154&amp;c=7&amp;rs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037" y="3929472"/>
            <a:ext cx="3547419" cy="2517525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57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sugar_hill_07"/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064" y="2914442"/>
            <a:ext cx="3645745" cy="3647084"/>
          </a:xfrm>
          <a:prstGeom prst="rect">
            <a:avLst/>
          </a:prstGeom>
          <a:ln w="38100">
            <a:solidFill>
              <a:schemeClr val="accent5"/>
            </a:solidFill>
            <a:miter lim="800000"/>
            <a:headEnd/>
            <a:tailEnd/>
          </a:ln>
        </p:spPr>
      </p:pic>
      <p:pic>
        <p:nvPicPr>
          <p:cNvPr id="3" name="Picture 6" descr="CCS"/>
          <p:cNvPicPr>
            <a:picLocks noChangeAspect="1" noChangeArrowheads="1"/>
          </p:cNvPicPr>
          <p:nvPr/>
        </p:nvPicPr>
        <p:blipFill>
          <a:blip r:embed="rId3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428716"/>
            <a:ext cx="3344926" cy="2664296"/>
          </a:xfrm>
          <a:prstGeom prst="rect">
            <a:avLst/>
          </a:prstGeom>
          <a:ln w="38100">
            <a:solidFill>
              <a:schemeClr val="accent5"/>
            </a:solidFill>
            <a:miter lim="800000"/>
            <a:headEnd/>
            <a:tailEnd/>
          </a:ln>
        </p:spPr>
      </p:pic>
      <p:pic>
        <p:nvPicPr>
          <p:cNvPr id="4" name="Picture 10" descr="704287159"/>
          <p:cNvPicPr>
            <a:picLocks noChangeAspect="1" noChangeArrowheads="1"/>
          </p:cNvPicPr>
          <p:nvPr/>
        </p:nvPicPr>
        <p:blipFill>
          <a:blip r:embed="rId4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3375933"/>
            <a:ext cx="3422958" cy="3174086"/>
          </a:xfrm>
          <a:prstGeom prst="rect">
            <a:avLst/>
          </a:prstGeom>
          <a:ln w="38100">
            <a:solidFill>
              <a:schemeClr val="accent5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461851" y="404664"/>
            <a:ext cx="46092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Окружность вокруг нас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4612" y="1268760"/>
            <a:ext cx="280570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Геометрические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фигуры 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полях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74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folmulticolor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0276" y="3557773"/>
            <a:ext cx="2967587" cy="2967587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</p:pic>
      <p:pic>
        <p:nvPicPr>
          <p:cNvPr id="6" name="Picture 3" descr="C:\Documents and Settings\Admin\Рабочий стол\Бред xD\FlowerofLife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0277" y="410186"/>
            <a:ext cx="2967586" cy="2967586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851920" y="544324"/>
            <a:ext cx="46092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Окружность вокруг нас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1128786"/>
            <a:ext cx="2941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«Цветок Жизни»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2254386"/>
            <a:ext cx="515228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Lazy Crazy" pitchFamily="18"/>
              </a:rPr>
              <a:t>«Цветок Жизни» </a:t>
            </a:r>
            <a:r>
              <a:rPr lang="ru-RU" sz="2800" b="1" dirty="0">
                <a:latin typeface="Lazy Crazy" pitchFamily="18"/>
              </a:rPr>
              <a:t>можно найти во всех мировых </a:t>
            </a:r>
            <a:r>
              <a:rPr lang="ru-RU" sz="2800" b="1" dirty="0" smtClean="0">
                <a:latin typeface="Lazy Crazy" pitchFamily="18"/>
              </a:rPr>
              <a:t>религиях.</a:t>
            </a:r>
          </a:p>
          <a:p>
            <a:r>
              <a:rPr lang="ru-RU" sz="2800" b="1" dirty="0" smtClean="0">
                <a:latin typeface="Lazy Crazy" pitchFamily="18"/>
              </a:rPr>
              <a:t>Строится он только </a:t>
            </a:r>
          </a:p>
          <a:p>
            <a:r>
              <a:rPr lang="ru-RU" sz="2800" b="1" dirty="0" smtClean="0">
                <a:latin typeface="Lazy Crazy" pitchFamily="18"/>
              </a:rPr>
              <a:t>с помощью </a:t>
            </a:r>
          </a:p>
          <a:p>
            <a:r>
              <a:rPr lang="ru-RU" sz="2800" b="1" dirty="0" smtClean="0">
                <a:latin typeface="Lazy Crazy" pitchFamily="18"/>
              </a:rPr>
              <a:t>окружностей разных диаметров </a:t>
            </a:r>
          </a:p>
          <a:p>
            <a:r>
              <a:rPr lang="ru-RU" sz="2800" b="1" dirty="0" smtClean="0">
                <a:latin typeface="Lazy Crazy" pitchFamily="18"/>
              </a:rPr>
              <a:t>и с разными центрами.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28587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</TotalTime>
  <Words>646</Words>
  <Application>Microsoft Office PowerPoint</Application>
  <PresentationFormat>Экран (4:3)</PresentationFormat>
  <Paragraphs>154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</dc:creator>
  <cp:lastModifiedBy>Марина Глубоковских</cp:lastModifiedBy>
  <cp:revision>255</cp:revision>
  <dcterms:created xsi:type="dcterms:W3CDTF">2013-01-25T16:29:26Z</dcterms:created>
  <dcterms:modified xsi:type="dcterms:W3CDTF">2017-01-27T06:55:59Z</dcterms:modified>
</cp:coreProperties>
</file>