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6" r:id="rId3"/>
    <p:sldId id="277" r:id="rId4"/>
    <p:sldId id="300" r:id="rId5"/>
    <p:sldId id="292" r:id="rId6"/>
    <p:sldId id="301" r:id="rId7"/>
    <p:sldId id="302" r:id="rId8"/>
    <p:sldId id="293" r:id="rId9"/>
    <p:sldId id="280" r:id="rId10"/>
    <p:sldId id="310" r:id="rId11"/>
    <p:sldId id="311" r:id="rId12"/>
    <p:sldId id="312" r:id="rId13"/>
    <p:sldId id="313" r:id="rId14"/>
    <p:sldId id="315" r:id="rId1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CB8F"/>
    <a:srgbClr val="DFBF42"/>
    <a:srgbClr val="C99028"/>
    <a:srgbClr val="DEA900"/>
    <a:srgbClr val="FF99CC"/>
    <a:srgbClr val="FFCCFF"/>
    <a:srgbClr val="C7C1A9"/>
    <a:srgbClr val="FFFFFF"/>
    <a:srgbClr val="00FF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8" autoAdjust="0"/>
    <p:restoredTop sz="94556" autoAdjust="0"/>
  </p:normalViewPr>
  <p:slideViewPr>
    <p:cSldViewPr>
      <p:cViewPr varScale="1">
        <p:scale>
          <a:sx n="75" d="100"/>
          <a:sy n="75" d="100"/>
        </p:scale>
        <p:origin x="12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BFC802E-587E-4DBE-B1B7-B83076EDE4E5}" type="datetimeFigureOut">
              <a:rPr lang="ru-RU"/>
              <a:pPr>
                <a:defRPr/>
              </a:pPr>
              <a:t>07.02.2017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D948D3C-A1EA-436F-B467-C7F05D48BE70}" type="slidenum">
              <a:rPr lang="ru-RU"/>
              <a:pPr>
                <a:defRPr/>
              </a:pPr>
              <a:t>‹#›</a:t>
            </a:fld>
            <a:endParaRPr lang="ru-RU"/>
          </a:p>
        </p:txBody>
      </p:sp>
    </p:spTree>
    <p:extLst>
      <p:ext uri="{BB962C8B-B14F-4D97-AF65-F5344CB8AC3E}">
        <p14:creationId xmlns:p14="http://schemas.microsoft.com/office/powerpoint/2010/main" val="2623814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184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901064E-A29F-4B61-9AE1-B347930CB88F}" type="slidenum">
              <a:rPr lang="ru-RU" altLang="ru-RU"/>
              <a:pPr fontAlgn="base">
                <a:spcBef>
                  <a:spcPct val="0"/>
                </a:spcBef>
                <a:spcAft>
                  <a:spcPct val="0"/>
                </a:spcAft>
              </a:pPr>
              <a:t>1</a:t>
            </a:fld>
            <a:endParaRPr lang="ru-RU" altLang="ru-RU"/>
          </a:p>
        </p:txBody>
      </p:sp>
    </p:spTree>
    <p:extLst>
      <p:ext uri="{BB962C8B-B14F-4D97-AF65-F5344CB8AC3E}">
        <p14:creationId xmlns:p14="http://schemas.microsoft.com/office/powerpoint/2010/main" val="261773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5268C33-D8FD-4668-B552-04B9AEF1AB27}" type="slidenum">
              <a:rPr lang="ru-RU">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1541064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3ACC8A7-5A12-4BB1-A242-AF619D6FB5D5}" type="datetimeFigureOut">
              <a:rPr lang="ru-RU"/>
              <a:pPr>
                <a:defRPr/>
              </a:pPr>
              <a:t>07.02.2017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26C3F32-9FEF-4D44-A1CA-272D322037C7}" type="slidenum">
              <a:rPr lang="ru-RU"/>
              <a:pPr>
                <a:defRPr/>
              </a:pPr>
              <a:t>‹#›</a:t>
            </a:fld>
            <a:endParaRPr lang="ru-RU"/>
          </a:p>
        </p:txBody>
      </p:sp>
    </p:spTree>
    <p:extLst>
      <p:ext uri="{BB962C8B-B14F-4D97-AF65-F5344CB8AC3E}">
        <p14:creationId xmlns:p14="http://schemas.microsoft.com/office/powerpoint/2010/main" val="108809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DB5C714-492B-4953-9420-66DB34C682EB}" type="datetimeFigureOut">
              <a:rPr lang="ru-RU"/>
              <a:pPr>
                <a:defRPr/>
              </a:pPr>
              <a:t>07.02.2017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A7C2CDD-9CE3-45E5-9879-4B233ED246E2}" type="slidenum">
              <a:rPr lang="ru-RU"/>
              <a:pPr>
                <a:defRPr/>
              </a:pPr>
              <a:t>‹#›</a:t>
            </a:fld>
            <a:endParaRPr lang="ru-RU"/>
          </a:p>
        </p:txBody>
      </p:sp>
    </p:spTree>
    <p:extLst>
      <p:ext uri="{BB962C8B-B14F-4D97-AF65-F5344CB8AC3E}">
        <p14:creationId xmlns:p14="http://schemas.microsoft.com/office/powerpoint/2010/main" val="3888862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D745039-27AF-4E6F-8AED-1480F744F65E}" type="datetimeFigureOut">
              <a:rPr lang="ru-RU"/>
              <a:pPr>
                <a:defRPr/>
              </a:pPr>
              <a:t>07.02.2017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5289425-E928-40D8-AF90-374FA972421D}" type="slidenum">
              <a:rPr lang="ru-RU"/>
              <a:pPr>
                <a:defRPr/>
              </a:pPr>
              <a:t>‹#›</a:t>
            </a:fld>
            <a:endParaRPr lang="ru-RU"/>
          </a:p>
        </p:txBody>
      </p:sp>
    </p:spTree>
    <p:extLst>
      <p:ext uri="{BB962C8B-B14F-4D97-AF65-F5344CB8AC3E}">
        <p14:creationId xmlns:p14="http://schemas.microsoft.com/office/powerpoint/2010/main" val="83458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02D95C4-A8FA-450A-A499-A83B55867197}" type="datetimeFigureOut">
              <a:rPr lang="ru-RU"/>
              <a:pPr>
                <a:defRPr/>
              </a:pPr>
              <a:t>07.02.2017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A656A2A-8795-4A3A-8538-40C589F02330}" type="slidenum">
              <a:rPr lang="ru-RU"/>
              <a:pPr>
                <a:defRPr/>
              </a:pPr>
              <a:t>‹#›</a:t>
            </a:fld>
            <a:endParaRPr lang="ru-RU"/>
          </a:p>
        </p:txBody>
      </p:sp>
    </p:spTree>
    <p:extLst>
      <p:ext uri="{BB962C8B-B14F-4D97-AF65-F5344CB8AC3E}">
        <p14:creationId xmlns:p14="http://schemas.microsoft.com/office/powerpoint/2010/main" val="364278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9CD8307-2BFC-4C6E-A689-AEDE972F5402}" type="datetimeFigureOut">
              <a:rPr lang="ru-RU"/>
              <a:pPr>
                <a:defRPr/>
              </a:pPr>
              <a:t>07.02.2017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9D2EDCA-AB71-4CF2-BFFB-11B984BF97EF}" type="slidenum">
              <a:rPr lang="ru-RU"/>
              <a:pPr>
                <a:defRPr/>
              </a:pPr>
              <a:t>‹#›</a:t>
            </a:fld>
            <a:endParaRPr lang="ru-RU"/>
          </a:p>
        </p:txBody>
      </p:sp>
    </p:spTree>
    <p:extLst>
      <p:ext uri="{BB962C8B-B14F-4D97-AF65-F5344CB8AC3E}">
        <p14:creationId xmlns:p14="http://schemas.microsoft.com/office/powerpoint/2010/main" val="2900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DD9C07C-1116-4516-B29B-6539CCA1ECA1}" type="datetimeFigureOut">
              <a:rPr lang="ru-RU"/>
              <a:pPr>
                <a:defRPr/>
              </a:pPr>
              <a:t>07.02.2017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5C6E23C-0C23-4DB1-A2BB-341B734367A8}" type="slidenum">
              <a:rPr lang="ru-RU"/>
              <a:pPr>
                <a:defRPr/>
              </a:pPr>
              <a:t>‹#›</a:t>
            </a:fld>
            <a:endParaRPr lang="ru-RU"/>
          </a:p>
        </p:txBody>
      </p:sp>
    </p:spTree>
    <p:extLst>
      <p:ext uri="{BB962C8B-B14F-4D97-AF65-F5344CB8AC3E}">
        <p14:creationId xmlns:p14="http://schemas.microsoft.com/office/powerpoint/2010/main" val="3420551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0838E5D-88DF-4AE2-8856-20096BDF6389}" type="datetimeFigureOut">
              <a:rPr lang="ru-RU"/>
              <a:pPr>
                <a:defRPr/>
              </a:pPr>
              <a:t>07.02.2017</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4FC9B0E-8882-498F-A34B-506670B98D59}" type="slidenum">
              <a:rPr lang="ru-RU"/>
              <a:pPr>
                <a:defRPr/>
              </a:pPr>
              <a:t>‹#›</a:t>
            </a:fld>
            <a:endParaRPr lang="ru-RU"/>
          </a:p>
        </p:txBody>
      </p:sp>
    </p:spTree>
    <p:extLst>
      <p:ext uri="{BB962C8B-B14F-4D97-AF65-F5344CB8AC3E}">
        <p14:creationId xmlns:p14="http://schemas.microsoft.com/office/powerpoint/2010/main" val="2076187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2D88007-36E6-495B-88BB-7039E9671E5F}" type="datetimeFigureOut">
              <a:rPr lang="ru-RU"/>
              <a:pPr>
                <a:defRPr/>
              </a:pPr>
              <a:t>07.02.2017</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DE343F0-EF2F-463A-80FB-BCF96ABECA8F}" type="slidenum">
              <a:rPr lang="ru-RU"/>
              <a:pPr>
                <a:defRPr/>
              </a:pPr>
              <a:t>‹#›</a:t>
            </a:fld>
            <a:endParaRPr lang="ru-RU"/>
          </a:p>
        </p:txBody>
      </p:sp>
    </p:spTree>
    <p:extLst>
      <p:ext uri="{BB962C8B-B14F-4D97-AF65-F5344CB8AC3E}">
        <p14:creationId xmlns:p14="http://schemas.microsoft.com/office/powerpoint/2010/main" val="137471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4529300-50C7-41EF-8C26-5335E262DA08}" type="datetimeFigureOut">
              <a:rPr lang="ru-RU"/>
              <a:pPr>
                <a:defRPr/>
              </a:pPr>
              <a:t>07.02.2017</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D3BA4F3-1AC3-4AED-8C36-23662BDCAD6A}" type="slidenum">
              <a:rPr lang="ru-RU"/>
              <a:pPr>
                <a:defRPr/>
              </a:pPr>
              <a:t>‹#›</a:t>
            </a:fld>
            <a:endParaRPr lang="ru-RU"/>
          </a:p>
        </p:txBody>
      </p:sp>
    </p:spTree>
    <p:extLst>
      <p:ext uri="{BB962C8B-B14F-4D97-AF65-F5344CB8AC3E}">
        <p14:creationId xmlns:p14="http://schemas.microsoft.com/office/powerpoint/2010/main" val="157701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FAD215E-C4C6-4CCD-9493-52154F901EDD}" type="datetimeFigureOut">
              <a:rPr lang="ru-RU"/>
              <a:pPr>
                <a:defRPr/>
              </a:pPr>
              <a:t>07.02.2017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E73F1F-D013-4934-8FCF-E630604430A1}" type="slidenum">
              <a:rPr lang="ru-RU"/>
              <a:pPr>
                <a:defRPr/>
              </a:pPr>
              <a:t>‹#›</a:t>
            </a:fld>
            <a:endParaRPr lang="ru-RU"/>
          </a:p>
        </p:txBody>
      </p:sp>
    </p:spTree>
    <p:extLst>
      <p:ext uri="{BB962C8B-B14F-4D97-AF65-F5344CB8AC3E}">
        <p14:creationId xmlns:p14="http://schemas.microsoft.com/office/powerpoint/2010/main" val="1077150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BAE7223-70E0-4423-BFF4-93EA9A89D5DE}" type="datetimeFigureOut">
              <a:rPr lang="ru-RU"/>
              <a:pPr>
                <a:defRPr/>
              </a:pPr>
              <a:t>07.02.2017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8AEC9A7-9FAF-4645-AAE4-CE809514356E}" type="slidenum">
              <a:rPr lang="ru-RU"/>
              <a:pPr>
                <a:defRPr/>
              </a:pPr>
              <a:t>‹#›</a:t>
            </a:fld>
            <a:endParaRPr lang="ru-RU"/>
          </a:p>
        </p:txBody>
      </p:sp>
    </p:spTree>
    <p:extLst>
      <p:ext uri="{BB962C8B-B14F-4D97-AF65-F5344CB8AC3E}">
        <p14:creationId xmlns:p14="http://schemas.microsoft.com/office/powerpoint/2010/main" val="3744264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42BB3ED-01E7-432D-B765-52CA16A1FC23}" type="datetimeFigureOut">
              <a:rPr lang="ru-RU"/>
              <a:pPr>
                <a:defRPr/>
              </a:pPr>
              <a:t>07.02.2017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64643C4-DBBC-4888-9C0C-178B16EDA8C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6"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24.jpe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53.png"/><Relationship Id="rId7" Type="http://schemas.openxmlformats.org/officeDocument/2006/relationships/image" Target="../media/image71.png"/><Relationship Id="rId2" Type="http://schemas.openxmlformats.org/officeDocument/2006/relationships/image" Target="../media/image67.jpg"/><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9.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9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1700808"/>
            <a:ext cx="7772400" cy="1814512"/>
          </a:xfrm>
        </p:spPr>
        <p:txBody>
          <a:bodyPr rtlCol="0">
            <a:noAutofit/>
          </a:bodyPr>
          <a:lstStyle/>
          <a:p>
            <a:pPr fontAlgn="auto">
              <a:lnSpc>
                <a:spcPct val="70000"/>
              </a:lnSpc>
              <a:spcAft>
                <a:spcPts val="0"/>
              </a:spcAft>
              <a:defRPr/>
            </a:pPr>
            <a:r>
              <a:rPr lang="ru-RU" sz="8800" dirty="0">
                <a:solidFill>
                  <a:schemeClr val="tx1">
                    <a:lumMod val="95000"/>
                    <a:lumOff val="5000"/>
                  </a:schemeClr>
                </a:solidFill>
                <a:latin typeface="Monotype Corsiva" panose="03010101010201010101" pitchFamily="66" charset="0"/>
              </a:rPr>
              <a:t>Путешествие </a:t>
            </a:r>
            <a:r>
              <a:rPr lang="ru-RU" sz="8800" dirty="0" smtClean="0">
                <a:solidFill>
                  <a:schemeClr val="tx1">
                    <a:lumMod val="95000"/>
                    <a:lumOff val="5000"/>
                  </a:schemeClr>
                </a:solidFill>
                <a:latin typeface="Monotype Corsiva" panose="03010101010201010101" pitchFamily="66" charset="0"/>
              </a:rPr>
              <a:t>по Ярославской железной дороге</a:t>
            </a:r>
            <a:r>
              <a:rPr lang="ru-RU" sz="8800" dirty="0">
                <a:solidFill>
                  <a:schemeClr val="tx1">
                    <a:lumMod val="95000"/>
                    <a:lumOff val="5000"/>
                  </a:schemeClr>
                </a:solidFill>
              </a:rPr>
              <a:t/>
            </a:r>
            <a:br>
              <a:rPr lang="ru-RU" sz="8800" dirty="0">
                <a:solidFill>
                  <a:schemeClr val="tx1">
                    <a:lumMod val="95000"/>
                    <a:lumOff val="5000"/>
                  </a:schemeClr>
                </a:solidFill>
              </a:rPr>
            </a:br>
            <a:endParaRPr lang="ru-RU" sz="8800" dirty="0">
              <a:solidFill>
                <a:schemeClr val="tx1">
                  <a:lumMod val="95000"/>
                  <a:lumOff val="5000"/>
                </a:schemeClr>
              </a:solidFill>
              <a:latin typeface="Monotype Corsiva" panose="03010101010201010101" pitchFamily="66" charset="0"/>
            </a:endParaRPr>
          </a:p>
        </p:txBody>
      </p:sp>
      <p:sp>
        <p:nvSpPr>
          <p:cNvPr id="4" name="Подзаголовок 3"/>
          <p:cNvSpPr>
            <a:spLocks noGrp="1"/>
          </p:cNvSpPr>
          <p:nvPr>
            <p:ph type="subTitle" idx="1"/>
          </p:nvPr>
        </p:nvSpPr>
        <p:spPr/>
        <p:txBody>
          <a:bodyPr/>
          <a:lstStyle/>
          <a:p>
            <a:endParaRPr lang="ru-RU"/>
          </a:p>
        </p:txBody>
      </p:sp>
      <p:sp>
        <p:nvSpPr>
          <p:cNvPr id="5" name="Подзаголовок 2"/>
          <p:cNvSpPr txBox="1">
            <a:spLocks/>
          </p:cNvSpPr>
          <p:nvPr/>
        </p:nvSpPr>
        <p:spPr bwMode="auto">
          <a:xfrm>
            <a:off x="3491880" y="4077073"/>
            <a:ext cx="5256584" cy="2016224"/>
          </a:xfrm>
          <a:prstGeom prst="rect">
            <a:avLst/>
          </a:prstGeom>
          <a:solidFill>
            <a:srgbClr val="C4CB8F"/>
          </a:solidFill>
          <a:ln>
            <a:noFill/>
          </a:ln>
          <a:effectLst>
            <a:softEdge rad="1778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fontAlgn="auto">
              <a:spcAft>
                <a:spcPts val="0"/>
              </a:spcAft>
              <a:buFont typeface="Arial" pitchFamily="34" charset="0"/>
              <a:buNone/>
              <a:defRPr/>
            </a:pPr>
            <a:r>
              <a:rPr lang="ru-RU" sz="2400" b="1" smtClean="0">
                <a:solidFill>
                  <a:schemeClr val="tx1">
                    <a:lumMod val="95000"/>
                    <a:lumOff val="5000"/>
                  </a:schemeClr>
                </a:solidFill>
                <a:latin typeface="Monotype Corsiva" panose="03010101010201010101" pitchFamily="66" charset="0"/>
              </a:rPr>
              <a:t>Тодиева М.В., </a:t>
            </a:r>
            <a:br>
              <a:rPr lang="ru-RU" sz="2400" b="1" smtClean="0">
                <a:solidFill>
                  <a:schemeClr val="tx1">
                    <a:lumMod val="95000"/>
                    <a:lumOff val="5000"/>
                  </a:schemeClr>
                </a:solidFill>
                <a:latin typeface="Monotype Corsiva" panose="03010101010201010101" pitchFamily="66" charset="0"/>
              </a:rPr>
            </a:br>
            <a:r>
              <a:rPr lang="ru-RU" sz="2000" smtClean="0">
                <a:solidFill>
                  <a:schemeClr val="tx1">
                    <a:lumMod val="95000"/>
                    <a:lumOff val="5000"/>
                  </a:schemeClr>
                </a:solidFill>
                <a:latin typeface="Monotype Corsiva" panose="03010101010201010101" pitchFamily="66" charset="0"/>
              </a:rPr>
              <a:t>учитель географии </a:t>
            </a:r>
          </a:p>
          <a:p>
            <a:pPr algn="r" fontAlgn="auto">
              <a:spcAft>
                <a:spcPts val="0"/>
              </a:spcAft>
              <a:buFont typeface="Arial" pitchFamily="34" charset="0"/>
              <a:buNone/>
              <a:defRPr/>
            </a:pPr>
            <a:r>
              <a:rPr lang="ru-RU" sz="2000" smtClean="0">
                <a:solidFill>
                  <a:schemeClr val="tx1">
                    <a:lumMod val="95000"/>
                    <a:lumOff val="5000"/>
                  </a:schemeClr>
                </a:solidFill>
                <a:latin typeface="Monotype Corsiva" panose="03010101010201010101" pitchFamily="66" charset="0"/>
              </a:rPr>
              <a:t>АННОО Православная гимназия имени преп. Сергия Радонежского города Сергиева Посада</a:t>
            </a:r>
            <a:endParaRPr lang="ru-RU" sz="2000" dirty="0">
              <a:solidFill>
                <a:schemeClr val="tx1">
                  <a:lumMod val="95000"/>
                  <a:lumOff val="5000"/>
                </a:schemeClr>
              </a:solidFill>
              <a:latin typeface="Monotype Corsiva" panose="03010101010201010101"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sndAc>
          <p:stSnd>
            <p:snd r:embed="rId3" name="chimes.wav"/>
          </p:stSnd>
        </p:sndAc>
      </p:transition>
    </mc:Choice>
    <mc:Fallback xmlns="">
      <p:transition spd="slow">
        <p:fade/>
        <p:sndAc>
          <p:stSnd>
            <p:snd r:embed="rId5"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82464" r="50779" b="1235"/>
          <a:stretch/>
        </p:blipFill>
        <p:spPr bwMode="auto">
          <a:xfrm>
            <a:off x="6135575" y="0"/>
            <a:ext cx="3008425" cy="1084521"/>
          </a:xfrm>
          <a:prstGeom prst="parallelogram">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7065180" y="1025993"/>
            <a:ext cx="252000" cy="252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p:cNvSpPr txBox="1"/>
          <p:nvPr/>
        </p:nvSpPr>
        <p:spPr>
          <a:xfrm>
            <a:off x="3890789" y="200188"/>
            <a:ext cx="1691387" cy="523220"/>
          </a:xfrm>
          <a:prstGeom prst="rect">
            <a:avLst/>
          </a:prstGeom>
          <a:noFill/>
        </p:spPr>
        <p:txBody>
          <a:bodyPr wrap="square" rtlCol="0">
            <a:spAutoFit/>
          </a:bodyPr>
          <a:lstStyle/>
          <a:p>
            <a:pPr algn="ctr"/>
            <a:r>
              <a:rPr lang="ru-RU" sz="2800" b="1" dirty="0" smtClean="0">
                <a:solidFill>
                  <a:srgbClr val="FF0000"/>
                </a:solidFill>
                <a:latin typeface="Monotype Corsiva" panose="03010101010201010101" pitchFamily="66" charset="0"/>
              </a:rPr>
              <a:t>1862 год</a:t>
            </a:r>
            <a:endParaRPr lang="ru-RU" sz="2800" b="1" dirty="0">
              <a:solidFill>
                <a:srgbClr val="FF0000"/>
              </a:solidFill>
              <a:latin typeface="Monotype Corsiva" panose="03010101010201010101" pitchFamily="66" charset="0"/>
            </a:endParaRPr>
          </a:p>
        </p:txBody>
      </p:sp>
      <p:sp>
        <p:nvSpPr>
          <p:cNvPr id="8" name="TextBox 7"/>
          <p:cNvSpPr txBox="1"/>
          <p:nvPr/>
        </p:nvSpPr>
        <p:spPr>
          <a:xfrm>
            <a:off x="696955" y="228814"/>
            <a:ext cx="3528392" cy="584775"/>
          </a:xfrm>
          <a:prstGeom prst="rect">
            <a:avLst/>
          </a:prstGeom>
          <a:noFill/>
        </p:spPr>
        <p:txBody>
          <a:bodyPr wrap="square" rtlCol="0">
            <a:spAutoFit/>
          </a:bodyPr>
          <a:lstStyle/>
          <a:p>
            <a:pPr algn="ctr"/>
            <a:r>
              <a:rPr lang="ru-RU" sz="3200" b="1" dirty="0" smtClean="0">
                <a:solidFill>
                  <a:srgbClr val="FF0000"/>
                </a:solidFill>
                <a:latin typeface="Monotype Corsiva" panose="03010101010201010101" pitchFamily="66" charset="0"/>
              </a:rPr>
              <a:t>Ярославский вокзал</a:t>
            </a:r>
            <a:endParaRPr lang="ru-RU" sz="3200" b="1" dirty="0">
              <a:solidFill>
                <a:srgbClr val="FF0000"/>
              </a:solidFill>
              <a:latin typeface="Monotype Corsiva" panose="03010101010201010101" pitchFamily="66" charset="0"/>
            </a:endParaRPr>
          </a:p>
        </p:txBody>
      </p:sp>
      <p:pic>
        <p:nvPicPr>
          <p:cNvPr id="1028" name="Picture 4" descr="K:\мое\ШКОЛА\география\10 класс\гармония мироздания\Фото для презентации\Ярославский вкз\строительство ярославсого вокзал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20" y="3765386"/>
            <a:ext cx="4320480" cy="299733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0" name="Picture 6" descr="K:\мое\ШКОЛА\география\10 класс\гармония мироздания\Фото для презентации\Ярославский вкз\Ярославский_вокзал в начале 20 векаjpg.jpg"/>
          <p:cNvPicPr>
            <a:picLocks noChangeAspect="1" noChangeArrowheads="1"/>
          </p:cNvPicPr>
          <p:nvPr/>
        </p:nvPicPr>
        <p:blipFill rotWithShape="1">
          <a:blip r:embed="rId4">
            <a:extLst>
              <a:ext uri="{28A0092B-C50C-407E-A947-70E740481C1C}">
                <a14:useLocalDpi xmlns:a14="http://schemas.microsoft.com/office/drawing/2010/main" val="0"/>
              </a:ext>
            </a:extLst>
          </a:blip>
          <a:srcRect l="2496" t="4909" r="2553" b="2685"/>
          <a:stretch/>
        </p:blipFill>
        <p:spPr bwMode="auto">
          <a:xfrm>
            <a:off x="345020" y="1025993"/>
            <a:ext cx="3999310" cy="2636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655" y="1412776"/>
            <a:ext cx="306705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K:\мое\ШКОЛА\география\10 класс\гармония мироздания\Фото для презентации\Ярославский вкз\1411364_20110922231508[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68" y="1525865"/>
            <a:ext cx="4968552" cy="3726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TextBox 8"/>
          <p:cNvSpPr txBox="1"/>
          <p:nvPr/>
        </p:nvSpPr>
        <p:spPr>
          <a:xfrm>
            <a:off x="5833615" y="6184801"/>
            <a:ext cx="2463130" cy="461665"/>
          </a:xfrm>
          <a:prstGeom prst="rect">
            <a:avLst/>
          </a:prstGeom>
          <a:noFill/>
        </p:spPr>
        <p:txBody>
          <a:bodyPr wrap="square" rtlCol="0">
            <a:spAutoFit/>
          </a:bodyPr>
          <a:lstStyle/>
          <a:p>
            <a:pPr algn="ctr"/>
            <a:r>
              <a:rPr lang="ru-RU" sz="2400" b="1" dirty="0" smtClean="0">
                <a:solidFill>
                  <a:srgbClr val="FF0000"/>
                </a:solidFill>
                <a:latin typeface="Monotype Corsiva" panose="03010101010201010101" pitchFamily="66" charset="0"/>
              </a:rPr>
              <a:t>Франц </a:t>
            </a:r>
            <a:r>
              <a:rPr lang="ru-RU" sz="2400" b="1" dirty="0" err="1" smtClean="0">
                <a:solidFill>
                  <a:srgbClr val="FF0000"/>
                </a:solidFill>
                <a:latin typeface="Monotype Corsiva" panose="03010101010201010101" pitchFamily="66" charset="0"/>
              </a:rPr>
              <a:t>Шехтель</a:t>
            </a:r>
            <a:endParaRPr lang="ru-RU" sz="2400" b="1" dirty="0">
              <a:solidFill>
                <a:srgbClr val="FF0000"/>
              </a:solidFill>
              <a:latin typeface="Monotype Corsiva" panose="03010101010201010101" pitchFamily="66" charset="0"/>
            </a:endParaRPr>
          </a:p>
        </p:txBody>
      </p:sp>
      <p:sp>
        <p:nvSpPr>
          <p:cNvPr id="18" name="Овал 17"/>
          <p:cNvSpPr/>
          <p:nvPr/>
        </p:nvSpPr>
        <p:spPr>
          <a:xfrm>
            <a:off x="7317180" y="596449"/>
            <a:ext cx="252000" cy="252000"/>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p:cNvSpPr txBox="1"/>
          <p:nvPr/>
        </p:nvSpPr>
        <p:spPr>
          <a:xfrm>
            <a:off x="4033844" y="189674"/>
            <a:ext cx="1691387" cy="523220"/>
          </a:xfrm>
          <a:prstGeom prst="rect">
            <a:avLst/>
          </a:prstGeom>
          <a:noFill/>
        </p:spPr>
        <p:txBody>
          <a:bodyPr wrap="square" rtlCol="0">
            <a:spAutoFit/>
          </a:bodyPr>
          <a:lstStyle/>
          <a:p>
            <a:pPr algn="ctr"/>
            <a:r>
              <a:rPr lang="ru-RU" sz="2800" b="1" dirty="0" smtClean="0">
                <a:solidFill>
                  <a:srgbClr val="FF0000"/>
                </a:solidFill>
                <a:latin typeface="Monotype Corsiva" panose="03010101010201010101" pitchFamily="66" charset="0"/>
              </a:rPr>
              <a:t>1934 год</a:t>
            </a:r>
            <a:endParaRPr lang="ru-RU" sz="2000" b="1" dirty="0">
              <a:solidFill>
                <a:srgbClr val="FF0000"/>
              </a:solidFill>
              <a:latin typeface="Monotype Corsiva" panose="03010101010201010101" pitchFamily="66" charset="0"/>
            </a:endParaRPr>
          </a:p>
        </p:txBody>
      </p:sp>
      <p:sp>
        <p:nvSpPr>
          <p:cNvPr id="12" name="TextBox 11"/>
          <p:cNvSpPr txBox="1"/>
          <p:nvPr/>
        </p:nvSpPr>
        <p:spPr>
          <a:xfrm>
            <a:off x="113159" y="192262"/>
            <a:ext cx="3528392" cy="584775"/>
          </a:xfrm>
          <a:prstGeom prst="rect">
            <a:avLst/>
          </a:prstGeom>
          <a:noFill/>
        </p:spPr>
        <p:txBody>
          <a:bodyPr wrap="square" rtlCol="0">
            <a:spAutoFit/>
          </a:bodyPr>
          <a:lstStyle/>
          <a:p>
            <a:pPr algn="ctr"/>
            <a:r>
              <a:rPr lang="ru-RU" sz="3200" b="1" dirty="0" err="1" smtClean="0">
                <a:solidFill>
                  <a:srgbClr val="FF0000"/>
                </a:solidFill>
                <a:latin typeface="Monotype Corsiva" panose="03010101010201010101" pitchFamily="66" charset="0"/>
              </a:rPr>
              <a:t>Маленковская</a:t>
            </a:r>
            <a:endParaRPr lang="ru-RU" b="1" dirty="0">
              <a:solidFill>
                <a:srgbClr val="FF0000"/>
              </a:solidFill>
              <a:latin typeface="Monotype Corsiva" panose="03010101010201010101" pitchFamily="66" charset="0"/>
            </a:endParaRPr>
          </a:p>
        </p:txBody>
      </p:sp>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863" y="876570"/>
            <a:ext cx="5408246" cy="3600951"/>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7441" y="1277993"/>
            <a:ext cx="3328987"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062" y="4209132"/>
            <a:ext cx="3760787" cy="1695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807409"/>
            <a:ext cx="4760913"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57331" y="2173235"/>
            <a:ext cx="3141374" cy="453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0608" y="328162"/>
            <a:ext cx="2746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96233" y="213732"/>
            <a:ext cx="1640865" cy="523220"/>
          </a:xfrm>
          <a:prstGeom prst="rect">
            <a:avLst/>
          </a:prstGeom>
          <a:noFill/>
        </p:spPr>
        <p:txBody>
          <a:bodyPr wrap="square" rtlCol="0">
            <a:spAutoFit/>
          </a:bodyPr>
          <a:lstStyle/>
          <a:p>
            <a:pPr algn="ctr"/>
            <a:r>
              <a:rPr lang="ru-RU" sz="2800" dirty="0" smtClean="0">
                <a:solidFill>
                  <a:srgbClr val="FF0000"/>
                </a:solidFill>
                <a:latin typeface="Monotype Corsiva" panose="03010101010201010101" pitchFamily="66" charset="0"/>
              </a:rPr>
              <a:t>1929 год</a:t>
            </a:r>
            <a:endParaRPr lang="ru-RU" sz="2800" dirty="0">
              <a:solidFill>
                <a:srgbClr val="FF0000"/>
              </a:solidFill>
              <a:latin typeface="Monotype Corsiva" panose="03010101010201010101" pitchFamily="66" charset="0"/>
            </a:endParaRPr>
          </a:p>
        </p:txBody>
      </p:sp>
      <p:sp>
        <p:nvSpPr>
          <p:cNvPr id="14" name="TextBox 13"/>
          <p:cNvSpPr txBox="1"/>
          <p:nvPr/>
        </p:nvSpPr>
        <p:spPr>
          <a:xfrm>
            <a:off x="198478" y="228799"/>
            <a:ext cx="3528392" cy="584775"/>
          </a:xfrm>
          <a:prstGeom prst="rect">
            <a:avLst/>
          </a:prstGeom>
          <a:noFill/>
        </p:spPr>
        <p:txBody>
          <a:bodyPr wrap="square" rtlCol="0">
            <a:spAutoFit/>
          </a:bodyPr>
          <a:lstStyle/>
          <a:p>
            <a:pPr algn="ctr"/>
            <a:r>
              <a:rPr lang="ru-RU" sz="3200" b="1" dirty="0" smtClean="0">
                <a:solidFill>
                  <a:srgbClr val="FF0000"/>
                </a:solidFill>
                <a:latin typeface="Monotype Corsiva" panose="03010101010201010101" pitchFamily="66" charset="0"/>
              </a:rPr>
              <a:t>Лось</a:t>
            </a:r>
            <a:endParaRPr lang="ru-RU" sz="3200" b="1" dirty="0">
              <a:solidFill>
                <a:srgbClr val="FF0000"/>
              </a:solidFill>
              <a:latin typeface="Monotype Corsiva" panose="03010101010201010101" pitchFamily="66" charset="0"/>
            </a:endParaRPr>
          </a:p>
        </p:txBody>
      </p:sp>
      <p:pic>
        <p:nvPicPr>
          <p:cNvPr id="1040" name="Picture 16"/>
          <p:cNvPicPr>
            <a:picLocks noChangeAspect="1" noChangeArrowheads="1"/>
          </p:cNvPicPr>
          <p:nvPr/>
        </p:nvPicPr>
        <p:blipFill rotWithShape="1">
          <a:blip r:embed="rId13">
            <a:extLst>
              <a:ext uri="{28A0092B-C50C-407E-A947-70E740481C1C}">
                <a14:useLocalDpi xmlns:a14="http://schemas.microsoft.com/office/drawing/2010/main" val="0"/>
              </a:ext>
            </a:extLst>
          </a:blip>
          <a:srcRect l="8134" r="10283" b="27066"/>
          <a:stretch/>
        </p:blipFill>
        <p:spPr bwMode="auto">
          <a:xfrm>
            <a:off x="5878424" y="1517836"/>
            <a:ext cx="2720281" cy="1947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446" y="3885355"/>
            <a:ext cx="3988457" cy="265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descr="K:\мое\ШКОЛА\география\10 класс\гармония мироздания\Фото для презентации\30_16_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4574" y="3807552"/>
            <a:ext cx="4145525" cy="295516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K:\мое\ШКОЛА\география\10 класс\гармония мироздания\Фото для презентации\саврасов лосиный остров в  сокольниках 1869 гож.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601" y="644020"/>
            <a:ext cx="4962128" cy="337424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74424" y="3274078"/>
            <a:ext cx="2579456" cy="646331"/>
          </a:xfrm>
          <a:prstGeom prst="rect">
            <a:avLst/>
          </a:prstGeom>
          <a:noFill/>
        </p:spPr>
        <p:txBody>
          <a:bodyPr wrap="square" rtlCol="0">
            <a:spAutoFit/>
          </a:bodyPr>
          <a:lstStyle/>
          <a:p>
            <a:pPr algn="ctr"/>
            <a:r>
              <a:rPr lang="ru-RU" b="1" dirty="0" smtClean="0">
                <a:solidFill>
                  <a:prstClr val="white"/>
                </a:solidFill>
                <a:latin typeface="Monotype Corsiva" panose="03010101010201010101" pitchFamily="66" charset="0"/>
              </a:rPr>
              <a:t>Саврасов «Лосиный остров в Сокольниках» 1869 год</a:t>
            </a:r>
            <a:endParaRPr lang="ru-RU" b="1" dirty="0">
              <a:solidFill>
                <a:prstClr val="white"/>
              </a:solidFill>
              <a:latin typeface="Monotype Corsiva" panose="03010101010201010101" pitchFamily="66" charset="0"/>
            </a:endParaRPr>
          </a:p>
        </p:txBody>
      </p:sp>
    </p:spTree>
    <p:extLst>
      <p:ext uri="{BB962C8B-B14F-4D97-AF65-F5344CB8AC3E}">
        <p14:creationId xmlns:p14="http://schemas.microsoft.com/office/powerpoint/2010/main" val="13128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026"/>
                                        </p:tgtEl>
                                      </p:cBhvr>
                                      <p:by x="150000" y="150000"/>
                                    </p:animScale>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00"/>
                            </p:stCondLst>
                            <p:childTnLst>
                              <p:par>
                                <p:cTn id="12" presetID="6" presetClass="emph" presetSubtype="0" fill="hold" grpId="0" nodeType="afterEffect">
                                  <p:stCondLst>
                                    <p:cond delay="0"/>
                                  </p:stCondLst>
                                  <p:childTnLst>
                                    <p:animScale>
                                      <p:cBhvr>
                                        <p:cTn id="13" dur="2000" fill="hold"/>
                                        <p:tgtEl>
                                          <p:spTgt spid="6"/>
                                        </p:tgtEl>
                                      </p:cBhvr>
                                      <p:by x="150000" y="150000"/>
                                    </p:animScale>
                                  </p:childTnLst>
                                </p:cTn>
                              </p:par>
                              <p:par>
                                <p:cTn id="14" presetID="55"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30" presetClass="entr" presetSubtype="0" fill="hold" nodeType="withEffect">
                                  <p:stCondLst>
                                    <p:cond delay="200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120" decel="100000"/>
                                        <p:tgtEl>
                                          <p:spTgt spid="1028"/>
                                        </p:tgtEl>
                                      </p:cBhvr>
                                    </p:animEffect>
                                    <p:anim calcmode="lin" valueType="num">
                                      <p:cBhvr>
                                        <p:cTn id="35" dur="5120" decel="100000" fill="hold"/>
                                        <p:tgtEl>
                                          <p:spTgt spid="1028"/>
                                        </p:tgtEl>
                                        <p:attrNameLst>
                                          <p:attrName>style.rotation</p:attrName>
                                        </p:attrNameLst>
                                      </p:cBhvr>
                                      <p:tavLst>
                                        <p:tav tm="0">
                                          <p:val>
                                            <p:fltVal val="-90"/>
                                          </p:val>
                                        </p:tav>
                                        <p:tav tm="100000">
                                          <p:val>
                                            <p:fltVal val="0"/>
                                          </p:val>
                                        </p:tav>
                                      </p:tavLst>
                                    </p:anim>
                                    <p:anim calcmode="lin" valueType="num">
                                      <p:cBhvr>
                                        <p:cTn id="36" dur="5120" decel="100000" fill="hold"/>
                                        <p:tgtEl>
                                          <p:spTgt spid="1028"/>
                                        </p:tgtEl>
                                        <p:attrNameLst>
                                          <p:attrName>ppt_x</p:attrName>
                                        </p:attrNameLst>
                                      </p:cBhvr>
                                      <p:tavLst>
                                        <p:tav tm="0">
                                          <p:val>
                                            <p:strVal val="#ppt_x+0.4"/>
                                          </p:val>
                                        </p:tav>
                                        <p:tav tm="100000">
                                          <p:val>
                                            <p:strVal val="#ppt_x-0.05"/>
                                          </p:val>
                                        </p:tav>
                                      </p:tavLst>
                                    </p:anim>
                                    <p:anim calcmode="lin" valueType="num">
                                      <p:cBhvr>
                                        <p:cTn id="37" dur="5120" decel="100000" fill="hold"/>
                                        <p:tgtEl>
                                          <p:spTgt spid="1028"/>
                                        </p:tgtEl>
                                        <p:attrNameLst>
                                          <p:attrName>ppt_y</p:attrName>
                                        </p:attrNameLst>
                                      </p:cBhvr>
                                      <p:tavLst>
                                        <p:tav tm="0">
                                          <p:val>
                                            <p:strVal val="#ppt_y-0.4"/>
                                          </p:val>
                                        </p:tav>
                                        <p:tav tm="100000">
                                          <p:val>
                                            <p:strVal val="#ppt_y+0.1"/>
                                          </p:val>
                                        </p:tav>
                                      </p:tavLst>
                                    </p:anim>
                                    <p:anim calcmode="lin" valueType="num">
                                      <p:cBhvr>
                                        <p:cTn id="38" dur="1280" accel="100000" fill="hold">
                                          <p:stCondLst>
                                            <p:cond delay="5120"/>
                                          </p:stCondLst>
                                        </p:cTn>
                                        <p:tgtEl>
                                          <p:spTgt spid="1028"/>
                                        </p:tgtEl>
                                        <p:attrNameLst>
                                          <p:attrName>ppt_x</p:attrName>
                                        </p:attrNameLst>
                                      </p:cBhvr>
                                      <p:tavLst>
                                        <p:tav tm="0">
                                          <p:val>
                                            <p:strVal val="#ppt_x-0.05"/>
                                          </p:val>
                                        </p:tav>
                                        <p:tav tm="100000">
                                          <p:val>
                                            <p:strVal val="#ppt_x"/>
                                          </p:val>
                                        </p:tav>
                                      </p:tavLst>
                                    </p:anim>
                                    <p:anim calcmode="lin" valueType="num">
                                      <p:cBhvr>
                                        <p:cTn id="39" dur="1280" accel="100000" fill="hold">
                                          <p:stCondLst>
                                            <p:cond delay="5120"/>
                                          </p:stCondLst>
                                        </p:cTn>
                                        <p:tgtEl>
                                          <p:spTgt spid="1028"/>
                                        </p:tgtEl>
                                        <p:attrNameLst>
                                          <p:attrName>ppt_y</p:attrName>
                                        </p:attrNameLst>
                                      </p:cBhvr>
                                      <p:tavLst>
                                        <p:tav tm="0">
                                          <p:val>
                                            <p:strVal val="#ppt_y+0.1"/>
                                          </p:val>
                                        </p:tav>
                                        <p:tav tm="100000">
                                          <p:val>
                                            <p:strVal val="#ppt_y"/>
                                          </p:val>
                                        </p:tav>
                                      </p:tavLst>
                                    </p:anim>
                                  </p:childTnLst>
                                </p:cTn>
                              </p:par>
                              <p:par>
                                <p:cTn id="40" presetID="30" presetClass="entr" presetSubtype="0" fill="hold" nodeType="withEffect">
                                  <p:stCondLst>
                                    <p:cond delay="200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120" decel="100000"/>
                                        <p:tgtEl>
                                          <p:spTgt spid="1030"/>
                                        </p:tgtEl>
                                      </p:cBhvr>
                                    </p:animEffect>
                                    <p:anim calcmode="lin" valueType="num">
                                      <p:cBhvr>
                                        <p:cTn id="43" dur="5120" decel="100000" fill="hold"/>
                                        <p:tgtEl>
                                          <p:spTgt spid="1030"/>
                                        </p:tgtEl>
                                        <p:attrNameLst>
                                          <p:attrName>style.rotation</p:attrName>
                                        </p:attrNameLst>
                                      </p:cBhvr>
                                      <p:tavLst>
                                        <p:tav tm="0">
                                          <p:val>
                                            <p:fltVal val="-90"/>
                                          </p:val>
                                        </p:tav>
                                        <p:tav tm="100000">
                                          <p:val>
                                            <p:fltVal val="0"/>
                                          </p:val>
                                        </p:tav>
                                      </p:tavLst>
                                    </p:anim>
                                    <p:anim calcmode="lin" valueType="num">
                                      <p:cBhvr>
                                        <p:cTn id="44" dur="5120" decel="100000" fill="hold"/>
                                        <p:tgtEl>
                                          <p:spTgt spid="1030"/>
                                        </p:tgtEl>
                                        <p:attrNameLst>
                                          <p:attrName>ppt_x</p:attrName>
                                        </p:attrNameLst>
                                      </p:cBhvr>
                                      <p:tavLst>
                                        <p:tav tm="0">
                                          <p:val>
                                            <p:strVal val="#ppt_x+0.4"/>
                                          </p:val>
                                        </p:tav>
                                        <p:tav tm="100000">
                                          <p:val>
                                            <p:strVal val="#ppt_x-0.05"/>
                                          </p:val>
                                        </p:tav>
                                      </p:tavLst>
                                    </p:anim>
                                    <p:anim calcmode="lin" valueType="num">
                                      <p:cBhvr>
                                        <p:cTn id="45" dur="5120" decel="100000" fill="hold"/>
                                        <p:tgtEl>
                                          <p:spTgt spid="1030"/>
                                        </p:tgtEl>
                                        <p:attrNameLst>
                                          <p:attrName>ppt_y</p:attrName>
                                        </p:attrNameLst>
                                      </p:cBhvr>
                                      <p:tavLst>
                                        <p:tav tm="0">
                                          <p:val>
                                            <p:strVal val="#ppt_y-0.4"/>
                                          </p:val>
                                        </p:tav>
                                        <p:tav tm="100000">
                                          <p:val>
                                            <p:strVal val="#ppt_y+0.1"/>
                                          </p:val>
                                        </p:tav>
                                      </p:tavLst>
                                    </p:anim>
                                    <p:anim calcmode="lin" valueType="num">
                                      <p:cBhvr>
                                        <p:cTn id="46" dur="1280" accel="100000" fill="hold">
                                          <p:stCondLst>
                                            <p:cond delay="5120"/>
                                          </p:stCondLst>
                                        </p:cTn>
                                        <p:tgtEl>
                                          <p:spTgt spid="1030"/>
                                        </p:tgtEl>
                                        <p:attrNameLst>
                                          <p:attrName>ppt_x</p:attrName>
                                        </p:attrNameLst>
                                      </p:cBhvr>
                                      <p:tavLst>
                                        <p:tav tm="0">
                                          <p:val>
                                            <p:strVal val="#ppt_x-0.05"/>
                                          </p:val>
                                        </p:tav>
                                        <p:tav tm="100000">
                                          <p:val>
                                            <p:strVal val="#ppt_x"/>
                                          </p:val>
                                        </p:tav>
                                      </p:tavLst>
                                    </p:anim>
                                    <p:anim calcmode="lin" valueType="num">
                                      <p:cBhvr>
                                        <p:cTn id="47" dur="1280" accel="100000" fill="hold">
                                          <p:stCondLst>
                                            <p:cond delay="5120"/>
                                          </p:stCondLst>
                                        </p:cTn>
                                        <p:tgtEl>
                                          <p:spTgt spid="1030"/>
                                        </p:tgtEl>
                                        <p:attrNameLst>
                                          <p:attrName>ppt_y</p:attrName>
                                        </p:attrNameLst>
                                      </p:cBhvr>
                                      <p:tavLst>
                                        <p:tav tm="0">
                                          <p:val>
                                            <p:strVal val="#ppt_y+0.1"/>
                                          </p:val>
                                        </p:tav>
                                        <p:tav tm="100000">
                                          <p:val>
                                            <p:strVal val="#ppt_y"/>
                                          </p:val>
                                        </p:tav>
                                      </p:tavLst>
                                    </p:anim>
                                  </p:childTnLst>
                                </p:cTn>
                              </p:par>
                            </p:childTnLst>
                          </p:cTn>
                        </p:par>
                        <p:par>
                          <p:cTn id="48" fill="hold">
                            <p:stCondLst>
                              <p:cond delay="12900"/>
                            </p:stCondLst>
                            <p:childTnLst>
                              <p:par>
                                <p:cTn id="49" presetID="6" presetClass="exit" presetSubtype="32" fill="hold" nodeType="afterEffect">
                                  <p:stCondLst>
                                    <p:cond delay="7000"/>
                                  </p:stCondLst>
                                  <p:childTnLst>
                                    <p:animEffect transition="out" filter="circle(out)">
                                      <p:cBhvr>
                                        <p:cTn id="50" dur="2000"/>
                                        <p:tgtEl>
                                          <p:spTgt spid="1028"/>
                                        </p:tgtEl>
                                      </p:cBhvr>
                                    </p:animEffect>
                                    <p:set>
                                      <p:cBhvr>
                                        <p:cTn id="51" dur="1" fill="hold">
                                          <p:stCondLst>
                                            <p:cond delay="1999"/>
                                          </p:stCondLst>
                                        </p:cTn>
                                        <p:tgtEl>
                                          <p:spTgt spid="1028"/>
                                        </p:tgtEl>
                                        <p:attrNameLst>
                                          <p:attrName>style.visibility</p:attrName>
                                        </p:attrNameLst>
                                      </p:cBhvr>
                                      <p:to>
                                        <p:strVal val="hidden"/>
                                      </p:to>
                                    </p:set>
                                  </p:childTnLst>
                                </p:cTn>
                              </p:par>
                              <p:par>
                                <p:cTn id="52" presetID="6" presetClass="exit" presetSubtype="32" fill="hold" nodeType="withEffect">
                                  <p:stCondLst>
                                    <p:cond delay="7000"/>
                                  </p:stCondLst>
                                  <p:childTnLst>
                                    <p:animEffect transition="out" filter="circle(out)">
                                      <p:cBhvr>
                                        <p:cTn id="53" dur="2000"/>
                                        <p:tgtEl>
                                          <p:spTgt spid="1030"/>
                                        </p:tgtEl>
                                      </p:cBhvr>
                                    </p:animEffect>
                                    <p:set>
                                      <p:cBhvr>
                                        <p:cTn id="54" dur="1" fill="hold">
                                          <p:stCondLst>
                                            <p:cond delay="1999"/>
                                          </p:stCondLst>
                                        </p:cTn>
                                        <p:tgtEl>
                                          <p:spTgt spid="1030"/>
                                        </p:tgtEl>
                                        <p:attrNameLst>
                                          <p:attrName>style.visibility</p:attrName>
                                        </p:attrNameLst>
                                      </p:cBhvr>
                                      <p:to>
                                        <p:strVal val="hidden"/>
                                      </p:to>
                                    </p:set>
                                  </p:childTnLst>
                                </p:cTn>
                              </p:par>
                            </p:childTnLst>
                          </p:cTn>
                        </p:par>
                        <p:par>
                          <p:cTn id="55" fill="hold">
                            <p:stCondLst>
                              <p:cond delay="21900"/>
                            </p:stCondLst>
                            <p:childTnLst>
                              <p:par>
                                <p:cTn id="56" presetID="30" presetClass="entr" presetSubtype="0" fill="hold" nodeType="afterEffect">
                                  <p:stCondLst>
                                    <p:cond delay="1000"/>
                                  </p:stCondLst>
                                  <p:childTnLst>
                                    <p:set>
                                      <p:cBhvr>
                                        <p:cTn id="57" dur="1" fill="hold">
                                          <p:stCondLst>
                                            <p:cond delay="0"/>
                                          </p:stCondLst>
                                        </p:cTn>
                                        <p:tgtEl>
                                          <p:spTgt spid="1032"/>
                                        </p:tgtEl>
                                        <p:attrNameLst>
                                          <p:attrName>style.visibility</p:attrName>
                                        </p:attrNameLst>
                                      </p:cBhvr>
                                      <p:to>
                                        <p:strVal val="visible"/>
                                      </p:to>
                                    </p:set>
                                    <p:animEffect transition="in" filter="fade">
                                      <p:cBhvr>
                                        <p:cTn id="58" dur="6000" decel="100000"/>
                                        <p:tgtEl>
                                          <p:spTgt spid="1032"/>
                                        </p:tgtEl>
                                      </p:cBhvr>
                                    </p:animEffect>
                                    <p:anim calcmode="lin" valueType="num">
                                      <p:cBhvr>
                                        <p:cTn id="59" dur="6000" decel="100000" fill="hold"/>
                                        <p:tgtEl>
                                          <p:spTgt spid="1032"/>
                                        </p:tgtEl>
                                        <p:attrNameLst>
                                          <p:attrName>style.rotation</p:attrName>
                                        </p:attrNameLst>
                                      </p:cBhvr>
                                      <p:tavLst>
                                        <p:tav tm="0">
                                          <p:val>
                                            <p:fltVal val="-90"/>
                                          </p:val>
                                        </p:tav>
                                        <p:tav tm="100000">
                                          <p:val>
                                            <p:fltVal val="0"/>
                                          </p:val>
                                        </p:tav>
                                      </p:tavLst>
                                    </p:anim>
                                    <p:anim calcmode="lin" valueType="num">
                                      <p:cBhvr>
                                        <p:cTn id="60" dur="6000" decel="100000" fill="hold"/>
                                        <p:tgtEl>
                                          <p:spTgt spid="1032"/>
                                        </p:tgtEl>
                                        <p:attrNameLst>
                                          <p:attrName>ppt_x</p:attrName>
                                        </p:attrNameLst>
                                      </p:cBhvr>
                                      <p:tavLst>
                                        <p:tav tm="0">
                                          <p:val>
                                            <p:strVal val="#ppt_x+0.4"/>
                                          </p:val>
                                        </p:tav>
                                        <p:tav tm="100000">
                                          <p:val>
                                            <p:strVal val="#ppt_x-0.05"/>
                                          </p:val>
                                        </p:tav>
                                      </p:tavLst>
                                    </p:anim>
                                    <p:anim calcmode="lin" valueType="num">
                                      <p:cBhvr>
                                        <p:cTn id="61" dur="6000" decel="100000" fill="hold"/>
                                        <p:tgtEl>
                                          <p:spTgt spid="1032"/>
                                        </p:tgtEl>
                                        <p:attrNameLst>
                                          <p:attrName>ppt_y</p:attrName>
                                        </p:attrNameLst>
                                      </p:cBhvr>
                                      <p:tavLst>
                                        <p:tav tm="0">
                                          <p:val>
                                            <p:strVal val="#ppt_y-0.4"/>
                                          </p:val>
                                        </p:tav>
                                        <p:tav tm="100000">
                                          <p:val>
                                            <p:strVal val="#ppt_y+0.1"/>
                                          </p:val>
                                        </p:tav>
                                      </p:tavLst>
                                    </p:anim>
                                    <p:anim calcmode="lin" valueType="num">
                                      <p:cBhvr>
                                        <p:cTn id="62" dur="1500" accel="100000" fill="hold">
                                          <p:stCondLst>
                                            <p:cond delay="6000"/>
                                          </p:stCondLst>
                                        </p:cTn>
                                        <p:tgtEl>
                                          <p:spTgt spid="1032"/>
                                        </p:tgtEl>
                                        <p:attrNameLst>
                                          <p:attrName>ppt_x</p:attrName>
                                        </p:attrNameLst>
                                      </p:cBhvr>
                                      <p:tavLst>
                                        <p:tav tm="0">
                                          <p:val>
                                            <p:strVal val="#ppt_x-0.05"/>
                                          </p:val>
                                        </p:tav>
                                        <p:tav tm="100000">
                                          <p:val>
                                            <p:strVal val="#ppt_x"/>
                                          </p:val>
                                        </p:tav>
                                      </p:tavLst>
                                    </p:anim>
                                    <p:anim calcmode="lin" valueType="num">
                                      <p:cBhvr>
                                        <p:cTn id="63" dur="1500" accel="100000" fill="hold">
                                          <p:stCondLst>
                                            <p:cond delay="6000"/>
                                          </p:stCondLst>
                                        </p:cTn>
                                        <p:tgtEl>
                                          <p:spTgt spid="1032"/>
                                        </p:tgtEl>
                                        <p:attrNameLst>
                                          <p:attrName>ppt_y</p:attrName>
                                        </p:attrNameLst>
                                      </p:cBhvr>
                                      <p:tavLst>
                                        <p:tav tm="0">
                                          <p:val>
                                            <p:strVal val="#ppt_y+0.1"/>
                                          </p:val>
                                        </p:tav>
                                        <p:tav tm="100000">
                                          <p:val>
                                            <p:strVal val="#ppt_y"/>
                                          </p:val>
                                        </p:tav>
                                      </p:tavLst>
                                    </p:anim>
                                  </p:childTnLst>
                                </p:cTn>
                              </p:par>
                              <p:par>
                                <p:cTn id="64" presetID="10" presetClass="exit" presetSubtype="0" fill="hold" nodeType="withEffect">
                                  <p:stCondLst>
                                    <p:cond delay="8800"/>
                                  </p:stCondLst>
                                  <p:childTnLst>
                                    <p:animEffect transition="out" filter="fade">
                                      <p:cBhvr>
                                        <p:cTn id="65" dur="500"/>
                                        <p:tgtEl>
                                          <p:spTgt spid="1031"/>
                                        </p:tgtEl>
                                      </p:cBhvr>
                                    </p:animEffect>
                                    <p:set>
                                      <p:cBhvr>
                                        <p:cTn id="66" dur="1" fill="hold">
                                          <p:stCondLst>
                                            <p:cond delay="499"/>
                                          </p:stCondLst>
                                        </p:cTn>
                                        <p:tgtEl>
                                          <p:spTgt spid="1031"/>
                                        </p:tgtEl>
                                        <p:attrNameLst>
                                          <p:attrName>style.visibility</p:attrName>
                                        </p:attrNameLst>
                                      </p:cBhvr>
                                      <p:to>
                                        <p:strVal val="hidden"/>
                                      </p:to>
                                    </p:set>
                                  </p:childTnLst>
                                </p:cTn>
                              </p:par>
                            </p:childTnLst>
                          </p:cTn>
                        </p:par>
                        <p:par>
                          <p:cTn id="67" fill="hold">
                            <p:stCondLst>
                              <p:cond delay="31200"/>
                            </p:stCondLst>
                            <p:childTnLst>
                              <p:par>
                                <p:cTn id="68" presetID="22" presetClass="exit" presetSubtype="4" fill="hold" grpId="1" nodeType="afterEffect">
                                  <p:stCondLst>
                                    <p:cond delay="0"/>
                                  </p:stCondLst>
                                  <p:childTnLst>
                                    <p:animEffect transition="out" filter="wipe(down)">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4000"/>
                                        <p:tgtEl>
                                          <p:spTgt spid="1032"/>
                                        </p:tgtEl>
                                      </p:cBhvr>
                                    </p:animEffect>
                                    <p:set>
                                      <p:cBhvr>
                                        <p:cTn id="73" dur="1" fill="hold">
                                          <p:stCondLst>
                                            <p:cond delay="3999"/>
                                          </p:stCondLst>
                                        </p:cTn>
                                        <p:tgtEl>
                                          <p:spTgt spid="1032"/>
                                        </p:tgtEl>
                                        <p:attrNameLst>
                                          <p:attrName>style.visibility</p:attrName>
                                        </p:attrNameLst>
                                      </p:cBhvr>
                                      <p:to>
                                        <p:strVal val="hidden"/>
                                      </p:to>
                                    </p:set>
                                  </p:childTnLst>
                                </p:cTn>
                              </p:par>
                            </p:childTnLst>
                          </p:cTn>
                        </p:par>
                        <p:par>
                          <p:cTn id="74" fill="hold">
                            <p:stCondLst>
                              <p:cond delay="35200"/>
                            </p:stCondLst>
                            <p:childTnLst>
                              <p:par>
                                <p:cTn id="75" presetID="22" presetClass="exit" presetSubtype="4" fill="hold" grpId="1" nodeType="afterEffect">
                                  <p:stCondLst>
                                    <p:cond delay="0"/>
                                  </p:stCondLst>
                                  <p:childTnLst>
                                    <p:animEffect transition="out" filter="wipe(down)">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22" presetClass="exit" presetSubtype="4" fill="hold" grpId="1" nodeType="withEffect">
                                  <p:stCondLst>
                                    <p:cond delay="0"/>
                                  </p:stCondLst>
                                  <p:childTnLst>
                                    <p:animEffect transition="out" filter="wipe(down)">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childTnLst>
                          </p:cTn>
                        </p:par>
                        <p:par>
                          <p:cTn id="84" fill="hold">
                            <p:stCondLst>
                              <p:cond delay="35700"/>
                            </p:stCondLst>
                            <p:childTnLst>
                              <p:par>
                                <p:cTn id="85" presetID="10" presetClass="entr" presetSubtype="0" fill="hold" grpId="1"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par>
                          <p:cTn id="88" fill="hold">
                            <p:stCondLst>
                              <p:cond delay="36200"/>
                            </p:stCondLst>
                            <p:childTnLst>
                              <p:par>
                                <p:cTn id="89" presetID="6" presetClass="emph" presetSubtype="0" fill="hold" grpId="0" nodeType="afterEffect">
                                  <p:stCondLst>
                                    <p:cond delay="0"/>
                                  </p:stCondLst>
                                  <p:childTnLst>
                                    <p:animScale>
                                      <p:cBhvr>
                                        <p:cTn id="90" dur="2000" fill="hold"/>
                                        <p:tgtEl>
                                          <p:spTgt spid="18"/>
                                        </p:tgtEl>
                                      </p:cBhvr>
                                      <p:by x="150000" y="150000"/>
                                    </p:animScale>
                                  </p:childTnLst>
                                </p:cTn>
                              </p:par>
                            </p:childTnLst>
                          </p:cTn>
                        </p:par>
                        <p:par>
                          <p:cTn id="91" fill="hold">
                            <p:stCondLst>
                              <p:cond delay="38200"/>
                            </p:stCondLst>
                            <p:childTnLst>
                              <p:par>
                                <p:cTn id="92" presetID="55" presetClass="entr" presetSubtype="0" fill="hold" grpId="0" nodeType="after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0" fill="hold"/>
                                        <p:tgtEl>
                                          <p:spTgt spid="11"/>
                                        </p:tgtEl>
                                        <p:attrNameLst>
                                          <p:attrName>ppt_w</p:attrName>
                                        </p:attrNameLst>
                                      </p:cBhvr>
                                      <p:tavLst>
                                        <p:tav tm="0">
                                          <p:val>
                                            <p:strVal val="#ppt_w*0.70"/>
                                          </p:val>
                                        </p:tav>
                                        <p:tav tm="100000">
                                          <p:val>
                                            <p:strVal val="#ppt_w"/>
                                          </p:val>
                                        </p:tav>
                                      </p:tavLst>
                                    </p:anim>
                                    <p:anim calcmode="lin" valueType="num">
                                      <p:cBhvr>
                                        <p:cTn id="95" dur="5000" fill="hold"/>
                                        <p:tgtEl>
                                          <p:spTgt spid="11"/>
                                        </p:tgtEl>
                                        <p:attrNameLst>
                                          <p:attrName>ppt_h</p:attrName>
                                        </p:attrNameLst>
                                      </p:cBhvr>
                                      <p:tavLst>
                                        <p:tav tm="0">
                                          <p:val>
                                            <p:strVal val="#ppt_h"/>
                                          </p:val>
                                        </p:tav>
                                        <p:tav tm="100000">
                                          <p:val>
                                            <p:strVal val="#ppt_h"/>
                                          </p:val>
                                        </p:tav>
                                      </p:tavLst>
                                    </p:anim>
                                    <p:animEffect transition="in" filter="fade">
                                      <p:cBhvr>
                                        <p:cTn id="96" dur="5000"/>
                                        <p:tgtEl>
                                          <p:spTgt spid="11"/>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0" fill="hold"/>
                                        <p:tgtEl>
                                          <p:spTgt spid="12"/>
                                        </p:tgtEl>
                                        <p:attrNameLst>
                                          <p:attrName>ppt_w</p:attrName>
                                        </p:attrNameLst>
                                      </p:cBhvr>
                                      <p:tavLst>
                                        <p:tav tm="0">
                                          <p:val>
                                            <p:fltVal val="0"/>
                                          </p:val>
                                        </p:tav>
                                        <p:tav tm="100000">
                                          <p:val>
                                            <p:strVal val="#ppt_w"/>
                                          </p:val>
                                        </p:tav>
                                      </p:tavLst>
                                    </p:anim>
                                    <p:anim calcmode="lin" valueType="num">
                                      <p:cBhvr>
                                        <p:cTn id="100" dur="5000" fill="hold"/>
                                        <p:tgtEl>
                                          <p:spTgt spid="12"/>
                                        </p:tgtEl>
                                        <p:attrNameLst>
                                          <p:attrName>ppt_h</p:attrName>
                                        </p:attrNameLst>
                                      </p:cBhvr>
                                      <p:tavLst>
                                        <p:tav tm="0">
                                          <p:val>
                                            <p:fltVal val="0"/>
                                          </p:val>
                                        </p:tav>
                                        <p:tav tm="100000">
                                          <p:val>
                                            <p:strVal val="#ppt_h"/>
                                          </p:val>
                                        </p:tav>
                                      </p:tavLst>
                                    </p:anim>
                                    <p:anim calcmode="lin" valueType="num">
                                      <p:cBhvr>
                                        <p:cTn id="101" dur="5000" fill="hold"/>
                                        <p:tgtEl>
                                          <p:spTgt spid="12"/>
                                        </p:tgtEl>
                                        <p:attrNameLst>
                                          <p:attrName>style.rotation</p:attrName>
                                        </p:attrNameLst>
                                      </p:cBhvr>
                                      <p:tavLst>
                                        <p:tav tm="0">
                                          <p:val>
                                            <p:fltVal val="90"/>
                                          </p:val>
                                        </p:tav>
                                        <p:tav tm="100000">
                                          <p:val>
                                            <p:fltVal val="0"/>
                                          </p:val>
                                        </p:tav>
                                      </p:tavLst>
                                    </p:anim>
                                    <p:animEffect transition="in" filter="fade">
                                      <p:cBhvr>
                                        <p:cTn id="102" dur="5000"/>
                                        <p:tgtEl>
                                          <p:spTgt spid="12"/>
                                        </p:tgtEl>
                                      </p:cBhvr>
                                    </p:animEffect>
                                  </p:childTnLst>
                                </p:cTn>
                              </p:par>
                              <p:par>
                                <p:cTn id="103" presetID="10" presetClass="entr" presetSubtype="0" fill="hold" nodeType="withEffect">
                                  <p:stCondLst>
                                    <p:cond delay="5000"/>
                                  </p:stCondLst>
                                  <p:childTnLst>
                                    <p:set>
                                      <p:cBhvr>
                                        <p:cTn id="104" dur="1" fill="hold">
                                          <p:stCondLst>
                                            <p:cond delay="0"/>
                                          </p:stCondLst>
                                        </p:cTn>
                                        <p:tgtEl>
                                          <p:spTgt spid="1033"/>
                                        </p:tgtEl>
                                        <p:attrNameLst>
                                          <p:attrName>style.visibility</p:attrName>
                                        </p:attrNameLst>
                                      </p:cBhvr>
                                      <p:to>
                                        <p:strVal val="visible"/>
                                      </p:to>
                                    </p:set>
                                    <p:animEffect transition="in" filter="fade">
                                      <p:cBhvr>
                                        <p:cTn id="105" dur="5000"/>
                                        <p:tgtEl>
                                          <p:spTgt spid="1033"/>
                                        </p:tgtEl>
                                      </p:cBhvr>
                                    </p:animEffect>
                                  </p:childTnLst>
                                </p:cTn>
                              </p:par>
                              <p:par>
                                <p:cTn id="106" presetID="42" presetClass="entr" presetSubtype="0" fill="hold" nodeType="withEffect">
                                  <p:stCondLst>
                                    <p:cond delay="5000"/>
                                  </p:stCondLst>
                                  <p:childTnLst>
                                    <p:set>
                                      <p:cBhvr>
                                        <p:cTn id="107" dur="1" fill="hold">
                                          <p:stCondLst>
                                            <p:cond delay="0"/>
                                          </p:stCondLst>
                                        </p:cTn>
                                        <p:tgtEl>
                                          <p:spTgt spid="1038"/>
                                        </p:tgtEl>
                                        <p:attrNameLst>
                                          <p:attrName>style.visibility</p:attrName>
                                        </p:attrNameLst>
                                      </p:cBhvr>
                                      <p:to>
                                        <p:strVal val="visible"/>
                                      </p:to>
                                    </p:set>
                                    <p:animEffect transition="in" filter="fade">
                                      <p:cBhvr>
                                        <p:cTn id="108" dur="5000"/>
                                        <p:tgtEl>
                                          <p:spTgt spid="1038"/>
                                        </p:tgtEl>
                                      </p:cBhvr>
                                    </p:animEffect>
                                    <p:anim calcmode="lin" valueType="num">
                                      <p:cBhvr>
                                        <p:cTn id="109" dur="5000" fill="hold"/>
                                        <p:tgtEl>
                                          <p:spTgt spid="1038"/>
                                        </p:tgtEl>
                                        <p:attrNameLst>
                                          <p:attrName>ppt_x</p:attrName>
                                        </p:attrNameLst>
                                      </p:cBhvr>
                                      <p:tavLst>
                                        <p:tav tm="0">
                                          <p:val>
                                            <p:strVal val="#ppt_x"/>
                                          </p:val>
                                        </p:tav>
                                        <p:tav tm="100000">
                                          <p:val>
                                            <p:strVal val="#ppt_x"/>
                                          </p:val>
                                        </p:tav>
                                      </p:tavLst>
                                    </p:anim>
                                    <p:anim calcmode="lin" valueType="num">
                                      <p:cBhvr>
                                        <p:cTn id="110" dur="5000" fill="hold"/>
                                        <p:tgtEl>
                                          <p:spTgt spid="1038"/>
                                        </p:tgtEl>
                                        <p:attrNameLst>
                                          <p:attrName>ppt_y</p:attrName>
                                        </p:attrNameLst>
                                      </p:cBhvr>
                                      <p:tavLst>
                                        <p:tav tm="0">
                                          <p:val>
                                            <p:strVal val="#ppt_y+.1"/>
                                          </p:val>
                                        </p:tav>
                                        <p:tav tm="100000">
                                          <p:val>
                                            <p:strVal val="#ppt_y"/>
                                          </p:val>
                                        </p:tav>
                                      </p:tavLst>
                                    </p:anim>
                                  </p:childTnLst>
                                </p:cTn>
                              </p:par>
                            </p:childTnLst>
                          </p:cTn>
                        </p:par>
                        <p:par>
                          <p:cTn id="111" fill="hold">
                            <p:stCondLst>
                              <p:cond delay="48200"/>
                            </p:stCondLst>
                            <p:childTnLst>
                              <p:par>
                                <p:cTn id="112" presetID="6" presetClass="entr" presetSubtype="16" fill="hold" nodeType="afterEffect">
                                  <p:stCondLst>
                                    <p:cond delay="0"/>
                                  </p:stCondLst>
                                  <p:childTnLst>
                                    <p:set>
                                      <p:cBhvr>
                                        <p:cTn id="113" dur="1" fill="hold">
                                          <p:stCondLst>
                                            <p:cond delay="0"/>
                                          </p:stCondLst>
                                        </p:cTn>
                                        <p:tgtEl>
                                          <p:spTgt spid="1034"/>
                                        </p:tgtEl>
                                        <p:attrNameLst>
                                          <p:attrName>style.visibility</p:attrName>
                                        </p:attrNameLst>
                                      </p:cBhvr>
                                      <p:to>
                                        <p:strVal val="visible"/>
                                      </p:to>
                                    </p:set>
                                    <p:animEffect transition="in" filter="circle(in)">
                                      <p:cBhvr>
                                        <p:cTn id="114" dur="5000"/>
                                        <p:tgtEl>
                                          <p:spTgt spid="1034"/>
                                        </p:tgtEl>
                                      </p:cBhvr>
                                    </p:animEffect>
                                  </p:childTnLst>
                                </p:cTn>
                              </p:par>
                              <p:par>
                                <p:cTn id="115" presetID="6" presetClass="entr" presetSubtype="16" fill="hold" nodeType="withEffect">
                                  <p:stCondLst>
                                    <p:cond delay="0"/>
                                  </p:stCondLst>
                                  <p:childTnLst>
                                    <p:set>
                                      <p:cBhvr>
                                        <p:cTn id="116" dur="1" fill="hold">
                                          <p:stCondLst>
                                            <p:cond delay="0"/>
                                          </p:stCondLst>
                                        </p:cTn>
                                        <p:tgtEl>
                                          <p:spTgt spid="1035"/>
                                        </p:tgtEl>
                                        <p:attrNameLst>
                                          <p:attrName>style.visibility</p:attrName>
                                        </p:attrNameLst>
                                      </p:cBhvr>
                                      <p:to>
                                        <p:strVal val="visible"/>
                                      </p:to>
                                    </p:set>
                                    <p:animEffect transition="in" filter="circle(in)">
                                      <p:cBhvr>
                                        <p:cTn id="117" dur="5000"/>
                                        <p:tgtEl>
                                          <p:spTgt spid="1035"/>
                                        </p:tgtEl>
                                      </p:cBhvr>
                                    </p:animEffect>
                                  </p:childTnLst>
                                </p:cTn>
                              </p:par>
                              <p:par>
                                <p:cTn id="118" presetID="6" presetClass="entr" presetSubtype="16" fill="hold" nodeType="withEffect">
                                  <p:stCondLst>
                                    <p:cond delay="0"/>
                                  </p:stCondLst>
                                  <p:childTnLst>
                                    <p:set>
                                      <p:cBhvr>
                                        <p:cTn id="119" dur="1" fill="hold">
                                          <p:stCondLst>
                                            <p:cond delay="0"/>
                                          </p:stCondLst>
                                        </p:cTn>
                                        <p:tgtEl>
                                          <p:spTgt spid="1037"/>
                                        </p:tgtEl>
                                        <p:attrNameLst>
                                          <p:attrName>style.visibility</p:attrName>
                                        </p:attrNameLst>
                                      </p:cBhvr>
                                      <p:to>
                                        <p:strVal val="visible"/>
                                      </p:to>
                                    </p:set>
                                    <p:animEffect transition="in" filter="circle(in)">
                                      <p:cBhvr>
                                        <p:cTn id="120" dur="5000"/>
                                        <p:tgtEl>
                                          <p:spTgt spid="1037"/>
                                        </p:tgtEl>
                                      </p:cBhvr>
                                    </p:animEffect>
                                  </p:childTnLst>
                                </p:cTn>
                              </p:par>
                            </p:childTnLst>
                          </p:cTn>
                        </p:par>
                        <p:par>
                          <p:cTn id="121" fill="hold">
                            <p:stCondLst>
                              <p:cond delay="53200"/>
                            </p:stCondLst>
                            <p:childTnLst>
                              <p:par>
                                <p:cTn id="122" presetID="10" presetClass="exit" presetSubtype="0" fill="hold" grpId="1" nodeType="afterEffect">
                                  <p:stCondLst>
                                    <p:cond delay="700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1" nodeType="withEffect">
                                  <p:stCondLst>
                                    <p:cond delay="700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childTnLst>
                          </p:cTn>
                        </p:par>
                        <p:par>
                          <p:cTn id="128" fill="hold">
                            <p:stCondLst>
                              <p:cond delay="60700"/>
                            </p:stCondLst>
                            <p:childTnLst>
                              <p:par>
                                <p:cTn id="129" presetID="6" presetClass="exit" presetSubtype="32" fill="hold" nodeType="afterEffect">
                                  <p:stCondLst>
                                    <p:cond delay="7000"/>
                                  </p:stCondLst>
                                  <p:childTnLst>
                                    <p:animEffect transition="out" filter="circle(out)">
                                      <p:cBhvr>
                                        <p:cTn id="130" dur="7000"/>
                                        <p:tgtEl>
                                          <p:spTgt spid="1033"/>
                                        </p:tgtEl>
                                      </p:cBhvr>
                                    </p:animEffect>
                                    <p:set>
                                      <p:cBhvr>
                                        <p:cTn id="131" dur="1" fill="hold">
                                          <p:stCondLst>
                                            <p:cond delay="6999"/>
                                          </p:stCondLst>
                                        </p:cTn>
                                        <p:tgtEl>
                                          <p:spTgt spid="1033"/>
                                        </p:tgtEl>
                                        <p:attrNameLst>
                                          <p:attrName>style.visibility</p:attrName>
                                        </p:attrNameLst>
                                      </p:cBhvr>
                                      <p:to>
                                        <p:strVal val="hidden"/>
                                      </p:to>
                                    </p:set>
                                  </p:childTnLst>
                                </p:cTn>
                              </p:par>
                              <p:par>
                                <p:cTn id="132" presetID="10" presetClass="exit" presetSubtype="0" fill="hold" nodeType="withEffect">
                                  <p:stCondLst>
                                    <p:cond delay="7000"/>
                                  </p:stCondLst>
                                  <p:childTnLst>
                                    <p:animEffect transition="out" filter="fade">
                                      <p:cBhvr>
                                        <p:cTn id="133" dur="7000"/>
                                        <p:tgtEl>
                                          <p:spTgt spid="1035"/>
                                        </p:tgtEl>
                                      </p:cBhvr>
                                    </p:animEffect>
                                    <p:set>
                                      <p:cBhvr>
                                        <p:cTn id="134" dur="1" fill="hold">
                                          <p:stCondLst>
                                            <p:cond delay="6999"/>
                                          </p:stCondLst>
                                        </p:cTn>
                                        <p:tgtEl>
                                          <p:spTgt spid="1035"/>
                                        </p:tgtEl>
                                        <p:attrNameLst>
                                          <p:attrName>style.visibility</p:attrName>
                                        </p:attrNameLst>
                                      </p:cBhvr>
                                      <p:to>
                                        <p:strVal val="hidden"/>
                                      </p:to>
                                    </p:set>
                                  </p:childTnLst>
                                </p:cTn>
                              </p:par>
                              <p:par>
                                <p:cTn id="135" presetID="10" presetClass="exit" presetSubtype="0" fill="hold" nodeType="withEffect">
                                  <p:stCondLst>
                                    <p:cond delay="7000"/>
                                  </p:stCondLst>
                                  <p:childTnLst>
                                    <p:animEffect transition="out" filter="fade">
                                      <p:cBhvr>
                                        <p:cTn id="136" dur="7000"/>
                                        <p:tgtEl>
                                          <p:spTgt spid="1037"/>
                                        </p:tgtEl>
                                      </p:cBhvr>
                                    </p:animEffect>
                                    <p:set>
                                      <p:cBhvr>
                                        <p:cTn id="137" dur="1" fill="hold">
                                          <p:stCondLst>
                                            <p:cond delay="6999"/>
                                          </p:stCondLst>
                                        </p:cTn>
                                        <p:tgtEl>
                                          <p:spTgt spid="1037"/>
                                        </p:tgtEl>
                                        <p:attrNameLst>
                                          <p:attrName>style.visibility</p:attrName>
                                        </p:attrNameLst>
                                      </p:cBhvr>
                                      <p:to>
                                        <p:strVal val="hidden"/>
                                      </p:to>
                                    </p:set>
                                  </p:childTnLst>
                                </p:cTn>
                              </p:par>
                              <p:par>
                                <p:cTn id="138" presetID="6" presetClass="exit" presetSubtype="32" fill="hold" nodeType="withEffect">
                                  <p:stCondLst>
                                    <p:cond delay="7000"/>
                                  </p:stCondLst>
                                  <p:childTnLst>
                                    <p:animEffect transition="out" filter="circle(out)">
                                      <p:cBhvr>
                                        <p:cTn id="139" dur="7000"/>
                                        <p:tgtEl>
                                          <p:spTgt spid="1038"/>
                                        </p:tgtEl>
                                      </p:cBhvr>
                                    </p:animEffect>
                                    <p:set>
                                      <p:cBhvr>
                                        <p:cTn id="140" dur="1" fill="hold">
                                          <p:stCondLst>
                                            <p:cond delay="6999"/>
                                          </p:stCondLst>
                                        </p:cTn>
                                        <p:tgtEl>
                                          <p:spTgt spid="1038"/>
                                        </p:tgtEl>
                                        <p:attrNameLst>
                                          <p:attrName>style.visibility</p:attrName>
                                        </p:attrNameLst>
                                      </p:cBhvr>
                                      <p:to>
                                        <p:strVal val="hidden"/>
                                      </p:to>
                                    </p:set>
                                  </p:childTnLst>
                                </p:cTn>
                              </p:par>
                              <p:par>
                                <p:cTn id="141" presetID="10" presetClass="exit" presetSubtype="0" fill="hold" nodeType="withEffect">
                                  <p:stCondLst>
                                    <p:cond delay="7000"/>
                                  </p:stCondLst>
                                  <p:childTnLst>
                                    <p:animEffect transition="out" filter="fade">
                                      <p:cBhvr>
                                        <p:cTn id="142" dur="7000"/>
                                        <p:tgtEl>
                                          <p:spTgt spid="1034"/>
                                        </p:tgtEl>
                                      </p:cBhvr>
                                    </p:animEffect>
                                    <p:set>
                                      <p:cBhvr>
                                        <p:cTn id="143" dur="1" fill="hold">
                                          <p:stCondLst>
                                            <p:cond delay="6999"/>
                                          </p:stCondLst>
                                        </p:cTn>
                                        <p:tgtEl>
                                          <p:spTgt spid="1034"/>
                                        </p:tgtEl>
                                        <p:attrNameLst>
                                          <p:attrName>style.visibility</p:attrName>
                                        </p:attrNameLst>
                                      </p:cBhvr>
                                      <p:to>
                                        <p:strVal val="hidden"/>
                                      </p:to>
                                    </p:set>
                                  </p:childTnLst>
                                </p:cTn>
                              </p:par>
                              <p:par>
                                <p:cTn id="144" presetID="10" presetClass="exit" presetSubtype="0" fill="hold" grpId="2" nodeType="withEffect">
                                  <p:stCondLst>
                                    <p:cond delay="7000"/>
                                  </p:stCondLst>
                                  <p:childTnLst>
                                    <p:animEffect transition="out" filter="fade">
                                      <p:cBhvr>
                                        <p:cTn id="145" dur="7000"/>
                                        <p:tgtEl>
                                          <p:spTgt spid="18"/>
                                        </p:tgtEl>
                                      </p:cBhvr>
                                    </p:animEffect>
                                    <p:set>
                                      <p:cBhvr>
                                        <p:cTn id="146" dur="1" fill="hold">
                                          <p:stCondLst>
                                            <p:cond delay="6999"/>
                                          </p:stCondLst>
                                        </p:cTn>
                                        <p:tgtEl>
                                          <p:spTgt spid="18"/>
                                        </p:tgtEl>
                                        <p:attrNameLst>
                                          <p:attrName>style.visibility</p:attrName>
                                        </p:attrNameLst>
                                      </p:cBhvr>
                                      <p:to>
                                        <p:strVal val="hidden"/>
                                      </p:to>
                                    </p:set>
                                  </p:childTnLst>
                                </p:cTn>
                              </p:par>
                            </p:childTnLst>
                          </p:cTn>
                        </p:par>
                        <p:par>
                          <p:cTn id="147" fill="hold">
                            <p:stCondLst>
                              <p:cond delay="74700"/>
                            </p:stCondLst>
                            <p:childTnLst>
                              <p:par>
                                <p:cTn id="148" presetID="10" presetClass="entr" presetSubtype="0" fill="hold" nodeType="afterEffect">
                                  <p:stCondLst>
                                    <p:cond delay="0"/>
                                  </p:stCondLst>
                                  <p:childTnLst>
                                    <p:set>
                                      <p:cBhvr>
                                        <p:cTn id="149" dur="1" fill="hold">
                                          <p:stCondLst>
                                            <p:cond delay="0"/>
                                          </p:stCondLst>
                                        </p:cTn>
                                        <p:tgtEl>
                                          <p:spTgt spid="1039"/>
                                        </p:tgtEl>
                                        <p:attrNameLst>
                                          <p:attrName>style.visibility</p:attrName>
                                        </p:attrNameLst>
                                      </p:cBhvr>
                                      <p:to>
                                        <p:strVal val="visible"/>
                                      </p:to>
                                    </p:set>
                                    <p:animEffect transition="in" filter="fade">
                                      <p:cBhvr>
                                        <p:cTn id="150" dur="500"/>
                                        <p:tgtEl>
                                          <p:spTgt spid="1039"/>
                                        </p:tgtEl>
                                      </p:cBhvr>
                                    </p:animEffect>
                                  </p:childTnLst>
                                </p:cTn>
                              </p:par>
                            </p:childTnLst>
                          </p:cTn>
                        </p:par>
                        <p:par>
                          <p:cTn id="151" fill="hold">
                            <p:stCondLst>
                              <p:cond delay="75200"/>
                            </p:stCondLst>
                            <p:childTnLst>
                              <p:par>
                                <p:cTn id="152" presetID="6" presetClass="emph" presetSubtype="0" fill="hold" nodeType="afterEffect">
                                  <p:stCondLst>
                                    <p:cond delay="0"/>
                                  </p:stCondLst>
                                  <p:childTnLst>
                                    <p:animScale>
                                      <p:cBhvr>
                                        <p:cTn id="153" dur="2000" fill="hold"/>
                                        <p:tgtEl>
                                          <p:spTgt spid="1039"/>
                                        </p:tgtEl>
                                      </p:cBhvr>
                                      <p:by x="150000" y="150000"/>
                                    </p:animScale>
                                  </p:childTnLst>
                                </p:cTn>
                              </p:par>
                              <p:par>
                                <p:cTn id="154" presetID="22" presetClass="entr" presetSubtype="4" fill="hold" nodeType="withEffect">
                                  <p:stCondLst>
                                    <p:cond delay="0"/>
                                  </p:stCondLst>
                                  <p:childTnLst>
                                    <p:set>
                                      <p:cBhvr>
                                        <p:cTn id="155" dur="1" fill="hold">
                                          <p:stCondLst>
                                            <p:cond delay="0"/>
                                          </p:stCondLst>
                                        </p:cTn>
                                        <p:tgtEl>
                                          <p:spTgt spid="13">
                                            <p:txEl>
                                              <p:pRg st="0" end="0"/>
                                            </p:txEl>
                                          </p:spTgt>
                                        </p:tgtEl>
                                        <p:attrNameLst>
                                          <p:attrName>style.visibility</p:attrName>
                                        </p:attrNameLst>
                                      </p:cBhvr>
                                      <p:to>
                                        <p:strVal val="visible"/>
                                      </p:to>
                                    </p:set>
                                    <p:animEffect transition="in" filter="wipe(down)">
                                      <p:cBhvr>
                                        <p:cTn id="156" dur="500"/>
                                        <p:tgtEl>
                                          <p:spTgt spid="13">
                                            <p:txEl>
                                              <p:pRg st="0" end="0"/>
                                            </p:txEl>
                                          </p:spTgt>
                                        </p:tgtEl>
                                      </p:cBhvr>
                                    </p:animEffect>
                                  </p:childTnLst>
                                </p:cTn>
                              </p:par>
                              <p:par>
                                <p:cTn id="157" presetID="31" presetClass="entr" presetSubtype="0" fill="hold" nodeType="withEffect">
                                  <p:stCondLst>
                                    <p:cond delay="0"/>
                                  </p:stCondLst>
                                  <p:childTnLst>
                                    <p:set>
                                      <p:cBhvr>
                                        <p:cTn id="158" dur="1" fill="hold">
                                          <p:stCondLst>
                                            <p:cond delay="0"/>
                                          </p:stCondLst>
                                        </p:cTn>
                                        <p:tgtEl>
                                          <p:spTgt spid="14">
                                            <p:txEl>
                                              <p:pRg st="0" end="0"/>
                                            </p:txEl>
                                          </p:spTgt>
                                        </p:tgtEl>
                                        <p:attrNameLst>
                                          <p:attrName>style.visibility</p:attrName>
                                        </p:attrNameLst>
                                      </p:cBhvr>
                                      <p:to>
                                        <p:strVal val="visible"/>
                                      </p:to>
                                    </p:set>
                                    <p:anim calcmode="lin" valueType="num">
                                      <p:cBhvr>
                                        <p:cTn id="159"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0"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161"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162" dur="1000"/>
                                        <p:tgtEl>
                                          <p:spTgt spid="14">
                                            <p:txEl>
                                              <p:pRg st="0" end="0"/>
                                            </p:txEl>
                                          </p:spTgt>
                                        </p:tgtEl>
                                      </p:cBhvr>
                                    </p:animEffect>
                                  </p:childTnLst>
                                </p:cTn>
                              </p:par>
                              <p:par>
                                <p:cTn id="163" presetID="22" presetClass="entr" presetSubtype="4" fill="hold" nodeType="withEffect">
                                  <p:stCondLst>
                                    <p:cond delay="0"/>
                                  </p:stCondLst>
                                  <p:childTnLst>
                                    <p:set>
                                      <p:cBhvr>
                                        <p:cTn id="164" dur="1" fill="hold">
                                          <p:stCondLst>
                                            <p:cond delay="0"/>
                                          </p:stCondLst>
                                        </p:cTn>
                                        <p:tgtEl>
                                          <p:spTgt spid="1040"/>
                                        </p:tgtEl>
                                        <p:attrNameLst>
                                          <p:attrName>style.visibility</p:attrName>
                                        </p:attrNameLst>
                                      </p:cBhvr>
                                      <p:to>
                                        <p:strVal val="visible"/>
                                      </p:to>
                                    </p:set>
                                    <p:animEffect transition="in" filter="wipe(down)">
                                      <p:cBhvr>
                                        <p:cTn id="165" dur="2000"/>
                                        <p:tgtEl>
                                          <p:spTgt spid="1040"/>
                                        </p:tgtEl>
                                      </p:cBhvr>
                                    </p:animEffect>
                                  </p:childTnLst>
                                </p:cTn>
                              </p:par>
                            </p:childTnLst>
                          </p:cTn>
                        </p:par>
                        <p:par>
                          <p:cTn id="166" fill="hold">
                            <p:stCondLst>
                              <p:cond delay="77200"/>
                            </p:stCondLst>
                            <p:childTnLst>
                              <p:par>
                                <p:cTn id="167" presetID="10" presetClass="entr" presetSubtype="0" fill="hold" nodeType="afterEffect">
                                  <p:stCondLst>
                                    <p:cond delay="0"/>
                                  </p:stCondLst>
                                  <p:childTnLst>
                                    <p:set>
                                      <p:cBhvr>
                                        <p:cTn id="168" dur="1" fill="hold">
                                          <p:stCondLst>
                                            <p:cond delay="0"/>
                                          </p:stCondLst>
                                        </p:cTn>
                                        <p:tgtEl>
                                          <p:spTgt spid="1043"/>
                                        </p:tgtEl>
                                        <p:attrNameLst>
                                          <p:attrName>style.visibility</p:attrName>
                                        </p:attrNameLst>
                                      </p:cBhvr>
                                      <p:to>
                                        <p:strVal val="visible"/>
                                      </p:to>
                                    </p:set>
                                    <p:animEffect transition="in" filter="fade">
                                      <p:cBhvr>
                                        <p:cTn id="169" dur="2000"/>
                                        <p:tgtEl>
                                          <p:spTgt spid="104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5"/>
                                        </p:tgtEl>
                                        <p:attrNameLst>
                                          <p:attrName>style.visibility</p:attrName>
                                        </p:attrNameLst>
                                      </p:cBhvr>
                                      <p:to>
                                        <p:strVal val="visible"/>
                                      </p:to>
                                    </p:set>
                                    <p:animEffect transition="in" filter="fade">
                                      <p:cBhvr>
                                        <p:cTn id="172" dur="2000"/>
                                        <p:tgtEl>
                                          <p:spTgt spid="15"/>
                                        </p:tgtEl>
                                      </p:cBhvr>
                                    </p:animEffect>
                                  </p:childTnLst>
                                </p:cTn>
                              </p:par>
                              <p:par>
                                <p:cTn id="173" presetID="10" presetClass="entr" presetSubtype="0" fill="hold" nodeType="withEffect">
                                  <p:stCondLst>
                                    <p:cond delay="0"/>
                                  </p:stCondLst>
                                  <p:childTnLst>
                                    <p:set>
                                      <p:cBhvr>
                                        <p:cTn id="174" dur="1" fill="hold">
                                          <p:stCondLst>
                                            <p:cond delay="0"/>
                                          </p:stCondLst>
                                        </p:cTn>
                                        <p:tgtEl>
                                          <p:spTgt spid="1041"/>
                                        </p:tgtEl>
                                        <p:attrNameLst>
                                          <p:attrName>style.visibility</p:attrName>
                                        </p:attrNameLst>
                                      </p:cBhvr>
                                      <p:to>
                                        <p:strVal val="visible"/>
                                      </p:to>
                                    </p:set>
                                    <p:animEffect transition="in" filter="fade">
                                      <p:cBhvr>
                                        <p:cTn id="175" dur="2000"/>
                                        <p:tgtEl>
                                          <p:spTgt spid="1041"/>
                                        </p:tgtEl>
                                      </p:cBhvr>
                                    </p:animEffect>
                                  </p:childTnLst>
                                </p:cTn>
                              </p:par>
                              <p:par>
                                <p:cTn id="176" presetID="10" presetClass="entr" presetSubtype="0" fill="hold" nodeType="withEffect">
                                  <p:stCondLst>
                                    <p:cond delay="0"/>
                                  </p:stCondLst>
                                  <p:childTnLst>
                                    <p:set>
                                      <p:cBhvr>
                                        <p:cTn id="177" dur="1" fill="hold">
                                          <p:stCondLst>
                                            <p:cond delay="0"/>
                                          </p:stCondLst>
                                        </p:cTn>
                                        <p:tgtEl>
                                          <p:spTgt spid="1042"/>
                                        </p:tgtEl>
                                        <p:attrNameLst>
                                          <p:attrName>style.visibility</p:attrName>
                                        </p:attrNameLst>
                                      </p:cBhvr>
                                      <p:to>
                                        <p:strVal val="visible"/>
                                      </p:to>
                                    </p:set>
                                    <p:animEffect transition="in" filter="fade">
                                      <p:cBhvr>
                                        <p:cTn id="178" dur="2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p:bldP spid="7" grpId="1"/>
      <p:bldP spid="8" grpId="0"/>
      <p:bldP spid="8" grpId="1"/>
      <p:bldP spid="9" grpId="0"/>
      <p:bldP spid="9" grpId="1"/>
      <p:bldP spid="18" grpId="0" animBg="1"/>
      <p:bldP spid="18" grpId="1" animBg="1"/>
      <p:bldP spid="18" grpId="2" animBg="1"/>
      <p:bldP spid="11" grpId="0"/>
      <p:bldP spid="11" grpId="1"/>
      <p:bldP spid="12" grpId="0"/>
      <p:bldP spid="12" grpId="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877" t="74987" r="41123" b="9214"/>
          <a:stretch/>
        </p:blipFill>
        <p:spPr bwMode="auto">
          <a:xfrm>
            <a:off x="6089650" y="0"/>
            <a:ext cx="3054350" cy="105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вал 1"/>
          <p:cNvSpPr/>
          <p:nvPr/>
        </p:nvSpPr>
        <p:spPr>
          <a:xfrm>
            <a:off x="7128272" y="757620"/>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TextBox 3"/>
          <p:cNvSpPr txBox="1"/>
          <p:nvPr/>
        </p:nvSpPr>
        <p:spPr>
          <a:xfrm>
            <a:off x="298779" y="16195"/>
            <a:ext cx="2230706"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3600" b="1" dirty="0" err="1" smtClean="0">
                <a:solidFill>
                  <a:srgbClr val="FF0000"/>
                </a:solidFill>
                <a:latin typeface="Monotype Corsiva" panose="03010101010201010101" pitchFamily="66" charset="0"/>
              </a:rPr>
              <a:t>Перловская</a:t>
            </a:r>
            <a:endParaRPr lang="ru-RU" sz="3600" b="1" dirty="0">
              <a:solidFill>
                <a:srgbClr val="FF0000"/>
              </a:solidFill>
              <a:latin typeface="Monotype Corsiva" panose="03010101010201010101" pitchFamily="66"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6" y="792468"/>
            <a:ext cx="3007625" cy="381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616" y="4459846"/>
            <a:ext cx="2736304" cy="830997"/>
          </a:xfrm>
          <a:prstGeom prst="rect">
            <a:avLst/>
          </a:prstGeom>
          <a:noFill/>
        </p:spPr>
        <p:txBody>
          <a:bodyPr wrap="square" rtlCol="0">
            <a:spAutoFit/>
          </a:bodyPr>
          <a:lstStyle/>
          <a:p>
            <a:pPr algn="ctr"/>
            <a:r>
              <a:rPr lang="ru-RU" sz="2400" b="1" dirty="0" smtClean="0">
                <a:solidFill>
                  <a:srgbClr val="9BBB59">
                    <a:lumMod val="50000"/>
                  </a:srgbClr>
                </a:solidFill>
                <a:latin typeface="Monotype Corsiva" panose="03010101010201010101" pitchFamily="66" charset="0"/>
              </a:rPr>
              <a:t>Василий Алексеевич </a:t>
            </a:r>
          </a:p>
          <a:p>
            <a:pPr algn="ctr"/>
            <a:r>
              <a:rPr lang="ru-RU" sz="2400" b="1" dirty="0" smtClean="0">
                <a:solidFill>
                  <a:srgbClr val="9BBB59">
                    <a:lumMod val="50000"/>
                  </a:srgbClr>
                </a:solidFill>
                <a:latin typeface="Monotype Corsiva" panose="03010101010201010101" pitchFamily="66" charset="0"/>
              </a:rPr>
              <a:t>Перлов</a:t>
            </a:r>
            <a:endParaRPr lang="ru-RU" sz="2400" b="1" dirty="0">
              <a:solidFill>
                <a:srgbClr val="9BBB59">
                  <a:lumMod val="50000"/>
                </a:srgbClr>
              </a:solidFill>
              <a:latin typeface="Monotype Corsiva" panose="03010101010201010101" pitchFamily="66" charset="0"/>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2584" y="1347115"/>
            <a:ext cx="1512168" cy="1900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216" y="4046712"/>
            <a:ext cx="1955620" cy="265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87159" y="199792"/>
            <a:ext cx="1662647" cy="523220"/>
          </a:xfrm>
          <a:prstGeom prst="rect">
            <a:avLst/>
          </a:prstGeom>
          <a:noFill/>
        </p:spPr>
        <p:txBody>
          <a:bodyPr wrap="square" rtlCol="0">
            <a:spAutoFit/>
          </a:bodyPr>
          <a:lstStyle/>
          <a:p>
            <a:pPr algn="ctr"/>
            <a:r>
              <a:rPr lang="ru-RU" sz="2800" b="1" dirty="0" smtClean="0">
                <a:solidFill>
                  <a:srgbClr val="FF0000"/>
                </a:solidFill>
                <a:latin typeface="Monotype Corsiva" panose="03010101010201010101" pitchFamily="66" charset="0"/>
              </a:rPr>
              <a:t>1898 год</a:t>
            </a:r>
            <a:endParaRPr lang="ru-RU" sz="2800" b="1" dirty="0">
              <a:solidFill>
                <a:srgbClr val="FF0000"/>
              </a:solidFill>
              <a:latin typeface="Monotype Corsiva" panose="03010101010201010101" pitchFamily="66" charset="0"/>
            </a:endParaRPr>
          </a:p>
        </p:txBody>
      </p:sp>
      <p:sp>
        <p:nvSpPr>
          <p:cNvPr id="8" name="Прямоугольник 7"/>
          <p:cNvSpPr/>
          <p:nvPr/>
        </p:nvSpPr>
        <p:spPr>
          <a:xfrm>
            <a:off x="4635611" y="4197894"/>
            <a:ext cx="4439141" cy="255454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2000" dirty="0">
                <a:solidFill>
                  <a:prstClr val="black"/>
                </a:solidFill>
                <a:latin typeface="Monotype Corsiva" panose="03010101010201010101" pitchFamily="66" charset="0"/>
              </a:rPr>
              <a:t>Исторической заслугой купцов Перловых была популяризация чая в России и его широкое распространение среди простого народа. </a:t>
            </a:r>
            <a:r>
              <a:rPr lang="ru-RU" sz="2000" dirty="0" smtClean="0">
                <a:solidFill>
                  <a:prstClr val="black"/>
                </a:solidFill>
                <a:latin typeface="Monotype Corsiva" panose="03010101010201010101" pitchFamily="66" charset="0"/>
              </a:rPr>
              <a:t>Фамильным </a:t>
            </a:r>
            <a:r>
              <a:rPr lang="ru-RU" sz="2000" dirty="0">
                <a:solidFill>
                  <a:prstClr val="black"/>
                </a:solidFill>
                <a:latin typeface="Monotype Corsiva" panose="03010101010201010101" pitchFamily="66" charset="0"/>
              </a:rPr>
              <a:t>символом стал чайный куст, украсивший нашлемник герба, шесть крупных жемчужин ознаменовали фамилию, а девиз был избран </a:t>
            </a:r>
            <a:r>
              <a:rPr lang="en-US" sz="2000" dirty="0" smtClean="0">
                <a:solidFill>
                  <a:prstClr val="black"/>
                </a:solidFill>
                <a:latin typeface="Monotype Corsiva" panose="03010101010201010101" pitchFamily="66" charset="0"/>
              </a:rPr>
              <a:t/>
            </a:r>
            <a:br>
              <a:rPr lang="en-US" sz="2000" dirty="0" smtClean="0">
                <a:solidFill>
                  <a:prstClr val="black"/>
                </a:solidFill>
                <a:latin typeface="Monotype Corsiva" panose="03010101010201010101" pitchFamily="66" charset="0"/>
              </a:rPr>
            </a:br>
            <a:r>
              <a:rPr lang="ru-RU" sz="2000" b="1" dirty="0" smtClean="0">
                <a:solidFill>
                  <a:srgbClr val="9BBB59">
                    <a:lumMod val="50000"/>
                  </a:srgbClr>
                </a:solidFill>
                <a:latin typeface="Monotype Corsiva" panose="03010101010201010101" pitchFamily="66" charset="0"/>
              </a:rPr>
              <a:t>«</a:t>
            </a:r>
            <a:r>
              <a:rPr lang="ru-RU" sz="2000" b="1" dirty="0">
                <a:solidFill>
                  <a:srgbClr val="9BBB59">
                    <a:lumMod val="50000"/>
                  </a:srgbClr>
                </a:solidFill>
                <a:latin typeface="Monotype Corsiva" panose="03010101010201010101" pitchFamily="66" charset="0"/>
              </a:rPr>
              <a:t>Честь в труде»</a:t>
            </a:r>
          </a:p>
        </p:txBody>
      </p:sp>
      <p:sp>
        <p:nvSpPr>
          <p:cNvPr id="9" name="TextBox 8"/>
          <p:cNvSpPr txBox="1"/>
          <p:nvPr/>
        </p:nvSpPr>
        <p:spPr>
          <a:xfrm>
            <a:off x="7651355" y="3209359"/>
            <a:ext cx="1296168" cy="461665"/>
          </a:xfrm>
          <a:prstGeom prst="rect">
            <a:avLst/>
          </a:prstGeom>
          <a:noFill/>
        </p:spPr>
        <p:txBody>
          <a:bodyPr wrap="square" rtlCol="0">
            <a:spAutoFit/>
          </a:bodyPr>
          <a:lstStyle/>
          <a:p>
            <a:pPr algn="ctr"/>
            <a:r>
              <a:rPr lang="ru-RU" sz="2400" b="1" dirty="0">
                <a:solidFill>
                  <a:srgbClr val="9BBB59">
                    <a:lumMod val="50000"/>
                  </a:srgbClr>
                </a:solidFill>
                <a:latin typeface="Monotype Corsiva" panose="03010101010201010101" pitchFamily="66" charset="0"/>
              </a:rPr>
              <a:t>Г</a:t>
            </a:r>
            <a:r>
              <a:rPr lang="ru-RU" sz="2400" b="1" dirty="0" smtClean="0">
                <a:solidFill>
                  <a:srgbClr val="9BBB59">
                    <a:lumMod val="50000"/>
                  </a:srgbClr>
                </a:solidFill>
                <a:latin typeface="Monotype Corsiva" panose="03010101010201010101" pitchFamily="66" charset="0"/>
              </a:rPr>
              <a:t>ерб</a:t>
            </a:r>
            <a:endParaRPr lang="ru-RU" sz="2400" b="1" dirty="0">
              <a:solidFill>
                <a:srgbClr val="9BBB59">
                  <a:lumMod val="50000"/>
                </a:srgbClr>
              </a:solidFill>
              <a:latin typeface="Monotype Corsiva" panose="03010101010201010101" pitchFamily="66" charset="0"/>
            </a:endParaRPr>
          </a:p>
        </p:txBody>
      </p:sp>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8179" y="1122231"/>
            <a:ext cx="4253049" cy="2796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40971" y="4430060"/>
            <a:ext cx="8233070" cy="2308324"/>
          </a:xfrm>
          <a:prstGeom prst="rect">
            <a:avLst/>
          </a:prstGeom>
          <a:ln>
            <a:prstDash val="sys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ru-RU" sz="2400" i="1" dirty="0" smtClean="0">
                <a:solidFill>
                  <a:prstClr val="black"/>
                </a:solidFill>
                <a:latin typeface="Monotype Corsiva" panose="03010101010201010101" pitchFamily="66" charset="0"/>
              </a:rPr>
              <a:t>«Почти </a:t>
            </a:r>
            <a:r>
              <a:rPr lang="ru-RU" sz="2400" i="1" dirty="0">
                <a:solidFill>
                  <a:prstClr val="black"/>
                </a:solidFill>
                <a:latin typeface="Monotype Corsiva" panose="03010101010201010101" pitchFamily="66" charset="0"/>
              </a:rPr>
              <a:t>все богомольцы, едущие или идущие в Троице-Сергиеву </a:t>
            </a:r>
            <a:r>
              <a:rPr lang="ru-RU" sz="2400" i="1" dirty="0" smtClean="0">
                <a:solidFill>
                  <a:prstClr val="black"/>
                </a:solidFill>
                <a:latin typeface="Monotype Corsiva" panose="03010101010201010101" pitchFamily="66" charset="0"/>
              </a:rPr>
              <a:t>Лавру</a:t>
            </a:r>
            <a:r>
              <a:rPr lang="ru-RU" sz="2400" i="1" dirty="0">
                <a:solidFill>
                  <a:prstClr val="black"/>
                </a:solidFill>
                <a:latin typeface="Monotype Corsiva" panose="03010101010201010101" pitchFamily="66" charset="0"/>
              </a:rPr>
              <a:t>, останавливаются там, чтобы напиться чрезвычайно вкусного чаю или необыкновенно вкусной и свежей воды. Известно, что Мытищи снабжают водой все московские фонтаны посредством знаменитого водопровода, на месте же эта вода имеет необыкновенно приятный вкус и ничем не заменимую </a:t>
            </a:r>
            <a:r>
              <a:rPr lang="ru-RU" sz="2400" i="1" dirty="0" smtClean="0">
                <a:solidFill>
                  <a:prstClr val="black"/>
                </a:solidFill>
                <a:latin typeface="Monotype Corsiva" panose="03010101010201010101" pitchFamily="66" charset="0"/>
              </a:rPr>
              <a:t>свежесть»</a:t>
            </a:r>
            <a:endParaRPr lang="ru-RU" sz="2400" dirty="0">
              <a:solidFill>
                <a:prstClr val="black"/>
              </a:solidFill>
              <a:latin typeface="Monotype Corsiva" panose="03010101010201010101" pitchFamily="66" charset="0"/>
            </a:endParaRPr>
          </a:p>
        </p:txBody>
      </p:sp>
      <p:sp>
        <p:nvSpPr>
          <p:cNvPr id="11" name="TextBox 10"/>
          <p:cNvSpPr txBox="1"/>
          <p:nvPr/>
        </p:nvSpPr>
        <p:spPr>
          <a:xfrm>
            <a:off x="3688709" y="200008"/>
            <a:ext cx="1675028" cy="523220"/>
          </a:xfrm>
          <a:prstGeom prst="rect">
            <a:avLst/>
          </a:prstGeom>
          <a:noFill/>
        </p:spPr>
        <p:txBody>
          <a:bodyPr wrap="square" rtlCol="0">
            <a:spAutoFit/>
          </a:bodyPr>
          <a:lstStyle/>
          <a:p>
            <a:pPr algn="ctr"/>
            <a:r>
              <a:rPr lang="ru-RU" sz="2800" b="1" dirty="0" smtClean="0">
                <a:solidFill>
                  <a:srgbClr val="FF0000"/>
                </a:solidFill>
                <a:latin typeface="Monotype Corsiva" panose="03010101010201010101" pitchFamily="66" charset="0"/>
              </a:rPr>
              <a:t>1862 год</a:t>
            </a:r>
            <a:endParaRPr lang="ru-RU" sz="2800" b="1" dirty="0">
              <a:solidFill>
                <a:srgbClr val="FF0000"/>
              </a:solidFill>
              <a:latin typeface="Monotype Corsiva" panose="03010101010201010101" pitchFamily="66" charset="0"/>
            </a:endParaRPr>
          </a:p>
        </p:txBody>
      </p:sp>
      <p:sp>
        <p:nvSpPr>
          <p:cNvPr id="12" name="TextBox 11"/>
          <p:cNvSpPr txBox="1"/>
          <p:nvPr/>
        </p:nvSpPr>
        <p:spPr>
          <a:xfrm>
            <a:off x="268502" y="23899"/>
            <a:ext cx="2262533"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3600" b="1" dirty="0" smtClean="0">
                <a:solidFill>
                  <a:srgbClr val="FF0000"/>
                </a:solidFill>
                <a:latin typeface="Monotype Corsiva" panose="03010101010201010101" pitchFamily="66" charset="0"/>
              </a:rPr>
              <a:t>Мытищи</a:t>
            </a:r>
            <a:endParaRPr lang="ru-RU" sz="3600" b="1" dirty="0">
              <a:solidFill>
                <a:srgbClr val="FF0000"/>
              </a:solidFill>
              <a:latin typeface="Monotype Corsiva" panose="03010101010201010101" pitchFamily="66" charset="0"/>
            </a:endParaRPr>
          </a:p>
        </p:txBody>
      </p:sp>
      <p:pic>
        <p:nvPicPr>
          <p:cNvPr id="4107" name="Picture 11" descr="K:\мое\ШКОЛА\география\10 класс\гармония мироздания\Фото для презентации\водопров мытищи.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3601" y="1495282"/>
            <a:ext cx="3581342" cy="24077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4272" y="547993"/>
            <a:ext cx="244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descr="K:\мое\ШКОЛА\география\10 класс\гармония мироздания\Фото для презентации\здание вокзала мытищи.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23" y="623026"/>
            <a:ext cx="5620001" cy="353201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6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051"/>
                                        </p:tgtEl>
                                      </p:cBhvr>
                                      <p:by x="150000" y="150000"/>
                                    </p:animScale>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2500"/>
                            </p:stCondLst>
                            <p:childTnLst>
                              <p:par>
                                <p:cTn id="12" presetID="6" presetClass="emph" presetSubtype="0" fill="hold" grpId="1" nodeType="afterEffect">
                                  <p:stCondLst>
                                    <p:cond delay="0"/>
                                  </p:stCondLst>
                                  <p:childTnLst>
                                    <p:animScale>
                                      <p:cBhvr>
                                        <p:cTn id="13" dur="2000" fill="hold"/>
                                        <p:tgtEl>
                                          <p:spTgt spid="2"/>
                                        </p:tgtEl>
                                      </p:cBhvr>
                                      <p:by x="150000" y="150000"/>
                                    </p:animScale>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60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6000"/>
                                        <p:tgtEl>
                                          <p:spTgt spid="4"/>
                                        </p:tgtEl>
                                      </p:cBhvr>
                                    </p:animEffect>
                                  </p:childTnLst>
                                </p:cTn>
                              </p:par>
                            </p:childTnLst>
                          </p:cTn>
                        </p:par>
                        <p:par>
                          <p:cTn id="20" fill="hold">
                            <p:stCondLst>
                              <p:cond delay="8500"/>
                            </p:stCondLst>
                            <p:childTnLst>
                              <p:par>
                                <p:cTn id="21" presetID="10" presetClass="entr" presetSubtype="0" fill="hold" nodeType="after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6000"/>
                                        <p:tgtEl>
                                          <p:spTgt spid="4101"/>
                                        </p:tgtEl>
                                      </p:cBhvr>
                                    </p:animEffect>
                                  </p:childTnLst>
                                </p:cTn>
                              </p:par>
                              <p:par>
                                <p:cTn id="24" presetID="10" presetClass="entr" presetSubtype="0" fill="hold" nodeType="with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6000"/>
                                        <p:tgtEl>
                                          <p:spTgt spid="4098"/>
                                        </p:tgtEl>
                                      </p:cBhvr>
                                    </p:animEffect>
                                  </p:childTnLst>
                                </p:cTn>
                              </p:par>
                              <p:par>
                                <p:cTn id="27" presetID="10" presetClass="entr" presetSubtype="0" fill="hold" nodeType="withEffect">
                                  <p:stCondLst>
                                    <p:cond delay="0"/>
                                  </p:stCondLst>
                                  <p:childTnLst>
                                    <p:set>
                                      <p:cBhvr>
                                        <p:cTn id="28" dur="1" fill="hold">
                                          <p:stCondLst>
                                            <p:cond delay="0"/>
                                          </p:stCondLst>
                                        </p:cTn>
                                        <p:tgtEl>
                                          <p:spTgt spid="4099"/>
                                        </p:tgtEl>
                                        <p:attrNameLst>
                                          <p:attrName>style.visibility</p:attrName>
                                        </p:attrNameLst>
                                      </p:cBhvr>
                                      <p:to>
                                        <p:strVal val="visible"/>
                                      </p:to>
                                    </p:set>
                                    <p:animEffect transition="in" filter="fade">
                                      <p:cBhvr>
                                        <p:cTn id="29" dur="6000"/>
                                        <p:tgtEl>
                                          <p:spTgt spid="4099"/>
                                        </p:tgtEl>
                                      </p:cBhvr>
                                    </p:animEffect>
                                  </p:childTnLst>
                                </p:cTn>
                              </p:par>
                              <p:par>
                                <p:cTn id="30" presetID="10"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6000"/>
                                        <p:tgtEl>
                                          <p:spTgt spid="410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6000"/>
                                        <p:tgtEl>
                                          <p:spTgt spid="5"/>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6000"/>
                                        <p:tgtEl>
                                          <p:spTgt spid="8"/>
                                        </p:tgtEl>
                                      </p:cBhvr>
                                    </p:animEffect>
                                    <p:anim calcmode="lin" valueType="num">
                                      <p:cBhvr>
                                        <p:cTn id="39" dur="6000" fill="hold"/>
                                        <p:tgtEl>
                                          <p:spTgt spid="8"/>
                                        </p:tgtEl>
                                        <p:attrNameLst>
                                          <p:attrName>ppt_x</p:attrName>
                                        </p:attrNameLst>
                                      </p:cBhvr>
                                      <p:tavLst>
                                        <p:tav tm="0">
                                          <p:val>
                                            <p:strVal val="#ppt_x"/>
                                          </p:val>
                                        </p:tav>
                                        <p:tav tm="100000">
                                          <p:val>
                                            <p:strVal val="#ppt_x"/>
                                          </p:val>
                                        </p:tav>
                                      </p:tavLst>
                                    </p:anim>
                                    <p:anim calcmode="lin" valueType="num">
                                      <p:cBhvr>
                                        <p:cTn id="40" dur="6000" fill="hold"/>
                                        <p:tgtEl>
                                          <p:spTgt spid="8"/>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6000"/>
                                        <p:tgtEl>
                                          <p:spTgt spid="9"/>
                                        </p:tgtEl>
                                      </p:cBhvr>
                                    </p:animEffect>
                                  </p:childTnLst>
                                </p:cTn>
                              </p:par>
                            </p:childTnLst>
                          </p:cTn>
                        </p:par>
                        <p:par>
                          <p:cTn id="44" fill="hold">
                            <p:stCondLst>
                              <p:cond delay="14500"/>
                            </p:stCondLst>
                            <p:childTnLst>
                              <p:par>
                                <p:cTn id="45" presetID="10" presetClass="exit" presetSubtype="0" fill="hold" grpId="2" nodeType="afterEffect">
                                  <p:stCondLst>
                                    <p:cond delay="7000"/>
                                  </p:stCondLst>
                                  <p:childTnLst>
                                    <p:animEffect transition="out" filter="fade">
                                      <p:cBhvr>
                                        <p:cTn id="46" dur="3000"/>
                                        <p:tgtEl>
                                          <p:spTgt spid="2"/>
                                        </p:tgtEl>
                                      </p:cBhvr>
                                    </p:animEffect>
                                    <p:set>
                                      <p:cBhvr>
                                        <p:cTn id="47" dur="1" fill="hold">
                                          <p:stCondLst>
                                            <p:cond delay="2999"/>
                                          </p:stCondLst>
                                        </p:cTn>
                                        <p:tgtEl>
                                          <p:spTgt spid="2"/>
                                        </p:tgtEl>
                                        <p:attrNameLst>
                                          <p:attrName>style.visibility</p:attrName>
                                        </p:attrNameLst>
                                      </p:cBhvr>
                                      <p:to>
                                        <p:strVal val="hidden"/>
                                      </p:to>
                                    </p:set>
                                  </p:childTnLst>
                                </p:cTn>
                              </p:par>
                              <p:par>
                                <p:cTn id="48" presetID="6" presetClass="exit" presetSubtype="32" fill="hold" nodeType="withEffect">
                                  <p:stCondLst>
                                    <p:cond delay="7000"/>
                                  </p:stCondLst>
                                  <p:childTnLst>
                                    <p:animEffect transition="out" filter="circle(out)">
                                      <p:cBhvr>
                                        <p:cTn id="49" dur="3000"/>
                                        <p:tgtEl>
                                          <p:spTgt spid="4101"/>
                                        </p:tgtEl>
                                      </p:cBhvr>
                                    </p:animEffect>
                                    <p:set>
                                      <p:cBhvr>
                                        <p:cTn id="50" dur="1" fill="hold">
                                          <p:stCondLst>
                                            <p:cond delay="2999"/>
                                          </p:stCondLst>
                                        </p:cTn>
                                        <p:tgtEl>
                                          <p:spTgt spid="4101"/>
                                        </p:tgtEl>
                                        <p:attrNameLst>
                                          <p:attrName>style.visibility</p:attrName>
                                        </p:attrNameLst>
                                      </p:cBhvr>
                                      <p:to>
                                        <p:strVal val="hidden"/>
                                      </p:to>
                                    </p:set>
                                  </p:childTnLst>
                                </p:cTn>
                              </p:par>
                              <p:par>
                                <p:cTn id="51" presetID="10" presetClass="exit" presetSubtype="0" fill="hold" grpId="1" nodeType="withEffect">
                                  <p:stCondLst>
                                    <p:cond delay="7000"/>
                                  </p:stCondLst>
                                  <p:childTnLst>
                                    <p:animEffect transition="out" filter="fade">
                                      <p:cBhvr>
                                        <p:cTn id="52" dur="3000"/>
                                        <p:tgtEl>
                                          <p:spTgt spid="6"/>
                                        </p:tgtEl>
                                      </p:cBhvr>
                                    </p:animEffect>
                                    <p:set>
                                      <p:cBhvr>
                                        <p:cTn id="53" dur="1" fill="hold">
                                          <p:stCondLst>
                                            <p:cond delay="29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7000"/>
                                  </p:stCondLst>
                                  <p:childTnLst>
                                    <p:animEffect transition="out" filter="fade">
                                      <p:cBhvr>
                                        <p:cTn id="55" dur="3000"/>
                                        <p:tgtEl>
                                          <p:spTgt spid="4"/>
                                        </p:tgtEl>
                                      </p:cBhvr>
                                    </p:animEffect>
                                    <p:set>
                                      <p:cBhvr>
                                        <p:cTn id="56" dur="1" fill="hold">
                                          <p:stCondLst>
                                            <p:cond delay="2999"/>
                                          </p:stCondLst>
                                        </p:cTn>
                                        <p:tgtEl>
                                          <p:spTgt spid="4"/>
                                        </p:tgtEl>
                                        <p:attrNameLst>
                                          <p:attrName>style.visibility</p:attrName>
                                        </p:attrNameLst>
                                      </p:cBhvr>
                                      <p:to>
                                        <p:strVal val="hidden"/>
                                      </p:to>
                                    </p:set>
                                  </p:childTnLst>
                                </p:cTn>
                              </p:par>
                              <p:par>
                                <p:cTn id="57" presetID="6" presetClass="exit" presetSubtype="32" fill="hold" nodeType="withEffect">
                                  <p:stCondLst>
                                    <p:cond delay="7000"/>
                                  </p:stCondLst>
                                  <p:childTnLst>
                                    <p:animEffect transition="out" filter="circle(out)">
                                      <p:cBhvr>
                                        <p:cTn id="58" dur="3000"/>
                                        <p:tgtEl>
                                          <p:spTgt spid="4098"/>
                                        </p:tgtEl>
                                      </p:cBhvr>
                                    </p:animEffect>
                                    <p:set>
                                      <p:cBhvr>
                                        <p:cTn id="59" dur="1" fill="hold">
                                          <p:stCondLst>
                                            <p:cond delay="2999"/>
                                          </p:stCondLst>
                                        </p:cTn>
                                        <p:tgtEl>
                                          <p:spTgt spid="4098"/>
                                        </p:tgtEl>
                                        <p:attrNameLst>
                                          <p:attrName>style.visibility</p:attrName>
                                        </p:attrNameLst>
                                      </p:cBhvr>
                                      <p:to>
                                        <p:strVal val="hidden"/>
                                      </p:to>
                                    </p:set>
                                  </p:childTnLst>
                                </p:cTn>
                              </p:par>
                              <p:par>
                                <p:cTn id="60" presetID="6" presetClass="exit" presetSubtype="32" fill="hold" nodeType="withEffect">
                                  <p:stCondLst>
                                    <p:cond delay="7000"/>
                                  </p:stCondLst>
                                  <p:childTnLst>
                                    <p:animEffect transition="out" filter="circle(out)">
                                      <p:cBhvr>
                                        <p:cTn id="61" dur="3000"/>
                                        <p:tgtEl>
                                          <p:spTgt spid="4099"/>
                                        </p:tgtEl>
                                      </p:cBhvr>
                                    </p:animEffect>
                                    <p:set>
                                      <p:cBhvr>
                                        <p:cTn id="62" dur="1" fill="hold">
                                          <p:stCondLst>
                                            <p:cond delay="2999"/>
                                          </p:stCondLst>
                                        </p:cTn>
                                        <p:tgtEl>
                                          <p:spTgt spid="4099"/>
                                        </p:tgtEl>
                                        <p:attrNameLst>
                                          <p:attrName>style.visibility</p:attrName>
                                        </p:attrNameLst>
                                      </p:cBhvr>
                                      <p:to>
                                        <p:strVal val="hidden"/>
                                      </p:to>
                                    </p:set>
                                  </p:childTnLst>
                                </p:cTn>
                              </p:par>
                              <p:par>
                                <p:cTn id="63" presetID="6" presetClass="exit" presetSubtype="32" fill="hold" nodeType="withEffect">
                                  <p:stCondLst>
                                    <p:cond delay="7000"/>
                                  </p:stCondLst>
                                  <p:childTnLst>
                                    <p:animEffect transition="out" filter="circle(out)">
                                      <p:cBhvr>
                                        <p:cTn id="64" dur="3000"/>
                                        <p:tgtEl>
                                          <p:spTgt spid="4100"/>
                                        </p:tgtEl>
                                      </p:cBhvr>
                                    </p:animEffect>
                                    <p:set>
                                      <p:cBhvr>
                                        <p:cTn id="65" dur="1" fill="hold">
                                          <p:stCondLst>
                                            <p:cond delay="2999"/>
                                          </p:stCondLst>
                                        </p:cTn>
                                        <p:tgtEl>
                                          <p:spTgt spid="4100"/>
                                        </p:tgtEl>
                                        <p:attrNameLst>
                                          <p:attrName>style.visibility</p:attrName>
                                        </p:attrNameLst>
                                      </p:cBhvr>
                                      <p:to>
                                        <p:strVal val="hidden"/>
                                      </p:to>
                                    </p:set>
                                  </p:childTnLst>
                                </p:cTn>
                              </p:par>
                              <p:par>
                                <p:cTn id="66" presetID="31" presetClass="exit" presetSubtype="0" fill="hold" grpId="1" nodeType="withEffect">
                                  <p:stCondLst>
                                    <p:cond delay="7000"/>
                                  </p:stCondLst>
                                  <p:childTnLst>
                                    <p:anim calcmode="lin" valueType="num">
                                      <p:cBhvr>
                                        <p:cTn id="67" dur="3000"/>
                                        <p:tgtEl>
                                          <p:spTgt spid="5"/>
                                        </p:tgtEl>
                                        <p:attrNameLst>
                                          <p:attrName>ppt_w</p:attrName>
                                        </p:attrNameLst>
                                      </p:cBhvr>
                                      <p:tavLst>
                                        <p:tav tm="0">
                                          <p:val>
                                            <p:strVal val="ppt_w"/>
                                          </p:val>
                                        </p:tav>
                                        <p:tav tm="100000">
                                          <p:val>
                                            <p:fltVal val="0"/>
                                          </p:val>
                                        </p:tav>
                                      </p:tavLst>
                                    </p:anim>
                                    <p:anim calcmode="lin" valueType="num">
                                      <p:cBhvr>
                                        <p:cTn id="68" dur="3000"/>
                                        <p:tgtEl>
                                          <p:spTgt spid="5"/>
                                        </p:tgtEl>
                                        <p:attrNameLst>
                                          <p:attrName>ppt_h</p:attrName>
                                        </p:attrNameLst>
                                      </p:cBhvr>
                                      <p:tavLst>
                                        <p:tav tm="0">
                                          <p:val>
                                            <p:strVal val="ppt_h"/>
                                          </p:val>
                                        </p:tav>
                                        <p:tav tm="100000">
                                          <p:val>
                                            <p:fltVal val="0"/>
                                          </p:val>
                                        </p:tav>
                                      </p:tavLst>
                                    </p:anim>
                                    <p:anim calcmode="lin" valueType="num">
                                      <p:cBhvr>
                                        <p:cTn id="69" dur="3000"/>
                                        <p:tgtEl>
                                          <p:spTgt spid="5"/>
                                        </p:tgtEl>
                                        <p:attrNameLst>
                                          <p:attrName>style.rotation</p:attrName>
                                        </p:attrNameLst>
                                      </p:cBhvr>
                                      <p:tavLst>
                                        <p:tav tm="0">
                                          <p:val>
                                            <p:fltVal val="0"/>
                                          </p:val>
                                        </p:tav>
                                        <p:tav tm="100000">
                                          <p:val>
                                            <p:fltVal val="90"/>
                                          </p:val>
                                        </p:tav>
                                      </p:tavLst>
                                    </p:anim>
                                    <p:animEffect transition="out" filter="fade">
                                      <p:cBhvr>
                                        <p:cTn id="70" dur="3000"/>
                                        <p:tgtEl>
                                          <p:spTgt spid="5"/>
                                        </p:tgtEl>
                                      </p:cBhvr>
                                    </p:animEffect>
                                    <p:set>
                                      <p:cBhvr>
                                        <p:cTn id="71" dur="1" fill="hold">
                                          <p:stCondLst>
                                            <p:cond delay="2999"/>
                                          </p:stCondLst>
                                        </p:cTn>
                                        <p:tgtEl>
                                          <p:spTgt spid="5"/>
                                        </p:tgtEl>
                                        <p:attrNameLst>
                                          <p:attrName>style.visibility</p:attrName>
                                        </p:attrNameLst>
                                      </p:cBhvr>
                                      <p:to>
                                        <p:strVal val="hidden"/>
                                      </p:to>
                                    </p:set>
                                  </p:childTnLst>
                                </p:cTn>
                              </p:par>
                              <p:par>
                                <p:cTn id="72" presetID="31" presetClass="exit" presetSubtype="0" fill="hold" grpId="1" nodeType="withEffect">
                                  <p:stCondLst>
                                    <p:cond delay="7000"/>
                                  </p:stCondLst>
                                  <p:childTnLst>
                                    <p:anim calcmode="lin" valueType="num">
                                      <p:cBhvr>
                                        <p:cTn id="73" dur="3000"/>
                                        <p:tgtEl>
                                          <p:spTgt spid="8"/>
                                        </p:tgtEl>
                                        <p:attrNameLst>
                                          <p:attrName>ppt_w</p:attrName>
                                        </p:attrNameLst>
                                      </p:cBhvr>
                                      <p:tavLst>
                                        <p:tav tm="0">
                                          <p:val>
                                            <p:strVal val="ppt_w"/>
                                          </p:val>
                                        </p:tav>
                                        <p:tav tm="100000">
                                          <p:val>
                                            <p:fltVal val="0"/>
                                          </p:val>
                                        </p:tav>
                                      </p:tavLst>
                                    </p:anim>
                                    <p:anim calcmode="lin" valueType="num">
                                      <p:cBhvr>
                                        <p:cTn id="74" dur="3000"/>
                                        <p:tgtEl>
                                          <p:spTgt spid="8"/>
                                        </p:tgtEl>
                                        <p:attrNameLst>
                                          <p:attrName>ppt_h</p:attrName>
                                        </p:attrNameLst>
                                      </p:cBhvr>
                                      <p:tavLst>
                                        <p:tav tm="0">
                                          <p:val>
                                            <p:strVal val="ppt_h"/>
                                          </p:val>
                                        </p:tav>
                                        <p:tav tm="100000">
                                          <p:val>
                                            <p:fltVal val="0"/>
                                          </p:val>
                                        </p:tav>
                                      </p:tavLst>
                                    </p:anim>
                                    <p:anim calcmode="lin" valueType="num">
                                      <p:cBhvr>
                                        <p:cTn id="75" dur="3000"/>
                                        <p:tgtEl>
                                          <p:spTgt spid="8"/>
                                        </p:tgtEl>
                                        <p:attrNameLst>
                                          <p:attrName>style.rotation</p:attrName>
                                        </p:attrNameLst>
                                      </p:cBhvr>
                                      <p:tavLst>
                                        <p:tav tm="0">
                                          <p:val>
                                            <p:fltVal val="0"/>
                                          </p:val>
                                        </p:tav>
                                        <p:tav tm="100000">
                                          <p:val>
                                            <p:fltVal val="90"/>
                                          </p:val>
                                        </p:tav>
                                      </p:tavLst>
                                    </p:anim>
                                    <p:animEffect transition="out" filter="fade">
                                      <p:cBhvr>
                                        <p:cTn id="76" dur="3000"/>
                                        <p:tgtEl>
                                          <p:spTgt spid="8"/>
                                        </p:tgtEl>
                                      </p:cBhvr>
                                    </p:animEffect>
                                    <p:set>
                                      <p:cBhvr>
                                        <p:cTn id="77" dur="1" fill="hold">
                                          <p:stCondLst>
                                            <p:cond delay="2999"/>
                                          </p:stCondLst>
                                        </p:cTn>
                                        <p:tgtEl>
                                          <p:spTgt spid="8"/>
                                        </p:tgtEl>
                                        <p:attrNameLst>
                                          <p:attrName>style.visibility</p:attrName>
                                        </p:attrNameLst>
                                      </p:cBhvr>
                                      <p:to>
                                        <p:strVal val="hidden"/>
                                      </p:to>
                                    </p:set>
                                  </p:childTnLst>
                                </p:cTn>
                              </p:par>
                              <p:par>
                                <p:cTn id="78" presetID="31" presetClass="exit" presetSubtype="0" fill="hold" grpId="1" nodeType="withEffect">
                                  <p:stCondLst>
                                    <p:cond delay="7000"/>
                                  </p:stCondLst>
                                  <p:childTnLst>
                                    <p:anim calcmode="lin" valueType="num">
                                      <p:cBhvr>
                                        <p:cTn id="79" dur="3000"/>
                                        <p:tgtEl>
                                          <p:spTgt spid="9"/>
                                        </p:tgtEl>
                                        <p:attrNameLst>
                                          <p:attrName>ppt_w</p:attrName>
                                        </p:attrNameLst>
                                      </p:cBhvr>
                                      <p:tavLst>
                                        <p:tav tm="0">
                                          <p:val>
                                            <p:strVal val="ppt_w"/>
                                          </p:val>
                                        </p:tav>
                                        <p:tav tm="100000">
                                          <p:val>
                                            <p:fltVal val="0"/>
                                          </p:val>
                                        </p:tav>
                                      </p:tavLst>
                                    </p:anim>
                                    <p:anim calcmode="lin" valueType="num">
                                      <p:cBhvr>
                                        <p:cTn id="80" dur="3000"/>
                                        <p:tgtEl>
                                          <p:spTgt spid="9"/>
                                        </p:tgtEl>
                                        <p:attrNameLst>
                                          <p:attrName>ppt_h</p:attrName>
                                        </p:attrNameLst>
                                      </p:cBhvr>
                                      <p:tavLst>
                                        <p:tav tm="0">
                                          <p:val>
                                            <p:strVal val="ppt_h"/>
                                          </p:val>
                                        </p:tav>
                                        <p:tav tm="100000">
                                          <p:val>
                                            <p:fltVal val="0"/>
                                          </p:val>
                                        </p:tav>
                                      </p:tavLst>
                                    </p:anim>
                                    <p:anim calcmode="lin" valueType="num">
                                      <p:cBhvr>
                                        <p:cTn id="81" dur="3000"/>
                                        <p:tgtEl>
                                          <p:spTgt spid="9"/>
                                        </p:tgtEl>
                                        <p:attrNameLst>
                                          <p:attrName>style.rotation</p:attrName>
                                        </p:attrNameLst>
                                      </p:cBhvr>
                                      <p:tavLst>
                                        <p:tav tm="0">
                                          <p:val>
                                            <p:fltVal val="0"/>
                                          </p:val>
                                        </p:tav>
                                        <p:tav tm="100000">
                                          <p:val>
                                            <p:fltVal val="90"/>
                                          </p:val>
                                        </p:tav>
                                      </p:tavLst>
                                    </p:anim>
                                    <p:animEffect transition="out" filter="fade">
                                      <p:cBhvr>
                                        <p:cTn id="82" dur="3000"/>
                                        <p:tgtEl>
                                          <p:spTgt spid="9"/>
                                        </p:tgtEl>
                                      </p:cBhvr>
                                    </p:animEffect>
                                    <p:set>
                                      <p:cBhvr>
                                        <p:cTn id="83" dur="1" fill="hold">
                                          <p:stCondLst>
                                            <p:cond delay="2999"/>
                                          </p:stCondLst>
                                        </p:cTn>
                                        <p:tgtEl>
                                          <p:spTgt spid="9"/>
                                        </p:tgtEl>
                                        <p:attrNameLst>
                                          <p:attrName>style.visibility</p:attrName>
                                        </p:attrNameLst>
                                      </p:cBhvr>
                                      <p:to>
                                        <p:strVal val="hidden"/>
                                      </p:to>
                                    </p:set>
                                  </p:childTnLst>
                                </p:cTn>
                              </p:par>
                            </p:childTnLst>
                          </p:cTn>
                        </p:par>
                        <p:par>
                          <p:cTn id="84" fill="hold">
                            <p:stCondLst>
                              <p:cond delay="24500"/>
                            </p:stCondLst>
                            <p:childTnLst>
                              <p:par>
                                <p:cTn id="85" presetID="10" presetClass="entr" presetSubtype="0" fill="hold" nodeType="afterEffect">
                                  <p:stCondLst>
                                    <p:cond delay="0"/>
                                  </p:stCondLst>
                                  <p:childTnLst>
                                    <p:set>
                                      <p:cBhvr>
                                        <p:cTn id="86" dur="1" fill="hold">
                                          <p:stCondLst>
                                            <p:cond delay="0"/>
                                          </p:stCondLst>
                                        </p:cTn>
                                        <p:tgtEl>
                                          <p:spTgt spid="4109"/>
                                        </p:tgtEl>
                                        <p:attrNameLst>
                                          <p:attrName>style.visibility</p:attrName>
                                        </p:attrNameLst>
                                      </p:cBhvr>
                                      <p:to>
                                        <p:strVal val="visible"/>
                                      </p:to>
                                    </p:set>
                                    <p:animEffect transition="in" filter="fade">
                                      <p:cBhvr>
                                        <p:cTn id="87" dur="6000"/>
                                        <p:tgtEl>
                                          <p:spTgt spid="4109"/>
                                        </p:tgtEl>
                                      </p:cBhvr>
                                    </p:animEffect>
                                  </p:childTnLst>
                                </p:cTn>
                              </p:par>
                            </p:childTnLst>
                          </p:cTn>
                        </p:par>
                        <p:par>
                          <p:cTn id="88" fill="hold">
                            <p:stCondLst>
                              <p:cond delay="30500"/>
                            </p:stCondLst>
                            <p:childTnLst>
                              <p:par>
                                <p:cTn id="89" presetID="6" presetClass="emph" presetSubtype="0" fill="hold" nodeType="afterEffect">
                                  <p:stCondLst>
                                    <p:cond delay="0"/>
                                  </p:stCondLst>
                                  <p:childTnLst>
                                    <p:animScale>
                                      <p:cBhvr>
                                        <p:cTn id="90" dur="5000" fill="hold"/>
                                        <p:tgtEl>
                                          <p:spTgt spid="4109"/>
                                        </p:tgtEl>
                                      </p:cBhvr>
                                      <p:by x="150000" y="150000"/>
                                    </p:animScale>
                                  </p:childTnLst>
                                </p:cTn>
                              </p:par>
                              <p:par>
                                <p:cTn id="91" presetID="22" presetClass="entr" presetSubtype="4"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down)">
                                      <p:cBhvr>
                                        <p:cTn id="93" dur="6000"/>
                                        <p:tgtEl>
                                          <p:spTgt spid="11"/>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6000"/>
                                        <p:tgtEl>
                                          <p:spTgt spid="12"/>
                                        </p:tgtEl>
                                      </p:cBhvr>
                                    </p:animEffect>
                                  </p:childTnLst>
                                </p:cTn>
                              </p:par>
                              <p:par>
                                <p:cTn id="97" presetID="6" presetClass="entr" presetSubtype="16" fill="hold" nodeType="withEffect">
                                  <p:stCondLst>
                                    <p:cond delay="0"/>
                                  </p:stCondLst>
                                  <p:childTnLst>
                                    <p:set>
                                      <p:cBhvr>
                                        <p:cTn id="98" dur="1" fill="hold">
                                          <p:stCondLst>
                                            <p:cond delay="0"/>
                                          </p:stCondLst>
                                        </p:cTn>
                                        <p:tgtEl>
                                          <p:spTgt spid="4110"/>
                                        </p:tgtEl>
                                        <p:attrNameLst>
                                          <p:attrName>style.visibility</p:attrName>
                                        </p:attrNameLst>
                                      </p:cBhvr>
                                      <p:to>
                                        <p:strVal val="visible"/>
                                      </p:to>
                                    </p:set>
                                    <p:animEffect transition="in" filter="circle(in)">
                                      <p:cBhvr>
                                        <p:cTn id="99" dur="6000"/>
                                        <p:tgtEl>
                                          <p:spTgt spid="4110"/>
                                        </p:tgtEl>
                                      </p:cBhvr>
                                    </p:animEffect>
                                  </p:childTnLst>
                                </p:cTn>
                              </p:par>
                              <p:par>
                                <p:cTn id="100" presetID="42" presetClass="entr" presetSubtype="0" fill="hold" grpId="0" nodeType="with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fade">
                                      <p:cBhvr>
                                        <p:cTn id="102" dur="6000"/>
                                        <p:tgtEl>
                                          <p:spTgt spid="10"/>
                                        </p:tgtEl>
                                      </p:cBhvr>
                                    </p:animEffect>
                                    <p:anim calcmode="lin" valueType="num">
                                      <p:cBhvr>
                                        <p:cTn id="103" dur="6000" fill="hold"/>
                                        <p:tgtEl>
                                          <p:spTgt spid="10"/>
                                        </p:tgtEl>
                                        <p:attrNameLst>
                                          <p:attrName>ppt_x</p:attrName>
                                        </p:attrNameLst>
                                      </p:cBhvr>
                                      <p:tavLst>
                                        <p:tav tm="0">
                                          <p:val>
                                            <p:strVal val="#ppt_x"/>
                                          </p:val>
                                        </p:tav>
                                        <p:tav tm="100000">
                                          <p:val>
                                            <p:strVal val="#ppt_x"/>
                                          </p:val>
                                        </p:tav>
                                      </p:tavLst>
                                    </p:anim>
                                    <p:anim calcmode="lin" valueType="num">
                                      <p:cBhvr>
                                        <p:cTn id="104" dur="6000" fill="hold"/>
                                        <p:tgtEl>
                                          <p:spTgt spid="10"/>
                                        </p:tgtEl>
                                        <p:attrNameLst>
                                          <p:attrName>ppt_y</p:attrName>
                                        </p:attrNameLst>
                                      </p:cBhvr>
                                      <p:tavLst>
                                        <p:tav tm="0">
                                          <p:val>
                                            <p:strVal val="#ppt_y+.1"/>
                                          </p:val>
                                        </p:tav>
                                        <p:tav tm="100000">
                                          <p:val>
                                            <p:strVal val="#ppt_y"/>
                                          </p:val>
                                        </p:tav>
                                      </p:tavLst>
                                    </p:anim>
                                  </p:childTnLst>
                                </p:cTn>
                              </p:par>
                              <p:par>
                                <p:cTn id="105" presetID="10" presetClass="entr" presetSubtype="0" fill="hold" nodeType="withEffect">
                                  <p:stCondLst>
                                    <p:cond delay="0"/>
                                  </p:stCondLst>
                                  <p:childTnLst>
                                    <p:set>
                                      <p:cBhvr>
                                        <p:cTn id="106" dur="1" fill="hold">
                                          <p:stCondLst>
                                            <p:cond delay="0"/>
                                          </p:stCondLst>
                                        </p:cTn>
                                        <p:tgtEl>
                                          <p:spTgt spid="4107"/>
                                        </p:tgtEl>
                                        <p:attrNameLst>
                                          <p:attrName>style.visibility</p:attrName>
                                        </p:attrNameLst>
                                      </p:cBhvr>
                                      <p:to>
                                        <p:strVal val="visible"/>
                                      </p:to>
                                    </p:set>
                                    <p:animEffect transition="in" filter="fade">
                                      <p:cBhvr>
                                        <p:cTn id="107" dur="60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p:bldP spid="4" grpId="1"/>
      <p:bldP spid="5" grpId="0"/>
      <p:bldP spid="5" grpId="1"/>
      <p:bldP spid="6" grpId="0"/>
      <p:bldP spid="6" grpId="1"/>
      <p:bldP spid="8" grpId="0" animBg="1"/>
      <p:bldP spid="8" grpId="1" animBg="1"/>
      <p:bldP spid="9" grpId="0"/>
      <p:bldP spid="9" grpId="1"/>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81" t="10802" r="9347" b="22227"/>
          <a:stretch/>
        </p:blipFill>
        <p:spPr bwMode="auto">
          <a:xfrm rot="19965891">
            <a:off x="5893309" y="-773098"/>
            <a:ext cx="4298868" cy="445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7884368" y="4329128"/>
            <a:ext cx="252000" cy="25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TextBox 3"/>
          <p:cNvSpPr txBox="1"/>
          <p:nvPr/>
        </p:nvSpPr>
        <p:spPr>
          <a:xfrm>
            <a:off x="4139952" y="123778"/>
            <a:ext cx="1583425" cy="523220"/>
          </a:xfrm>
          <a:prstGeom prst="rect">
            <a:avLst/>
          </a:prstGeom>
          <a:noFill/>
        </p:spPr>
        <p:txBody>
          <a:bodyPr wrap="square" rtlCol="0">
            <a:spAutoFit/>
          </a:bodyPr>
          <a:lstStyle/>
          <a:p>
            <a:pPr algn="ctr"/>
            <a:r>
              <a:rPr lang="ru-RU" sz="2800" b="1" dirty="0" smtClean="0">
                <a:solidFill>
                  <a:srgbClr val="FF0000"/>
                </a:solidFill>
                <a:latin typeface="Monotype Corsiva" panose="03010101010201010101" pitchFamily="66" charset="0"/>
              </a:rPr>
              <a:t>1897 год</a:t>
            </a:r>
            <a:endParaRPr lang="ru-RU" sz="2800" b="1" dirty="0">
              <a:solidFill>
                <a:srgbClr val="FF0000"/>
              </a:solidFill>
              <a:latin typeface="Monotype Corsiva" panose="03010101010201010101" pitchFamily="66" charset="0"/>
            </a:endParaRPr>
          </a:p>
        </p:txBody>
      </p:sp>
      <p:pic>
        <p:nvPicPr>
          <p:cNvPr id="5122" name="Picture 2" descr="K:\мое\ШКОЛА\география\10 класс\гармония мироздания\жд Сергиев Посад-Москва\информация по станциям\Мамонтовская\Мамонтовская (платформа) — Википедия_files\дача Мамонтова в Пушкине.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7" t="2032" r="2896" b="8447"/>
          <a:stretch/>
        </p:blipFill>
        <p:spPr bwMode="auto">
          <a:xfrm>
            <a:off x="152230" y="514547"/>
            <a:ext cx="4716016" cy="33785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123" name="Picture 3" descr="K:\мое\ШКОЛА\география\10 класс\гармония мироздания\жд Сергиев Посад-Москва\информация по станциям\Мамонтовская\Мамонтовская (платформа) — Википедия_files\Мамонтовская 1911 г.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897" y="4156872"/>
            <a:ext cx="4242920" cy="2577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2429" y="3295733"/>
            <a:ext cx="1908963" cy="830997"/>
          </a:xfrm>
          <a:prstGeom prst="rect">
            <a:avLst/>
          </a:prstGeom>
          <a:noFill/>
        </p:spPr>
        <p:txBody>
          <a:bodyPr wrap="square" rtlCol="0">
            <a:spAutoFit/>
          </a:bodyPr>
          <a:lstStyle/>
          <a:p>
            <a:pPr algn="ctr"/>
            <a:r>
              <a:rPr lang="ru-RU" sz="2400" b="1" dirty="0" smtClean="0">
                <a:solidFill>
                  <a:srgbClr val="1F497D">
                    <a:lumMod val="75000"/>
                  </a:srgbClr>
                </a:solidFill>
                <a:latin typeface="Monotype Corsiva" panose="03010101010201010101" pitchFamily="66" charset="0"/>
              </a:rPr>
              <a:t>Дом Мамонтовых</a:t>
            </a:r>
            <a:endParaRPr lang="ru-RU" sz="2400" b="1" dirty="0">
              <a:solidFill>
                <a:srgbClr val="1F497D">
                  <a:lumMod val="75000"/>
                </a:srgbClr>
              </a:solidFill>
              <a:latin typeface="Monotype Corsiva" panose="03010101010201010101" pitchFamily="66" charset="0"/>
            </a:endParaRPr>
          </a:p>
        </p:txBody>
      </p:sp>
      <p:sp>
        <p:nvSpPr>
          <p:cNvPr id="6" name="TextBox 5"/>
          <p:cNvSpPr txBox="1"/>
          <p:nvPr/>
        </p:nvSpPr>
        <p:spPr>
          <a:xfrm>
            <a:off x="4447036" y="5257502"/>
            <a:ext cx="2052979" cy="830997"/>
          </a:xfrm>
          <a:prstGeom prst="rect">
            <a:avLst/>
          </a:prstGeom>
          <a:noFill/>
        </p:spPr>
        <p:txBody>
          <a:bodyPr wrap="square" rtlCol="0">
            <a:spAutoFit/>
          </a:bodyPr>
          <a:lstStyle/>
          <a:p>
            <a:pPr algn="ctr"/>
            <a:r>
              <a:rPr lang="ru-RU" sz="2400" b="1" dirty="0" smtClean="0">
                <a:solidFill>
                  <a:srgbClr val="1F497D">
                    <a:lumMod val="75000"/>
                  </a:srgbClr>
                </a:solidFill>
                <a:latin typeface="Monotype Corsiva" panose="03010101010201010101" pitchFamily="66" charset="0"/>
              </a:rPr>
              <a:t>Платформа Мамонтовская</a:t>
            </a:r>
            <a:endParaRPr lang="ru-RU" sz="2400" b="1" dirty="0">
              <a:solidFill>
                <a:srgbClr val="1F497D">
                  <a:lumMod val="75000"/>
                </a:srgbClr>
              </a:solidFill>
              <a:latin typeface="Monotype Corsiva" panose="03010101010201010101" pitchFamily="66" charset="0"/>
            </a:endParaRPr>
          </a:p>
        </p:txBody>
      </p:sp>
      <p:sp>
        <p:nvSpPr>
          <p:cNvPr id="7" name="TextBox 6"/>
          <p:cNvSpPr txBox="1"/>
          <p:nvPr/>
        </p:nvSpPr>
        <p:spPr>
          <a:xfrm>
            <a:off x="4156933" y="143181"/>
            <a:ext cx="1549462" cy="523220"/>
          </a:xfrm>
          <a:prstGeom prst="rect">
            <a:avLst/>
          </a:prstGeom>
          <a:noFill/>
        </p:spPr>
        <p:txBody>
          <a:bodyPr wrap="square" rtlCol="0">
            <a:spAutoFit/>
          </a:bodyPr>
          <a:lstStyle/>
          <a:p>
            <a:pPr algn="ctr"/>
            <a:r>
              <a:rPr lang="ru-RU" sz="2800" b="1" dirty="0" smtClean="0">
                <a:solidFill>
                  <a:srgbClr val="FF0000"/>
                </a:solidFill>
                <a:latin typeface="Monotype Corsiva" panose="03010101010201010101" pitchFamily="66" charset="0"/>
              </a:rPr>
              <a:t>1862 год</a:t>
            </a:r>
            <a:endParaRPr lang="ru-RU" sz="2800" b="1" dirty="0">
              <a:solidFill>
                <a:srgbClr val="FF0000"/>
              </a:solidFill>
              <a:latin typeface="Monotype Corsiva" panose="03010101010201010101" pitchFamily="66" charset="0"/>
            </a:endParaRPr>
          </a:p>
        </p:txBody>
      </p:sp>
      <p:sp>
        <p:nvSpPr>
          <p:cNvPr id="8" name="TextBox 7"/>
          <p:cNvSpPr txBox="1"/>
          <p:nvPr/>
        </p:nvSpPr>
        <p:spPr>
          <a:xfrm>
            <a:off x="331024" y="116632"/>
            <a:ext cx="2553593"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3600" b="1" dirty="0" smtClean="0">
                <a:solidFill>
                  <a:srgbClr val="FF0000"/>
                </a:solidFill>
                <a:latin typeface="Monotype Corsiva" panose="03010101010201010101" pitchFamily="66" charset="0"/>
              </a:rPr>
              <a:t>Пушкино</a:t>
            </a:r>
            <a:endParaRPr lang="ru-RU" b="1" dirty="0">
              <a:solidFill>
                <a:srgbClr val="FF0000"/>
              </a:solidFill>
              <a:latin typeface="Monotype Corsiva" panose="03010101010201010101" pitchFamily="66" charset="0"/>
            </a:endParaRP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249" y="4018459"/>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073486" y="116632"/>
            <a:ext cx="1716356" cy="523220"/>
          </a:xfrm>
          <a:prstGeom prst="rect">
            <a:avLst/>
          </a:prstGeom>
          <a:noFill/>
        </p:spPr>
        <p:txBody>
          <a:bodyPr wrap="square" rtlCol="0">
            <a:spAutoFit/>
          </a:bodyPr>
          <a:lstStyle/>
          <a:p>
            <a:pPr algn="ctr"/>
            <a:r>
              <a:rPr lang="ru-RU" sz="2800" dirty="0" smtClean="0">
                <a:solidFill>
                  <a:srgbClr val="FF0000"/>
                </a:solidFill>
                <a:latin typeface="Monotype Corsiva" panose="03010101010201010101" pitchFamily="66" charset="0"/>
              </a:rPr>
              <a:t>1898 год</a:t>
            </a:r>
            <a:endParaRPr lang="ru-RU" sz="2800" dirty="0">
              <a:solidFill>
                <a:srgbClr val="FF0000"/>
              </a:solidFill>
              <a:latin typeface="Monotype Corsiva" panose="03010101010201010101" pitchFamily="66" charset="0"/>
            </a:endParaRPr>
          </a:p>
        </p:txBody>
      </p:sp>
      <p:sp>
        <p:nvSpPr>
          <p:cNvPr id="13" name="TextBox 12"/>
          <p:cNvSpPr txBox="1"/>
          <p:nvPr/>
        </p:nvSpPr>
        <p:spPr>
          <a:xfrm>
            <a:off x="455692" y="81625"/>
            <a:ext cx="2304256"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3600" b="1" dirty="0" smtClean="0">
                <a:solidFill>
                  <a:srgbClr val="FF0000"/>
                </a:solidFill>
                <a:latin typeface="Monotype Corsiva" panose="03010101010201010101" pitchFamily="66" charset="0"/>
              </a:rPr>
              <a:t>Правда</a:t>
            </a:r>
            <a:endParaRPr lang="ru-RU" b="1" dirty="0">
              <a:solidFill>
                <a:srgbClr val="FF0000"/>
              </a:solidFill>
              <a:latin typeface="Monotype Corsiva" panose="03010101010201010101" pitchFamily="66" charset="0"/>
            </a:endParaRPr>
          </a:p>
        </p:txBody>
      </p:sp>
      <p:pic>
        <p:nvPicPr>
          <p:cNvPr id="51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455" y="3204055"/>
            <a:ext cx="5255132" cy="3341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4490" y="2898326"/>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descr="K:\мое\ШКОЛА\география\10 класс\гармония мироздания\жд Сергиев Посад-Москва\информация по станциям\Софрино\Софрино — Википедия_files\на станции. фото ок. 1960-8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0067" y="797113"/>
            <a:ext cx="3237352" cy="2291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39779" y="116632"/>
            <a:ext cx="1549462" cy="523220"/>
          </a:xfrm>
          <a:prstGeom prst="rect">
            <a:avLst/>
          </a:prstGeom>
          <a:noFill/>
        </p:spPr>
        <p:txBody>
          <a:bodyPr wrap="square" rtlCol="0">
            <a:spAutoFit/>
          </a:bodyPr>
          <a:lstStyle/>
          <a:p>
            <a:pPr algn="ctr"/>
            <a:r>
              <a:rPr lang="ru-RU" sz="2800" dirty="0" smtClean="0">
                <a:solidFill>
                  <a:srgbClr val="FF0000"/>
                </a:solidFill>
                <a:latin typeface="Monotype Corsiva" panose="03010101010201010101" pitchFamily="66" charset="0"/>
              </a:rPr>
              <a:t>1862 год</a:t>
            </a:r>
            <a:endParaRPr lang="ru-RU" sz="2800" dirty="0">
              <a:solidFill>
                <a:srgbClr val="FF0000"/>
              </a:solidFill>
              <a:latin typeface="Monotype Corsiva" panose="03010101010201010101" pitchFamily="66" charset="0"/>
            </a:endParaRPr>
          </a:p>
        </p:txBody>
      </p:sp>
      <p:sp>
        <p:nvSpPr>
          <p:cNvPr id="16" name="TextBox 15"/>
          <p:cNvSpPr txBox="1"/>
          <p:nvPr/>
        </p:nvSpPr>
        <p:spPr>
          <a:xfrm>
            <a:off x="846974" y="55076"/>
            <a:ext cx="1833428"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3600" b="1" dirty="0" smtClean="0">
                <a:solidFill>
                  <a:srgbClr val="FF0000"/>
                </a:solidFill>
                <a:latin typeface="Monotype Corsiva" panose="03010101010201010101" pitchFamily="66" charset="0"/>
              </a:rPr>
              <a:t>Софрино</a:t>
            </a:r>
            <a:endParaRPr lang="ru-RU" sz="2400" b="1" dirty="0">
              <a:solidFill>
                <a:srgbClr val="FF0000"/>
              </a:solidFill>
              <a:latin typeface="Monotype Corsiva" panose="03010101010201010101" pitchFamily="66" charset="0"/>
            </a:endParaRPr>
          </a:p>
        </p:txBody>
      </p:sp>
      <p:sp>
        <p:nvSpPr>
          <p:cNvPr id="17" name="TextBox 16"/>
          <p:cNvSpPr txBox="1"/>
          <p:nvPr/>
        </p:nvSpPr>
        <p:spPr>
          <a:xfrm>
            <a:off x="251520" y="62222"/>
            <a:ext cx="3024336"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3600" b="1" dirty="0" smtClean="0">
                <a:solidFill>
                  <a:srgbClr val="FF0000"/>
                </a:solidFill>
                <a:latin typeface="Monotype Corsiva" panose="03010101010201010101" pitchFamily="66" charset="0"/>
              </a:rPr>
              <a:t>Мамонтовская</a:t>
            </a:r>
            <a:endParaRPr lang="ru-RU" sz="2400" b="1" dirty="0">
              <a:solidFill>
                <a:srgbClr val="FF0000"/>
              </a:solidFill>
              <a:latin typeface="Monotype Corsiva" panose="03010101010201010101" pitchFamily="66" charset="0"/>
            </a:endParaRPr>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5381" y="1485129"/>
            <a:ext cx="280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9246" y="699889"/>
            <a:ext cx="2189163" cy="3298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t="1077" r="3499"/>
          <a:stretch/>
        </p:blipFill>
        <p:spPr bwMode="auto">
          <a:xfrm>
            <a:off x="120332" y="3907917"/>
            <a:ext cx="3931109" cy="2687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23" y="812186"/>
            <a:ext cx="4289589" cy="3091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Рисунок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042" y="626561"/>
            <a:ext cx="4494440" cy="2769699"/>
          </a:xfrm>
          <a:prstGeom prst="rect">
            <a:avLst/>
          </a:prstGeom>
        </p:spPr>
      </p:pic>
      <p:pic>
        <p:nvPicPr>
          <p:cNvPr id="2" name="Рисунок 1"/>
          <p:cNvPicPr>
            <a:picLocks noChangeAspect="1"/>
          </p:cNvPicPr>
          <p:nvPr/>
        </p:nvPicPr>
        <p:blipFill>
          <a:blip r:embed="rId12"/>
          <a:stretch>
            <a:fillRect/>
          </a:stretch>
        </p:blipFill>
        <p:spPr>
          <a:xfrm>
            <a:off x="3818149" y="2216517"/>
            <a:ext cx="2892000" cy="4464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385" y="3824776"/>
            <a:ext cx="3951611" cy="2553729"/>
          </a:xfrm>
          <a:prstGeom prst="rect">
            <a:avLst/>
          </a:prstGeom>
        </p:spPr>
      </p:pic>
      <p:pic>
        <p:nvPicPr>
          <p:cNvPr id="5127"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306" y="733417"/>
            <a:ext cx="3020715" cy="2265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Рисунок 17"/>
          <p:cNvPicPr>
            <a:picLocks noChangeAspect="1"/>
          </p:cNvPicPr>
          <p:nvPr/>
        </p:nvPicPr>
        <p:blipFill>
          <a:blip r:embed="rId15"/>
          <a:stretch>
            <a:fillRect/>
          </a:stretch>
        </p:blipFill>
        <p:spPr>
          <a:xfrm>
            <a:off x="441692" y="2024542"/>
            <a:ext cx="3671154" cy="4286073"/>
          </a:xfrm>
          <a:prstGeom prst="rect">
            <a:avLst/>
          </a:prstGeom>
          <a:ln>
            <a:noFill/>
          </a:ln>
          <a:effectLst>
            <a:softEdge rad="112500"/>
          </a:effectLst>
        </p:spPr>
      </p:pic>
    </p:spTree>
    <p:extLst>
      <p:ext uri="{BB962C8B-B14F-4D97-AF65-F5344CB8AC3E}">
        <p14:creationId xmlns:p14="http://schemas.microsoft.com/office/powerpoint/2010/main" val="299043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3074"/>
                                        </p:tgtEl>
                                      </p:cBhvr>
                                      <p:by x="150000" y="150000"/>
                                    </p:animScale>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 presetClass="emph" presetSubtype="0" fill="hold" grpId="1" nodeType="withEffect">
                                  <p:stCondLst>
                                    <p:cond delay="0"/>
                                  </p:stCondLst>
                                  <p:childTnLst>
                                    <p:animScale>
                                      <p:cBhvr>
                                        <p:cTn id="12" dur="2000" fill="hold"/>
                                        <p:tgtEl>
                                          <p:spTgt spid="3"/>
                                        </p:tgtEl>
                                      </p:cBhvr>
                                      <p:by x="150000" y="150000"/>
                                    </p:animScale>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40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4000"/>
                                        <p:tgtEl>
                                          <p:spTgt spid="5122"/>
                                        </p:tgtEl>
                                      </p:cBhvr>
                                    </p:animEffect>
                                  </p:childTnLst>
                                </p:cTn>
                              </p:par>
                              <p:par>
                                <p:cTn id="22" presetID="10" presetClass="entr" presetSubtype="0" fill="hold" nodeType="with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fade">
                                      <p:cBhvr>
                                        <p:cTn id="24" dur="4000"/>
                                        <p:tgtEl>
                                          <p:spTgt spid="5123"/>
                                        </p:tgtEl>
                                      </p:cBhvr>
                                    </p:animEffect>
                                  </p:childTnLst>
                                </p:cTn>
                              </p:par>
                            </p:childTnLst>
                          </p:cTn>
                        </p:par>
                        <p:par>
                          <p:cTn id="25" fill="hold">
                            <p:stCondLst>
                              <p:cond delay="60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4000"/>
                                        <p:tgtEl>
                                          <p:spTgt spid="5"/>
                                        </p:tgtEl>
                                      </p:cBhvr>
                                    </p:animEffect>
                                    <p:anim calcmode="lin" valueType="num">
                                      <p:cBhvr>
                                        <p:cTn id="29" dur="4000" fill="hold"/>
                                        <p:tgtEl>
                                          <p:spTgt spid="5"/>
                                        </p:tgtEl>
                                        <p:attrNameLst>
                                          <p:attrName>ppt_x</p:attrName>
                                        </p:attrNameLst>
                                      </p:cBhvr>
                                      <p:tavLst>
                                        <p:tav tm="0">
                                          <p:val>
                                            <p:strVal val="#ppt_x"/>
                                          </p:val>
                                        </p:tav>
                                        <p:tav tm="100000">
                                          <p:val>
                                            <p:strVal val="#ppt_x"/>
                                          </p:val>
                                        </p:tav>
                                      </p:tavLst>
                                    </p:anim>
                                    <p:anim calcmode="lin" valueType="num">
                                      <p:cBhvr>
                                        <p:cTn id="30" dur="4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4000"/>
                                        <p:tgtEl>
                                          <p:spTgt spid="6"/>
                                        </p:tgtEl>
                                      </p:cBhvr>
                                    </p:animEffect>
                                    <p:anim calcmode="lin" valueType="num">
                                      <p:cBhvr>
                                        <p:cTn id="34" dur="4000" fill="hold"/>
                                        <p:tgtEl>
                                          <p:spTgt spid="6"/>
                                        </p:tgtEl>
                                        <p:attrNameLst>
                                          <p:attrName>ppt_x</p:attrName>
                                        </p:attrNameLst>
                                      </p:cBhvr>
                                      <p:tavLst>
                                        <p:tav tm="0">
                                          <p:val>
                                            <p:strVal val="#ppt_x"/>
                                          </p:val>
                                        </p:tav>
                                        <p:tav tm="100000">
                                          <p:val>
                                            <p:strVal val="#ppt_x"/>
                                          </p:val>
                                        </p:tav>
                                      </p:tavLst>
                                    </p:anim>
                                    <p:anim calcmode="lin" valueType="num">
                                      <p:cBhvr>
                                        <p:cTn id="35" dur="4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10000"/>
                            </p:stCondLst>
                            <p:childTnLst>
                              <p:par>
                                <p:cTn id="37" presetID="10" presetClass="exit" presetSubtype="0" fill="hold" grpId="2" nodeType="after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grpId="1" nodeType="withEffect">
                                  <p:stCondLst>
                                    <p:cond delay="2000"/>
                                  </p:stCondLst>
                                  <p:childTnLst>
                                    <p:animEffect transition="out" filter="fade">
                                      <p:cBhvr>
                                        <p:cTn id="41" dur="6000"/>
                                        <p:tgtEl>
                                          <p:spTgt spid="4"/>
                                        </p:tgtEl>
                                      </p:cBhvr>
                                    </p:animEffect>
                                    <p:set>
                                      <p:cBhvr>
                                        <p:cTn id="42" dur="1" fill="hold">
                                          <p:stCondLst>
                                            <p:cond delay="5999"/>
                                          </p:stCondLst>
                                        </p:cTn>
                                        <p:tgtEl>
                                          <p:spTgt spid="4"/>
                                        </p:tgtEl>
                                        <p:attrNameLst>
                                          <p:attrName>style.visibility</p:attrName>
                                        </p:attrNameLst>
                                      </p:cBhvr>
                                      <p:to>
                                        <p:strVal val="hidden"/>
                                      </p:to>
                                    </p:set>
                                  </p:childTnLst>
                                </p:cTn>
                              </p:par>
                              <p:par>
                                <p:cTn id="43" presetID="10" presetClass="exit" presetSubtype="0" fill="hold" grpId="1" nodeType="withEffect">
                                  <p:stCondLst>
                                    <p:cond delay="2000"/>
                                  </p:stCondLst>
                                  <p:childTnLst>
                                    <p:animEffect transition="out" filter="fade">
                                      <p:cBhvr>
                                        <p:cTn id="44" dur="6000"/>
                                        <p:tgtEl>
                                          <p:spTgt spid="17"/>
                                        </p:tgtEl>
                                      </p:cBhvr>
                                    </p:animEffect>
                                    <p:set>
                                      <p:cBhvr>
                                        <p:cTn id="45" dur="1" fill="hold">
                                          <p:stCondLst>
                                            <p:cond delay="5999"/>
                                          </p:stCondLst>
                                        </p:cTn>
                                        <p:tgtEl>
                                          <p:spTgt spid="17"/>
                                        </p:tgtEl>
                                        <p:attrNameLst>
                                          <p:attrName>style.visibility</p:attrName>
                                        </p:attrNameLst>
                                      </p:cBhvr>
                                      <p:to>
                                        <p:strVal val="hidden"/>
                                      </p:to>
                                    </p:set>
                                  </p:childTnLst>
                                </p:cTn>
                              </p:par>
                            </p:childTnLst>
                          </p:cTn>
                        </p:par>
                        <p:par>
                          <p:cTn id="46" fill="hold">
                            <p:stCondLst>
                              <p:cond delay="18000"/>
                            </p:stCondLst>
                            <p:childTnLst>
                              <p:par>
                                <p:cTn id="47" presetID="6" presetClass="exit" presetSubtype="32" fill="hold" nodeType="afterEffect">
                                  <p:stCondLst>
                                    <p:cond delay="0"/>
                                  </p:stCondLst>
                                  <p:childTnLst>
                                    <p:animEffect transition="out" filter="circle(out)">
                                      <p:cBhvr>
                                        <p:cTn id="48" dur="6000"/>
                                        <p:tgtEl>
                                          <p:spTgt spid="5122"/>
                                        </p:tgtEl>
                                      </p:cBhvr>
                                    </p:animEffect>
                                    <p:set>
                                      <p:cBhvr>
                                        <p:cTn id="49" dur="1" fill="hold">
                                          <p:stCondLst>
                                            <p:cond delay="5999"/>
                                          </p:stCondLst>
                                        </p:cTn>
                                        <p:tgtEl>
                                          <p:spTgt spid="5122"/>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6000"/>
                                        <p:tgtEl>
                                          <p:spTgt spid="5123"/>
                                        </p:tgtEl>
                                      </p:cBhvr>
                                    </p:animEffect>
                                    <p:set>
                                      <p:cBhvr>
                                        <p:cTn id="52" dur="1" fill="hold">
                                          <p:stCondLst>
                                            <p:cond delay="5999"/>
                                          </p:stCondLst>
                                        </p:cTn>
                                        <p:tgtEl>
                                          <p:spTgt spid="512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6000"/>
                                        <p:tgtEl>
                                          <p:spTgt spid="5"/>
                                        </p:tgtEl>
                                      </p:cBhvr>
                                    </p:animEffect>
                                    <p:set>
                                      <p:cBhvr>
                                        <p:cTn id="55" dur="1" fill="hold">
                                          <p:stCondLst>
                                            <p:cond delay="59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6000"/>
                                        <p:tgtEl>
                                          <p:spTgt spid="6"/>
                                        </p:tgtEl>
                                      </p:cBhvr>
                                    </p:animEffect>
                                    <p:set>
                                      <p:cBhvr>
                                        <p:cTn id="58" dur="1" fill="hold">
                                          <p:stCondLst>
                                            <p:cond delay="5999"/>
                                          </p:stCondLst>
                                        </p:cTn>
                                        <p:tgtEl>
                                          <p:spTgt spid="6"/>
                                        </p:tgtEl>
                                        <p:attrNameLst>
                                          <p:attrName>style.visibility</p:attrName>
                                        </p:attrNameLst>
                                      </p:cBhvr>
                                      <p:to>
                                        <p:strVal val="hidden"/>
                                      </p:to>
                                    </p:set>
                                  </p:childTnLst>
                                </p:cTn>
                              </p:par>
                            </p:childTnLst>
                          </p:cTn>
                        </p:par>
                        <p:par>
                          <p:cTn id="59" fill="hold">
                            <p:stCondLst>
                              <p:cond delay="24000"/>
                            </p:stCondLst>
                            <p:childTnLst>
                              <p:par>
                                <p:cTn id="60" presetID="10" presetClass="entr" presetSubtype="0" fill="hold" nodeType="afterEffect">
                                  <p:stCondLst>
                                    <p:cond delay="0"/>
                                  </p:stCondLst>
                                  <p:childTnLst>
                                    <p:set>
                                      <p:cBhvr>
                                        <p:cTn id="61" dur="1" fill="hold">
                                          <p:stCondLst>
                                            <p:cond delay="0"/>
                                          </p:stCondLst>
                                        </p:cTn>
                                        <p:tgtEl>
                                          <p:spTgt spid="5125"/>
                                        </p:tgtEl>
                                        <p:attrNameLst>
                                          <p:attrName>style.visibility</p:attrName>
                                        </p:attrNameLst>
                                      </p:cBhvr>
                                      <p:to>
                                        <p:strVal val="visible"/>
                                      </p:to>
                                    </p:set>
                                    <p:animEffect transition="in" filter="fade">
                                      <p:cBhvr>
                                        <p:cTn id="62" dur="500"/>
                                        <p:tgtEl>
                                          <p:spTgt spid="5125"/>
                                        </p:tgtEl>
                                      </p:cBhvr>
                                    </p:animEffect>
                                  </p:childTnLst>
                                </p:cTn>
                              </p:par>
                            </p:childTnLst>
                          </p:cTn>
                        </p:par>
                        <p:par>
                          <p:cTn id="63" fill="hold">
                            <p:stCondLst>
                              <p:cond delay="24500"/>
                            </p:stCondLst>
                            <p:childTnLst>
                              <p:par>
                                <p:cTn id="64" presetID="6" presetClass="emph" presetSubtype="0" fill="hold" nodeType="afterEffect">
                                  <p:stCondLst>
                                    <p:cond delay="0"/>
                                  </p:stCondLst>
                                  <p:childTnLst>
                                    <p:animScale>
                                      <p:cBhvr>
                                        <p:cTn id="65" dur="2000" fill="hold"/>
                                        <p:tgtEl>
                                          <p:spTgt spid="5125"/>
                                        </p:tgtEl>
                                      </p:cBhvr>
                                      <p:by x="150000" y="150000"/>
                                    </p:animScale>
                                  </p:childTnLst>
                                </p:cTn>
                              </p:par>
                              <p:par>
                                <p:cTn id="66" presetID="10"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2900"/>
                                        <p:tgtEl>
                                          <p:spTgt spid="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2800"/>
                                        <p:tgtEl>
                                          <p:spTgt spid="8"/>
                                        </p:tgtEl>
                                      </p:cBhvr>
                                    </p:animEffect>
                                  </p:childTnLst>
                                </p:cTn>
                              </p:par>
                              <p:par>
                                <p:cTn id="72" presetID="10" presetClass="entr" presetSubtype="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2800"/>
                                        <p:tgtEl>
                                          <p:spTgt spid="15"/>
                                        </p:tgtEl>
                                      </p:cBhvr>
                                    </p:animEffect>
                                  </p:childTnLst>
                                </p:cTn>
                              </p:par>
                              <p:par>
                                <p:cTn id="75" presetID="10"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800"/>
                                        <p:tgtEl>
                                          <p:spTgt spid="14"/>
                                        </p:tgtEl>
                                      </p:cBhvr>
                                    </p:animEffect>
                                  </p:childTnLst>
                                </p:cTn>
                              </p:par>
                              <p:par>
                                <p:cTn id="78" presetID="10" presetClass="entr" presetSubtype="0" fill="hold"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2900"/>
                                        <p:tgtEl>
                                          <p:spTgt spid="2"/>
                                        </p:tgtEl>
                                      </p:cBhvr>
                                    </p:animEffect>
                                  </p:childTnLst>
                                </p:cTn>
                              </p:par>
                            </p:childTnLst>
                          </p:cTn>
                        </p:par>
                        <p:par>
                          <p:cTn id="81" fill="hold">
                            <p:stCondLst>
                              <p:cond delay="27400"/>
                            </p:stCondLst>
                            <p:childTnLst>
                              <p:par>
                                <p:cTn id="82" presetID="10" presetClass="exit" presetSubtype="0" fill="hold" grpId="1" nodeType="afterEffect">
                                  <p:stCondLst>
                                    <p:cond delay="3200"/>
                                  </p:stCondLst>
                                  <p:childTnLst>
                                    <p:animEffect transition="out" filter="fade">
                                      <p:cBhvr>
                                        <p:cTn id="83" dur="2000"/>
                                        <p:tgtEl>
                                          <p:spTgt spid="7"/>
                                        </p:tgtEl>
                                      </p:cBhvr>
                                    </p:animEffect>
                                    <p:set>
                                      <p:cBhvr>
                                        <p:cTn id="84" dur="1" fill="hold">
                                          <p:stCondLst>
                                            <p:cond delay="1999"/>
                                          </p:stCondLst>
                                        </p:cTn>
                                        <p:tgtEl>
                                          <p:spTgt spid="7"/>
                                        </p:tgtEl>
                                        <p:attrNameLst>
                                          <p:attrName>style.visibility</p:attrName>
                                        </p:attrNameLst>
                                      </p:cBhvr>
                                      <p:to>
                                        <p:strVal val="hidden"/>
                                      </p:to>
                                    </p:set>
                                  </p:childTnLst>
                                </p:cTn>
                              </p:par>
                              <p:par>
                                <p:cTn id="85" presetID="10" presetClass="exit" presetSubtype="0" fill="hold" grpId="1" nodeType="withEffect">
                                  <p:stCondLst>
                                    <p:cond delay="3300"/>
                                  </p:stCondLst>
                                  <p:childTnLst>
                                    <p:animEffect transition="out" filter="fade">
                                      <p:cBhvr>
                                        <p:cTn id="86" dur="2000"/>
                                        <p:tgtEl>
                                          <p:spTgt spid="8"/>
                                        </p:tgtEl>
                                      </p:cBhvr>
                                    </p:animEffect>
                                    <p:set>
                                      <p:cBhvr>
                                        <p:cTn id="87" dur="1" fill="hold">
                                          <p:stCondLst>
                                            <p:cond delay="1999"/>
                                          </p:stCondLst>
                                        </p:cTn>
                                        <p:tgtEl>
                                          <p:spTgt spid="8"/>
                                        </p:tgtEl>
                                        <p:attrNameLst>
                                          <p:attrName>style.visibility</p:attrName>
                                        </p:attrNameLst>
                                      </p:cBhvr>
                                      <p:to>
                                        <p:strVal val="hidden"/>
                                      </p:to>
                                    </p:set>
                                  </p:childTnLst>
                                </p:cTn>
                              </p:par>
                              <p:par>
                                <p:cTn id="88" presetID="10" presetClass="exit" presetSubtype="0" fill="hold" nodeType="withEffect">
                                  <p:stCondLst>
                                    <p:cond delay="3300"/>
                                  </p:stCondLst>
                                  <p:childTnLst>
                                    <p:animEffect transition="out" filter="fade">
                                      <p:cBhvr>
                                        <p:cTn id="89" dur="2000"/>
                                        <p:tgtEl>
                                          <p:spTgt spid="15"/>
                                        </p:tgtEl>
                                      </p:cBhvr>
                                    </p:animEffect>
                                    <p:set>
                                      <p:cBhvr>
                                        <p:cTn id="90" dur="1" fill="hold">
                                          <p:stCondLst>
                                            <p:cond delay="1999"/>
                                          </p:stCondLst>
                                        </p:cTn>
                                        <p:tgtEl>
                                          <p:spTgt spid="15"/>
                                        </p:tgtEl>
                                        <p:attrNameLst>
                                          <p:attrName>style.visibility</p:attrName>
                                        </p:attrNameLst>
                                      </p:cBhvr>
                                      <p:to>
                                        <p:strVal val="hidden"/>
                                      </p:to>
                                    </p:set>
                                  </p:childTnLst>
                                </p:cTn>
                              </p:par>
                              <p:par>
                                <p:cTn id="91" presetID="10" presetClass="exit" presetSubtype="0" fill="hold" nodeType="withEffect">
                                  <p:stCondLst>
                                    <p:cond delay="3300"/>
                                  </p:stCondLst>
                                  <p:childTnLst>
                                    <p:animEffect transition="out" filter="fade">
                                      <p:cBhvr>
                                        <p:cTn id="92" dur="2200"/>
                                        <p:tgtEl>
                                          <p:spTgt spid="14"/>
                                        </p:tgtEl>
                                      </p:cBhvr>
                                    </p:animEffect>
                                    <p:set>
                                      <p:cBhvr>
                                        <p:cTn id="93" dur="1" fill="hold">
                                          <p:stCondLst>
                                            <p:cond delay="2199"/>
                                          </p:stCondLst>
                                        </p:cTn>
                                        <p:tgtEl>
                                          <p:spTgt spid="14"/>
                                        </p:tgtEl>
                                        <p:attrNameLst>
                                          <p:attrName>style.visibility</p:attrName>
                                        </p:attrNameLst>
                                      </p:cBhvr>
                                      <p:to>
                                        <p:strVal val="hidden"/>
                                      </p:to>
                                    </p:set>
                                  </p:childTnLst>
                                </p:cTn>
                              </p:par>
                              <p:par>
                                <p:cTn id="94" presetID="10" presetClass="exit" presetSubtype="0" fill="hold" nodeType="withEffect">
                                  <p:stCondLst>
                                    <p:cond delay="3300"/>
                                  </p:stCondLst>
                                  <p:childTnLst>
                                    <p:animEffect transition="out" filter="fade">
                                      <p:cBhvr>
                                        <p:cTn id="95" dur="2200"/>
                                        <p:tgtEl>
                                          <p:spTgt spid="2"/>
                                        </p:tgtEl>
                                      </p:cBhvr>
                                    </p:animEffect>
                                    <p:set>
                                      <p:cBhvr>
                                        <p:cTn id="96" dur="1" fill="hold">
                                          <p:stCondLst>
                                            <p:cond delay="2199"/>
                                          </p:stCondLst>
                                        </p:cTn>
                                        <p:tgtEl>
                                          <p:spTgt spid="2"/>
                                        </p:tgtEl>
                                        <p:attrNameLst>
                                          <p:attrName>style.visibility</p:attrName>
                                        </p:attrNameLst>
                                      </p:cBhvr>
                                      <p:to>
                                        <p:strVal val="hidden"/>
                                      </p:to>
                                    </p:set>
                                  </p:childTnLst>
                                </p:cTn>
                              </p:par>
                            </p:childTnLst>
                          </p:cTn>
                        </p:par>
                        <p:par>
                          <p:cTn id="97" fill="hold">
                            <p:stCondLst>
                              <p:cond delay="32900"/>
                            </p:stCondLst>
                            <p:childTnLst>
                              <p:par>
                                <p:cTn id="98" presetID="10" presetClass="exit" presetSubtype="0" fill="hold" nodeType="afterEffect">
                                  <p:stCondLst>
                                    <p:cond delay="0"/>
                                  </p:stCondLst>
                                  <p:childTnLst>
                                    <p:animEffect transition="out" filter="fade">
                                      <p:cBhvr>
                                        <p:cTn id="99" dur="6000"/>
                                        <p:tgtEl>
                                          <p:spTgt spid="5125"/>
                                        </p:tgtEl>
                                      </p:cBhvr>
                                    </p:animEffect>
                                    <p:set>
                                      <p:cBhvr>
                                        <p:cTn id="100" dur="1" fill="hold">
                                          <p:stCondLst>
                                            <p:cond delay="5999"/>
                                          </p:stCondLst>
                                        </p:cTn>
                                        <p:tgtEl>
                                          <p:spTgt spid="5125"/>
                                        </p:tgtEl>
                                        <p:attrNameLst>
                                          <p:attrName>style.visibility</p:attrName>
                                        </p:attrNameLst>
                                      </p:cBhvr>
                                      <p:to>
                                        <p:strVal val="hidden"/>
                                      </p:to>
                                    </p:set>
                                  </p:childTnLst>
                                </p:cTn>
                              </p:par>
                            </p:childTnLst>
                          </p:cTn>
                        </p:par>
                        <p:par>
                          <p:cTn id="101" fill="hold">
                            <p:stCondLst>
                              <p:cond delay="38900"/>
                            </p:stCondLst>
                            <p:childTnLst>
                              <p:par>
                                <p:cTn id="102" presetID="10" presetClass="entr" presetSubtype="0" fill="hold" nodeType="afterEffect">
                                  <p:stCondLst>
                                    <p:cond delay="0"/>
                                  </p:stCondLst>
                                  <p:childTnLst>
                                    <p:set>
                                      <p:cBhvr>
                                        <p:cTn id="103" dur="1" fill="hold">
                                          <p:stCondLst>
                                            <p:cond delay="0"/>
                                          </p:stCondLst>
                                        </p:cTn>
                                        <p:tgtEl>
                                          <p:spTgt spid="5129"/>
                                        </p:tgtEl>
                                        <p:attrNameLst>
                                          <p:attrName>style.visibility</p:attrName>
                                        </p:attrNameLst>
                                      </p:cBhvr>
                                      <p:to>
                                        <p:strVal val="visible"/>
                                      </p:to>
                                    </p:set>
                                    <p:animEffect transition="in" filter="fade">
                                      <p:cBhvr>
                                        <p:cTn id="104" dur="300"/>
                                        <p:tgtEl>
                                          <p:spTgt spid="5129"/>
                                        </p:tgtEl>
                                      </p:cBhvr>
                                    </p:animEffect>
                                  </p:childTnLst>
                                </p:cTn>
                              </p:par>
                            </p:childTnLst>
                          </p:cTn>
                        </p:par>
                        <p:par>
                          <p:cTn id="105" fill="hold">
                            <p:stCondLst>
                              <p:cond delay="39200"/>
                            </p:stCondLst>
                            <p:childTnLst>
                              <p:par>
                                <p:cTn id="106" presetID="6" presetClass="emph" presetSubtype="0" fill="hold" nodeType="afterEffect">
                                  <p:stCondLst>
                                    <p:cond delay="0"/>
                                  </p:stCondLst>
                                  <p:childTnLst>
                                    <p:animScale>
                                      <p:cBhvr>
                                        <p:cTn id="107" dur="900" fill="hold"/>
                                        <p:tgtEl>
                                          <p:spTgt spid="5129"/>
                                        </p:tgtEl>
                                      </p:cBhvr>
                                      <p:by x="150000" y="150000"/>
                                    </p:animScale>
                                  </p:childTnLst>
                                </p:cTn>
                              </p:par>
                              <p:par>
                                <p:cTn id="108" presetID="10" presetClass="entr" presetSubtype="0" fill="hold" grpId="0" nodeType="withEffect">
                                  <p:stCondLst>
                                    <p:cond delay="0"/>
                                  </p:stCondLst>
                                  <p:childTnLst>
                                    <p:set>
                                      <p:cBhvr>
                                        <p:cTn id="109" dur="1" fill="hold">
                                          <p:stCondLst>
                                            <p:cond delay="0"/>
                                          </p:stCondLst>
                                        </p:cTn>
                                        <p:tgtEl>
                                          <p:spTgt spid="12"/>
                                        </p:tgtEl>
                                        <p:attrNameLst>
                                          <p:attrName>style.visibility</p:attrName>
                                        </p:attrNameLst>
                                      </p:cBhvr>
                                      <p:to>
                                        <p:strVal val="visible"/>
                                      </p:to>
                                    </p:set>
                                    <p:animEffect transition="in" filter="fade">
                                      <p:cBhvr>
                                        <p:cTn id="110" dur="6000"/>
                                        <p:tgtEl>
                                          <p:spTgt spid="1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6000"/>
                                        <p:tgtEl>
                                          <p:spTgt spid="13"/>
                                        </p:tgtEl>
                                      </p:cBhvr>
                                    </p:animEffect>
                                  </p:childTnLst>
                                </p:cTn>
                              </p:par>
                              <p:par>
                                <p:cTn id="114" presetID="42" presetClass="entr" presetSubtype="0" fill="hold" nodeType="withEffect">
                                  <p:stCondLst>
                                    <p:cond delay="0"/>
                                  </p:stCondLst>
                                  <p:childTnLst>
                                    <p:set>
                                      <p:cBhvr>
                                        <p:cTn id="115" dur="1" fill="hold">
                                          <p:stCondLst>
                                            <p:cond delay="0"/>
                                          </p:stCondLst>
                                        </p:cTn>
                                        <p:tgtEl>
                                          <p:spTgt spid="5127"/>
                                        </p:tgtEl>
                                        <p:attrNameLst>
                                          <p:attrName>style.visibility</p:attrName>
                                        </p:attrNameLst>
                                      </p:cBhvr>
                                      <p:to>
                                        <p:strVal val="visible"/>
                                      </p:to>
                                    </p:set>
                                    <p:animEffect transition="in" filter="fade">
                                      <p:cBhvr>
                                        <p:cTn id="116" dur="6000"/>
                                        <p:tgtEl>
                                          <p:spTgt spid="5127"/>
                                        </p:tgtEl>
                                      </p:cBhvr>
                                    </p:animEffect>
                                    <p:anim calcmode="lin" valueType="num">
                                      <p:cBhvr>
                                        <p:cTn id="117" dur="6000" fill="hold"/>
                                        <p:tgtEl>
                                          <p:spTgt spid="5127"/>
                                        </p:tgtEl>
                                        <p:attrNameLst>
                                          <p:attrName>ppt_x</p:attrName>
                                        </p:attrNameLst>
                                      </p:cBhvr>
                                      <p:tavLst>
                                        <p:tav tm="0">
                                          <p:val>
                                            <p:strVal val="#ppt_x"/>
                                          </p:val>
                                        </p:tav>
                                        <p:tav tm="100000">
                                          <p:val>
                                            <p:strVal val="#ppt_x"/>
                                          </p:val>
                                        </p:tav>
                                      </p:tavLst>
                                    </p:anim>
                                    <p:anim calcmode="lin" valueType="num">
                                      <p:cBhvr>
                                        <p:cTn id="118" dur="6000" fill="hold"/>
                                        <p:tgtEl>
                                          <p:spTgt spid="5127"/>
                                        </p:tgtEl>
                                        <p:attrNameLst>
                                          <p:attrName>ppt_y</p:attrName>
                                        </p:attrNameLst>
                                      </p:cBhvr>
                                      <p:tavLst>
                                        <p:tav tm="0">
                                          <p:val>
                                            <p:strVal val="#ppt_y+.1"/>
                                          </p:val>
                                        </p:tav>
                                        <p:tav tm="100000">
                                          <p:val>
                                            <p:strVal val="#ppt_y"/>
                                          </p:val>
                                        </p:tav>
                                      </p:tavLst>
                                    </p:anim>
                                  </p:childTnLst>
                                </p:cTn>
                              </p:par>
                              <p:par>
                                <p:cTn id="119" presetID="10" presetClass="entr" presetSubtype="0" fill="hold" nodeType="withEffect">
                                  <p:stCondLst>
                                    <p:cond delay="0"/>
                                  </p:stCondLst>
                                  <p:childTnLst>
                                    <p:set>
                                      <p:cBhvr>
                                        <p:cTn id="120" dur="1" fill="hold">
                                          <p:stCondLst>
                                            <p:cond delay="0"/>
                                          </p:stCondLst>
                                        </p:cTn>
                                        <p:tgtEl>
                                          <p:spTgt spid="5131"/>
                                        </p:tgtEl>
                                        <p:attrNameLst>
                                          <p:attrName>style.visibility</p:attrName>
                                        </p:attrNameLst>
                                      </p:cBhvr>
                                      <p:to>
                                        <p:strVal val="visible"/>
                                      </p:to>
                                    </p:set>
                                    <p:animEffect transition="in" filter="fade">
                                      <p:cBhvr>
                                        <p:cTn id="121" dur="6000"/>
                                        <p:tgtEl>
                                          <p:spTgt spid="5131"/>
                                        </p:tgtEl>
                                      </p:cBhvr>
                                    </p:animEffect>
                                  </p:childTnLst>
                                </p:cTn>
                              </p:par>
                              <p:par>
                                <p:cTn id="122" presetID="10" presetClass="entr" presetSubtype="0" fill="hold" nodeType="withEffect">
                                  <p:stCondLst>
                                    <p:cond delay="0"/>
                                  </p:stCondLst>
                                  <p:childTnLst>
                                    <p:set>
                                      <p:cBhvr>
                                        <p:cTn id="123" dur="1" fill="hold">
                                          <p:stCondLst>
                                            <p:cond delay="0"/>
                                          </p:stCondLst>
                                        </p:cTn>
                                        <p:tgtEl>
                                          <p:spTgt spid="5128"/>
                                        </p:tgtEl>
                                        <p:attrNameLst>
                                          <p:attrName>style.visibility</p:attrName>
                                        </p:attrNameLst>
                                      </p:cBhvr>
                                      <p:to>
                                        <p:strVal val="visible"/>
                                      </p:to>
                                    </p:set>
                                    <p:animEffect transition="in" filter="fade">
                                      <p:cBhvr>
                                        <p:cTn id="124" dur="6000"/>
                                        <p:tgtEl>
                                          <p:spTgt spid="5128"/>
                                        </p:tgtEl>
                                      </p:cBhvr>
                                    </p:animEffect>
                                  </p:childTnLst>
                                </p:cTn>
                              </p:par>
                            </p:childTnLst>
                          </p:cTn>
                        </p:par>
                        <p:par>
                          <p:cTn id="125" fill="hold">
                            <p:stCondLst>
                              <p:cond delay="45200"/>
                            </p:stCondLst>
                            <p:childTnLst>
                              <p:par>
                                <p:cTn id="126" presetID="10" presetClass="exit" presetSubtype="0" fill="hold" nodeType="afterEffect">
                                  <p:stCondLst>
                                    <p:cond delay="3000"/>
                                  </p:stCondLst>
                                  <p:childTnLst>
                                    <p:animEffect transition="out" filter="fade">
                                      <p:cBhvr>
                                        <p:cTn id="127" dur="4600"/>
                                        <p:tgtEl>
                                          <p:spTgt spid="5129"/>
                                        </p:tgtEl>
                                      </p:cBhvr>
                                    </p:animEffect>
                                    <p:set>
                                      <p:cBhvr>
                                        <p:cTn id="128" dur="1" fill="hold">
                                          <p:stCondLst>
                                            <p:cond delay="4599"/>
                                          </p:stCondLst>
                                        </p:cTn>
                                        <p:tgtEl>
                                          <p:spTgt spid="5129"/>
                                        </p:tgtEl>
                                        <p:attrNameLst>
                                          <p:attrName>style.visibility</p:attrName>
                                        </p:attrNameLst>
                                      </p:cBhvr>
                                      <p:to>
                                        <p:strVal val="hidden"/>
                                      </p:to>
                                    </p:set>
                                  </p:childTnLst>
                                </p:cTn>
                              </p:par>
                              <p:par>
                                <p:cTn id="129" presetID="10" presetClass="exit" presetSubtype="0" fill="hold" grpId="1" nodeType="withEffect">
                                  <p:stCondLst>
                                    <p:cond delay="3000"/>
                                  </p:stCondLst>
                                  <p:childTnLst>
                                    <p:animEffect transition="out" filter="fade">
                                      <p:cBhvr>
                                        <p:cTn id="130" dur="4600"/>
                                        <p:tgtEl>
                                          <p:spTgt spid="12"/>
                                        </p:tgtEl>
                                      </p:cBhvr>
                                    </p:animEffect>
                                    <p:set>
                                      <p:cBhvr>
                                        <p:cTn id="131" dur="1" fill="hold">
                                          <p:stCondLst>
                                            <p:cond delay="4599"/>
                                          </p:stCondLst>
                                        </p:cTn>
                                        <p:tgtEl>
                                          <p:spTgt spid="12"/>
                                        </p:tgtEl>
                                        <p:attrNameLst>
                                          <p:attrName>style.visibility</p:attrName>
                                        </p:attrNameLst>
                                      </p:cBhvr>
                                      <p:to>
                                        <p:strVal val="hidden"/>
                                      </p:to>
                                    </p:set>
                                  </p:childTnLst>
                                </p:cTn>
                              </p:par>
                              <p:par>
                                <p:cTn id="132" presetID="10" presetClass="exit" presetSubtype="0" fill="hold" nodeType="withEffect">
                                  <p:stCondLst>
                                    <p:cond delay="3000"/>
                                  </p:stCondLst>
                                  <p:childTnLst>
                                    <p:animEffect transition="out" filter="fade">
                                      <p:cBhvr>
                                        <p:cTn id="133" dur="4600"/>
                                        <p:tgtEl>
                                          <p:spTgt spid="5128"/>
                                        </p:tgtEl>
                                      </p:cBhvr>
                                    </p:animEffect>
                                    <p:set>
                                      <p:cBhvr>
                                        <p:cTn id="134" dur="1" fill="hold">
                                          <p:stCondLst>
                                            <p:cond delay="4599"/>
                                          </p:stCondLst>
                                        </p:cTn>
                                        <p:tgtEl>
                                          <p:spTgt spid="5128"/>
                                        </p:tgtEl>
                                        <p:attrNameLst>
                                          <p:attrName>style.visibility</p:attrName>
                                        </p:attrNameLst>
                                      </p:cBhvr>
                                      <p:to>
                                        <p:strVal val="hidden"/>
                                      </p:to>
                                    </p:set>
                                  </p:childTnLst>
                                </p:cTn>
                              </p:par>
                              <p:par>
                                <p:cTn id="135" presetID="10" presetClass="exit" presetSubtype="0" fill="hold" nodeType="withEffect">
                                  <p:stCondLst>
                                    <p:cond delay="3000"/>
                                  </p:stCondLst>
                                  <p:childTnLst>
                                    <p:animEffect transition="out" filter="fade">
                                      <p:cBhvr>
                                        <p:cTn id="136" dur="4600"/>
                                        <p:tgtEl>
                                          <p:spTgt spid="5131"/>
                                        </p:tgtEl>
                                      </p:cBhvr>
                                    </p:animEffect>
                                    <p:set>
                                      <p:cBhvr>
                                        <p:cTn id="137" dur="1" fill="hold">
                                          <p:stCondLst>
                                            <p:cond delay="4599"/>
                                          </p:stCondLst>
                                        </p:cTn>
                                        <p:tgtEl>
                                          <p:spTgt spid="5131"/>
                                        </p:tgtEl>
                                        <p:attrNameLst>
                                          <p:attrName>style.visibility</p:attrName>
                                        </p:attrNameLst>
                                      </p:cBhvr>
                                      <p:to>
                                        <p:strVal val="hidden"/>
                                      </p:to>
                                    </p:set>
                                  </p:childTnLst>
                                </p:cTn>
                              </p:par>
                              <p:par>
                                <p:cTn id="138" presetID="10" presetClass="exit" presetSubtype="0" fill="hold" nodeType="withEffect">
                                  <p:stCondLst>
                                    <p:cond delay="3000"/>
                                  </p:stCondLst>
                                  <p:childTnLst>
                                    <p:animEffect transition="out" filter="fade">
                                      <p:cBhvr>
                                        <p:cTn id="139" dur="4600"/>
                                        <p:tgtEl>
                                          <p:spTgt spid="5127"/>
                                        </p:tgtEl>
                                      </p:cBhvr>
                                    </p:animEffect>
                                    <p:set>
                                      <p:cBhvr>
                                        <p:cTn id="140" dur="1" fill="hold">
                                          <p:stCondLst>
                                            <p:cond delay="4599"/>
                                          </p:stCondLst>
                                        </p:cTn>
                                        <p:tgtEl>
                                          <p:spTgt spid="5127"/>
                                        </p:tgtEl>
                                        <p:attrNameLst>
                                          <p:attrName>style.visibility</p:attrName>
                                        </p:attrNameLst>
                                      </p:cBhvr>
                                      <p:to>
                                        <p:strVal val="hidden"/>
                                      </p:to>
                                    </p:set>
                                  </p:childTnLst>
                                </p:cTn>
                              </p:par>
                              <p:par>
                                <p:cTn id="141" presetID="10" presetClass="exit" presetSubtype="0" fill="hold" grpId="1" nodeType="withEffect">
                                  <p:stCondLst>
                                    <p:cond delay="3000"/>
                                  </p:stCondLst>
                                  <p:childTnLst>
                                    <p:animEffect transition="out" filter="fade">
                                      <p:cBhvr>
                                        <p:cTn id="142" dur="4600"/>
                                        <p:tgtEl>
                                          <p:spTgt spid="13"/>
                                        </p:tgtEl>
                                      </p:cBhvr>
                                    </p:animEffect>
                                    <p:set>
                                      <p:cBhvr>
                                        <p:cTn id="143" dur="1" fill="hold">
                                          <p:stCondLst>
                                            <p:cond delay="4599"/>
                                          </p:stCondLst>
                                        </p:cTn>
                                        <p:tgtEl>
                                          <p:spTgt spid="13"/>
                                        </p:tgtEl>
                                        <p:attrNameLst>
                                          <p:attrName>style.visibility</p:attrName>
                                        </p:attrNameLst>
                                      </p:cBhvr>
                                      <p:to>
                                        <p:strVal val="hidden"/>
                                      </p:to>
                                    </p:set>
                                  </p:childTnLst>
                                </p:cTn>
                              </p:par>
                            </p:childTnLst>
                          </p:cTn>
                        </p:par>
                        <p:par>
                          <p:cTn id="144" fill="hold">
                            <p:stCondLst>
                              <p:cond delay="52800"/>
                            </p:stCondLst>
                            <p:childTnLst>
                              <p:par>
                                <p:cTn id="145" presetID="10" presetClass="entr" presetSubtype="0" fill="hold" nodeType="afterEffect">
                                  <p:stCondLst>
                                    <p:cond delay="0"/>
                                  </p:stCondLst>
                                  <p:childTnLst>
                                    <p:set>
                                      <p:cBhvr>
                                        <p:cTn id="146" dur="1" fill="hold">
                                          <p:stCondLst>
                                            <p:cond delay="0"/>
                                          </p:stCondLst>
                                        </p:cTn>
                                        <p:tgtEl>
                                          <p:spTgt spid="31746"/>
                                        </p:tgtEl>
                                        <p:attrNameLst>
                                          <p:attrName>style.visibility</p:attrName>
                                        </p:attrNameLst>
                                      </p:cBhvr>
                                      <p:to>
                                        <p:strVal val="visible"/>
                                      </p:to>
                                    </p:set>
                                    <p:animEffect transition="in" filter="fade">
                                      <p:cBhvr>
                                        <p:cTn id="147" dur="500"/>
                                        <p:tgtEl>
                                          <p:spTgt spid="31746"/>
                                        </p:tgtEl>
                                      </p:cBhvr>
                                    </p:animEffect>
                                  </p:childTnLst>
                                </p:cTn>
                              </p:par>
                            </p:childTnLst>
                          </p:cTn>
                        </p:par>
                        <p:par>
                          <p:cTn id="148" fill="hold">
                            <p:stCondLst>
                              <p:cond delay="53300"/>
                            </p:stCondLst>
                            <p:childTnLst>
                              <p:par>
                                <p:cTn id="149" presetID="6" presetClass="emph" presetSubtype="0" fill="hold" nodeType="afterEffect">
                                  <p:stCondLst>
                                    <p:cond delay="0"/>
                                  </p:stCondLst>
                                  <p:childTnLst>
                                    <p:animScale>
                                      <p:cBhvr>
                                        <p:cTn id="150" dur="2000" fill="hold"/>
                                        <p:tgtEl>
                                          <p:spTgt spid="31746"/>
                                        </p:tgtEl>
                                      </p:cBhvr>
                                      <p:by x="150000" y="150000"/>
                                    </p:animScale>
                                  </p:childTnLst>
                                </p:cTn>
                              </p:par>
                              <p:par>
                                <p:cTn id="151" presetID="10" presetClass="entr" presetSubtype="0" fill="hold" grpId="0" nodeType="with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fade">
                                      <p:cBhvr>
                                        <p:cTn id="153" dur="6000"/>
                                        <p:tgtEl>
                                          <p:spTgt spid="16"/>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9"/>
                                        </p:tgtEl>
                                        <p:attrNameLst>
                                          <p:attrName>style.visibility</p:attrName>
                                        </p:attrNameLst>
                                      </p:cBhvr>
                                      <p:to>
                                        <p:strVal val="visible"/>
                                      </p:to>
                                    </p:set>
                                    <p:animEffect transition="in" filter="fade">
                                      <p:cBhvr>
                                        <p:cTn id="156" dur="6000"/>
                                        <p:tgtEl>
                                          <p:spTgt spid="9"/>
                                        </p:tgtEl>
                                      </p:cBhvr>
                                    </p:animEffect>
                                  </p:childTnLst>
                                </p:cTn>
                              </p:par>
                              <p:par>
                                <p:cTn id="157" presetID="10" presetClass="entr" presetSubtype="0" fill="hold" nodeType="withEffect">
                                  <p:stCondLst>
                                    <p:cond delay="0"/>
                                  </p:stCondLst>
                                  <p:childTnLst>
                                    <p:set>
                                      <p:cBhvr>
                                        <p:cTn id="158" dur="1" fill="hold">
                                          <p:stCondLst>
                                            <p:cond delay="0"/>
                                          </p:stCondLst>
                                        </p:cTn>
                                        <p:tgtEl>
                                          <p:spTgt spid="18"/>
                                        </p:tgtEl>
                                        <p:attrNameLst>
                                          <p:attrName>style.visibility</p:attrName>
                                        </p:attrNameLst>
                                      </p:cBhvr>
                                      <p:to>
                                        <p:strVal val="visible"/>
                                      </p:to>
                                    </p:set>
                                    <p:animEffect transition="in" filter="fade">
                                      <p:cBhvr>
                                        <p:cTn id="159" dur="500"/>
                                        <p:tgtEl>
                                          <p:spTgt spid="18"/>
                                        </p:tgtEl>
                                      </p:cBhvr>
                                    </p:animEffect>
                                  </p:childTnLst>
                                </p:cTn>
                              </p:par>
                            </p:childTnLst>
                          </p:cTn>
                        </p:par>
                        <p:par>
                          <p:cTn id="160" fill="hold">
                            <p:stCondLst>
                              <p:cond delay="59300"/>
                            </p:stCondLst>
                            <p:childTnLst>
                              <p:par>
                                <p:cTn id="161" presetID="6" presetClass="exit" presetSubtype="32" fill="hold" nodeType="afterEffect">
                                  <p:stCondLst>
                                    <p:cond delay="2700"/>
                                  </p:stCondLst>
                                  <p:childTnLst>
                                    <p:animEffect transition="out" filter="circle(out)">
                                      <p:cBhvr>
                                        <p:cTn id="162" dur="2000"/>
                                        <p:tgtEl>
                                          <p:spTgt spid="18"/>
                                        </p:tgtEl>
                                      </p:cBhvr>
                                    </p:animEffect>
                                    <p:set>
                                      <p:cBhvr>
                                        <p:cTn id="163" dur="1" fill="hold">
                                          <p:stCondLst>
                                            <p:cond delay="1999"/>
                                          </p:stCondLst>
                                        </p:cTn>
                                        <p:tgtEl>
                                          <p:spTgt spid="18"/>
                                        </p:tgtEl>
                                        <p:attrNameLst>
                                          <p:attrName>style.visibility</p:attrName>
                                        </p:attrNameLst>
                                      </p:cBhvr>
                                      <p:to>
                                        <p:strVal val="hidden"/>
                                      </p:to>
                                    </p:set>
                                  </p:childTnLst>
                                </p:cTn>
                              </p:par>
                              <p:par>
                                <p:cTn id="164" presetID="10" presetClass="entr" presetSubtype="0" fill="hold" nodeType="withEffect">
                                  <p:stCondLst>
                                    <p:cond delay="4800"/>
                                  </p:stCondLst>
                                  <p:childTnLst>
                                    <p:set>
                                      <p:cBhvr>
                                        <p:cTn id="165" dur="1" fill="hold">
                                          <p:stCondLst>
                                            <p:cond delay="0"/>
                                          </p:stCondLst>
                                        </p:cTn>
                                        <p:tgtEl>
                                          <p:spTgt spid="31749"/>
                                        </p:tgtEl>
                                        <p:attrNameLst>
                                          <p:attrName>style.visibility</p:attrName>
                                        </p:attrNameLst>
                                      </p:cBhvr>
                                      <p:to>
                                        <p:strVal val="visible"/>
                                      </p:to>
                                    </p:set>
                                    <p:animEffect transition="in" filter="fade">
                                      <p:cBhvr>
                                        <p:cTn id="166" dur="6000"/>
                                        <p:tgtEl>
                                          <p:spTgt spid="31749"/>
                                        </p:tgtEl>
                                      </p:cBhvr>
                                    </p:animEffect>
                                  </p:childTnLst>
                                </p:cTn>
                              </p:par>
                              <p:par>
                                <p:cTn id="167" presetID="10" presetClass="entr" presetSubtype="0" fill="hold" nodeType="withEffect">
                                  <p:stCondLst>
                                    <p:cond delay="4800"/>
                                  </p:stCondLst>
                                  <p:childTnLst>
                                    <p:set>
                                      <p:cBhvr>
                                        <p:cTn id="168" dur="1" fill="hold">
                                          <p:stCondLst>
                                            <p:cond delay="0"/>
                                          </p:stCondLst>
                                        </p:cTn>
                                        <p:tgtEl>
                                          <p:spTgt spid="31747"/>
                                        </p:tgtEl>
                                        <p:attrNameLst>
                                          <p:attrName>style.visibility</p:attrName>
                                        </p:attrNameLst>
                                      </p:cBhvr>
                                      <p:to>
                                        <p:strVal val="visible"/>
                                      </p:to>
                                    </p:set>
                                    <p:animEffect transition="in" filter="fade">
                                      <p:cBhvr>
                                        <p:cTn id="169" dur="6000"/>
                                        <p:tgtEl>
                                          <p:spTgt spid="31747"/>
                                        </p:tgtEl>
                                      </p:cBhvr>
                                    </p:animEffect>
                                  </p:childTnLst>
                                </p:cTn>
                              </p:par>
                            </p:childTnLst>
                          </p:cTn>
                        </p:par>
                        <p:par>
                          <p:cTn id="170" fill="hold">
                            <p:stCondLst>
                              <p:cond delay="70100"/>
                            </p:stCondLst>
                            <p:childTnLst>
                              <p:par>
                                <p:cTn id="171" presetID="10" presetClass="entr" presetSubtype="0" fill="hold" nodeType="afterEffect">
                                  <p:stCondLst>
                                    <p:cond delay="0"/>
                                  </p:stCondLst>
                                  <p:childTnLst>
                                    <p:set>
                                      <p:cBhvr>
                                        <p:cTn id="172" dur="1" fill="hold">
                                          <p:stCondLst>
                                            <p:cond delay="0"/>
                                          </p:stCondLst>
                                        </p:cTn>
                                        <p:tgtEl>
                                          <p:spTgt spid="31748"/>
                                        </p:tgtEl>
                                        <p:attrNameLst>
                                          <p:attrName>style.visibility</p:attrName>
                                        </p:attrNameLst>
                                      </p:cBhvr>
                                      <p:to>
                                        <p:strVal val="visible"/>
                                      </p:to>
                                    </p:set>
                                    <p:animEffect transition="in" filter="fade">
                                      <p:cBhvr>
                                        <p:cTn id="173" dur="6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p:bldP spid="4" grpId="1"/>
      <p:bldP spid="5" grpId="0"/>
      <p:bldP spid="5" grpId="1"/>
      <p:bldP spid="6" grpId="0"/>
      <p:bldP spid="6" grpId="1"/>
      <p:bldP spid="7" grpId="0"/>
      <p:bldP spid="7" grpId="1"/>
      <p:bldP spid="8" grpId="0"/>
      <p:bldP spid="8" grpId="1"/>
      <p:bldP spid="12" grpId="0"/>
      <p:bldP spid="12" grpId="1"/>
      <p:bldP spid="13" grpId="0"/>
      <p:bldP spid="13" grpId="1"/>
      <p:bldP spid="9" grpId="0"/>
      <p:bldP spid="16" grpId="0"/>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l="-8000" r="-8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686"/>
            <a:ext cx="3299331" cy="523590"/>
          </a:xfrm>
          <a:solidFill>
            <a:srgbClr val="FFFFFF">
              <a:shade val="85000"/>
            </a:srgbClr>
          </a:solidFill>
        </p:spPr>
        <p:txBody>
          <a:bodyPr/>
          <a:lstStyle/>
          <a:p>
            <a:r>
              <a:rPr lang="ru-RU" b="1" dirty="0" smtClean="0">
                <a:solidFill>
                  <a:srgbClr val="FF0000"/>
                </a:solidFill>
                <a:latin typeface="Monotype Corsiva" panose="03010101010201010101" pitchFamily="66" charset="0"/>
              </a:rPr>
              <a:t>Сергиев Посад</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1482" b="66752"/>
          <a:stretch/>
        </p:blipFill>
        <p:spPr bwMode="auto">
          <a:xfrm rot="19999076">
            <a:off x="3500182" y="734309"/>
            <a:ext cx="6199240" cy="221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Овал 9"/>
          <p:cNvSpPr/>
          <p:nvPr/>
        </p:nvSpPr>
        <p:spPr>
          <a:xfrm>
            <a:off x="8591010" y="183413"/>
            <a:ext cx="252000" cy="25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TextBox 2"/>
          <p:cNvSpPr txBox="1"/>
          <p:nvPr/>
        </p:nvSpPr>
        <p:spPr>
          <a:xfrm>
            <a:off x="3626079" y="-109987"/>
            <a:ext cx="2088232" cy="646331"/>
          </a:xfrm>
          <a:prstGeom prst="rect">
            <a:avLst/>
          </a:prstGeom>
          <a:solidFill>
            <a:srgbClr val="FFFFFF">
              <a:shade val="85000"/>
            </a:srgbClr>
          </a:solidFill>
        </p:spPr>
        <p:txBody>
          <a:bodyPr wrap="square" rtlCol="0">
            <a:spAutoFit/>
          </a:bodyPr>
          <a:lstStyle/>
          <a:p>
            <a:r>
              <a:rPr lang="ru-RU" sz="3600" b="1" dirty="0" smtClean="0">
                <a:solidFill>
                  <a:srgbClr val="FF0000"/>
                </a:solidFill>
                <a:latin typeface="Monotype Corsiva" panose="03010101010201010101" pitchFamily="66" charset="0"/>
              </a:rPr>
              <a:t>1862 год</a:t>
            </a:r>
            <a:endParaRPr lang="ru-RU" sz="3600" b="1" dirty="0">
              <a:solidFill>
                <a:srgbClr val="FF0000"/>
              </a:solidFill>
              <a:latin typeface="Monotype Corsiva" panose="03010101010201010101" pitchFamily="66"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48" y="435413"/>
            <a:ext cx="5681580" cy="3789614"/>
          </a:xfrm>
          <a:prstGeom prst="rect">
            <a:avLst/>
          </a:prstGeom>
          <a:effectLst>
            <a:softEdge rad="317500"/>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62861">
            <a:off x="299073" y="3462788"/>
            <a:ext cx="2015749" cy="30974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42801">
            <a:off x="2198575" y="4476557"/>
            <a:ext cx="2855006" cy="21861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3332028"/>
            <a:ext cx="2919884" cy="22994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61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43583">
            <a:off x="6137676" y="4652259"/>
            <a:ext cx="2673660" cy="17837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45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8"/>
                                        </p:tgtEl>
                                      </p:cBhvr>
                                      <p:by x="150000" y="150000"/>
                                    </p:animScale>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3000"/>
                            </p:stCondLst>
                            <p:childTnLst>
                              <p:par>
                                <p:cTn id="16" presetID="6" presetClass="emph" presetSubtype="0" fill="hold" grpId="1" nodeType="afterEffect">
                                  <p:stCondLst>
                                    <p:cond delay="0"/>
                                  </p:stCondLst>
                                  <p:childTnLst>
                                    <p:animScale>
                                      <p:cBhvr>
                                        <p:cTn id="17"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988840"/>
            <a:ext cx="8229600" cy="1143000"/>
          </a:xfrm>
        </p:spPr>
        <p:txBody>
          <a:bodyPr/>
          <a:lstStyle/>
          <a:p>
            <a:r>
              <a:rPr lang="ru-RU" sz="6600" dirty="0" smtClean="0">
                <a:effectLst>
                  <a:outerShdw blurRad="38100" dist="38100" dir="2700000" algn="tl">
                    <a:srgbClr val="000000">
                      <a:alpha val="43137"/>
                    </a:srgbClr>
                  </a:outerShdw>
                </a:effectLst>
                <a:latin typeface="Monotype Corsiva" pitchFamily="66" charset="0"/>
              </a:rPr>
              <a:t>Благодарю за внимание!</a:t>
            </a:r>
            <a:endParaRPr lang="ru-RU" sz="6600" dirty="0">
              <a:effectLst>
                <a:outerShdw blurRad="38100" dist="38100" dir="2700000" algn="tl">
                  <a:srgbClr val="000000">
                    <a:alpha val="43137"/>
                  </a:srgbClr>
                </a:outerShdw>
              </a:effectLst>
              <a:latin typeface="Monotype Corsiva" pitchFamily="66" charset="0"/>
            </a:endParaRPr>
          </a:p>
        </p:txBody>
      </p:sp>
    </p:spTree>
    <p:extLst>
      <p:ext uri="{BB962C8B-B14F-4D97-AF65-F5344CB8AC3E}">
        <p14:creationId xmlns:p14="http://schemas.microsoft.com/office/powerpoint/2010/main" val="899737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4">
            <a:extLst/>
          </a:blip>
          <a:stretch>
            <a:fillRect/>
          </a:stretch>
        </p:blipFill>
        <p:spPr>
          <a:xfrm flipH="1">
            <a:off x="1938158" y="0"/>
            <a:ext cx="4794082" cy="6416552"/>
          </a:xfrm>
          <a:prstGeom prst="rect">
            <a:avLst/>
          </a:prstGeom>
          <a:effectLst>
            <a:softEdge rad="215900"/>
          </a:effectLst>
        </p:spPr>
      </p:pic>
      <p:pic>
        <p:nvPicPr>
          <p:cNvPr id="4" name="Объект 3"/>
          <p:cNvPicPr>
            <a:picLocks noGrp="1" noChangeAspect="1"/>
          </p:cNvPicPr>
          <p:nvPr>
            <p:ph idx="1"/>
          </p:nvPr>
        </p:nvPicPr>
        <p:blipFill>
          <a:blip r:embed="rId5">
            <a:extLst/>
          </a:blip>
          <a:stretch>
            <a:fillRect/>
          </a:stretch>
        </p:blipFill>
        <p:spPr>
          <a:xfrm>
            <a:off x="251520" y="188640"/>
            <a:ext cx="9063866" cy="6032573"/>
          </a:xfrm>
          <a:effectLst>
            <a:softEdge rad="406400"/>
          </a:effectLst>
        </p:spPr>
      </p:pic>
      <p:pic>
        <p:nvPicPr>
          <p:cNvPr id="3" name="Fono-stuk-koles-poezdaoch-krasivaya-melodiya(muzofon.com).mp3">
            <a:hlinkClick r:id="" action="ppaction://media"/>
          </p:cNvPr>
          <p:cNvPicPr>
            <a:picLocks noChangeAspect="1"/>
          </p:cNvPicPr>
          <p:nvPr>
            <a:audioFile r:link="rId1"/>
            <p:extLst>
              <p:ext uri="{DAA4B4D4-6D71-4841-9C94-3DE7FCFB9230}">
                <p14:media xmlns:p14="http://schemas.microsoft.com/office/powerpoint/2010/main" r:embed="rId2">
                  <p14:trim st="4000" end="221297.9375"/>
                  <p14:fade out="5500"/>
                </p14:media>
              </p:ext>
            </p:extLst>
          </p:nvPr>
        </p:nvPicPr>
        <p:blipFill>
          <a:blip r:embed="rId6"/>
          <a:stretch>
            <a:fillRect/>
          </a:stretch>
        </p:blipFill>
        <p:spPr>
          <a:xfrm>
            <a:off x="8388424" y="61117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00"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000"/>
                                        <p:tgtEl>
                                          <p:spTgt spid="6"/>
                                        </p:tgtEl>
                                      </p:cBhvr>
                                    </p:animEffect>
                                  </p:childTnLst>
                                </p:cTn>
                              </p:par>
                              <p:par>
                                <p:cTn id="10" presetID="50" presetClass="exit" presetSubtype="0" accel="100000" fill="hold" nodeType="withEffect">
                                  <p:stCondLst>
                                    <p:cond delay="3000"/>
                                  </p:stCondLst>
                                  <p:childTnLst>
                                    <p:anim calcmode="lin" valueType="num">
                                      <p:cBhvr>
                                        <p:cTn id="11" dur="7000"/>
                                        <p:tgtEl>
                                          <p:spTgt spid="6"/>
                                        </p:tgtEl>
                                        <p:attrNameLst>
                                          <p:attrName>ppt_w</p:attrName>
                                        </p:attrNameLst>
                                      </p:cBhvr>
                                      <p:tavLst>
                                        <p:tav tm="0">
                                          <p:val>
                                            <p:strVal val="ppt_w"/>
                                          </p:val>
                                        </p:tav>
                                        <p:tav tm="100000">
                                          <p:val>
                                            <p:strVal val="ppt_w+.3"/>
                                          </p:val>
                                        </p:tav>
                                      </p:tavLst>
                                    </p:anim>
                                    <p:anim calcmode="lin" valueType="num">
                                      <p:cBhvr>
                                        <p:cTn id="12" dur="7000"/>
                                        <p:tgtEl>
                                          <p:spTgt spid="6"/>
                                        </p:tgtEl>
                                        <p:attrNameLst>
                                          <p:attrName>ppt_h</p:attrName>
                                        </p:attrNameLst>
                                      </p:cBhvr>
                                      <p:tavLst>
                                        <p:tav tm="0">
                                          <p:val>
                                            <p:strVal val="ppt_h"/>
                                          </p:val>
                                        </p:tav>
                                        <p:tav tm="100000">
                                          <p:val>
                                            <p:strVal val="ppt_h"/>
                                          </p:val>
                                        </p:tav>
                                      </p:tavLst>
                                    </p:anim>
                                    <p:animEffect transition="out" filter="fade">
                                      <p:cBhvr>
                                        <p:cTn id="13" dur="7000"/>
                                        <p:tgtEl>
                                          <p:spTgt spid="6"/>
                                        </p:tgtEl>
                                      </p:cBhvr>
                                    </p:animEffect>
                                    <p:set>
                                      <p:cBhvr>
                                        <p:cTn id="14" dur="1" fill="hold">
                                          <p:stCondLst>
                                            <p:cond delay="6999"/>
                                          </p:stCondLst>
                                        </p:cTn>
                                        <p:tgtEl>
                                          <p:spTgt spid="6"/>
                                        </p:tgtEl>
                                        <p:attrNameLst>
                                          <p:attrName>style.visibility</p:attrName>
                                        </p:attrNameLst>
                                      </p:cBhvr>
                                      <p:to>
                                        <p:strVal val="hidden"/>
                                      </p:to>
                                    </p:set>
                                  </p:childTnLst>
                                </p:cTn>
                              </p:par>
                              <p:par>
                                <p:cTn id="15" presetID="10" presetClass="entr" presetSubtype="0" fill="hold" nodeType="withEffect">
                                  <p:stCondLst>
                                    <p:cond delay="98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4800"/>
                                        <p:tgtEl>
                                          <p:spTgt spid="4"/>
                                        </p:tgtEl>
                                      </p:cBhvr>
                                    </p:animEffect>
                                  </p:childTnLst>
                                </p:cTn>
                              </p:par>
                              <p:par>
                                <p:cTn id="18" presetID="6" presetClass="emph" presetSubtype="0" fill="hold" nodeType="withEffect">
                                  <p:stCondLst>
                                    <p:cond delay="14500"/>
                                  </p:stCondLst>
                                  <p:childTnLst>
                                    <p:animScale>
                                      <p:cBhvr>
                                        <p:cTn id="19" dur="64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solidFill>
          <a:schemeClr val="accent2">
            <a:lumMod val="40000"/>
            <a:lumOff val="60000"/>
          </a:schemeClr>
        </a:solidFill>
        <a:effectLst/>
      </p:bgPr>
    </p:bg>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2195736" y="3935730"/>
            <a:ext cx="3744415" cy="2160240"/>
          </a:xfrm>
          <a:solidFill>
            <a:srgbClr val="DFBF42"/>
          </a:solidFill>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rtlCol="0">
            <a:noAutofit/>
          </a:bodyPr>
          <a:lstStyle/>
          <a:p>
            <a:pPr fontAlgn="auto">
              <a:spcAft>
                <a:spcPts val="0"/>
              </a:spcAft>
              <a:defRPr/>
            </a:pPr>
            <a:r>
              <a:rPr lang="ru-RU" sz="3200" b="1" i="1" dirty="0" smtClean="0">
                <a:solidFill>
                  <a:srgbClr val="FF0000"/>
                </a:solidFill>
                <a:latin typeface="Monotype Corsiva" panose="03010101010201010101" pitchFamily="66" charset="0"/>
              </a:rPr>
              <a:t>Около 300</a:t>
            </a:r>
            <a:r>
              <a:rPr lang="ru-RU" sz="3200" b="1" i="1" dirty="0">
                <a:solidFill>
                  <a:srgbClr val="FF0000"/>
                </a:solidFill>
                <a:latin typeface="Monotype Corsiva" panose="03010101010201010101" pitchFamily="66" charset="0"/>
              </a:rPr>
              <a:t> 000 человек</a:t>
            </a:r>
            <a:r>
              <a:rPr lang="ru-RU" sz="3200" b="1" dirty="0">
                <a:solidFill>
                  <a:srgbClr val="FF0000"/>
                </a:solidFill>
                <a:latin typeface="Monotype Corsiva" panose="03010101010201010101" pitchFamily="66" charset="0"/>
              </a:rPr>
              <a:t> </a:t>
            </a:r>
            <a:r>
              <a:rPr lang="ru-RU" sz="3200" b="1" dirty="0" smtClean="0">
                <a:solidFill>
                  <a:srgbClr val="FF0000"/>
                </a:solidFill>
                <a:latin typeface="Monotype Corsiva" panose="03010101010201010101" pitchFamily="66" charset="0"/>
              </a:rPr>
              <a:t>шло </a:t>
            </a:r>
            <a:r>
              <a:rPr lang="ru-RU" sz="3200" b="1" dirty="0">
                <a:solidFill>
                  <a:srgbClr val="FF0000"/>
                </a:solidFill>
                <a:latin typeface="Monotype Corsiva" panose="03010101010201010101" pitchFamily="66" charset="0"/>
              </a:rPr>
              <a:t>в </a:t>
            </a:r>
            <a:r>
              <a:rPr lang="ru-RU" sz="3200" b="1" dirty="0" smtClean="0">
                <a:solidFill>
                  <a:srgbClr val="FF0000"/>
                </a:solidFill>
                <a:latin typeface="Monotype Corsiva" panose="03010101010201010101" pitchFamily="66" charset="0"/>
              </a:rPr>
              <a:t>Троице-Сергиеву Лавру</a:t>
            </a:r>
            <a:endParaRPr lang="ru-RU" sz="3200" b="1" dirty="0">
              <a:solidFill>
                <a:srgbClr val="FF0000"/>
              </a:solidFill>
              <a:latin typeface="Monotype Corsiva" panose="03010101010201010101" pitchFamily="66" charset="0"/>
            </a:endParaRPr>
          </a:p>
        </p:txBody>
      </p:sp>
      <p:pic>
        <p:nvPicPr>
          <p:cNvPr id="9" name="Рисунок 8"/>
          <p:cNvPicPr>
            <a:picLocks noChangeAspect="1"/>
          </p:cNvPicPr>
          <p:nvPr/>
        </p:nvPicPr>
        <p:blipFill rotWithShape="1">
          <a:blip r:embed="rId4">
            <a:extLst/>
          </a:blip>
          <a:srcRect l="3490" t="4688" r="3465" b="6373"/>
          <a:stretch/>
        </p:blipFill>
        <p:spPr>
          <a:xfrm>
            <a:off x="251520" y="312061"/>
            <a:ext cx="4167773" cy="3021637"/>
          </a:xfrm>
          <a:prstGeom prst="rect">
            <a:avLst/>
          </a:prstGeom>
          <a:gradFill flip="none" rotWithShape="1">
            <a:gsLst>
              <a:gs pos="0">
                <a:schemeClr val="accent6">
                  <a:lumMod val="0"/>
                  <a:lumOff val="100000"/>
                </a:schemeClr>
              </a:gs>
              <a:gs pos="54000">
                <a:srgbClr val="CC6600">
                  <a:alpha val="55000"/>
                </a:srgbClr>
              </a:gs>
            </a:gsLst>
            <a:path path="circle">
              <a:fillToRect l="50000" t="-80000" r="50000" b="180000"/>
            </a:path>
            <a:tileRect/>
          </a:gra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Рисунок 9"/>
          <p:cNvPicPr>
            <a:picLocks noChangeAspect="1"/>
          </p:cNvPicPr>
          <p:nvPr/>
        </p:nvPicPr>
        <p:blipFill>
          <a:blip r:embed="rId5">
            <a:extLst/>
          </a:blip>
          <a:stretch>
            <a:fillRect/>
          </a:stretch>
        </p:blipFill>
        <p:spPr>
          <a:xfrm>
            <a:off x="5241563" y="766288"/>
            <a:ext cx="3394720" cy="2342357"/>
          </a:xfrm>
          <a:prstGeom prst="rect">
            <a:avLst/>
          </a:prstGeom>
          <a:effectLst>
            <a:glow rad="139700">
              <a:schemeClr val="accent2">
                <a:satMod val="175000"/>
                <a:alpha val="40000"/>
              </a:schemeClr>
            </a:glow>
          </a:effectLst>
          <a:scene3d>
            <a:camera prst="orthographicFront"/>
            <a:lightRig rig="threePt" dir="t"/>
          </a:scene3d>
          <a:sp3d>
            <a:bevelT prst="angle"/>
          </a:sp3d>
        </p:spPr>
      </p:pic>
      <p:sp>
        <p:nvSpPr>
          <p:cNvPr id="13" name="TextBox 12"/>
          <p:cNvSpPr txBox="1">
            <a:spLocks noChangeArrowheads="1"/>
          </p:cNvSpPr>
          <p:nvPr/>
        </p:nvSpPr>
        <p:spPr bwMode="auto">
          <a:xfrm>
            <a:off x="5519225" y="0"/>
            <a:ext cx="3419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4800" b="1" i="1" dirty="0">
                <a:solidFill>
                  <a:srgbClr val="FF0000"/>
                </a:solidFill>
                <a:latin typeface="Monotype Corsiva" panose="03010101010201010101" pitchFamily="66" charset="0"/>
              </a:rPr>
              <a:t>Богомолье</a:t>
            </a:r>
          </a:p>
        </p:txBody>
      </p:sp>
      <p:pic>
        <p:nvPicPr>
          <p:cNvPr id="15" name="Рисунок 14"/>
          <p:cNvPicPr>
            <a:picLocks noChangeAspect="1"/>
          </p:cNvPicPr>
          <p:nvPr/>
        </p:nvPicPr>
        <p:blipFill>
          <a:blip r:embed="rId6" cstate="print"/>
          <a:stretch>
            <a:fillRect/>
          </a:stretch>
        </p:blipFill>
        <p:spPr>
          <a:xfrm rot="494689">
            <a:off x="999577" y="3465284"/>
            <a:ext cx="4862838" cy="29410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Рисунок 15"/>
          <p:cNvPicPr>
            <a:picLocks noChangeAspect="1"/>
          </p:cNvPicPr>
          <p:nvPr/>
        </p:nvPicPr>
        <p:blipFill>
          <a:blip r:embed="rId7">
            <a:extLst/>
          </a:blip>
          <a:stretch>
            <a:fillRect/>
          </a:stretch>
        </p:blipFill>
        <p:spPr>
          <a:xfrm>
            <a:off x="6156176" y="2871564"/>
            <a:ext cx="3084942" cy="4082155"/>
          </a:xfrm>
          <a:prstGeom prst="rect">
            <a:avLst/>
          </a:prstGeom>
          <a:effectLst>
            <a:softEdge rad="635000"/>
          </a:effectLst>
        </p:spPr>
      </p:pic>
      <p:pic>
        <p:nvPicPr>
          <p:cNvPr id="4" name="Sviridov-Pesnopeniya-i-molitvy-Velichanie-Pashi(muzofon.com).mp3">
            <a:hlinkClick r:id="" action="ppaction://media"/>
          </p:cNvPr>
          <p:cNvPicPr>
            <a:picLocks noChangeAspect="1"/>
          </p:cNvPicPr>
          <p:nvPr>
            <a:audioFile r:link="rId1"/>
            <p:extLst>
              <p:ext uri="{DAA4B4D4-6D71-4841-9C94-3DE7FCFB9230}">
                <p14:media xmlns:p14="http://schemas.microsoft.com/office/powerpoint/2010/main" r:embed="rId2">
                  <p14:trim st="8000" end="299095.25"/>
                  <p14:fade out="5000"/>
                </p14:media>
              </p:ext>
            </p:extLst>
          </p:nvPr>
        </p:nvPicPr>
        <p:blipFill>
          <a:blip r:embed="rId8"/>
          <a:stretch>
            <a:fillRect/>
          </a:stretch>
        </p:blipFill>
        <p:spPr>
          <a:xfrm>
            <a:off x="8462203"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1999"/>
                                          </p:stCondLst>
                                        </p:cTn>
                                        <p:tgtEl>
                                          <p:spTgt spid="13"/>
                                        </p:tgtEl>
                                        <p:attrNameLst>
                                          <p:attrName>style.visibility</p:attrName>
                                        </p:attrNameLst>
                                      </p:cBhvr>
                                      <p:to>
                                        <p:strVal val="visible"/>
                                      </p:to>
                                    </p:set>
                                  </p:childTnLst>
                                </p:cTn>
                              </p:par>
                              <p:par>
                                <p:cTn id="9" presetID="6" presetClass="emph" presetSubtype="0" fill="hold" grpId="1" nodeType="withEffect">
                                  <p:stCondLst>
                                    <p:cond delay="200"/>
                                  </p:stCondLst>
                                  <p:childTnLst>
                                    <p:animScale>
                                      <p:cBhvr>
                                        <p:cTn id="10" dur="4400" fill="hold"/>
                                        <p:tgtEl>
                                          <p:spTgt spid="13"/>
                                        </p:tgtEl>
                                      </p:cBhvr>
                                      <p:by x="150000" y="150000"/>
                                    </p:animScale>
                                  </p:childTnLst>
                                </p:cTn>
                              </p:par>
                              <p:par>
                                <p:cTn id="11" presetID="10" presetClass="entr" presetSubtype="0" fill="hold" grpId="0" nodeType="withEffect">
                                  <p:stCondLst>
                                    <p:cond delay="12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8600"/>
                                        <p:tgtEl>
                                          <p:spTgt spid="12"/>
                                        </p:tgtEl>
                                      </p:cBhvr>
                                    </p:animEffect>
                                  </p:childTnLst>
                                </p:cTn>
                              </p:par>
                              <p:par>
                                <p:cTn id="14" presetID="53" presetClass="entr" presetSubtype="16" fill="hold" nodeType="withEffect">
                                  <p:stCondLst>
                                    <p:cond delay="120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2000" fill="hold"/>
                                        <p:tgtEl>
                                          <p:spTgt spid="16"/>
                                        </p:tgtEl>
                                        <p:attrNameLst>
                                          <p:attrName>ppt_w</p:attrName>
                                        </p:attrNameLst>
                                      </p:cBhvr>
                                      <p:tavLst>
                                        <p:tav tm="0">
                                          <p:val>
                                            <p:fltVal val="0"/>
                                          </p:val>
                                        </p:tav>
                                        <p:tav tm="100000">
                                          <p:val>
                                            <p:strVal val="#ppt_w"/>
                                          </p:val>
                                        </p:tav>
                                      </p:tavLst>
                                    </p:anim>
                                    <p:anim calcmode="lin" valueType="num">
                                      <p:cBhvr>
                                        <p:cTn id="17" dur="12000" fill="hold"/>
                                        <p:tgtEl>
                                          <p:spTgt spid="16"/>
                                        </p:tgtEl>
                                        <p:attrNameLst>
                                          <p:attrName>ppt_h</p:attrName>
                                        </p:attrNameLst>
                                      </p:cBhvr>
                                      <p:tavLst>
                                        <p:tav tm="0">
                                          <p:val>
                                            <p:fltVal val="0"/>
                                          </p:val>
                                        </p:tav>
                                        <p:tav tm="100000">
                                          <p:val>
                                            <p:strVal val="#ppt_h"/>
                                          </p:val>
                                        </p:tav>
                                      </p:tavLst>
                                    </p:anim>
                                    <p:animEffect transition="in" filter="fade">
                                      <p:cBhvr>
                                        <p:cTn id="18" dur="120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2400" fill="hold"/>
                                        <p:tgtEl>
                                          <p:spTgt spid="9"/>
                                        </p:tgtEl>
                                        <p:attrNameLst>
                                          <p:attrName>ppt_w</p:attrName>
                                        </p:attrNameLst>
                                      </p:cBhvr>
                                      <p:tavLst>
                                        <p:tav tm="0">
                                          <p:val>
                                            <p:fltVal val="0"/>
                                          </p:val>
                                        </p:tav>
                                        <p:tav tm="100000">
                                          <p:val>
                                            <p:strVal val="#ppt_w"/>
                                          </p:val>
                                        </p:tav>
                                      </p:tavLst>
                                    </p:anim>
                                    <p:anim calcmode="lin" valueType="num">
                                      <p:cBhvr>
                                        <p:cTn id="22" dur="12400" fill="hold"/>
                                        <p:tgtEl>
                                          <p:spTgt spid="9"/>
                                        </p:tgtEl>
                                        <p:attrNameLst>
                                          <p:attrName>ppt_h</p:attrName>
                                        </p:attrNameLst>
                                      </p:cBhvr>
                                      <p:tavLst>
                                        <p:tav tm="0">
                                          <p:val>
                                            <p:fltVal val="0"/>
                                          </p:val>
                                        </p:tav>
                                        <p:tav tm="100000">
                                          <p:val>
                                            <p:strVal val="#ppt_h"/>
                                          </p:val>
                                        </p:tav>
                                      </p:tavLst>
                                    </p:anim>
                                    <p:animEffect transition="in" filter="fade">
                                      <p:cBhvr>
                                        <p:cTn id="23" dur="12400"/>
                                        <p:tgtEl>
                                          <p:spTgt spid="9"/>
                                        </p:tgtEl>
                                      </p:cBhvr>
                                    </p:animEffect>
                                  </p:childTnLst>
                                </p:cTn>
                              </p:par>
                              <p:par>
                                <p:cTn id="24" presetID="6" presetClass="entr" presetSubtype="16" fill="hold" nodeType="withEffect">
                                  <p:stCondLst>
                                    <p:cond delay="10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12400"/>
                                        <p:tgtEl>
                                          <p:spTgt spid="10"/>
                                        </p:tgtEl>
                                      </p:cBhvr>
                                    </p:animEffect>
                                  </p:childTnLst>
                                </p:cTn>
                              </p:par>
                              <p:par>
                                <p:cTn id="27" presetID="6" presetClass="exit" presetSubtype="32" fill="hold" grpId="1" nodeType="withEffect">
                                  <p:stCondLst>
                                    <p:cond delay="23900"/>
                                  </p:stCondLst>
                                  <p:childTnLst>
                                    <p:animEffect transition="out" filter="circle(out)">
                                      <p:cBhvr>
                                        <p:cTn id="28" dur="2500"/>
                                        <p:tgtEl>
                                          <p:spTgt spid="12"/>
                                        </p:tgtEl>
                                      </p:cBhvr>
                                    </p:animEffect>
                                    <p:set>
                                      <p:cBhvr>
                                        <p:cTn id="29" dur="1" fill="hold">
                                          <p:stCondLst>
                                            <p:cond delay="2499"/>
                                          </p:stCondLst>
                                        </p:cTn>
                                        <p:tgtEl>
                                          <p:spTgt spid="12"/>
                                        </p:tgtEl>
                                        <p:attrNameLst>
                                          <p:attrName>style.visibility</p:attrName>
                                        </p:attrNameLst>
                                      </p:cBhvr>
                                      <p:to>
                                        <p:strVal val="hidden"/>
                                      </p:to>
                                    </p:set>
                                  </p:childTnLst>
                                </p:cTn>
                              </p:par>
                              <p:par>
                                <p:cTn id="30" presetID="53" presetClass="entr" presetSubtype="16" fill="hold" nodeType="withEffect">
                                  <p:stCondLst>
                                    <p:cond delay="265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6700" fill="hold"/>
                                        <p:tgtEl>
                                          <p:spTgt spid="15"/>
                                        </p:tgtEl>
                                        <p:attrNameLst>
                                          <p:attrName>ppt_w</p:attrName>
                                        </p:attrNameLst>
                                      </p:cBhvr>
                                      <p:tavLst>
                                        <p:tav tm="0">
                                          <p:val>
                                            <p:fltVal val="0"/>
                                          </p:val>
                                        </p:tav>
                                        <p:tav tm="100000">
                                          <p:val>
                                            <p:strVal val="#ppt_w"/>
                                          </p:val>
                                        </p:tav>
                                      </p:tavLst>
                                    </p:anim>
                                    <p:anim calcmode="lin" valueType="num">
                                      <p:cBhvr>
                                        <p:cTn id="33" dur="6700" fill="hold"/>
                                        <p:tgtEl>
                                          <p:spTgt spid="15"/>
                                        </p:tgtEl>
                                        <p:attrNameLst>
                                          <p:attrName>ppt_h</p:attrName>
                                        </p:attrNameLst>
                                      </p:cBhvr>
                                      <p:tavLst>
                                        <p:tav tm="0">
                                          <p:val>
                                            <p:fltVal val="0"/>
                                          </p:val>
                                        </p:tav>
                                        <p:tav tm="100000">
                                          <p:val>
                                            <p:strVal val="#ppt_h"/>
                                          </p:val>
                                        </p:tav>
                                      </p:tavLst>
                                    </p:anim>
                                    <p:animEffect transition="in" filter="fade">
                                      <p:cBhvr>
                                        <p:cTn id="34" dur="67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35"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91898" y="110120"/>
            <a:ext cx="1946745" cy="2705975"/>
          </a:xfrm>
          <a:prstGeom prst="rect">
            <a:avLst/>
          </a:prstGeom>
        </p:spPr>
      </p:pic>
      <p:pic>
        <p:nvPicPr>
          <p:cNvPr id="5" name="Рисунок 4"/>
          <p:cNvPicPr>
            <a:picLocks noChangeAspect="1"/>
          </p:cNvPicPr>
          <p:nvPr/>
        </p:nvPicPr>
        <p:blipFill rotWithShape="1">
          <a:blip r:embed="rId3"/>
          <a:srcRect b="15579"/>
          <a:stretch/>
        </p:blipFill>
        <p:spPr>
          <a:xfrm>
            <a:off x="2153625" y="102977"/>
            <a:ext cx="2181109" cy="2677951"/>
          </a:xfrm>
          <a:prstGeom prst="rect">
            <a:avLst/>
          </a:prstGeom>
        </p:spPr>
      </p:pic>
      <p:pic>
        <p:nvPicPr>
          <p:cNvPr id="6" name="Рисунок 5"/>
          <p:cNvPicPr>
            <a:picLocks noChangeAspect="1"/>
          </p:cNvPicPr>
          <p:nvPr/>
        </p:nvPicPr>
        <p:blipFill rotWithShape="1">
          <a:blip r:embed="rId4"/>
          <a:srcRect b="13658"/>
          <a:stretch/>
        </p:blipFill>
        <p:spPr>
          <a:xfrm>
            <a:off x="4364698" y="102977"/>
            <a:ext cx="2404887" cy="2749960"/>
          </a:xfrm>
          <a:prstGeom prst="rect">
            <a:avLst/>
          </a:prstGeom>
        </p:spPr>
      </p:pic>
      <p:pic>
        <p:nvPicPr>
          <p:cNvPr id="7" name="Рисунок 6"/>
          <p:cNvPicPr>
            <a:picLocks noChangeAspect="1"/>
          </p:cNvPicPr>
          <p:nvPr/>
        </p:nvPicPr>
        <p:blipFill>
          <a:blip r:embed="rId5"/>
          <a:stretch>
            <a:fillRect/>
          </a:stretch>
        </p:blipFill>
        <p:spPr>
          <a:xfrm>
            <a:off x="6796597" y="102976"/>
            <a:ext cx="2300138" cy="2788046"/>
          </a:xfrm>
          <a:prstGeom prst="rect">
            <a:avLst/>
          </a:prstGeom>
        </p:spPr>
      </p:pic>
      <p:sp>
        <p:nvSpPr>
          <p:cNvPr id="8" name="Вертикальный свиток 7"/>
          <p:cNvSpPr/>
          <p:nvPr/>
        </p:nvSpPr>
        <p:spPr>
          <a:xfrm>
            <a:off x="0" y="3032806"/>
            <a:ext cx="9594505" cy="3744416"/>
          </a:xfrm>
          <a:prstGeom prst="verticalScroll">
            <a:avLst/>
          </a:prstGeom>
          <a:solidFill>
            <a:srgbClr val="808000">
              <a:alpha val="3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000" i="1" dirty="0" smtClean="0">
                <a:ln w="0"/>
                <a:solidFill>
                  <a:srgbClr val="FFFFFF"/>
                </a:solidFill>
                <a:effectLst>
                  <a:outerShdw blurRad="38100" dist="19050" dir="2700000" algn="tl" rotWithShape="0">
                    <a:schemeClr val="dk1">
                      <a:alpha val="40000"/>
                    </a:schemeClr>
                  </a:outerShdw>
                </a:effectLst>
              </a:rPr>
              <a:t/>
            </a:r>
            <a:br>
              <a:rPr lang="ru-RU" sz="2000" i="1" dirty="0" smtClean="0">
                <a:ln w="0"/>
                <a:solidFill>
                  <a:srgbClr val="FFFFFF"/>
                </a:solidFill>
                <a:effectLst>
                  <a:outerShdw blurRad="38100" dist="19050" dir="2700000" algn="tl" rotWithShape="0">
                    <a:schemeClr val="dk1">
                      <a:alpha val="40000"/>
                    </a:schemeClr>
                  </a:outerShdw>
                </a:effectLst>
              </a:rPr>
            </a:br>
            <a:r>
              <a:rPr lang="ru-RU" sz="2000" i="1" dirty="0" smtClean="0">
                <a:ln w="0"/>
                <a:solidFill>
                  <a:srgbClr val="FFFFFF"/>
                </a:solidFill>
                <a:effectLst>
                  <a:outerShdw blurRad="38100" dist="19050" dir="2700000" algn="tl" rotWithShape="0">
                    <a:schemeClr val="dk1">
                      <a:alpha val="40000"/>
                    </a:schemeClr>
                  </a:outerShdw>
                </a:effectLst>
              </a:rPr>
              <a:t/>
            </a:r>
            <a:br>
              <a:rPr lang="ru-RU" sz="2000" i="1" dirty="0" smtClean="0">
                <a:ln w="0"/>
                <a:solidFill>
                  <a:srgbClr val="FFFFFF"/>
                </a:solidFill>
                <a:effectLst>
                  <a:outerShdw blurRad="38100" dist="19050" dir="2700000" algn="tl" rotWithShape="0">
                    <a:schemeClr val="dk1">
                      <a:alpha val="40000"/>
                    </a:schemeClr>
                  </a:outerShdw>
                </a:effectLst>
              </a:rPr>
            </a:br>
            <a:r>
              <a:rPr lang="ru-RU" sz="2000" i="1" dirty="0" smtClean="0">
                <a:ln w="0"/>
                <a:solidFill>
                  <a:srgbClr val="FFFFFF"/>
                </a:solidFill>
                <a:effectLst>
                  <a:outerShdw blurRad="38100" dist="19050" dir="2700000" algn="tl" rotWithShape="0">
                    <a:schemeClr val="dk1">
                      <a:alpha val="40000"/>
                    </a:schemeClr>
                  </a:outerShdw>
                </a:effectLst>
              </a:rPr>
              <a:t>«…Шествие начиналось полудни, когда узкие улицы Москвы уже были заполнены людьми, пришедшими посмотреть на редкое зрелище. Впереди шествия вели два любимых царских коня. Вслед за ними двигались многочисленные украшенные золотом крытые телеги с предметами царского обихода. Особая телега – «</a:t>
            </a:r>
            <a:r>
              <a:rPr lang="ru-RU" sz="2000" i="1" dirty="0" err="1" smtClean="0">
                <a:ln w="0"/>
                <a:solidFill>
                  <a:srgbClr val="FFFFFF"/>
                </a:solidFill>
                <a:effectLst>
                  <a:outerShdw blurRad="38100" dist="19050" dir="2700000" algn="tl" rotWithShape="0">
                    <a:schemeClr val="dk1">
                      <a:alpha val="40000"/>
                    </a:schemeClr>
                  </a:outerShdw>
                </a:effectLst>
              </a:rPr>
              <a:t>поборная</a:t>
            </a:r>
            <a:r>
              <a:rPr lang="ru-RU" sz="2000" i="1" dirty="0" smtClean="0">
                <a:ln w="0"/>
                <a:solidFill>
                  <a:srgbClr val="FFFFFF"/>
                </a:solidFill>
                <a:effectLst>
                  <a:outerShdw blurRad="38100" dist="19050" dir="2700000" algn="tl" rotWithShape="0">
                    <a:schemeClr val="dk1">
                      <a:alpha val="40000"/>
                    </a:schemeClr>
                  </a:outerShdw>
                </a:effectLst>
              </a:rPr>
              <a:t>» - предназначалась для подарков, которые преподносились по дороге царю. Около телег шли «дворовые служащие». Затем следовало 62 превосходных коня, сбруи, которых были украшены золотом и серебром, и царская карета, запряженная 12 лошадями, каждую из которых вели два конюха. Царские кареты сопровождали оруженосцы. Замыкал шествие отряд стрельцов»</a:t>
            </a:r>
            <a:r>
              <a:rPr lang="ru-RU" sz="2000" dirty="0" smtClean="0">
                <a:ln w="0"/>
                <a:solidFill>
                  <a:srgbClr val="FFFFFF"/>
                </a:solidFill>
                <a:effectLst>
                  <a:outerShdw blurRad="38100" dist="19050" dir="2700000" algn="tl" rotWithShape="0">
                    <a:schemeClr val="dk1">
                      <a:alpha val="40000"/>
                    </a:schemeClr>
                  </a:outerShdw>
                </a:effectLst>
              </a:rPr>
              <a:t>.</a:t>
            </a:r>
            <a:br>
              <a:rPr lang="ru-RU" sz="2000" dirty="0" smtClean="0">
                <a:ln w="0"/>
                <a:solidFill>
                  <a:srgbClr val="FFFFFF"/>
                </a:solidFill>
                <a:effectLst>
                  <a:outerShdw blurRad="38100" dist="19050" dir="2700000" algn="tl" rotWithShape="0">
                    <a:schemeClr val="dk1">
                      <a:alpha val="40000"/>
                    </a:schemeClr>
                  </a:outerShdw>
                </a:effectLst>
              </a:rPr>
            </a:br>
            <a:endParaRPr lang="ru-RU" sz="2000" dirty="0">
              <a:ln w="0"/>
              <a:solidFill>
                <a:srgbClr val="FFFFFF"/>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712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050" name="Picture 2" descr="K:\мое\ШКОЛА\география\10 класс\гармония мироздания\Фото для презентации\с и мамонто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97" y="195110"/>
            <a:ext cx="3925315" cy="53174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p:txBody>
          <a:bodyPr/>
          <a:lstStyle/>
          <a:p>
            <a:endParaRPr lang="ru-RU"/>
          </a:p>
        </p:txBody>
      </p:sp>
      <p:pic>
        <p:nvPicPr>
          <p:cNvPr id="2051" name="Picture 3" descr="K:\мое\ШКОЛА\география\10 класс\гармония мироздания\Фото для презентации\Мамонтов, Иван Федорови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38990"/>
            <a:ext cx="3204337" cy="39453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K:\мое\ШКОЛА\география\10 класс\гармония мироздания\Фото для презентации\ф в чижов.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84" y="485181"/>
            <a:ext cx="3672408" cy="53095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2284" y="5752061"/>
            <a:ext cx="3622543" cy="1815882"/>
          </a:xfrm>
          <a:prstGeom prst="rect">
            <a:avLst/>
          </a:prstGeom>
          <a:noFill/>
        </p:spPr>
        <p:txBody>
          <a:bodyPr wrap="square" rtlCol="0">
            <a:spAutoFit/>
          </a:bodyPr>
          <a:lstStyle/>
          <a:p>
            <a:pPr algn="ctr"/>
            <a:r>
              <a:rPr lang="ru-RU" sz="3200" b="1" dirty="0">
                <a:solidFill>
                  <a:schemeClr val="accent3">
                    <a:lumMod val="50000"/>
                  </a:schemeClr>
                </a:solidFill>
                <a:latin typeface="Monotype Corsiva" panose="03010101010201010101" pitchFamily="66" charset="0"/>
              </a:rPr>
              <a:t>Федор Васильевич </a:t>
            </a:r>
            <a:r>
              <a:rPr lang="ru-RU" sz="3200" b="1" dirty="0" smtClean="0">
                <a:solidFill>
                  <a:schemeClr val="accent3">
                    <a:lumMod val="50000"/>
                  </a:schemeClr>
                </a:solidFill>
                <a:latin typeface="Monotype Corsiva" panose="03010101010201010101" pitchFamily="66" charset="0"/>
              </a:rPr>
              <a:t>Чижов </a:t>
            </a:r>
          </a:p>
          <a:p>
            <a:endParaRPr lang="ru-RU" sz="2400" i="1" dirty="0"/>
          </a:p>
          <a:p>
            <a:endParaRPr lang="ru-RU" sz="2400" dirty="0"/>
          </a:p>
        </p:txBody>
      </p:sp>
      <p:sp>
        <p:nvSpPr>
          <p:cNvPr id="5" name="TextBox 4"/>
          <p:cNvSpPr txBox="1"/>
          <p:nvPr/>
        </p:nvSpPr>
        <p:spPr>
          <a:xfrm>
            <a:off x="856580" y="5319727"/>
            <a:ext cx="2707308" cy="1077218"/>
          </a:xfrm>
          <a:prstGeom prst="rect">
            <a:avLst/>
          </a:prstGeom>
          <a:noFill/>
        </p:spPr>
        <p:txBody>
          <a:bodyPr wrap="square" rtlCol="0">
            <a:spAutoFit/>
          </a:bodyPr>
          <a:lstStyle/>
          <a:p>
            <a:pPr algn="ctr"/>
            <a:r>
              <a:rPr lang="ru-RU" sz="3200" b="1" dirty="0" smtClean="0">
                <a:solidFill>
                  <a:schemeClr val="accent3">
                    <a:lumMod val="50000"/>
                  </a:schemeClr>
                </a:solidFill>
                <a:latin typeface="Monotype Corsiva" panose="03010101010201010101" pitchFamily="66" charset="0"/>
              </a:rPr>
              <a:t>Савва Иванович Мамонтов</a:t>
            </a:r>
            <a:endParaRPr lang="ru-RU" sz="3200" b="1" dirty="0">
              <a:solidFill>
                <a:schemeClr val="accent3">
                  <a:lumMod val="50000"/>
                </a:schemeClr>
              </a:solidFill>
              <a:latin typeface="Monotype Corsiva" panose="03010101010201010101" pitchFamily="66" charset="0"/>
            </a:endParaRPr>
          </a:p>
        </p:txBody>
      </p:sp>
      <p:sp>
        <p:nvSpPr>
          <p:cNvPr id="6" name="TextBox 5"/>
          <p:cNvSpPr txBox="1"/>
          <p:nvPr/>
        </p:nvSpPr>
        <p:spPr>
          <a:xfrm>
            <a:off x="5076056" y="5517232"/>
            <a:ext cx="3024336" cy="1077218"/>
          </a:xfrm>
          <a:prstGeom prst="rect">
            <a:avLst/>
          </a:prstGeom>
          <a:noFill/>
        </p:spPr>
        <p:txBody>
          <a:bodyPr wrap="square" rtlCol="0">
            <a:spAutoFit/>
          </a:bodyPr>
          <a:lstStyle/>
          <a:p>
            <a:pPr algn="ctr"/>
            <a:r>
              <a:rPr lang="ru-RU" sz="3200" b="1" dirty="0" smtClean="0">
                <a:solidFill>
                  <a:schemeClr val="accent3">
                    <a:lumMod val="50000"/>
                  </a:schemeClr>
                </a:solidFill>
                <a:latin typeface="Monotype Corsiva" panose="03010101010201010101" pitchFamily="66" charset="0"/>
              </a:rPr>
              <a:t>Иван Федорович Мамонтов</a:t>
            </a:r>
            <a:endParaRPr lang="ru-RU" sz="3200" b="1" dirty="0">
              <a:solidFill>
                <a:schemeClr val="accent3">
                  <a:lumMod val="50000"/>
                </a:schemeClr>
              </a:solidFill>
              <a:latin typeface="Monotype Corsiva" panose="03010101010201010101" pitchFamily="66" charset="0"/>
            </a:endParaRPr>
          </a:p>
        </p:txBody>
      </p:sp>
      <p:sp>
        <p:nvSpPr>
          <p:cNvPr id="7" name="TextBox 6"/>
          <p:cNvSpPr txBox="1"/>
          <p:nvPr/>
        </p:nvSpPr>
        <p:spPr>
          <a:xfrm>
            <a:off x="4499992" y="495504"/>
            <a:ext cx="3960440" cy="563231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ru-RU" sz="4000" b="1" dirty="0" smtClean="0">
                <a:solidFill>
                  <a:schemeClr val="accent3">
                    <a:lumMod val="50000"/>
                  </a:schemeClr>
                </a:solidFill>
                <a:latin typeface="Monotype Corsiva" panose="03010101010201010101" pitchFamily="66" charset="0"/>
              </a:rPr>
              <a:t>Уроженец Костромской губернии. Банкир, меценат, подвижник науки и образования, профессор Петербургского университета. </a:t>
            </a:r>
          </a:p>
        </p:txBody>
      </p:sp>
    </p:spTree>
    <p:extLst>
      <p:ext uri="{BB962C8B-B14F-4D97-AF65-F5344CB8AC3E}">
        <p14:creationId xmlns:p14="http://schemas.microsoft.com/office/powerpoint/2010/main" val="37490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8000"/>
                                        <p:tgtEl>
                                          <p:spTgt spid="205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8000"/>
                                        <p:tgtEl>
                                          <p:spTgt spid="4"/>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8000"/>
                                        <p:tgtEl>
                                          <p:spTgt spid="7"/>
                                        </p:tgtEl>
                                      </p:cBhvr>
                                    </p:animEffect>
                                  </p:childTnLst>
                                </p:cTn>
                              </p:par>
                            </p:childTnLst>
                          </p:cTn>
                        </p:par>
                        <p:par>
                          <p:cTn id="14" fill="hold">
                            <p:stCondLst>
                              <p:cond delay="10000"/>
                            </p:stCondLst>
                            <p:childTnLst>
                              <p:par>
                                <p:cTn id="15" presetID="10" presetClass="exit" presetSubtype="0" fill="hold" nodeType="afterEffect">
                                  <p:stCondLst>
                                    <p:cond delay="5400"/>
                                  </p:stCondLst>
                                  <p:childTnLst>
                                    <p:animEffect transition="out" filter="fade">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par>
                                <p:cTn id="18" presetID="10" presetClass="exit" presetSubtype="0" fill="hold" grpId="1" nodeType="withEffect">
                                  <p:stCondLst>
                                    <p:cond delay="540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grpId="1" nodeType="withEffect">
                                  <p:stCondLst>
                                    <p:cond delay="540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159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3000"/>
                                        <p:tgtEl>
                                          <p:spTgt spid="2050"/>
                                        </p:tgtEl>
                                      </p:cBhvr>
                                    </p:animEffect>
                                  </p:childTnLst>
                                </p:cTn>
                              </p:par>
                              <p:par>
                                <p:cTn id="28" presetID="10" presetClass="entr" presetSubtype="0" fill="hold" nodeType="withEffect">
                                  <p:stCondLst>
                                    <p:cond delay="0"/>
                                  </p:stCondLst>
                                  <p:childTnLst>
                                    <p:set>
                                      <p:cBhvr>
                                        <p:cTn id="29" dur="1" fill="hold">
                                          <p:stCondLst>
                                            <p:cond delay="0"/>
                                          </p:stCondLst>
                                        </p:cTn>
                                        <p:tgtEl>
                                          <p:spTgt spid="2051"/>
                                        </p:tgtEl>
                                        <p:attrNameLst>
                                          <p:attrName>style.visibility</p:attrName>
                                        </p:attrNameLst>
                                      </p:cBhvr>
                                      <p:to>
                                        <p:strVal val="visible"/>
                                      </p:to>
                                    </p:set>
                                    <p:animEffect transition="in" filter="fade">
                                      <p:cBhvr>
                                        <p:cTn id="30" dur="7900"/>
                                        <p:tgtEl>
                                          <p:spTgt spid="205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79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832225" y="33072"/>
            <a:ext cx="4020123" cy="584775"/>
          </a:xfrm>
          <a:prstGeom prst="rect">
            <a:avLst/>
          </a:prstGeom>
          <a:noFill/>
        </p:spPr>
        <p:txBody>
          <a:bodyPr wrap="square" rtlCol="0">
            <a:spAutoFit/>
          </a:bodyPr>
          <a:lstStyle/>
          <a:p>
            <a:r>
              <a:rPr lang="ru-RU" sz="3200" dirty="0" smtClean="0"/>
              <a:t>Подсчеты…</a:t>
            </a:r>
            <a:endParaRPr lang="ru-RU" sz="3200"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2" y="277471"/>
            <a:ext cx="4566431" cy="321414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433607"/>
            <a:ext cx="4664659" cy="32985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6099660" y="131991"/>
            <a:ext cx="2880320" cy="954107"/>
          </a:xfrm>
          <a:prstGeom prst="rect">
            <a:avLst/>
          </a:prstGeom>
          <a:solidFill>
            <a:schemeClr val="accent3">
              <a:lumMod val="75000"/>
            </a:schemeClr>
          </a:solidFill>
          <a:scene3d>
            <a:camera prst="orthographicFront"/>
            <a:lightRig rig="threePt" dir="t"/>
          </a:scene3d>
          <a:sp3d>
            <a:bevelT prst="relaxedInset"/>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t>15300 </a:t>
            </a:r>
            <a:r>
              <a:rPr lang="ru-RU" sz="2800" dirty="0"/>
              <a:t>почтовых </a:t>
            </a:r>
            <a:r>
              <a:rPr lang="ru-RU" sz="2800" dirty="0" smtClean="0"/>
              <a:t>лошадей</a:t>
            </a:r>
            <a:endParaRPr lang="ru-RU" sz="2400" dirty="0"/>
          </a:p>
        </p:txBody>
      </p:sp>
      <p:sp>
        <p:nvSpPr>
          <p:cNvPr id="10" name="TextBox 9"/>
          <p:cNvSpPr txBox="1"/>
          <p:nvPr/>
        </p:nvSpPr>
        <p:spPr>
          <a:xfrm>
            <a:off x="6099660" y="1245333"/>
            <a:ext cx="2880320" cy="954107"/>
          </a:xfrm>
          <a:prstGeom prst="rect">
            <a:avLst/>
          </a:prstGeom>
          <a:solidFill>
            <a:schemeClr val="accent3">
              <a:lumMod val="75000"/>
            </a:schemeClr>
          </a:solidFill>
          <a:scene3d>
            <a:camera prst="orthographicFront"/>
            <a:lightRig rig="threePt" dir="t"/>
          </a:scene3d>
          <a:sp3d>
            <a:bevelT prst="relaxedInset"/>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t>35000 верховых лошадей</a:t>
            </a:r>
            <a:endParaRPr lang="ru-RU" sz="2400" dirty="0"/>
          </a:p>
        </p:txBody>
      </p:sp>
      <p:sp>
        <p:nvSpPr>
          <p:cNvPr id="11" name="TextBox 10"/>
          <p:cNvSpPr txBox="1"/>
          <p:nvPr/>
        </p:nvSpPr>
        <p:spPr>
          <a:xfrm>
            <a:off x="6099660" y="2358675"/>
            <a:ext cx="2880320" cy="954107"/>
          </a:xfrm>
          <a:prstGeom prst="rect">
            <a:avLst/>
          </a:prstGeom>
          <a:solidFill>
            <a:schemeClr val="accent3">
              <a:lumMod val="75000"/>
            </a:schemeClr>
          </a:solidFill>
          <a:scene3d>
            <a:camera prst="orthographicFront"/>
            <a:lightRig rig="threePt" dir="t"/>
          </a:scene3d>
          <a:sp3d>
            <a:bevelT prst="relaxedInset"/>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t>110000 </a:t>
            </a:r>
            <a:r>
              <a:rPr lang="ru-RU" sz="2800" dirty="0"/>
              <a:t>обозных </a:t>
            </a:r>
            <a:r>
              <a:rPr lang="ru-RU" sz="2800" dirty="0" smtClean="0"/>
              <a:t>лошадей</a:t>
            </a:r>
            <a:endParaRPr lang="ru-RU" sz="2400" dirty="0"/>
          </a:p>
        </p:txBody>
      </p:sp>
      <p:sp>
        <p:nvSpPr>
          <p:cNvPr id="12" name="TextBox 11"/>
          <p:cNvSpPr txBox="1"/>
          <p:nvPr/>
        </p:nvSpPr>
        <p:spPr>
          <a:xfrm>
            <a:off x="179120" y="5717956"/>
            <a:ext cx="4115369" cy="954107"/>
          </a:xfrm>
          <a:prstGeom prst="rect">
            <a:avLst/>
          </a:prstGeom>
          <a:solidFill>
            <a:schemeClr val="accent3">
              <a:lumMod val="75000"/>
            </a:schemeClr>
          </a:solidFill>
          <a:scene3d>
            <a:camera prst="orthographicFront"/>
            <a:lightRig rig="threePt" dir="t"/>
          </a:scene3d>
          <a:sp3d>
            <a:bevelT prst="relaxedInset"/>
          </a:sp3d>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sz="2800" dirty="0"/>
              <a:t>Проезжало </a:t>
            </a:r>
            <a:r>
              <a:rPr lang="ru-RU" sz="2800" dirty="0" smtClean="0"/>
              <a:t>в </a:t>
            </a:r>
            <a:r>
              <a:rPr lang="ru-RU" sz="2800" dirty="0"/>
              <a:t>экипажах более 150 тысяч человек</a:t>
            </a:r>
            <a:endParaRPr lang="ru-RU" sz="2400" dirty="0"/>
          </a:p>
        </p:txBody>
      </p:sp>
      <p:sp>
        <p:nvSpPr>
          <p:cNvPr id="13" name="TextBox 12"/>
          <p:cNvSpPr txBox="1"/>
          <p:nvPr/>
        </p:nvSpPr>
        <p:spPr>
          <a:xfrm>
            <a:off x="137590" y="3470701"/>
            <a:ext cx="4146377" cy="954107"/>
          </a:xfrm>
          <a:prstGeom prst="rect">
            <a:avLst/>
          </a:prstGeom>
          <a:solidFill>
            <a:schemeClr val="accent3">
              <a:lumMod val="75000"/>
            </a:schemeClr>
          </a:solidFill>
          <a:scene3d>
            <a:camera prst="orthographicFront"/>
            <a:lightRig rig="threePt" dir="t"/>
          </a:scene3d>
          <a:sp3d>
            <a:bevelT prst="relaxedInset"/>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t>Проходило </a:t>
            </a:r>
            <a:r>
              <a:rPr lang="ru-RU" sz="2800" dirty="0"/>
              <a:t>пеших около 500 </a:t>
            </a:r>
            <a:r>
              <a:rPr lang="ru-RU" sz="2800" dirty="0" smtClean="0"/>
              <a:t>тысяч человек</a:t>
            </a:r>
            <a:endParaRPr lang="ru-RU" sz="2400" dirty="0"/>
          </a:p>
        </p:txBody>
      </p:sp>
      <p:sp>
        <p:nvSpPr>
          <p:cNvPr id="14" name="TextBox 13"/>
          <p:cNvSpPr txBox="1"/>
          <p:nvPr/>
        </p:nvSpPr>
        <p:spPr>
          <a:xfrm>
            <a:off x="179512" y="4579278"/>
            <a:ext cx="4104455" cy="954107"/>
          </a:xfrm>
          <a:prstGeom prst="rect">
            <a:avLst/>
          </a:prstGeom>
          <a:solidFill>
            <a:schemeClr val="accent3">
              <a:lumMod val="75000"/>
            </a:schemeClr>
          </a:solidFill>
          <a:scene3d>
            <a:camera prst="orthographicFront"/>
            <a:lightRig rig="threePt" dir="t"/>
          </a:scene3d>
          <a:sp3d>
            <a:bevelT prst="relaxedInset"/>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u-RU" sz="2800" dirty="0" smtClean="0"/>
              <a:t>Провозилось </a:t>
            </a:r>
            <a:r>
              <a:rPr lang="ru-RU" sz="2800" dirty="0"/>
              <a:t>различных грузов до </a:t>
            </a:r>
            <a:r>
              <a:rPr lang="ru-RU" sz="2800" dirty="0" smtClean="0"/>
              <a:t>65 тыс. тонн </a:t>
            </a:r>
            <a:endParaRPr lang="ru-RU" sz="2800" dirty="0"/>
          </a:p>
        </p:txBody>
      </p:sp>
    </p:spTree>
    <p:extLst>
      <p:ext uri="{BB962C8B-B14F-4D97-AF65-F5344CB8AC3E}">
        <p14:creationId xmlns:p14="http://schemas.microsoft.com/office/powerpoint/2010/main" val="4040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3"/>
                                        </p:tgtEl>
                                        <p:attrNameLst>
                                          <p:attrName>ppt_y</p:attrName>
                                        </p:attrNameLst>
                                      </p:cBhvr>
                                      <p:tavLst>
                                        <p:tav tm="0">
                                          <p:val>
                                            <p:strVal val="#ppt_y"/>
                                          </p:val>
                                        </p:tav>
                                        <p:tav tm="100000">
                                          <p:val>
                                            <p:strVal val="#ppt_y"/>
                                          </p:val>
                                        </p:tav>
                                      </p:tavLst>
                                    </p:anim>
                                    <p:anim calcmode="lin" valueType="num">
                                      <p:cBhvr>
                                        <p:cTn id="9"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3"/>
                                        </p:tgtEl>
                                      </p:cBhvr>
                                    </p:animEffect>
                                  </p:childTnLst>
                                </p:cTn>
                              </p:par>
                              <p:par>
                                <p:cTn id="12" presetID="55"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3600"/>
                            </p:stCondLst>
                            <p:childTnLst>
                              <p:par>
                                <p:cTn id="18" presetID="6"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Savva Mamontov - Chaliapin Feodor - РЎР°РІРІР° РњР°РјРѕРЅС‚РѕРІ - Р¤РµРґРѕСЂ РЁР°Р»СЏРїРёРЅ">
            <a:hlinkClick r:id="" action="ppaction://media"/>
          </p:cNvPr>
          <p:cNvPicPr>
            <a:picLocks noChangeAspect="1"/>
          </p:cNvPicPr>
          <p:nvPr>
            <a:videoFile r:link="rId1"/>
            <p:extLst>
              <p:ext uri="{DAA4B4D4-6D71-4841-9C94-3DE7FCFB9230}">
                <p14:media xmlns:p14="http://schemas.microsoft.com/office/powerpoint/2010/main" r:embed="rId2">
                  <p14:trim st="25760" end="465618.3333"/>
                  <p14:fade out="4000"/>
                </p14:media>
              </p:ext>
            </p:extLst>
          </p:nvPr>
        </p:nvPicPr>
        <p:blipFill>
          <a:blip r:embed="rId4"/>
          <a:stretch>
            <a:fillRect/>
          </a:stretch>
        </p:blipFill>
        <p:spPr>
          <a:xfrm>
            <a:off x="0" y="0"/>
            <a:ext cx="9187681" cy="6741368"/>
          </a:xfrm>
          <a:prstGeom prst="rect">
            <a:avLst/>
          </a:prstGeom>
        </p:spPr>
      </p:pic>
    </p:spTree>
    <p:extLst>
      <p:ext uri="{BB962C8B-B14F-4D97-AF65-F5344CB8AC3E}">
        <p14:creationId xmlns:p14="http://schemas.microsoft.com/office/powerpoint/2010/main" val="304093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332656"/>
            <a:ext cx="8229600" cy="1143000"/>
          </a:xfrm>
        </p:spPr>
        <p:txBody>
          <a:bodyPr>
            <a:noAutofit/>
          </a:bodyPr>
          <a:lstStyle/>
          <a:p>
            <a:r>
              <a:rPr lang="ru-RU" sz="4000" dirty="0" smtClean="0">
                <a:solidFill>
                  <a:schemeClr val="accent3">
                    <a:lumMod val="50000"/>
                  </a:schemeClr>
                </a:solidFill>
                <a:latin typeface="Monotype Corsiva" panose="03010101010201010101" pitchFamily="66" charset="0"/>
              </a:rPr>
              <a:t>Строительство железной дороги от Москвы до Сергиевского Посада </a:t>
            </a:r>
            <a:r>
              <a:rPr lang="en-US" sz="4000" dirty="0" smtClean="0">
                <a:solidFill>
                  <a:schemeClr val="accent3">
                    <a:lumMod val="50000"/>
                  </a:schemeClr>
                </a:solidFill>
                <a:latin typeface="Monotype Corsiva" panose="03010101010201010101" pitchFamily="66" charset="0"/>
              </a:rPr>
              <a:t/>
            </a:r>
            <a:br>
              <a:rPr lang="en-US" sz="4000" dirty="0" smtClean="0">
                <a:solidFill>
                  <a:schemeClr val="accent3">
                    <a:lumMod val="50000"/>
                  </a:schemeClr>
                </a:solidFill>
                <a:latin typeface="Monotype Corsiva" panose="03010101010201010101" pitchFamily="66" charset="0"/>
              </a:rPr>
            </a:br>
            <a:r>
              <a:rPr lang="ru-RU" sz="4000" dirty="0" smtClean="0">
                <a:solidFill>
                  <a:schemeClr val="accent3">
                    <a:lumMod val="50000"/>
                  </a:schemeClr>
                </a:solidFill>
                <a:latin typeface="Monotype Corsiva" panose="03010101010201010101" pitchFamily="66" charset="0"/>
              </a:rPr>
              <a:t>1860-1862 года</a:t>
            </a:r>
            <a:endParaRPr lang="ru-RU" sz="4000" dirty="0">
              <a:solidFill>
                <a:schemeClr val="accent3">
                  <a:lumMod val="50000"/>
                </a:schemeClr>
              </a:solidFill>
              <a:latin typeface="Monotype Corsiva" panose="03010101010201010101" pitchFamily="66" charset="0"/>
            </a:endParaRPr>
          </a:p>
        </p:txBody>
      </p:sp>
      <p:pic>
        <p:nvPicPr>
          <p:cNvPr id="3074" name="Picture 2" descr="K:\мое\ШКОЛА\география\10 класс\гармония мироздания\Фото для презентации\строители железной дорог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96" y="1656235"/>
            <a:ext cx="7799207" cy="50954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03648" y="66143"/>
            <a:ext cx="5472608" cy="923330"/>
          </a:xfrm>
          <a:prstGeom prst="rect">
            <a:avLst/>
          </a:prstGeom>
          <a:noFill/>
        </p:spPr>
        <p:txBody>
          <a:bodyPr wrap="square" rtlCol="0">
            <a:spAutoFit/>
          </a:bodyPr>
          <a:lstStyle/>
          <a:p>
            <a:pPr algn="ctr"/>
            <a:r>
              <a:rPr lang="ru-RU" sz="5400" dirty="0" smtClean="0">
                <a:solidFill>
                  <a:schemeClr val="accent3">
                    <a:lumMod val="50000"/>
                  </a:schemeClr>
                </a:solidFill>
                <a:latin typeface="Monotype Corsiva" panose="03010101010201010101" pitchFamily="66" charset="0"/>
              </a:rPr>
              <a:t>Первые пассажиры</a:t>
            </a:r>
            <a:endParaRPr lang="ru-RU" sz="5400" dirty="0">
              <a:solidFill>
                <a:schemeClr val="accent3">
                  <a:lumMod val="50000"/>
                </a:schemeClr>
              </a:solidFill>
              <a:latin typeface="Monotype Corsiva" panose="03010101010201010101" pitchFamily="66" charset="0"/>
            </a:endParaRPr>
          </a:p>
        </p:txBody>
      </p:sp>
      <p:pic>
        <p:nvPicPr>
          <p:cNvPr id="3078" name="Picture 6" descr="K:\мое\ШКОЛА\география\10 класс\гармония мироздания\Фото для презентации\мит Филаре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049629"/>
            <a:ext cx="3384376" cy="445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9" name="Picture 7" descr="K:\мое\ШКОЛА\география\10 класс\гармония мироздания\Фото для презентации\дельвинг.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28" y="1049629"/>
            <a:ext cx="3240360" cy="4442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76056" y="5417954"/>
            <a:ext cx="3096344" cy="1384995"/>
          </a:xfrm>
          <a:prstGeom prst="rect">
            <a:avLst/>
          </a:prstGeom>
          <a:noFill/>
        </p:spPr>
        <p:txBody>
          <a:bodyPr wrap="square" rtlCol="0">
            <a:spAutoFit/>
          </a:bodyPr>
          <a:lstStyle/>
          <a:p>
            <a:pPr algn="ctr"/>
            <a:r>
              <a:rPr lang="ru-RU" sz="2800" dirty="0">
                <a:solidFill>
                  <a:schemeClr val="accent3">
                    <a:lumMod val="50000"/>
                  </a:schemeClr>
                </a:solidFill>
                <a:latin typeface="Monotype Corsiva" panose="03010101010201010101" pitchFamily="66" charset="0"/>
              </a:rPr>
              <a:t>М</a:t>
            </a:r>
            <a:r>
              <a:rPr lang="ru-RU" sz="2800" dirty="0" smtClean="0">
                <a:solidFill>
                  <a:schemeClr val="accent3">
                    <a:lumMod val="50000"/>
                  </a:schemeClr>
                </a:solidFill>
                <a:latin typeface="Monotype Corsiva" panose="03010101010201010101" pitchFamily="66" charset="0"/>
              </a:rPr>
              <a:t>итрополит </a:t>
            </a:r>
            <a:r>
              <a:rPr lang="ru-RU" sz="2800" dirty="0">
                <a:solidFill>
                  <a:schemeClr val="accent3">
                    <a:lumMod val="50000"/>
                  </a:schemeClr>
                </a:solidFill>
                <a:latin typeface="Monotype Corsiva" panose="03010101010201010101" pitchFamily="66" charset="0"/>
              </a:rPr>
              <a:t>Московский Филарет (Дроздов)</a:t>
            </a:r>
          </a:p>
        </p:txBody>
      </p:sp>
      <p:sp>
        <p:nvSpPr>
          <p:cNvPr id="5" name="TextBox 4"/>
          <p:cNvSpPr txBox="1"/>
          <p:nvPr/>
        </p:nvSpPr>
        <p:spPr>
          <a:xfrm>
            <a:off x="412400" y="5552214"/>
            <a:ext cx="3282888" cy="954107"/>
          </a:xfrm>
          <a:prstGeom prst="rect">
            <a:avLst/>
          </a:prstGeom>
          <a:noFill/>
        </p:spPr>
        <p:txBody>
          <a:bodyPr wrap="square" rtlCol="0">
            <a:spAutoFit/>
          </a:bodyPr>
          <a:lstStyle/>
          <a:p>
            <a:pPr algn="ctr"/>
            <a:r>
              <a:rPr lang="ru-RU" sz="2800" dirty="0" smtClean="0">
                <a:solidFill>
                  <a:schemeClr val="accent3">
                    <a:lumMod val="50000"/>
                  </a:schemeClr>
                </a:solidFill>
                <a:latin typeface="Monotype Corsiva" panose="03010101010201010101" pitchFamily="66" charset="0"/>
              </a:rPr>
              <a:t>Андрей Иванович </a:t>
            </a:r>
            <a:r>
              <a:rPr lang="ru-RU" sz="2800" dirty="0" err="1" smtClean="0">
                <a:solidFill>
                  <a:schemeClr val="accent3">
                    <a:lumMod val="50000"/>
                  </a:schemeClr>
                </a:solidFill>
                <a:latin typeface="Monotype Corsiva" panose="03010101010201010101" pitchFamily="66" charset="0"/>
              </a:rPr>
              <a:t>Дельвиг</a:t>
            </a:r>
            <a:endParaRPr lang="ru-RU" sz="2800" dirty="0">
              <a:solidFill>
                <a:schemeClr val="accent3">
                  <a:lumMod val="50000"/>
                </a:schemeClr>
              </a:solidFill>
              <a:latin typeface="Monotype Corsiva" panose="03010101010201010101" pitchFamily="66" charset="0"/>
            </a:endParaRPr>
          </a:p>
        </p:txBody>
      </p:sp>
    </p:spTree>
    <p:extLst>
      <p:ext uri="{BB962C8B-B14F-4D97-AF65-F5344CB8AC3E}">
        <p14:creationId xmlns:p14="http://schemas.microsoft.com/office/powerpoint/2010/main" val="54013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900" fill="hold"/>
                                        <p:tgtEl>
                                          <p:spTgt spid="2"/>
                                        </p:tgtEl>
                                        <p:attrNameLst>
                                          <p:attrName>ppt_w</p:attrName>
                                        </p:attrNameLst>
                                      </p:cBhvr>
                                      <p:tavLst>
                                        <p:tav tm="0">
                                          <p:val>
                                            <p:strVal val="#ppt_w*0.70"/>
                                          </p:val>
                                        </p:tav>
                                        <p:tav tm="100000">
                                          <p:val>
                                            <p:strVal val="#ppt_w"/>
                                          </p:val>
                                        </p:tav>
                                      </p:tavLst>
                                    </p:anim>
                                    <p:anim calcmode="lin" valueType="num">
                                      <p:cBhvr>
                                        <p:cTn id="8" dur="7900" fill="hold"/>
                                        <p:tgtEl>
                                          <p:spTgt spid="2"/>
                                        </p:tgtEl>
                                        <p:attrNameLst>
                                          <p:attrName>ppt_h</p:attrName>
                                        </p:attrNameLst>
                                      </p:cBhvr>
                                      <p:tavLst>
                                        <p:tav tm="0">
                                          <p:val>
                                            <p:strVal val="#ppt_h"/>
                                          </p:val>
                                        </p:tav>
                                        <p:tav tm="100000">
                                          <p:val>
                                            <p:strVal val="#ppt_h"/>
                                          </p:val>
                                        </p:tav>
                                      </p:tavLst>
                                    </p:anim>
                                    <p:animEffect transition="in" filter="fade">
                                      <p:cBhvr>
                                        <p:cTn id="9" dur="7900"/>
                                        <p:tgtEl>
                                          <p:spTgt spid="2"/>
                                        </p:tgtEl>
                                      </p:cBhvr>
                                    </p:animEffect>
                                  </p:childTnLst>
                                </p:cTn>
                              </p:par>
                              <p:par>
                                <p:cTn id="10" presetID="31" presetClass="entr" presetSubtype="0" fill="hold" nodeType="withEffect">
                                  <p:stCondLst>
                                    <p:cond delay="13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6600" fill="hold"/>
                                        <p:tgtEl>
                                          <p:spTgt spid="3074"/>
                                        </p:tgtEl>
                                        <p:attrNameLst>
                                          <p:attrName>ppt_w</p:attrName>
                                        </p:attrNameLst>
                                      </p:cBhvr>
                                      <p:tavLst>
                                        <p:tav tm="0">
                                          <p:val>
                                            <p:fltVal val="0"/>
                                          </p:val>
                                        </p:tav>
                                        <p:tav tm="100000">
                                          <p:val>
                                            <p:strVal val="#ppt_w"/>
                                          </p:val>
                                        </p:tav>
                                      </p:tavLst>
                                    </p:anim>
                                    <p:anim calcmode="lin" valueType="num">
                                      <p:cBhvr>
                                        <p:cTn id="13" dur="6600" fill="hold"/>
                                        <p:tgtEl>
                                          <p:spTgt spid="3074"/>
                                        </p:tgtEl>
                                        <p:attrNameLst>
                                          <p:attrName>ppt_h</p:attrName>
                                        </p:attrNameLst>
                                      </p:cBhvr>
                                      <p:tavLst>
                                        <p:tav tm="0">
                                          <p:val>
                                            <p:fltVal val="0"/>
                                          </p:val>
                                        </p:tav>
                                        <p:tav tm="100000">
                                          <p:val>
                                            <p:strVal val="#ppt_h"/>
                                          </p:val>
                                        </p:tav>
                                      </p:tavLst>
                                    </p:anim>
                                    <p:anim calcmode="lin" valueType="num">
                                      <p:cBhvr>
                                        <p:cTn id="14" dur="6600" fill="hold"/>
                                        <p:tgtEl>
                                          <p:spTgt spid="3074"/>
                                        </p:tgtEl>
                                        <p:attrNameLst>
                                          <p:attrName>style.rotation</p:attrName>
                                        </p:attrNameLst>
                                      </p:cBhvr>
                                      <p:tavLst>
                                        <p:tav tm="0">
                                          <p:val>
                                            <p:fltVal val="90"/>
                                          </p:val>
                                        </p:tav>
                                        <p:tav tm="100000">
                                          <p:val>
                                            <p:fltVal val="0"/>
                                          </p:val>
                                        </p:tav>
                                      </p:tavLst>
                                    </p:anim>
                                    <p:animEffect transition="in" filter="fade">
                                      <p:cBhvr>
                                        <p:cTn id="15" dur="6600"/>
                                        <p:tgtEl>
                                          <p:spTgt spid="3074"/>
                                        </p:tgtEl>
                                      </p:cBhvr>
                                    </p:animEffect>
                                  </p:childTnLst>
                                </p:cTn>
                              </p:par>
                            </p:childTnLst>
                          </p:cTn>
                        </p:par>
                        <p:par>
                          <p:cTn id="16" fill="hold">
                            <p:stCondLst>
                              <p:cond delay="7900"/>
                            </p:stCondLst>
                            <p:childTnLst>
                              <p:par>
                                <p:cTn id="17" presetID="10" presetClass="exit" presetSubtype="0" fill="hold" grpId="1" nodeType="afterEffect">
                                  <p:stCondLst>
                                    <p:cond delay="5800"/>
                                  </p:stCondLst>
                                  <p:childTnLst>
                                    <p:animEffect transition="out" filter="fade">
                                      <p:cBhvr>
                                        <p:cTn id="18" dur="3000"/>
                                        <p:tgtEl>
                                          <p:spTgt spid="2"/>
                                        </p:tgtEl>
                                      </p:cBhvr>
                                    </p:animEffect>
                                    <p:set>
                                      <p:cBhvr>
                                        <p:cTn id="19" dur="1" fill="hold">
                                          <p:stCondLst>
                                            <p:cond delay="2999"/>
                                          </p:stCondLst>
                                        </p:cTn>
                                        <p:tgtEl>
                                          <p:spTgt spid="2"/>
                                        </p:tgtEl>
                                        <p:attrNameLst>
                                          <p:attrName>style.visibility</p:attrName>
                                        </p:attrNameLst>
                                      </p:cBhvr>
                                      <p:to>
                                        <p:strVal val="hidden"/>
                                      </p:to>
                                    </p:set>
                                  </p:childTnLst>
                                </p:cTn>
                              </p:par>
                              <p:par>
                                <p:cTn id="20" presetID="6" presetClass="exit" presetSubtype="32" fill="hold" nodeType="withEffect">
                                  <p:stCondLst>
                                    <p:cond delay="5900"/>
                                  </p:stCondLst>
                                  <p:childTnLst>
                                    <p:animEffect transition="out" filter="circle(out)">
                                      <p:cBhvr>
                                        <p:cTn id="21" dur="3100"/>
                                        <p:tgtEl>
                                          <p:spTgt spid="3074"/>
                                        </p:tgtEl>
                                      </p:cBhvr>
                                    </p:animEffect>
                                    <p:set>
                                      <p:cBhvr>
                                        <p:cTn id="22" dur="1" fill="hold">
                                          <p:stCondLst>
                                            <p:cond delay="3099"/>
                                          </p:stCondLst>
                                        </p:cTn>
                                        <p:tgtEl>
                                          <p:spTgt spid="3074"/>
                                        </p:tgtEl>
                                        <p:attrNameLst>
                                          <p:attrName>style.visibility</p:attrName>
                                        </p:attrNameLst>
                                      </p:cBhvr>
                                      <p:to>
                                        <p:strVal val="hidden"/>
                                      </p:to>
                                    </p:set>
                                  </p:childTnLst>
                                </p:cTn>
                              </p:par>
                            </p:childTnLst>
                          </p:cTn>
                        </p:par>
                        <p:par>
                          <p:cTn id="23" fill="hold">
                            <p:stCondLst>
                              <p:cond delay="16900"/>
                            </p:stCondLst>
                            <p:childTnLst>
                              <p:par>
                                <p:cTn id="24" presetID="55"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p:cTn id="26" dur="1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7" dur="1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8" dur="1500"/>
                                        <p:tgtEl>
                                          <p:spTgt spid="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079"/>
                                        </p:tgtEl>
                                        <p:attrNameLst>
                                          <p:attrName>style.visibility</p:attrName>
                                        </p:attrNameLst>
                                      </p:cBhvr>
                                      <p:to>
                                        <p:strVal val="visible"/>
                                      </p:to>
                                    </p:set>
                                    <p:animEffect transition="in" filter="fade">
                                      <p:cBhvr>
                                        <p:cTn id="31" dur="1500"/>
                                        <p:tgtEl>
                                          <p:spTgt spid="3079"/>
                                        </p:tgtEl>
                                      </p:cBhvr>
                                    </p:animEffect>
                                  </p:childTnLst>
                                </p:cTn>
                              </p:par>
                              <p:par>
                                <p:cTn id="32" presetID="10" presetClass="entr" presetSubtype="0" fill="hold" nodeType="with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fade">
                                      <p:cBhvr>
                                        <p:cTn id="34" dur="1500"/>
                                        <p:tgtEl>
                                          <p:spTgt spid="307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cxnSp>
        <p:nvCxnSpPr>
          <p:cNvPr id="11" name="Прямая соединительная линия 10"/>
          <p:cNvCxnSpPr/>
          <p:nvPr/>
        </p:nvCxnSpPr>
        <p:spPr>
          <a:xfrm flipV="1">
            <a:off x="0" y="357188"/>
            <a:ext cx="8715375" cy="6500812"/>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 name="TextBox 61"/>
          <p:cNvSpPr txBox="1">
            <a:spLocks noChangeArrowheads="1"/>
          </p:cNvSpPr>
          <p:nvPr/>
        </p:nvSpPr>
        <p:spPr bwMode="auto">
          <a:xfrm>
            <a:off x="2857500" y="4214813"/>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50"/>
                </a:solidFill>
                <a:latin typeface="Monotype Corsiva" pitchFamily="66" charset="0"/>
              </a:rPr>
              <a:t>Тарасовская</a:t>
            </a:r>
          </a:p>
        </p:txBody>
      </p:sp>
      <p:sp>
        <p:nvSpPr>
          <p:cNvPr id="63" name="TextBox 62"/>
          <p:cNvSpPr txBox="1">
            <a:spLocks noChangeArrowheads="1"/>
          </p:cNvSpPr>
          <p:nvPr/>
        </p:nvSpPr>
        <p:spPr bwMode="auto">
          <a:xfrm>
            <a:off x="3929063" y="3714750"/>
            <a:ext cx="2357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50"/>
                </a:solidFill>
                <a:latin typeface="Monotype Corsiva" pitchFamily="66" charset="0"/>
              </a:rPr>
              <a:t>Мамонтовская</a:t>
            </a:r>
          </a:p>
        </p:txBody>
      </p:sp>
      <p:sp>
        <p:nvSpPr>
          <p:cNvPr id="60" name="TextBox 59"/>
          <p:cNvSpPr txBox="1">
            <a:spLocks noChangeArrowheads="1"/>
          </p:cNvSpPr>
          <p:nvPr/>
        </p:nvSpPr>
        <p:spPr bwMode="auto">
          <a:xfrm>
            <a:off x="1143000" y="5715000"/>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50"/>
                </a:solidFill>
                <a:latin typeface="Monotype Corsiva" pitchFamily="66" charset="0"/>
              </a:rPr>
              <a:t>Лосиноостровская</a:t>
            </a:r>
          </a:p>
        </p:txBody>
      </p:sp>
      <p:sp>
        <p:nvSpPr>
          <p:cNvPr id="61" name="TextBox 60"/>
          <p:cNvSpPr txBox="1">
            <a:spLocks noChangeArrowheads="1"/>
          </p:cNvSpPr>
          <p:nvPr/>
        </p:nvSpPr>
        <p:spPr bwMode="auto">
          <a:xfrm>
            <a:off x="1643063" y="5214938"/>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50"/>
                </a:solidFill>
                <a:latin typeface="Monotype Corsiva" pitchFamily="66" charset="0"/>
              </a:rPr>
              <a:t>Тайнинская</a:t>
            </a:r>
          </a:p>
        </p:txBody>
      </p:sp>
      <p:sp>
        <p:nvSpPr>
          <p:cNvPr id="64" name="TextBox 63"/>
          <p:cNvSpPr txBox="1">
            <a:spLocks noChangeArrowheads="1"/>
          </p:cNvSpPr>
          <p:nvPr/>
        </p:nvSpPr>
        <p:spPr bwMode="auto">
          <a:xfrm>
            <a:off x="5608638" y="2555875"/>
            <a:ext cx="2149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50"/>
                </a:solidFill>
                <a:latin typeface="Monotype Corsiva" pitchFamily="66" charset="0"/>
              </a:rPr>
              <a:t>Зеленоградская</a:t>
            </a:r>
          </a:p>
        </p:txBody>
      </p:sp>
      <p:sp>
        <p:nvSpPr>
          <p:cNvPr id="40" name="Овал 39"/>
          <p:cNvSpPr/>
          <p:nvPr/>
        </p:nvSpPr>
        <p:spPr>
          <a:xfrm>
            <a:off x="1285875" y="5715000"/>
            <a:ext cx="214313" cy="21431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5" name="Овал 44"/>
          <p:cNvSpPr/>
          <p:nvPr/>
        </p:nvSpPr>
        <p:spPr>
          <a:xfrm>
            <a:off x="2000250" y="5214938"/>
            <a:ext cx="214313" cy="21431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8" name="Овал 47"/>
          <p:cNvSpPr/>
          <p:nvPr/>
        </p:nvSpPr>
        <p:spPr>
          <a:xfrm>
            <a:off x="3286125" y="4214813"/>
            <a:ext cx="214313" cy="21431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3" name="Овал 52"/>
          <p:cNvSpPr/>
          <p:nvPr/>
        </p:nvSpPr>
        <p:spPr>
          <a:xfrm>
            <a:off x="5500688" y="2571750"/>
            <a:ext cx="214312" cy="21431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6" name="TextBox 65"/>
          <p:cNvSpPr txBox="1">
            <a:spLocks noChangeArrowheads="1"/>
          </p:cNvSpPr>
          <p:nvPr/>
        </p:nvSpPr>
        <p:spPr bwMode="auto">
          <a:xfrm>
            <a:off x="2484438" y="3714750"/>
            <a:ext cx="1373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F0"/>
                </a:solidFill>
                <a:latin typeface="Monotype Corsiva" pitchFamily="66" charset="0"/>
              </a:rPr>
              <a:t>Клязьма</a:t>
            </a:r>
          </a:p>
        </p:txBody>
      </p:sp>
      <p:sp>
        <p:nvSpPr>
          <p:cNvPr id="68" name="TextBox 67"/>
          <p:cNvSpPr txBox="1">
            <a:spLocks noChangeArrowheads="1"/>
          </p:cNvSpPr>
          <p:nvPr/>
        </p:nvSpPr>
        <p:spPr bwMode="auto">
          <a:xfrm>
            <a:off x="6786563" y="1643063"/>
            <a:ext cx="1857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F0"/>
                </a:solidFill>
                <a:latin typeface="Monotype Corsiva" pitchFamily="66" charset="0"/>
              </a:rPr>
              <a:t>Ашукинская</a:t>
            </a:r>
          </a:p>
        </p:txBody>
      </p:sp>
      <p:sp>
        <p:nvSpPr>
          <p:cNvPr id="67" name="TextBox 66"/>
          <p:cNvSpPr txBox="1">
            <a:spLocks noChangeArrowheads="1"/>
          </p:cNvSpPr>
          <p:nvPr/>
        </p:nvSpPr>
        <p:spPr bwMode="auto">
          <a:xfrm>
            <a:off x="3714750" y="2786063"/>
            <a:ext cx="142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F0"/>
                </a:solidFill>
                <a:latin typeface="Monotype Corsiva" pitchFamily="66" charset="0"/>
              </a:rPr>
              <a:t>Правда</a:t>
            </a:r>
          </a:p>
        </p:txBody>
      </p:sp>
      <p:sp>
        <p:nvSpPr>
          <p:cNvPr id="70" name="TextBox 69"/>
          <p:cNvSpPr txBox="1">
            <a:spLocks noChangeArrowheads="1"/>
          </p:cNvSpPr>
          <p:nvPr/>
        </p:nvSpPr>
        <p:spPr bwMode="auto">
          <a:xfrm>
            <a:off x="928688" y="6000750"/>
            <a:ext cx="100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F0"/>
                </a:solidFill>
                <a:latin typeface="Monotype Corsiva" pitchFamily="66" charset="0"/>
              </a:rPr>
              <a:t>Яуза</a:t>
            </a:r>
          </a:p>
        </p:txBody>
      </p:sp>
      <p:sp>
        <p:nvSpPr>
          <p:cNvPr id="65" name="TextBox 64"/>
          <p:cNvSpPr txBox="1">
            <a:spLocks noChangeArrowheads="1"/>
          </p:cNvSpPr>
          <p:nvPr/>
        </p:nvSpPr>
        <p:spPr bwMode="auto">
          <a:xfrm>
            <a:off x="0" y="5143500"/>
            <a:ext cx="1857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F0"/>
                </a:solidFill>
                <a:latin typeface="Monotype Corsiva" pitchFamily="66" charset="0"/>
              </a:rPr>
              <a:t>Перловская</a:t>
            </a:r>
          </a:p>
        </p:txBody>
      </p:sp>
      <p:sp>
        <p:nvSpPr>
          <p:cNvPr id="56" name="Овал 55"/>
          <p:cNvSpPr/>
          <p:nvPr/>
        </p:nvSpPr>
        <p:spPr>
          <a:xfrm>
            <a:off x="7000875" y="1428750"/>
            <a:ext cx="214313" cy="21431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2" name="Овал 51"/>
          <p:cNvSpPr/>
          <p:nvPr/>
        </p:nvSpPr>
        <p:spPr>
          <a:xfrm>
            <a:off x="5000625" y="2928938"/>
            <a:ext cx="214313" cy="21431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5" name="Овал 54"/>
          <p:cNvSpPr/>
          <p:nvPr/>
        </p:nvSpPr>
        <p:spPr>
          <a:xfrm>
            <a:off x="6786563" y="1643063"/>
            <a:ext cx="214312" cy="21431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Овал 14"/>
          <p:cNvSpPr/>
          <p:nvPr/>
        </p:nvSpPr>
        <p:spPr>
          <a:xfrm>
            <a:off x="2214563" y="4929188"/>
            <a:ext cx="357187" cy="357187"/>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 name="TextBox 19"/>
          <p:cNvSpPr txBox="1"/>
          <p:nvPr/>
        </p:nvSpPr>
        <p:spPr>
          <a:xfrm>
            <a:off x="285750" y="6273800"/>
            <a:ext cx="3346450" cy="584200"/>
          </a:xfrm>
          <a:prstGeom prst="rect">
            <a:avLst/>
          </a:prstGeom>
          <a:noFill/>
        </p:spPr>
        <p:txBody>
          <a:bodyPr>
            <a:spAutoFit/>
          </a:bodyPr>
          <a:lstStyle/>
          <a:p>
            <a:pPr fontAlgn="auto">
              <a:spcBef>
                <a:spcPts val="0"/>
              </a:spcBef>
              <a:spcAft>
                <a:spcPts val="0"/>
              </a:spcAft>
              <a:defRPr/>
            </a:pPr>
            <a:r>
              <a:rPr lang="ru-RU" sz="3200" b="1" dirty="0" err="1">
                <a:solidFill>
                  <a:schemeClr val="accent6">
                    <a:lumMod val="75000"/>
                  </a:schemeClr>
                </a:solidFill>
                <a:latin typeface="Monotype Corsiva" pitchFamily="66" charset="0"/>
                <a:cs typeface="+mn-cs"/>
              </a:rPr>
              <a:t>Москва-Ярославская</a:t>
            </a:r>
            <a:endParaRPr lang="ru-RU" sz="3200" b="1" dirty="0">
              <a:solidFill>
                <a:schemeClr val="accent6">
                  <a:lumMod val="75000"/>
                </a:schemeClr>
              </a:solidFill>
              <a:latin typeface="Monotype Corsiva" pitchFamily="66" charset="0"/>
              <a:cs typeface="+mn-cs"/>
            </a:endParaRPr>
          </a:p>
        </p:txBody>
      </p:sp>
      <p:sp>
        <p:nvSpPr>
          <p:cNvPr id="21" name="TextBox 20"/>
          <p:cNvSpPr txBox="1"/>
          <p:nvPr/>
        </p:nvSpPr>
        <p:spPr>
          <a:xfrm>
            <a:off x="6000750" y="0"/>
            <a:ext cx="2351088" cy="584200"/>
          </a:xfrm>
          <a:prstGeom prst="rect">
            <a:avLst/>
          </a:prstGeom>
          <a:noFill/>
        </p:spPr>
        <p:txBody>
          <a:bodyPr wrap="none">
            <a:spAutoFit/>
          </a:bodyPr>
          <a:lstStyle/>
          <a:p>
            <a:pPr fontAlgn="auto">
              <a:spcBef>
                <a:spcPts val="0"/>
              </a:spcBef>
              <a:spcAft>
                <a:spcPts val="0"/>
              </a:spcAft>
              <a:defRPr/>
            </a:pPr>
            <a:r>
              <a:rPr lang="ru-RU" sz="3200" b="1" dirty="0">
                <a:solidFill>
                  <a:schemeClr val="accent6">
                    <a:lumMod val="75000"/>
                  </a:schemeClr>
                </a:solidFill>
                <a:latin typeface="Monotype Corsiva" pitchFamily="66" charset="0"/>
                <a:cs typeface="+mn-cs"/>
              </a:rPr>
              <a:t>Сергиев Посад</a:t>
            </a:r>
          </a:p>
        </p:txBody>
      </p:sp>
      <p:sp>
        <p:nvSpPr>
          <p:cNvPr id="22" name="TextBox 21"/>
          <p:cNvSpPr txBox="1"/>
          <p:nvPr/>
        </p:nvSpPr>
        <p:spPr>
          <a:xfrm>
            <a:off x="928688" y="4357688"/>
            <a:ext cx="1484312" cy="523875"/>
          </a:xfrm>
          <a:prstGeom prst="rect">
            <a:avLst/>
          </a:prstGeom>
          <a:noFill/>
        </p:spPr>
        <p:txBody>
          <a:bodyPr wrap="none">
            <a:spAutoFit/>
          </a:bodyPr>
          <a:lstStyle/>
          <a:p>
            <a:pPr fontAlgn="auto">
              <a:spcBef>
                <a:spcPts val="0"/>
              </a:spcBef>
              <a:spcAft>
                <a:spcPts val="0"/>
              </a:spcAft>
              <a:defRPr/>
            </a:pPr>
            <a:r>
              <a:rPr lang="ru-RU" sz="2800" b="1" dirty="0">
                <a:solidFill>
                  <a:schemeClr val="accent6">
                    <a:lumMod val="75000"/>
                  </a:schemeClr>
                </a:solidFill>
                <a:latin typeface="Monotype Corsiva" pitchFamily="66" charset="0"/>
                <a:cs typeface="+mn-cs"/>
              </a:rPr>
              <a:t>Мытищи</a:t>
            </a:r>
          </a:p>
        </p:txBody>
      </p:sp>
      <p:sp>
        <p:nvSpPr>
          <p:cNvPr id="23" name="TextBox 22"/>
          <p:cNvSpPr txBox="1"/>
          <p:nvPr/>
        </p:nvSpPr>
        <p:spPr>
          <a:xfrm>
            <a:off x="2643188" y="3200400"/>
            <a:ext cx="1431925" cy="523875"/>
          </a:xfrm>
          <a:prstGeom prst="rect">
            <a:avLst/>
          </a:prstGeom>
          <a:noFill/>
        </p:spPr>
        <p:txBody>
          <a:bodyPr wrap="none">
            <a:spAutoFit/>
          </a:bodyPr>
          <a:lstStyle/>
          <a:p>
            <a:pPr fontAlgn="auto">
              <a:spcBef>
                <a:spcPts val="0"/>
              </a:spcBef>
              <a:spcAft>
                <a:spcPts val="0"/>
              </a:spcAft>
              <a:defRPr/>
            </a:pPr>
            <a:r>
              <a:rPr lang="ru-RU" sz="2800" b="1" dirty="0">
                <a:solidFill>
                  <a:schemeClr val="accent6">
                    <a:lumMod val="75000"/>
                  </a:schemeClr>
                </a:solidFill>
                <a:latin typeface="Monotype Corsiva" pitchFamily="66" charset="0"/>
                <a:cs typeface="+mn-cs"/>
              </a:rPr>
              <a:t>Пушкино</a:t>
            </a:r>
          </a:p>
        </p:txBody>
      </p:sp>
      <p:sp>
        <p:nvSpPr>
          <p:cNvPr id="24" name="TextBox 23"/>
          <p:cNvSpPr txBox="1"/>
          <p:nvPr/>
        </p:nvSpPr>
        <p:spPr>
          <a:xfrm>
            <a:off x="4929188" y="1500188"/>
            <a:ext cx="1360487" cy="523875"/>
          </a:xfrm>
          <a:prstGeom prst="rect">
            <a:avLst/>
          </a:prstGeom>
          <a:noFill/>
        </p:spPr>
        <p:txBody>
          <a:bodyPr wrap="none">
            <a:spAutoFit/>
          </a:bodyPr>
          <a:lstStyle/>
          <a:p>
            <a:pPr fontAlgn="auto">
              <a:spcBef>
                <a:spcPts val="0"/>
              </a:spcBef>
              <a:spcAft>
                <a:spcPts val="0"/>
              </a:spcAft>
              <a:defRPr/>
            </a:pPr>
            <a:r>
              <a:rPr lang="ru-RU" sz="2800" b="1" dirty="0">
                <a:solidFill>
                  <a:schemeClr val="accent6">
                    <a:lumMod val="75000"/>
                  </a:schemeClr>
                </a:solidFill>
                <a:latin typeface="Monotype Corsiva" pitchFamily="66" charset="0"/>
                <a:cs typeface="+mn-cs"/>
              </a:rPr>
              <a:t>Софрино</a:t>
            </a:r>
          </a:p>
        </p:txBody>
      </p:sp>
      <p:sp>
        <p:nvSpPr>
          <p:cNvPr id="26" name="TextBox 25"/>
          <p:cNvSpPr txBox="1"/>
          <p:nvPr/>
        </p:nvSpPr>
        <p:spPr>
          <a:xfrm>
            <a:off x="6143625" y="642938"/>
            <a:ext cx="1477963" cy="523875"/>
          </a:xfrm>
          <a:prstGeom prst="rect">
            <a:avLst/>
          </a:prstGeom>
          <a:noFill/>
        </p:spPr>
        <p:txBody>
          <a:bodyPr wrap="none">
            <a:spAutoFit/>
          </a:bodyPr>
          <a:lstStyle/>
          <a:p>
            <a:pPr fontAlgn="auto">
              <a:spcBef>
                <a:spcPts val="0"/>
              </a:spcBef>
              <a:spcAft>
                <a:spcPts val="0"/>
              </a:spcAft>
              <a:defRPr/>
            </a:pPr>
            <a:r>
              <a:rPr lang="ru-RU" sz="2800" b="1" dirty="0">
                <a:solidFill>
                  <a:schemeClr val="accent6">
                    <a:lumMod val="75000"/>
                  </a:schemeClr>
                </a:solidFill>
                <a:latin typeface="Monotype Corsiva" pitchFamily="66" charset="0"/>
                <a:cs typeface="+mn-cs"/>
              </a:rPr>
              <a:t>Хотьково</a:t>
            </a:r>
          </a:p>
        </p:txBody>
      </p:sp>
      <p:sp>
        <p:nvSpPr>
          <p:cNvPr id="17" name="Овал 16"/>
          <p:cNvSpPr/>
          <p:nvPr/>
        </p:nvSpPr>
        <p:spPr>
          <a:xfrm>
            <a:off x="8501063" y="214313"/>
            <a:ext cx="357187" cy="357187"/>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7" name="Овал 26"/>
          <p:cNvSpPr/>
          <p:nvPr/>
        </p:nvSpPr>
        <p:spPr>
          <a:xfrm>
            <a:off x="7715250" y="714375"/>
            <a:ext cx="357188" cy="35718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8" name="Овал 27"/>
          <p:cNvSpPr/>
          <p:nvPr/>
        </p:nvSpPr>
        <p:spPr>
          <a:xfrm>
            <a:off x="6357938" y="1714500"/>
            <a:ext cx="357187" cy="35718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9" name="Овал 28"/>
          <p:cNvSpPr/>
          <p:nvPr/>
        </p:nvSpPr>
        <p:spPr>
          <a:xfrm>
            <a:off x="4143375" y="3357563"/>
            <a:ext cx="357188" cy="357187"/>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0" name="Овал 29"/>
          <p:cNvSpPr/>
          <p:nvPr/>
        </p:nvSpPr>
        <p:spPr>
          <a:xfrm>
            <a:off x="0" y="6500813"/>
            <a:ext cx="357188" cy="357187"/>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1" name="TextBox 30"/>
          <p:cNvSpPr txBox="1"/>
          <p:nvPr/>
        </p:nvSpPr>
        <p:spPr>
          <a:xfrm>
            <a:off x="142875" y="142875"/>
            <a:ext cx="3286125" cy="1108075"/>
          </a:xfrm>
          <a:prstGeom prst="rect">
            <a:avLst/>
          </a:prstGeom>
          <a:noFill/>
          <a:ln w="38100">
            <a:solidFill>
              <a:schemeClr val="accent6">
                <a:lumMod val="75000"/>
              </a:schemeClr>
            </a:solidFill>
            <a:prstDash val="dash"/>
          </a:ln>
        </p:spPr>
        <p:txBody>
          <a:bodyPr>
            <a:spAutoFit/>
          </a:bodyPr>
          <a:lstStyle/>
          <a:p>
            <a:pPr algn="ctr" fontAlgn="auto">
              <a:spcBef>
                <a:spcPts val="0"/>
              </a:spcBef>
              <a:spcAft>
                <a:spcPts val="0"/>
              </a:spcAft>
              <a:defRPr/>
            </a:pPr>
            <a:r>
              <a:rPr lang="ru-RU" sz="6600" b="1" dirty="0">
                <a:solidFill>
                  <a:schemeClr val="accent6">
                    <a:lumMod val="75000"/>
                  </a:schemeClr>
                </a:solidFill>
                <a:latin typeface="Monotype Corsiva" pitchFamily="66" charset="0"/>
                <a:cs typeface="+mn-cs"/>
              </a:rPr>
              <a:t>1862 </a:t>
            </a:r>
            <a:r>
              <a:rPr lang="ru-RU" sz="4000" b="1" dirty="0">
                <a:solidFill>
                  <a:schemeClr val="accent6">
                    <a:lumMod val="75000"/>
                  </a:schemeClr>
                </a:solidFill>
                <a:latin typeface="Monotype Corsiva" pitchFamily="66" charset="0"/>
                <a:cs typeface="+mn-cs"/>
              </a:rPr>
              <a:t>год</a:t>
            </a:r>
          </a:p>
        </p:txBody>
      </p:sp>
      <p:sp>
        <p:nvSpPr>
          <p:cNvPr id="32" name="TextBox 31"/>
          <p:cNvSpPr txBox="1">
            <a:spLocks noChangeArrowheads="1"/>
          </p:cNvSpPr>
          <p:nvPr/>
        </p:nvSpPr>
        <p:spPr bwMode="auto">
          <a:xfrm>
            <a:off x="142875" y="142875"/>
            <a:ext cx="4214813" cy="1016000"/>
          </a:xfrm>
          <a:prstGeom prst="rect">
            <a:avLst/>
          </a:prstGeom>
          <a:noFill/>
          <a:ln w="38100">
            <a:solidFill>
              <a:srgbClr val="00B05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6000" b="1">
                <a:solidFill>
                  <a:srgbClr val="00B050"/>
                </a:solidFill>
                <a:latin typeface="Monotype Corsiva" pitchFamily="66" charset="0"/>
              </a:rPr>
              <a:t>1893-1897 </a:t>
            </a:r>
            <a:r>
              <a:rPr lang="ru-RU" altLang="ru-RU" sz="4000" b="1">
                <a:solidFill>
                  <a:srgbClr val="00B050"/>
                </a:solidFill>
                <a:latin typeface="Monotype Corsiva" pitchFamily="66" charset="0"/>
              </a:rPr>
              <a:t>года</a:t>
            </a:r>
          </a:p>
        </p:txBody>
      </p:sp>
      <p:sp>
        <p:nvSpPr>
          <p:cNvPr id="34" name="Овал 33"/>
          <p:cNvSpPr/>
          <p:nvPr/>
        </p:nvSpPr>
        <p:spPr>
          <a:xfrm>
            <a:off x="357188" y="6357938"/>
            <a:ext cx="214312" cy="214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7" name="Овал 36"/>
          <p:cNvSpPr/>
          <p:nvPr/>
        </p:nvSpPr>
        <p:spPr>
          <a:xfrm>
            <a:off x="571500" y="6215063"/>
            <a:ext cx="214313" cy="214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9" name="Овал 38"/>
          <p:cNvSpPr/>
          <p:nvPr/>
        </p:nvSpPr>
        <p:spPr>
          <a:xfrm>
            <a:off x="1071563" y="5857875"/>
            <a:ext cx="214312" cy="214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3" name="Овал 42"/>
          <p:cNvSpPr/>
          <p:nvPr/>
        </p:nvSpPr>
        <p:spPr>
          <a:xfrm>
            <a:off x="1500188" y="5572125"/>
            <a:ext cx="214312" cy="214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6" name="Овал 45"/>
          <p:cNvSpPr/>
          <p:nvPr/>
        </p:nvSpPr>
        <p:spPr>
          <a:xfrm>
            <a:off x="2571750" y="4786313"/>
            <a:ext cx="214313" cy="214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Овал 46"/>
          <p:cNvSpPr/>
          <p:nvPr/>
        </p:nvSpPr>
        <p:spPr>
          <a:xfrm>
            <a:off x="2928938" y="4500563"/>
            <a:ext cx="214312" cy="214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0" name="Овал 49"/>
          <p:cNvSpPr/>
          <p:nvPr/>
        </p:nvSpPr>
        <p:spPr>
          <a:xfrm>
            <a:off x="3929063" y="3714750"/>
            <a:ext cx="214312" cy="21431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1" name="Овал 50"/>
          <p:cNvSpPr/>
          <p:nvPr/>
        </p:nvSpPr>
        <p:spPr>
          <a:xfrm>
            <a:off x="4643438" y="3214688"/>
            <a:ext cx="214312" cy="214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4" name="Овал 53"/>
          <p:cNvSpPr/>
          <p:nvPr/>
        </p:nvSpPr>
        <p:spPr>
          <a:xfrm>
            <a:off x="6000750" y="2143125"/>
            <a:ext cx="214313" cy="214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7" name="Овал 56"/>
          <p:cNvSpPr/>
          <p:nvPr/>
        </p:nvSpPr>
        <p:spPr>
          <a:xfrm>
            <a:off x="7286625" y="1214438"/>
            <a:ext cx="214313" cy="21431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8" name="Овал 57"/>
          <p:cNvSpPr/>
          <p:nvPr/>
        </p:nvSpPr>
        <p:spPr>
          <a:xfrm>
            <a:off x="7572375" y="1000125"/>
            <a:ext cx="214313" cy="214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9" name="Овал 58"/>
          <p:cNvSpPr/>
          <p:nvPr/>
        </p:nvSpPr>
        <p:spPr>
          <a:xfrm>
            <a:off x="8143875" y="571500"/>
            <a:ext cx="214313" cy="2143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9" name="TextBox 68"/>
          <p:cNvSpPr txBox="1">
            <a:spLocks noChangeArrowheads="1"/>
          </p:cNvSpPr>
          <p:nvPr/>
        </p:nvSpPr>
        <p:spPr bwMode="auto">
          <a:xfrm>
            <a:off x="5357813" y="1214438"/>
            <a:ext cx="164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00B0F0"/>
                </a:solidFill>
                <a:latin typeface="Monotype Corsiva" pitchFamily="66" charset="0"/>
              </a:rPr>
              <a:t>Калистово</a:t>
            </a:r>
          </a:p>
        </p:txBody>
      </p:sp>
      <p:sp>
        <p:nvSpPr>
          <p:cNvPr id="38" name="Овал 37"/>
          <p:cNvSpPr/>
          <p:nvPr/>
        </p:nvSpPr>
        <p:spPr>
          <a:xfrm>
            <a:off x="857250" y="6072188"/>
            <a:ext cx="214313" cy="21431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4" name="Овал 43"/>
          <p:cNvSpPr/>
          <p:nvPr/>
        </p:nvSpPr>
        <p:spPr>
          <a:xfrm>
            <a:off x="1714500" y="5357813"/>
            <a:ext cx="214313" cy="21431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1" name="Овал 70"/>
          <p:cNvSpPr/>
          <p:nvPr/>
        </p:nvSpPr>
        <p:spPr>
          <a:xfrm>
            <a:off x="3643313" y="4000500"/>
            <a:ext cx="214312" cy="21431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2" name="TextBox 71"/>
          <p:cNvSpPr txBox="1">
            <a:spLocks noChangeArrowheads="1"/>
          </p:cNvSpPr>
          <p:nvPr/>
        </p:nvSpPr>
        <p:spPr bwMode="auto">
          <a:xfrm>
            <a:off x="142875" y="142875"/>
            <a:ext cx="4214813" cy="1016000"/>
          </a:xfrm>
          <a:prstGeom prst="rect">
            <a:avLst/>
          </a:prstGeom>
          <a:noFill/>
          <a:ln w="38100">
            <a:solidFill>
              <a:srgbClr val="00B0F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6000" b="1">
                <a:solidFill>
                  <a:srgbClr val="00B0F0"/>
                </a:solidFill>
                <a:latin typeface="Monotype Corsiva" pitchFamily="66" charset="0"/>
              </a:rPr>
              <a:t>1898-1915 </a:t>
            </a:r>
            <a:r>
              <a:rPr lang="ru-RU" altLang="ru-RU" sz="4000" b="1">
                <a:solidFill>
                  <a:srgbClr val="00B0F0"/>
                </a:solidFill>
                <a:latin typeface="Monotype Corsiva" pitchFamily="66" charset="0"/>
              </a:rPr>
              <a:t>года</a:t>
            </a:r>
          </a:p>
        </p:txBody>
      </p:sp>
      <p:sp>
        <p:nvSpPr>
          <p:cNvPr id="73" name="TextBox 72"/>
          <p:cNvSpPr txBox="1">
            <a:spLocks noChangeArrowheads="1"/>
          </p:cNvSpPr>
          <p:nvPr/>
        </p:nvSpPr>
        <p:spPr bwMode="auto">
          <a:xfrm>
            <a:off x="7072313" y="35718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Семхоз</a:t>
            </a:r>
          </a:p>
        </p:txBody>
      </p:sp>
      <p:sp>
        <p:nvSpPr>
          <p:cNvPr id="74" name="TextBox 73"/>
          <p:cNvSpPr txBox="1">
            <a:spLocks noChangeArrowheads="1"/>
          </p:cNvSpPr>
          <p:nvPr/>
        </p:nvSpPr>
        <p:spPr bwMode="auto">
          <a:xfrm>
            <a:off x="7572375" y="1000125"/>
            <a:ext cx="157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Абрамцево</a:t>
            </a:r>
          </a:p>
        </p:txBody>
      </p:sp>
      <p:sp>
        <p:nvSpPr>
          <p:cNvPr id="75" name="TextBox 74"/>
          <p:cNvSpPr txBox="1">
            <a:spLocks noChangeArrowheads="1"/>
          </p:cNvSpPr>
          <p:nvPr/>
        </p:nvSpPr>
        <p:spPr bwMode="auto">
          <a:xfrm>
            <a:off x="7358063" y="1285875"/>
            <a:ext cx="135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Радонеж</a:t>
            </a:r>
          </a:p>
        </p:txBody>
      </p:sp>
      <p:sp>
        <p:nvSpPr>
          <p:cNvPr id="76" name="TextBox 75"/>
          <p:cNvSpPr txBox="1">
            <a:spLocks noChangeArrowheads="1"/>
          </p:cNvSpPr>
          <p:nvPr/>
        </p:nvSpPr>
        <p:spPr bwMode="auto">
          <a:xfrm>
            <a:off x="5929313" y="2143125"/>
            <a:ext cx="135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43-км</a:t>
            </a:r>
          </a:p>
        </p:txBody>
      </p:sp>
      <p:sp>
        <p:nvSpPr>
          <p:cNvPr id="77" name="TextBox 76"/>
          <p:cNvSpPr txBox="1">
            <a:spLocks noChangeArrowheads="1"/>
          </p:cNvSpPr>
          <p:nvPr/>
        </p:nvSpPr>
        <p:spPr bwMode="auto">
          <a:xfrm>
            <a:off x="4714875" y="3214688"/>
            <a:ext cx="2214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Заветы Ильича</a:t>
            </a:r>
          </a:p>
        </p:txBody>
      </p:sp>
      <p:sp>
        <p:nvSpPr>
          <p:cNvPr id="78" name="TextBox 77"/>
          <p:cNvSpPr txBox="1">
            <a:spLocks noChangeArrowheads="1"/>
          </p:cNvSpPr>
          <p:nvPr/>
        </p:nvSpPr>
        <p:spPr bwMode="auto">
          <a:xfrm>
            <a:off x="3071813" y="4572000"/>
            <a:ext cx="1928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Челюскинская</a:t>
            </a:r>
          </a:p>
        </p:txBody>
      </p:sp>
      <p:sp>
        <p:nvSpPr>
          <p:cNvPr id="79" name="TextBox 78"/>
          <p:cNvSpPr txBox="1">
            <a:spLocks noChangeArrowheads="1"/>
          </p:cNvSpPr>
          <p:nvPr/>
        </p:nvSpPr>
        <p:spPr bwMode="auto">
          <a:xfrm>
            <a:off x="2643188" y="4786313"/>
            <a:ext cx="164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Строитель</a:t>
            </a:r>
          </a:p>
        </p:txBody>
      </p:sp>
      <p:sp>
        <p:nvSpPr>
          <p:cNvPr id="80" name="TextBox 79"/>
          <p:cNvSpPr txBox="1">
            <a:spLocks noChangeArrowheads="1"/>
          </p:cNvSpPr>
          <p:nvPr/>
        </p:nvSpPr>
        <p:spPr bwMode="auto">
          <a:xfrm>
            <a:off x="0" y="5643563"/>
            <a:ext cx="1357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Северянин</a:t>
            </a:r>
          </a:p>
        </p:txBody>
      </p:sp>
      <p:sp>
        <p:nvSpPr>
          <p:cNvPr id="81" name="TextBox 80"/>
          <p:cNvSpPr txBox="1">
            <a:spLocks noChangeArrowheads="1"/>
          </p:cNvSpPr>
          <p:nvPr/>
        </p:nvSpPr>
        <p:spPr bwMode="auto">
          <a:xfrm>
            <a:off x="1357313" y="5500688"/>
            <a:ext cx="135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Лось</a:t>
            </a:r>
          </a:p>
        </p:txBody>
      </p:sp>
      <p:sp>
        <p:nvSpPr>
          <p:cNvPr id="82" name="TextBox 81"/>
          <p:cNvSpPr txBox="1">
            <a:spLocks noChangeArrowheads="1"/>
          </p:cNvSpPr>
          <p:nvPr/>
        </p:nvSpPr>
        <p:spPr bwMode="auto">
          <a:xfrm>
            <a:off x="565150" y="6199188"/>
            <a:ext cx="2000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Маленковская</a:t>
            </a:r>
          </a:p>
        </p:txBody>
      </p:sp>
      <p:sp>
        <p:nvSpPr>
          <p:cNvPr id="83" name="TextBox 82"/>
          <p:cNvSpPr txBox="1">
            <a:spLocks noChangeArrowheads="1"/>
          </p:cNvSpPr>
          <p:nvPr/>
        </p:nvSpPr>
        <p:spPr bwMode="auto">
          <a:xfrm>
            <a:off x="357188" y="6396038"/>
            <a:ext cx="135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a:solidFill>
                  <a:srgbClr val="FF0000"/>
                </a:solidFill>
                <a:latin typeface="Monotype Corsiva" pitchFamily="66" charset="0"/>
              </a:rPr>
              <a:t>Москва-3</a:t>
            </a:r>
          </a:p>
        </p:txBody>
      </p:sp>
      <p:sp>
        <p:nvSpPr>
          <p:cNvPr id="84" name="TextBox 83"/>
          <p:cNvSpPr txBox="1">
            <a:spLocks noChangeArrowheads="1"/>
          </p:cNvSpPr>
          <p:nvPr/>
        </p:nvSpPr>
        <p:spPr bwMode="auto">
          <a:xfrm>
            <a:off x="142875" y="142875"/>
            <a:ext cx="4214813" cy="1016000"/>
          </a:xfrm>
          <a:prstGeom prst="rect">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6000" b="1">
                <a:solidFill>
                  <a:srgbClr val="FF0000"/>
                </a:solidFill>
                <a:latin typeface="Monotype Corsiva" pitchFamily="66" charset="0"/>
              </a:rPr>
              <a:t>1927-1961 </a:t>
            </a:r>
            <a:r>
              <a:rPr lang="ru-RU" altLang="ru-RU" sz="4000" b="1">
                <a:solidFill>
                  <a:srgbClr val="FF0000"/>
                </a:solidFill>
                <a:latin typeface="Monotype Corsiva" pitchFamily="66" charset="0"/>
              </a:rPr>
              <a:t>года</a:t>
            </a:r>
          </a:p>
        </p:txBody>
      </p:sp>
      <p:sp>
        <p:nvSpPr>
          <p:cNvPr id="85" name="TextBox 84"/>
          <p:cNvSpPr txBox="1"/>
          <p:nvPr/>
        </p:nvSpPr>
        <p:spPr>
          <a:xfrm>
            <a:off x="142875" y="142875"/>
            <a:ext cx="4214813" cy="1016000"/>
          </a:xfrm>
          <a:prstGeom prst="rect">
            <a:avLst/>
          </a:prstGeom>
          <a:noFill/>
          <a:ln w="38100">
            <a:solidFill>
              <a:schemeClr val="accent5">
                <a:lumMod val="50000"/>
              </a:schemeClr>
            </a:solidFill>
            <a:prstDash val="dash"/>
          </a:ln>
        </p:spPr>
        <p:txBody>
          <a:bodyPr>
            <a:spAutoFit/>
          </a:bodyPr>
          <a:lstStyle/>
          <a:p>
            <a:pPr algn="ctr" fontAlgn="auto">
              <a:spcBef>
                <a:spcPts val="0"/>
              </a:spcBef>
              <a:spcAft>
                <a:spcPts val="0"/>
              </a:spcAft>
              <a:defRPr/>
            </a:pPr>
            <a:r>
              <a:rPr lang="ru-RU" sz="6000" b="1" dirty="0">
                <a:solidFill>
                  <a:schemeClr val="accent5">
                    <a:lumMod val="75000"/>
                  </a:schemeClr>
                </a:solidFill>
                <a:latin typeface="Monotype Corsiva" pitchFamily="66" charset="0"/>
                <a:cs typeface="+mn-cs"/>
              </a:rPr>
              <a:t>1862-1961 </a:t>
            </a:r>
            <a:r>
              <a:rPr lang="ru-RU" sz="4000" b="1" dirty="0">
                <a:solidFill>
                  <a:schemeClr val="accent5">
                    <a:lumMod val="75000"/>
                  </a:schemeClr>
                </a:solidFill>
                <a:latin typeface="Monotype Corsiva" pitchFamily="66" charset="0"/>
                <a:cs typeface="+mn-cs"/>
              </a:rPr>
              <a:t>года</a:t>
            </a:r>
          </a:p>
        </p:txBody>
      </p:sp>
      <p:pic>
        <p:nvPicPr>
          <p:cNvPr id="1026" name="Picture 2" descr="H:\мое\ШКОЛА\география\10 класс\гармония мироздания\жд Сергиев Посад-Москва\информация по станциям\Пушкино\Пушкино — Википедия_files\Пушкино_2.jpg"/>
          <p:cNvPicPr>
            <a:picLocks noChangeAspect="1" noChangeArrowheads="1"/>
          </p:cNvPicPr>
          <p:nvPr/>
        </p:nvPicPr>
        <p:blipFill>
          <a:blip r:embed="rId2"/>
          <a:srcRect/>
          <a:stretch>
            <a:fillRect/>
          </a:stretch>
        </p:blipFill>
        <p:spPr bwMode="auto">
          <a:xfrm>
            <a:off x="5286375" y="4286250"/>
            <a:ext cx="3648075" cy="2357438"/>
          </a:xfrm>
          <a:prstGeom prst="rect">
            <a:avLst/>
          </a:prstGeom>
          <a:ln>
            <a:noFill/>
          </a:ln>
          <a:effectLst>
            <a:outerShdw blurRad="292100" dist="139700" dir="2700000" algn="tl" rotWithShape="0">
              <a:srgbClr val="333333">
                <a:alpha val="65000"/>
              </a:srgbClr>
            </a:outerShdw>
          </a:effectLst>
        </p:spPr>
      </p:pic>
      <p:pic>
        <p:nvPicPr>
          <p:cNvPr id="1027" name="Picture 3" descr="H:\мое\ШКОЛА\география\10 класс\гармония мироздания\Фото для презентации\здание вокзала мытищи.jpg"/>
          <p:cNvPicPr>
            <a:picLocks noChangeAspect="1" noChangeArrowheads="1"/>
          </p:cNvPicPr>
          <p:nvPr/>
        </p:nvPicPr>
        <p:blipFill>
          <a:blip r:embed="rId3"/>
          <a:srcRect/>
          <a:stretch>
            <a:fillRect/>
          </a:stretch>
        </p:blipFill>
        <p:spPr bwMode="auto">
          <a:xfrm>
            <a:off x="285720" y="1285860"/>
            <a:ext cx="2928958" cy="1840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3" descr="I:\мое\ШКОЛА\география\10 класс\гармония мироздания\жд Сергиев Посад-Москва\информация по станциям\Мамонтовская\Мамонтовская (платформа) — Википедия_files\Мамонтовская платформа.jpg"/>
          <p:cNvPicPr>
            <a:picLocks noChangeAspect="1" noChangeArrowheads="1"/>
          </p:cNvPicPr>
          <p:nvPr/>
        </p:nvPicPr>
        <p:blipFill>
          <a:blip r:embed="rId4" cstate="print">
            <a:extLst/>
          </a:blip>
          <a:srcRect/>
          <a:stretch>
            <a:fillRect/>
          </a:stretch>
        </p:blipFill>
        <p:spPr bwMode="auto">
          <a:xfrm>
            <a:off x="35735" y="1313150"/>
            <a:ext cx="3071802" cy="1956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28" name="Picture 4" descr="I:\мое\ШКОЛА\география\10 класс\гармония мироздания\жд Сергиев Посад-Москва\информация по станциям\Тарасовская\Тарасовская (платформа) — Википедия_files\Тарасовка1911.jpg"/>
          <p:cNvPicPr>
            <a:picLocks noChangeAspect="1" noChangeArrowheads="1"/>
          </p:cNvPicPr>
          <p:nvPr/>
        </p:nvPicPr>
        <p:blipFill>
          <a:blip r:embed="rId5" cstate="print">
            <a:extLst/>
          </a:blip>
          <a:srcRect/>
          <a:stretch>
            <a:fillRect/>
          </a:stretch>
        </p:blipFill>
        <p:spPr bwMode="auto">
          <a:xfrm>
            <a:off x="5214942" y="4303352"/>
            <a:ext cx="3782082" cy="2332086"/>
          </a:xfrm>
          <a:prstGeom prst="rect">
            <a:avLst/>
          </a:prstGeom>
          <a:ln>
            <a:noFill/>
          </a:ln>
          <a:effectLst>
            <a:softEdge rad="112500"/>
          </a:effectLst>
          <a:extLst/>
        </p:spPr>
      </p:pic>
      <p:pic>
        <p:nvPicPr>
          <p:cNvPr id="1029" name="Picture 5" descr="I:\мое\ШКОЛА\география\10 класс\гармония мироздания\жд Сергиев Посад-Москва\информация по станциям\Клязьма\Клязьма — Википедия_files\Клязьма платфоорма 1911г.jpg"/>
          <p:cNvPicPr>
            <a:picLocks noChangeAspect="1" noChangeArrowheads="1"/>
          </p:cNvPicPr>
          <p:nvPr/>
        </p:nvPicPr>
        <p:blipFill>
          <a:blip r:embed="rId6" cstate="print">
            <a:extLst/>
          </a:blip>
          <a:srcRect/>
          <a:stretch>
            <a:fillRect/>
          </a:stretch>
        </p:blipFill>
        <p:spPr bwMode="auto">
          <a:xfrm>
            <a:off x="5286380" y="4357694"/>
            <a:ext cx="3691250" cy="2297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0" name="Picture 6" descr="I:\мое\ШКОЛА\география\10 класс\гармония мироздания\жд Сергиев Посад-Москва\информация по станциям\Мамонтовская\Мамонтовская (платформа) — Википедия_files\Мамонтовская_1911.jpg"/>
          <p:cNvPicPr>
            <a:picLocks noChangeAspect="1" noChangeArrowheads="1"/>
          </p:cNvPicPr>
          <p:nvPr/>
        </p:nvPicPr>
        <p:blipFill>
          <a:blip r:embed="rId7"/>
          <a:srcRect/>
          <a:stretch>
            <a:fillRect/>
          </a:stretch>
        </p:blipFill>
        <p:spPr bwMode="auto">
          <a:xfrm>
            <a:off x="92732" y="1356567"/>
            <a:ext cx="2928938" cy="1822450"/>
          </a:xfrm>
          <a:prstGeom prst="rect">
            <a:avLst/>
          </a:prstGeom>
          <a:ln>
            <a:noFill/>
          </a:ln>
          <a:effectLst>
            <a:outerShdw blurRad="190500" algn="tl" rotWithShape="0">
              <a:srgbClr val="000000">
                <a:alpha val="70000"/>
              </a:srgbClr>
            </a:outerShdw>
          </a:effectLst>
          <a:extLst/>
        </p:spPr>
      </p:pic>
      <p:pic>
        <p:nvPicPr>
          <p:cNvPr id="1031" name="Picture 7"/>
          <p:cNvPicPr>
            <a:picLocks noChangeAspect="1" noChangeArrowheads="1"/>
          </p:cNvPicPr>
          <p:nvPr/>
        </p:nvPicPr>
        <p:blipFill rotWithShape="1">
          <a:blip r:embed="rId8"/>
          <a:srcRect l="-143" t="-2246" r="143" b="29003"/>
          <a:stretch/>
        </p:blipFill>
        <p:spPr bwMode="auto">
          <a:xfrm>
            <a:off x="5000625" y="4357688"/>
            <a:ext cx="3949700" cy="2170112"/>
          </a:xfrm>
          <a:prstGeom prst="rect">
            <a:avLst/>
          </a:prstGeom>
          <a:ln>
            <a:noFill/>
          </a:ln>
          <a:effectLst>
            <a:outerShdw blurRad="190500" algn="tl" rotWithShape="0">
              <a:srgbClr val="000000">
                <a:alpha val="70000"/>
              </a:srgbClr>
            </a:outerShdw>
          </a:effectLst>
          <a:extLst/>
        </p:spPr>
      </p:pic>
      <p:pic>
        <p:nvPicPr>
          <p:cNvPr id="1032" name="Picture 8"/>
          <p:cNvPicPr>
            <a:picLocks noChangeAspect="1" noChangeArrowheads="1"/>
          </p:cNvPicPr>
          <p:nvPr/>
        </p:nvPicPr>
        <p:blipFill rotWithShape="1">
          <a:blip r:embed="rId9">
            <a:extLst/>
          </a:blip>
          <a:srcRect l="1492" t="392" b="6278"/>
          <a:stretch/>
        </p:blipFill>
        <p:spPr bwMode="auto">
          <a:xfrm>
            <a:off x="214282" y="1214422"/>
            <a:ext cx="2857488" cy="2095512"/>
          </a:xfrm>
          <a:prstGeom prst="rect">
            <a:avLst/>
          </a:prstGeom>
          <a:ln>
            <a:noFill/>
          </a:ln>
          <a:effectLst>
            <a:softEdge rad="112500"/>
          </a:effectLs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2000"/>
                                        <p:tgtEl>
                                          <p:spTgt spid="31"/>
                                        </p:tgtEl>
                                      </p:cBhvr>
                                    </p:animEffect>
                                  </p:childTnLst>
                                </p:cTn>
                              </p:par>
                            </p:childTnLst>
                          </p:cTn>
                        </p:par>
                        <p:par>
                          <p:cTn id="8" fill="hold" nodeType="afterGroup">
                            <p:stCondLst>
                              <p:cond delay="2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style.rotation</p:attrName>
                                        </p:attrNameLst>
                                      </p:cBhvr>
                                      <p:tavLst>
                                        <p:tav tm="0">
                                          <p:val>
                                            <p:fltVal val="90"/>
                                          </p:val>
                                        </p:tav>
                                        <p:tav tm="100000">
                                          <p:val>
                                            <p:fltVal val="0"/>
                                          </p:val>
                                        </p:tav>
                                      </p:tavLst>
                                    </p:anim>
                                    <p:animEffect transition="in" filter="fade">
                                      <p:cBhvr>
                                        <p:cTn id="14" dur="1000"/>
                                        <p:tgtEl>
                                          <p:spTgt spid="1026"/>
                                        </p:tgtEl>
                                      </p:cBhvr>
                                    </p:animEffect>
                                  </p:childTnLst>
                                </p:cTn>
                              </p:par>
                              <p:par>
                                <p:cTn id="15" presetID="25"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p:cTn id="17" dur="500" decel="50000" fill="hold">
                                          <p:stCondLst>
                                            <p:cond delay="0"/>
                                          </p:stCondLst>
                                        </p:cTn>
                                        <p:tgtEl>
                                          <p:spTgt spid="102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2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27"/>
                                        </p:tgtEl>
                                        <p:attrNameLst>
                                          <p:attrName>ppt_w</p:attrName>
                                        </p:attrNameLst>
                                      </p:cBhvr>
                                      <p:tavLst>
                                        <p:tav tm="0">
                                          <p:val>
                                            <p:strVal val="#ppt_w*.05"/>
                                          </p:val>
                                        </p:tav>
                                        <p:tav tm="100000">
                                          <p:val>
                                            <p:strVal val="#ppt_w"/>
                                          </p:val>
                                        </p:tav>
                                      </p:tavLst>
                                    </p:anim>
                                    <p:anim calcmode="lin" valueType="num">
                                      <p:cBhvr>
                                        <p:cTn id="20" dur="1000" fill="hold"/>
                                        <p:tgtEl>
                                          <p:spTgt spid="102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2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2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2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27"/>
                                        </p:tgtEl>
                                      </p:cBhvr>
                                    </p:animEffect>
                                  </p:childTnLst>
                                </p:cTn>
                              </p:par>
                            </p:childTnLst>
                          </p:cTn>
                        </p:par>
                        <p:par>
                          <p:cTn id="25" fill="hold" nodeType="afterGroup">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0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0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0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20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0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0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0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2000"/>
                                        <p:tgtEl>
                                          <p:spTgt spid="20"/>
                                        </p:tgtEl>
                                      </p:cBhvr>
                                    </p:animEffect>
                                  </p:childTnLst>
                                </p:cTn>
                              </p:par>
                            </p:childTnLst>
                          </p:cTn>
                        </p:par>
                        <p:par>
                          <p:cTn id="62" fill="hold" nodeType="afterGroup">
                            <p:stCondLst>
                              <p:cond delay="5000"/>
                            </p:stCondLst>
                            <p:childTnLst>
                              <p:par>
                                <p:cTn id="63" presetID="8" presetClass="exit" presetSubtype="16" fill="hold" grpId="1" nodeType="afterEffect">
                                  <p:stCondLst>
                                    <p:cond delay="0"/>
                                  </p:stCondLst>
                                  <p:childTnLst>
                                    <p:animEffect transition="out" filter="diamond(in)">
                                      <p:cBhvr>
                                        <p:cTn id="64" dur="2000"/>
                                        <p:tgtEl>
                                          <p:spTgt spid="31"/>
                                        </p:tgtEl>
                                      </p:cBhvr>
                                    </p:animEffect>
                                    <p:set>
                                      <p:cBhvr>
                                        <p:cTn id="65" dur="1" fill="hold">
                                          <p:stCondLst>
                                            <p:cond delay="1999"/>
                                          </p:stCondLst>
                                        </p:cTn>
                                        <p:tgtEl>
                                          <p:spTgt spid="31"/>
                                        </p:tgtEl>
                                        <p:attrNameLst>
                                          <p:attrName>style.visibility</p:attrName>
                                        </p:attrNameLst>
                                      </p:cBhvr>
                                      <p:to>
                                        <p:strVal val="hidden"/>
                                      </p:to>
                                    </p:set>
                                  </p:childTnLst>
                                </p:cTn>
                              </p:par>
                              <p:par>
                                <p:cTn id="66" presetID="9" presetClass="exit" presetSubtype="0" fill="hold" nodeType="withEffect">
                                  <p:stCondLst>
                                    <p:cond delay="0"/>
                                  </p:stCondLst>
                                  <p:iterate type="lt">
                                    <p:tmPct val="0"/>
                                  </p:iterate>
                                  <p:childTnLst>
                                    <p:animEffect transition="out" filter="dissolve">
                                      <p:cBhvr>
                                        <p:cTn id="67" dur="2000"/>
                                        <p:tgtEl>
                                          <p:spTgt spid="1026"/>
                                        </p:tgtEl>
                                      </p:cBhvr>
                                    </p:animEffect>
                                    <p:set>
                                      <p:cBhvr>
                                        <p:cTn id="68" dur="1" fill="hold">
                                          <p:stCondLst>
                                            <p:cond delay="1999"/>
                                          </p:stCondLst>
                                        </p:cTn>
                                        <p:tgtEl>
                                          <p:spTgt spid="1026"/>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2000"/>
                                        <p:tgtEl>
                                          <p:spTgt spid="1027"/>
                                        </p:tgtEl>
                                      </p:cBhvr>
                                    </p:animEffect>
                                    <p:set>
                                      <p:cBhvr>
                                        <p:cTn id="71" dur="1" fill="hold">
                                          <p:stCondLst>
                                            <p:cond delay="1999"/>
                                          </p:stCondLst>
                                        </p:cTn>
                                        <p:tgtEl>
                                          <p:spTgt spid="1027"/>
                                        </p:tgtEl>
                                        <p:attrNameLst>
                                          <p:attrName>style.visibility</p:attrName>
                                        </p:attrNameLst>
                                      </p:cBhvr>
                                      <p:to>
                                        <p:strVal val="hidden"/>
                                      </p:to>
                                    </p:set>
                                  </p:childTnLst>
                                </p:cTn>
                              </p:par>
                            </p:childTnLst>
                          </p:cTn>
                        </p:par>
                        <p:par>
                          <p:cTn id="72" fill="hold" nodeType="afterGroup">
                            <p:stCondLst>
                              <p:cond delay="7000"/>
                            </p:stCondLst>
                            <p:childTnLst>
                              <p:par>
                                <p:cTn id="73" presetID="22" presetClass="entr" presetSubtype="8" fill="hold" grpId="0" nodeType="afterEffect">
                                  <p:stCondLst>
                                    <p:cond delay="100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2000"/>
                                        <p:tgtEl>
                                          <p:spTgt spid="32"/>
                                        </p:tgtEl>
                                      </p:cBhvr>
                                    </p:animEffect>
                                  </p:childTnLst>
                                </p:cTn>
                              </p:par>
                              <p:par>
                                <p:cTn id="76" presetID="6" presetClass="entr" presetSubtype="16" fill="hold" nodeType="withEffect">
                                  <p:stCondLst>
                                    <p:cond delay="1000"/>
                                  </p:stCondLst>
                                  <p:childTnLst>
                                    <p:set>
                                      <p:cBhvr>
                                        <p:cTn id="77" dur="1" fill="hold">
                                          <p:stCondLst>
                                            <p:cond delay="0"/>
                                          </p:stCondLst>
                                        </p:cTn>
                                        <p:tgtEl>
                                          <p:spTgt spid="3"/>
                                        </p:tgtEl>
                                        <p:attrNameLst>
                                          <p:attrName>style.visibility</p:attrName>
                                        </p:attrNameLst>
                                      </p:cBhvr>
                                      <p:to>
                                        <p:strVal val="visible"/>
                                      </p:to>
                                    </p:set>
                                    <p:animEffect transition="in" filter="circle(in)">
                                      <p:cBhvr>
                                        <p:cTn id="78" dur="2000"/>
                                        <p:tgtEl>
                                          <p:spTgt spid="3"/>
                                        </p:tgtEl>
                                      </p:cBhvr>
                                    </p:animEffect>
                                  </p:childTnLst>
                                </p:cTn>
                              </p:par>
                              <p:par>
                                <p:cTn id="79" presetID="6" presetClass="entr" presetSubtype="16" fill="hold" nodeType="withEffect">
                                  <p:stCondLst>
                                    <p:cond delay="1000"/>
                                  </p:stCondLst>
                                  <p:childTnLst>
                                    <p:set>
                                      <p:cBhvr>
                                        <p:cTn id="80" dur="1" fill="hold">
                                          <p:stCondLst>
                                            <p:cond delay="0"/>
                                          </p:stCondLst>
                                        </p:cTn>
                                        <p:tgtEl>
                                          <p:spTgt spid="1028"/>
                                        </p:tgtEl>
                                        <p:attrNameLst>
                                          <p:attrName>style.visibility</p:attrName>
                                        </p:attrNameLst>
                                      </p:cBhvr>
                                      <p:to>
                                        <p:strVal val="visible"/>
                                      </p:to>
                                    </p:set>
                                    <p:animEffect transition="in" filter="circle(in)">
                                      <p:cBhvr>
                                        <p:cTn id="81" dur="2000"/>
                                        <p:tgtEl>
                                          <p:spTgt spid="1028"/>
                                        </p:tgtEl>
                                      </p:cBhvr>
                                    </p:animEffect>
                                  </p:childTnLst>
                                </p:cTn>
                              </p:par>
                            </p:childTnLst>
                          </p:cTn>
                        </p:par>
                        <p:par>
                          <p:cTn id="82" fill="hold" nodeType="afterGroup">
                            <p:stCondLst>
                              <p:cond delay="10000"/>
                            </p:stCondLst>
                            <p:childTnLst>
                              <p:par>
                                <p:cTn id="83" presetID="10" presetClass="entr" presetSubtype="0" fill="hold" grpId="0" nodeType="after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2000"/>
                                        <p:tgtEl>
                                          <p:spTgt spid="5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2000"/>
                                        <p:tgtEl>
                                          <p:spTgt spid="5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2000"/>
                                        <p:tgtEl>
                                          <p:spTgt spid="4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2000"/>
                                        <p:tgtEl>
                                          <p:spTgt spid="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2000"/>
                                        <p:tgtEl>
                                          <p:spTgt spid="4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2000"/>
                                        <p:tgtEl>
                                          <p:spTgt spid="6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fade">
                                      <p:cBhvr>
                                        <p:cTn id="103" dur="2000"/>
                                        <p:tgtEl>
                                          <p:spTgt spid="6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fade">
                                      <p:cBhvr>
                                        <p:cTn id="106" dur="2000"/>
                                        <p:tgtEl>
                                          <p:spTgt spid="6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2000"/>
                                        <p:tgtEl>
                                          <p:spTgt spid="6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2000"/>
                                        <p:tgtEl>
                                          <p:spTgt spid="60"/>
                                        </p:tgtEl>
                                      </p:cBhvr>
                                    </p:animEffect>
                                  </p:childTnLst>
                                </p:cTn>
                              </p:par>
                            </p:childTnLst>
                          </p:cTn>
                        </p:par>
                        <p:par>
                          <p:cTn id="113" fill="hold" nodeType="afterGroup">
                            <p:stCondLst>
                              <p:cond delay="12000"/>
                            </p:stCondLst>
                            <p:childTnLst>
                              <p:par>
                                <p:cTn id="114" presetID="8" presetClass="exit" presetSubtype="16" fill="hold" grpId="1" nodeType="afterEffect">
                                  <p:stCondLst>
                                    <p:cond delay="0"/>
                                  </p:stCondLst>
                                  <p:childTnLst>
                                    <p:animEffect transition="out" filter="diamond(in)">
                                      <p:cBhvr>
                                        <p:cTn id="115" dur="2000"/>
                                        <p:tgtEl>
                                          <p:spTgt spid="32"/>
                                        </p:tgtEl>
                                      </p:cBhvr>
                                    </p:animEffect>
                                    <p:set>
                                      <p:cBhvr>
                                        <p:cTn id="116" dur="1" fill="hold">
                                          <p:stCondLst>
                                            <p:cond delay="1999"/>
                                          </p:stCondLst>
                                        </p:cTn>
                                        <p:tgtEl>
                                          <p:spTgt spid="32"/>
                                        </p:tgtEl>
                                        <p:attrNameLst>
                                          <p:attrName>style.visibility</p:attrName>
                                        </p:attrNameLst>
                                      </p:cBhvr>
                                      <p:to>
                                        <p:strVal val="hidden"/>
                                      </p:to>
                                    </p:set>
                                  </p:childTnLst>
                                </p:cTn>
                              </p:par>
                              <p:par>
                                <p:cTn id="117" presetID="8" presetClass="exit" presetSubtype="16" fill="hold" nodeType="withEffect">
                                  <p:stCondLst>
                                    <p:cond delay="0"/>
                                  </p:stCondLst>
                                  <p:childTnLst>
                                    <p:animEffect transition="out" filter="diamond(in)">
                                      <p:cBhvr>
                                        <p:cTn id="118" dur="2000"/>
                                        <p:tgtEl>
                                          <p:spTgt spid="3"/>
                                        </p:tgtEl>
                                      </p:cBhvr>
                                    </p:animEffect>
                                    <p:set>
                                      <p:cBhvr>
                                        <p:cTn id="119" dur="1" fill="hold">
                                          <p:stCondLst>
                                            <p:cond delay="1999"/>
                                          </p:stCondLst>
                                        </p:cTn>
                                        <p:tgtEl>
                                          <p:spTgt spid="3"/>
                                        </p:tgtEl>
                                        <p:attrNameLst>
                                          <p:attrName>style.visibility</p:attrName>
                                        </p:attrNameLst>
                                      </p:cBhvr>
                                      <p:to>
                                        <p:strVal val="hidden"/>
                                      </p:to>
                                    </p:set>
                                  </p:childTnLst>
                                </p:cTn>
                              </p:par>
                              <p:par>
                                <p:cTn id="120" presetID="8" presetClass="exit" presetSubtype="16" fill="hold" nodeType="withEffect">
                                  <p:stCondLst>
                                    <p:cond delay="0"/>
                                  </p:stCondLst>
                                  <p:childTnLst>
                                    <p:animEffect transition="out" filter="diamond(in)">
                                      <p:cBhvr>
                                        <p:cTn id="121" dur="2000"/>
                                        <p:tgtEl>
                                          <p:spTgt spid="1028"/>
                                        </p:tgtEl>
                                      </p:cBhvr>
                                    </p:animEffect>
                                    <p:set>
                                      <p:cBhvr>
                                        <p:cTn id="122" dur="1" fill="hold">
                                          <p:stCondLst>
                                            <p:cond delay="1999"/>
                                          </p:stCondLst>
                                        </p:cTn>
                                        <p:tgtEl>
                                          <p:spTgt spid="1028"/>
                                        </p:tgtEl>
                                        <p:attrNameLst>
                                          <p:attrName>style.visibility</p:attrName>
                                        </p:attrNameLst>
                                      </p:cBhvr>
                                      <p:to>
                                        <p:strVal val="hidden"/>
                                      </p:to>
                                    </p:set>
                                  </p:childTnLst>
                                </p:cTn>
                              </p:par>
                            </p:childTnLst>
                          </p:cTn>
                        </p:par>
                        <p:par>
                          <p:cTn id="123" fill="hold" nodeType="afterGroup">
                            <p:stCondLst>
                              <p:cond delay="14000"/>
                            </p:stCondLst>
                            <p:childTnLst>
                              <p:par>
                                <p:cTn id="124" presetID="22" presetClass="entr" presetSubtype="8" fill="hold" grpId="0" nodeType="afterEffect">
                                  <p:stCondLst>
                                    <p:cond delay="0"/>
                                  </p:stCondLst>
                                  <p:childTnLst>
                                    <p:set>
                                      <p:cBhvr>
                                        <p:cTn id="125" dur="1" fill="hold">
                                          <p:stCondLst>
                                            <p:cond delay="0"/>
                                          </p:stCondLst>
                                        </p:cTn>
                                        <p:tgtEl>
                                          <p:spTgt spid="72"/>
                                        </p:tgtEl>
                                        <p:attrNameLst>
                                          <p:attrName>style.visibility</p:attrName>
                                        </p:attrNameLst>
                                      </p:cBhvr>
                                      <p:to>
                                        <p:strVal val="visible"/>
                                      </p:to>
                                    </p:set>
                                    <p:animEffect transition="in" filter="wipe(left)">
                                      <p:cBhvr>
                                        <p:cTn id="126" dur="2000"/>
                                        <p:tgtEl>
                                          <p:spTgt spid="72"/>
                                        </p:tgtEl>
                                      </p:cBhvr>
                                    </p:animEffect>
                                  </p:childTnLst>
                                </p:cTn>
                              </p:par>
                              <p:par>
                                <p:cTn id="127" presetID="53" presetClass="entr" presetSubtype="0" fill="hold" nodeType="withEffect">
                                  <p:stCondLst>
                                    <p:cond delay="0"/>
                                  </p:stCondLst>
                                  <p:childTnLst>
                                    <p:set>
                                      <p:cBhvr>
                                        <p:cTn id="128" dur="1" fill="hold">
                                          <p:stCondLst>
                                            <p:cond delay="0"/>
                                          </p:stCondLst>
                                        </p:cTn>
                                        <p:tgtEl>
                                          <p:spTgt spid="1029"/>
                                        </p:tgtEl>
                                        <p:attrNameLst>
                                          <p:attrName>style.visibility</p:attrName>
                                        </p:attrNameLst>
                                      </p:cBhvr>
                                      <p:to>
                                        <p:strVal val="visible"/>
                                      </p:to>
                                    </p:set>
                                    <p:anim calcmode="lin" valueType="num">
                                      <p:cBhvr>
                                        <p:cTn id="129" dur="500" fill="hold"/>
                                        <p:tgtEl>
                                          <p:spTgt spid="1029"/>
                                        </p:tgtEl>
                                        <p:attrNameLst>
                                          <p:attrName>ppt_w</p:attrName>
                                        </p:attrNameLst>
                                      </p:cBhvr>
                                      <p:tavLst>
                                        <p:tav tm="0">
                                          <p:val>
                                            <p:fltVal val="0"/>
                                          </p:val>
                                        </p:tav>
                                        <p:tav tm="100000">
                                          <p:val>
                                            <p:strVal val="#ppt_w"/>
                                          </p:val>
                                        </p:tav>
                                      </p:tavLst>
                                    </p:anim>
                                    <p:anim calcmode="lin" valueType="num">
                                      <p:cBhvr>
                                        <p:cTn id="130" dur="500" fill="hold"/>
                                        <p:tgtEl>
                                          <p:spTgt spid="1029"/>
                                        </p:tgtEl>
                                        <p:attrNameLst>
                                          <p:attrName>ppt_h</p:attrName>
                                        </p:attrNameLst>
                                      </p:cBhvr>
                                      <p:tavLst>
                                        <p:tav tm="0">
                                          <p:val>
                                            <p:fltVal val="0"/>
                                          </p:val>
                                        </p:tav>
                                        <p:tav tm="100000">
                                          <p:val>
                                            <p:strVal val="#ppt_h"/>
                                          </p:val>
                                        </p:tav>
                                      </p:tavLst>
                                    </p:anim>
                                    <p:animEffect transition="in" filter="fade">
                                      <p:cBhvr>
                                        <p:cTn id="131" dur="500"/>
                                        <p:tgtEl>
                                          <p:spTgt spid="1029"/>
                                        </p:tgtEl>
                                      </p:cBhvr>
                                    </p:animEffect>
                                  </p:childTnLst>
                                </p:cTn>
                              </p:par>
                              <p:par>
                                <p:cTn id="132" presetID="53" presetClass="entr" presetSubtype="16" fill="hold" nodeType="withEffect">
                                  <p:stCondLst>
                                    <p:cond delay="0"/>
                                  </p:stCondLst>
                                  <p:childTnLst>
                                    <p:set>
                                      <p:cBhvr>
                                        <p:cTn id="133" dur="1" fill="hold">
                                          <p:stCondLst>
                                            <p:cond delay="0"/>
                                          </p:stCondLst>
                                        </p:cTn>
                                        <p:tgtEl>
                                          <p:spTgt spid="1030"/>
                                        </p:tgtEl>
                                        <p:attrNameLst>
                                          <p:attrName>style.visibility</p:attrName>
                                        </p:attrNameLst>
                                      </p:cBhvr>
                                      <p:to>
                                        <p:strVal val="visible"/>
                                      </p:to>
                                    </p:set>
                                    <p:anim calcmode="lin" valueType="num">
                                      <p:cBhvr>
                                        <p:cTn id="134" dur="500" fill="hold"/>
                                        <p:tgtEl>
                                          <p:spTgt spid="1030"/>
                                        </p:tgtEl>
                                        <p:attrNameLst>
                                          <p:attrName>ppt_w</p:attrName>
                                        </p:attrNameLst>
                                      </p:cBhvr>
                                      <p:tavLst>
                                        <p:tav tm="0">
                                          <p:val>
                                            <p:fltVal val="0"/>
                                          </p:val>
                                        </p:tav>
                                        <p:tav tm="100000">
                                          <p:val>
                                            <p:strVal val="#ppt_w"/>
                                          </p:val>
                                        </p:tav>
                                      </p:tavLst>
                                    </p:anim>
                                    <p:anim calcmode="lin" valueType="num">
                                      <p:cBhvr>
                                        <p:cTn id="135" dur="500" fill="hold"/>
                                        <p:tgtEl>
                                          <p:spTgt spid="1030"/>
                                        </p:tgtEl>
                                        <p:attrNameLst>
                                          <p:attrName>ppt_h</p:attrName>
                                        </p:attrNameLst>
                                      </p:cBhvr>
                                      <p:tavLst>
                                        <p:tav tm="0">
                                          <p:val>
                                            <p:fltVal val="0"/>
                                          </p:val>
                                        </p:tav>
                                        <p:tav tm="100000">
                                          <p:val>
                                            <p:strVal val="#ppt_h"/>
                                          </p:val>
                                        </p:tav>
                                      </p:tavLst>
                                    </p:anim>
                                    <p:animEffect transition="in" filter="fade">
                                      <p:cBhvr>
                                        <p:cTn id="136" dur="500"/>
                                        <p:tgtEl>
                                          <p:spTgt spid="1030"/>
                                        </p:tgtEl>
                                      </p:cBhvr>
                                    </p:animEffect>
                                  </p:childTnLst>
                                </p:cTn>
                              </p:par>
                            </p:childTnLst>
                          </p:cTn>
                        </p:par>
                        <p:par>
                          <p:cTn id="137" fill="hold" nodeType="afterGroup">
                            <p:stCondLst>
                              <p:cond delay="16000"/>
                            </p:stCondLst>
                            <p:childTnLst>
                              <p:par>
                                <p:cTn id="138" presetID="10" presetClass="entr" presetSubtype="0" fill="hold" grpId="0" nodeType="afterEffect">
                                  <p:stCondLst>
                                    <p:cond delay="0"/>
                                  </p:stCondLst>
                                  <p:childTnLst>
                                    <p:set>
                                      <p:cBhvr>
                                        <p:cTn id="139" dur="1" fill="hold">
                                          <p:stCondLst>
                                            <p:cond delay="0"/>
                                          </p:stCondLst>
                                        </p:cTn>
                                        <p:tgtEl>
                                          <p:spTgt spid="38"/>
                                        </p:tgtEl>
                                        <p:attrNameLst>
                                          <p:attrName>style.visibility</p:attrName>
                                        </p:attrNameLst>
                                      </p:cBhvr>
                                      <p:to>
                                        <p:strVal val="visible"/>
                                      </p:to>
                                    </p:set>
                                    <p:animEffect transition="in" filter="fade">
                                      <p:cBhvr>
                                        <p:cTn id="140" dur="2000"/>
                                        <p:tgtEl>
                                          <p:spTgt spid="3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fade">
                                      <p:cBhvr>
                                        <p:cTn id="143" dur="2000"/>
                                        <p:tgtEl>
                                          <p:spTgt spid="4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2000"/>
                                        <p:tgtEl>
                                          <p:spTgt spid="71"/>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fade">
                                      <p:cBhvr>
                                        <p:cTn id="149" dur="2000"/>
                                        <p:tgtEl>
                                          <p:spTgt spid="5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2000"/>
                                        <p:tgtEl>
                                          <p:spTgt spid="5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6"/>
                                        </p:tgtEl>
                                        <p:attrNameLst>
                                          <p:attrName>style.visibility</p:attrName>
                                        </p:attrNameLst>
                                      </p:cBhvr>
                                      <p:to>
                                        <p:strVal val="visible"/>
                                      </p:to>
                                    </p:set>
                                    <p:animEffect transition="in" filter="fade">
                                      <p:cBhvr>
                                        <p:cTn id="155" dur="2000"/>
                                        <p:tgtEl>
                                          <p:spTgt spid="56"/>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70"/>
                                        </p:tgtEl>
                                        <p:attrNameLst>
                                          <p:attrName>style.visibility</p:attrName>
                                        </p:attrNameLst>
                                      </p:cBhvr>
                                      <p:to>
                                        <p:strVal val="visible"/>
                                      </p:to>
                                    </p:set>
                                    <p:animEffect transition="in" filter="fade">
                                      <p:cBhvr>
                                        <p:cTn id="158" dur="2000"/>
                                        <p:tgtEl>
                                          <p:spTgt spid="70"/>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65"/>
                                        </p:tgtEl>
                                        <p:attrNameLst>
                                          <p:attrName>style.visibility</p:attrName>
                                        </p:attrNameLst>
                                      </p:cBhvr>
                                      <p:to>
                                        <p:strVal val="visible"/>
                                      </p:to>
                                    </p:set>
                                    <p:animEffect transition="in" filter="fade">
                                      <p:cBhvr>
                                        <p:cTn id="161" dur="2000"/>
                                        <p:tgtEl>
                                          <p:spTgt spid="65"/>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66"/>
                                        </p:tgtEl>
                                        <p:attrNameLst>
                                          <p:attrName>style.visibility</p:attrName>
                                        </p:attrNameLst>
                                      </p:cBhvr>
                                      <p:to>
                                        <p:strVal val="visible"/>
                                      </p:to>
                                    </p:set>
                                    <p:animEffect transition="in" filter="fade">
                                      <p:cBhvr>
                                        <p:cTn id="164" dur="2000"/>
                                        <p:tgtEl>
                                          <p:spTgt spid="6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7"/>
                                        </p:tgtEl>
                                        <p:attrNameLst>
                                          <p:attrName>style.visibility</p:attrName>
                                        </p:attrNameLst>
                                      </p:cBhvr>
                                      <p:to>
                                        <p:strVal val="visible"/>
                                      </p:to>
                                    </p:set>
                                    <p:animEffect transition="in" filter="fade">
                                      <p:cBhvr>
                                        <p:cTn id="167" dur="2000"/>
                                        <p:tgtEl>
                                          <p:spTgt spid="67"/>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68"/>
                                        </p:tgtEl>
                                        <p:attrNameLst>
                                          <p:attrName>style.visibility</p:attrName>
                                        </p:attrNameLst>
                                      </p:cBhvr>
                                      <p:to>
                                        <p:strVal val="visible"/>
                                      </p:to>
                                    </p:set>
                                    <p:animEffect transition="in" filter="fade">
                                      <p:cBhvr>
                                        <p:cTn id="170" dur="2000"/>
                                        <p:tgtEl>
                                          <p:spTgt spid="68"/>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69"/>
                                        </p:tgtEl>
                                        <p:attrNameLst>
                                          <p:attrName>style.visibility</p:attrName>
                                        </p:attrNameLst>
                                      </p:cBhvr>
                                      <p:to>
                                        <p:strVal val="visible"/>
                                      </p:to>
                                    </p:set>
                                    <p:animEffect transition="in" filter="fade">
                                      <p:cBhvr>
                                        <p:cTn id="173" dur="2000"/>
                                        <p:tgtEl>
                                          <p:spTgt spid="69"/>
                                        </p:tgtEl>
                                      </p:cBhvr>
                                    </p:animEffect>
                                  </p:childTnLst>
                                </p:cTn>
                              </p:par>
                            </p:childTnLst>
                          </p:cTn>
                        </p:par>
                        <p:par>
                          <p:cTn id="174" fill="hold" nodeType="afterGroup">
                            <p:stCondLst>
                              <p:cond delay="18000"/>
                            </p:stCondLst>
                            <p:childTnLst>
                              <p:par>
                                <p:cTn id="175" presetID="8" presetClass="exit" presetSubtype="32" fill="hold" grpId="1" nodeType="afterEffect">
                                  <p:stCondLst>
                                    <p:cond delay="0"/>
                                  </p:stCondLst>
                                  <p:childTnLst>
                                    <p:animEffect transition="out" filter="diamond(out)">
                                      <p:cBhvr>
                                        <p:cTn id="176" dur="2000"/>
                                        <p:tgtEl>
                                          <p:spTgt spid="72"/>
                                        </p:tgtEl>
                                      </p:cBhvr>
                                    </p:animEffect>
                                    <p:set>
                                      <p:cBhvr>
                                        <p:cTn id="177" dur="1" fill="hold">
                                          <p:stCondLst>
                                            <p:cond delay="1999"/>
                                          </p:stCondLst>
                                        </p:cTn>
                                        <p:tgtEl>
                                          <p:spTgt spid="72"/>
                                        </p:tgtEl>
                                        <p:attrNameLst>
                                          <p:attrName>style.visibility</p:attrName>
                                        </p:attrNameLst>
                                      </p:cBhvr>
                                      <p:to>
                                        <p:strVal val="hidden"/>
                                      </p:to>
                                    </p:set>
                                  </p:childTnLst>
                                </p:cTn>
                              </p:par>
                              <p:par>
                                <p:cTn id="178" presetID="3" presetClass="exit" presetSubtype="10" fill="hold" nodeType="withEffect">
                                  <p:stCondLst>
                                    <p:cond delay="0"/>
                                  </p:stCondLst>
                                  <p:childTnLst>
                                    <p:animEffect transition="out" filter="blinds(horizontal)">
                                      <p:cBhvr>
                                        <p:cTn id="179" dur="500"/>
                                        <p:tgtEl>
                                          <p:spTgt spid="1029"/>
                                        </p:tgtEl>
                                      </p:cBhvr>
                                    </p:animEffect>
                                    <p:set>
                                      <p:cBhvr>
                                        <p:cTn id="180" dur="1" fill="hold">
                                          <p:stCondLst>
                                            <p:cond delay="499"/>
                                          </p:stCondLst>
                                        </p:cTn>
                                        <p:tgtEl>
                                          <p:spTgt spid="1029"/>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1030"/>
                                        </p:tgtEl>
                                      </p:cBhvr>
                                    </p:animEffect>
                                    <p:set>
                                      <p:cBhvr>
                                        <p:cTn id="183" dur="1" fill="hold">
                                          <p:stCondLst>
                                            <p:cond delay="499"/>
                                          </p:stCondLst>
                                        </p:cTn>
                                        <p:tgtEl>
                                          <p:spTgt spid="1030"/>
                                        </p:tgtEl>
                                        <p:attrNameLst>
                                          <p:attrName>style.visibility</p:attrName>
                                        </p:attrNameLst>
                                      </p:cBhvr>
                                      <p:to>
                                        <p:strVal val="hidden"/>
                                      </p:to>
                                    </p:set>
                                  </p:childTnLst>
                                </p:cTn>
                              </p:par>
                            </p:childTnLst>
                          </p:cTn>
                        </p:par>
                        <p:par>
                          <p:cTn id="184" fill="hold" nodeType="afterGroup">
                            <p:stCondLst>
                              <p:cond delay="20000"/>
                            </p:stCondLst>
                            <p:childTnLst>
                              <p:par>
                                <p:cTn id="185" presetID="10" presetClass="entr" presetSubtype="0" fill="hold" grpId="0" nodeType="afterEffect">
                                  <p:stCondLst>
                                    <p:cond delay="0"/>
                                  </p:stCondLst>
                                  <p:childTnLst>
                                    <p:set>
                                      <p:cBhvr>
                                        <p:cTn id="186" dur="1" fill="hold">
                                          <p:stCondLst>
                                            <p:cond delay="0"/>
                                          </p:stCondLst>
                                        </p:cTn>
                                        <p:tgtEl>
                                          <p:spTgt spid="84"/>
                                        </p:tgtEl>
                                        <p:attrNameLst>
                                          <p:attrName>style.visibility</p:attrName>
                                        </p:attrNameLst>
                                      </p:cBhvr>
                                      <p:to>
                                        <p:strVal val="visible"/>
                                      </p:to>
                                    </p:set>
                                    <p:animEffect transition="in" filter="fade">
                                      <p:cBhvr>
                                        <p:cTn id="187" dur="2000"/>
                                        <p:tgtEl>
                                          <p:spTgt spid="84"/>
                                        </p:tgtEl>
                                      </p:cBhvr>
                                    </p:animEffect>
                                  </p:childTnLst>
                                </p:cTn>
                              </p:par>
                              <p:par>
                                <p:cTn id="188" presetID="31" presetClass="entr" presetSubtype="0" fill="hold" nodeType="withEffect">
                                  <p:stCondLst>
                                    <p:cond delay="0"/>
                                  </p:stCondLst>
                                  <p:childTnLst>
                                    <p:set>
                                      <p:cBhvr>
                                        <p:cTn id="189" dur="1" fill="hold">
                                          <p:stCondLst>
                                            <p:cond delay="0"/>
                                          </p:stCondLst>
                                        </p:cTn>
                                        <p:tgtEl>
                                          <p:spTgt spid="1031"/>
                                        </p:tgtEl>
                                        <p:attrNameLst>
                                          <p:attrName>style.visibility</p:attrName>
                                        </p:attrNameLst>
                                      </p:cBhvr>
                                      <p:to>
                                        <p:strVal val="visible"/>
                                      </p:to>
                                    </p:set>
                                    <p:anim calcmode="lin" valueType="num">
                                      <p:cBhvr>
                                        <p:cTn id="190" dur="1000" fill="hold"/>
                                        <p:tgtEl>
                                          <p:spTgt spid="1031"/>
                                        </p:tgtEl>
                                        <p:attrNameLst>
                                          <p:attrName>ppt_w</p:attrName>
                                        </p:attrNameLst>
                                      </p:cBhvr>
                                      <p:tavLst>
                                        <p:tav tm="0">
                                          <p:val>
                                            <p:fltVal val="0"/>
                                          </p:val>
                                        </p:tav>
                                        <p:tav tm="100000">
                                          <p:val>
                                            <p:strVal val="#ppt_w"/>
                                          </p:val>
                                        </p:tav>
                                      </p:tavLst>
                                    </p:anim>
                                    <p:anim calcmode="lin" valueType="num">
                                      <p:cBhvr>
                                        <p:cTn id="191" dur="1000" fill="hold"/>
                                        <p:tgtEl>
                                          <p:spTgt spid="1031"/>
                                        </p:tgtEl>
                                        <p:attrNameLst>
                                          <p:attrName>ppt_h</p:attrName>
                                        </p:attrNameLst>
                                      </p:cBhvr>
                                      <p:tavLst>
                                        <p:tav tm="0">
                                          <p:val>
                                            <p:fltVal val="0"/>
                                          </p:val>
                                        </p:tav>
                                        <p:tav tm="100000">
                                          <p:val>
                                            <p:strVal val="#ppt_h"/>
                                          </p:val>
                                        </p:tav>
                                      </p:tavLst>
                                    </p:anim>
                                    <p:anim calcmode="lin" valueType="num">
                                      <p:cBhvr>
                                        <p:cTn id="192" dur="1000" fill="hold"/>
                                        <p:tgtEl>
                                          <p:spTgt spid="1031"/>
                                        </p:tgtEl>
                                        <p:attrNameLst>
                                          <p:attrName>style.rotation</p:attrName>
                                        </p:attrNameLst>
                                      </p:cBhvr>
                                      <p:tavLst>
                                        <p:tav tm="0">
                                          <p:val>
                                            <p:fltVal val="90"/>
                                          </p:val>
                                        </p:tav>
                                        <p:tav tm="100000">
                                          <p:val>
                                            <p:fltVal val="0"/>
                                          </p:val>
                                        </p:tav>
                                      </p:tavLst>
                                    </p:anim>
                                    <p:animEffect transition="in" filter="fade">
                                      <p:cBhvr>
                                        <p:cTn id="193" dur="1000"/>
                                        <p:tgtEl>
                                          <p:spTgt spid="1031"/>
                                        </p:tgtEl>
                                      </p:cBhvr>
                                    </p:animEffect>
                                  </p:childTnLst>
                                </p:cTn>
                              </p:par>
                              <p:par>
                                <p:cTn id="194" presetID="31" presetClass="entr" presetSubtype="0" fill="hold" nodeType="withEffect">
                                  <p:stCondLst>
                                    <p:cond delay="0"/>
                                  </p:stCondLst>
                                  <p:childTnLst>
                                    <p:set>
                                      <p:cBhvr>
                                        <p:cTn id="195" dur="1" fill="hold">
                                          <p:stCondLst>
                                            <p:cond delay="0"/>
                                          </p:stCondLst>
                                        </p:cTn>
                                        <p:tgtEl>
                                          <p:spTgt spid="1032"/>
                                        </p:tgtEl>
                                        <p:attrNameLst>
                                          <p:attrName>style.visibility</p:attrName>
                                        </p:attrNameLst>
                                      </p:cBhvr>
                                      <p:to>
                                        <p:strVal val="visible"/>
                                      </p:to>
                                    </p:set>
                                    <p:anim calcmode="lin" valueType="num">
                                      <p:cBhvr>
                                        <p:cTn id="196" dur="1000" fill="hold"/>
                                        <p:tgtEl>
                                          <p:spTgt spid="1032"/>
                                        </p:tgtEl>
                                        <p:attrNameLst>
                                          <p:attrName>ppt_w</p:attrName>
                                        </p:attrNameLst>
                                      </p:cBhvr>
                                      <p:tavLst>
                                        <p:tav tm="0">
                                          <p:val>
                                            <p:fltVal val="0"/>
                                          </p:val>
                                        </p:tav>
                                        <p:tav tm="100000">
                                          <p:val>
                                            <p:strVal val="#ppt_w"/>
                                          </p:val>
                                        </p:tav>
                                      </p:tavLst>
                                    </p:anim>
                                    <p:anim calcmode="lin" valueType="num">
                                      <p:cBhvr>
                                        <p:cTn id="197" dur="1000" fill="hold"/>
                                        <p:tgtEl>
                                          <p:spTgt spid="1032"/>
                                        </p:tgtEl>
                                        <p:attrNameLst>
                                          <p:attrName>ppt_h</p:attrName>
                                        </p:attrNameLst>
                                      </p:cBhvr>
                                      <p:tavLst>
                                        <p:tav tm="0">
                                          <p:val>
                                            <p:fltVal val="0"/>
                                          </p:val>
                                        </p:tav>
                                        <p:tav tm="100000">
                                          <p:val>
                                            <p:strVal val="#ppt_h"/>
                                          </p:val>
                                        </p:tav>
                                      </p:tavLst>
                                    </p:anim>
                                    <p:anim calcmode="lin" valueType="num">
                                      <p:cBhvr>
                                        <p:cTn id="198" dur="1000" fill="hold"/>
                                        <p:tgtEl>
                                          <p:spTgt spid="1032"/>
                                        </p:tgtEl>
                                        <p:attrNameLst>
                                          <p:attrName>style.rotation</p:attrName>
                                        </p:attrNameLst>
                                      </p:cBhvr>
                                      <p:tavLst>
                                        <p:tav tm="0">
                                          <p:val>
                                            <p:fltVal val="90"/>
                                          </p:val>
                                        </p:tav>
                                        <p:tav tm="100000">
                                          <p:val>
                                            <p:fltVal val="0"/>
                                          </p:val>
                                        </p:tav>
                                      </p:tavLst>
                                    </p:anim>
                                    <p:animEffect transition="in" filter="fade">
                                      <p:cBhvr>
                                        <p:cTn id="199" dur="1000"/>
                                        <p:tgtEl>
                                          <p:spTgt spid="1032"/>
                                        </p:tgtEl>
                                      </p:cBhvr>
                                    </p:animEffect>
                                  </p:childTnLst>
                                </p:cTn>
                              </p:par>
                            </p:childTnLst>
                          </p:cTn>
                        </p:par>
                        <p:par>
                          <p:cTn id="200" fill="hold" nodeType="afterGroup">
                            <p:stCondLst>
                              <p:cond delay="22000"/>
                            </p:stCondLst>
                            <p:childTnLst>
                              <p:par>
                                <p:cTn id="201" presetID="0" presetClass="path" presetSubtype="0" accel="50000" decel="50000" fill="hold" grpId="1" nodeType="afterEffect">
                                  <p:stCondLst>
                                    <p:cond delay="0"/>
                                  </p:stCondLst>
                                  <p:childTnLst>
                                    <p:animMotion origin="layout" path="M -0.16302 0.00463 L 0.18333 0.00463 " pathEditMode="relative" rAng="0" ptsTypes="AA">
                                      <p:cBhvr>
                                        <p:cTn id="202" dur="2000" fill="hold"/>
                                        <p:tgtEl>
                                          <p:spTgt spid="20"/>
                                        </p:tgtEl>
                                        <p:attrNameLst>
                                          <p:attrName>ppt_x</p:attrName>
                                          <p:attrName>ppt_y</p:attrName>
                                        </p:attrNameLst>
                                      </p:cBhvr>
                                      <p:rCtr x="1730900" y="0"/>
                                    </p:animMotion>
                                  </p:childTnLst>
                                </p:cTn>
                              </p:par>
                            </p:childTnLst>
                          </p:cTn>
                        </p:par>
                        <p:par>
                          <p:cTn id="203" fill="hold" nodeType="afterGroup">
                            <p:stCondLst>
                              <p:cond delay="24000"/>
                            </p:stCondLst>
                            <p:childTnLst>
                              <p:par>
                                <p:cTn id="204" presetID="10" presetClass="entr" presetSubtype="0" fill="hold" grpId="0" nodeType="afterEffect">
                                  <p:stCondLst>
                                    <p:cond delay="0"/>
                                  </p:stCondLst>
                                  <p:childTnLst>
                                    <p:set>
                                      <p:cBhvr>
                                        <p:cTn id="205" dur="1" fill="hold">
                                          <p:stCondLst>
                                            <p:cond delay="0"/>
                                          </p:stCondLst>
                                        </p:cTn>
                                        <p:tgtEl>
                                          <p:spTgt spid="59"/>
                                        </p:tgtEl>
                                        <p:attrNameLst>
                                          <p:attrName>style.visibility</p:attrName>
                                        </p:attrNameLst>
                                      </p:cBhvr>
                                      <p:to>
                                        <p:strVal val="visible"/>
                                      </p:to>
                                    </p:set>
                                    <p:animEffect transition="in" filter="fade">
                                      <p:cBhvr>
                                        <p:cTn id="206" dur="2000"/>
                                        <p:tgtEl>
                                          <p:spTgt spid="59"/>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58"/>
                                        </p:tgtEl>
                                        <p:attrNameLst>
                                          <p:attrName>style.visibility</p:attrName>
                                        </p:attrNameLst>
                                      </p:cBhvr>
                                      <p:to>
                                        <p:strVal val="visible"/>
                                      </p:to>
                                    </p:set>
                                    <p:animEffect transition="in" filter="fade">
                                      <p:cBhvr>
                                        <p:cTn id="209" dur="2000"/>
                                        <p:tgtEl>
                                          <p:spTgt spid="58"/>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57"/>
                                        </p:tgtEl>
                                        <p:attrNameLst>
                                          <p:attrName>style.visibility</p:attrName>
                                        </p:attrNameLst>
                                      </p:cBhvr>
                                      <p:to>
                                        <p:strVal val="visible"/>
                                      </p:to>
                                    </p:set>
                                    <p:animEffect transition="in" filter="fade">
                                      <p:cBhvr>
                                        <p:cTn id="212" dur="2000"/>
                                        <p:tgtEl>
                                          <p:spTgt spid="57"/>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54"/>
                                        </p:tgtEl>
                                        <p:attrNameLst>
                                          <p:attrName>style.visibility</p:attrName>
                                        </p:attrNameLst>
                                      </p:cBhvr>
                                      <p:to>
                                        <p:strVal val="visible"/>
                                      </p:to>
                                    </p:set>
                                    <p:animEffect transition="in" filter="fade">
                                      <p:cBhvr>
                                        <p:cTn id="215" dur="2000"/>
                                        <p:tgtEl>
                                          <p:spTgt spid="54"/>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fade">
                                      <p:cBhvr>
                                        <p:cTn id="218" dur="2000"/>
                                        <p:tgtEl>
                                          <p:spTgt spid="5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47"/>
                                        </p:tgtEl>
                                        <p:attrNameLst>
                                          <p:attrName>style.visibility</p:attrName>
                                        </p:attrNameLst>
                                      </p:cBhvr>
                                      <p:to>
                                        <p:strVal val="visible"/>
                                      </p:to>
                                    </p:set>
                                    <p:animEffect transition="in" filter="fade">
                                      <p:cBhvr>
                                        <p:cTn id="221" dur="2000"/>
                                        <p:tgtEl>
                                          <p:spTgt spid="47"/>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46"/>
                                        </p:tgtEl>
                                        <p:attrNameLst>
                                          <p:attrName>style.visibility</p:attrName>
                                        </p:attrNameLst>
                                      </p:cBhvr>
                                      <p:to>
                                        <p:strVal val="visible"/>
                                      </p:to>
                                    </p:set>
                                    <p:animEffect transition="in" filter="fade">
                                      <p:cBhvr>
                                        <p:cTn id="224" dur="2000"/>
                                        <p:tgtEl>
                                          <p:spTgt spid="46"/>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43"/>
                                        </p:tgtEl>
                                        <p:attrNameLst>
                                          <p:attrName>style.visibility</p:attrName>
                                        </p:attrNameLst>
                                      </p:cBhvr>
                                      <p:to>
                                        <p:strVal val="visible"/>
                                      </p:to>
                                    </p:set>
                                    <p:animEffect transition="in" filter="fade">
                                      <p:cBhvr>
                                        <p:cTn id="227" dur="2000"/>
                                        <p:tgtEl>
                                          <p:spTgt spid="43"/>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39"/>
                                        </p:tgtEl>
                                        <p:attrNameLst>
                                          <p:attrName>style.visibility</p:attrName>
                                        </p:attrNameLst>
                                      </p:cBhvr>
                                      <p:to>
                                        <p:strVal val="visible"/>
                                      </p:to>
                                    </p:set>
                                    <p:animEffect transition="in" filter="fade">
                                      <p:cBhvr>
                                        <p:cTn id="230" dur="2000"/>
                                        <p:tgtEl>
                                          <p:spTgt spid="39"/>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37"/>
                                        </p:tgtEl>
                                        <p:attrNameLst>
                                          <p:attrName>style.visibility</p:attrName>
                                        </p:attrNameLst>
                                      </p:cBhvr>
                                      <p:to>
                                        <p:strVal val="visible"/>
                                      </p:to>
                                    </p:set>
                                    <p:animEffect transition="in" filter="fade">
                                      <p:cBhvr>
                                        <p:cTn id="233" dur="2000"/>
                                        <p:tgtEl>
                                          <p:spTgt spid="3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34"/>
                                        </p:tgtEl>
                                        <p:attrNameLst>
                                          <p:attrName>style.visibility</p:attrName>
                                        </p:attrNameLst>
                                      </p:cBhvr>
                                      <p:to>
                                        <p:strVal val="visible"/>
                                      </p:to>
                                    </p:set>
                                    <p:animEffect transition="in" filter="fade">
                                      <p:cBhvr>
                                        <p:cTn id="236" dur="2000"/>
                                        <p:tgtEl>
                                          <p:spTgt spid="34"/>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73"/>
                                        </p:tgtEl>
                                        <p:attrNameLst>
                                          <p:attrName>style.visibility</p:attrName>
                                        </p:attrNameLst>
                                      </p:cBhvr>
                                      <p:to>
                                        <p:strVal val="visible"/>
                                      </p:to>
                                    </p:set>
                                    <p:animEffect transition="in" filter="fade">
                                      <p:cBhvr>
                                        <p:cTn id="239" dur="2000"/>
                                        <p:tgtEl>
                                          <p:spTgt spid="73"/>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74"/>
                                        </p:tgtEl>
                                        <p:attrNameLst>
                                          <p:attrName>style.visibility</p:attrName>
                                        </p:attrNameLst>
                                      </p:cBhvr>
                                      <p:to>
                                        <p:strVal val="visible"/>
                                      </p:to>
                                    </p:set>
                                    <p:animEffect transition="in" filter="fade">
                                      <p:cBhvr>
                                        <p:cTn id="242" dur="2000"/>
                                        <p:tgtEl>
                                          <p:spTgt spid="74"/>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75"/>
                                        </p:tgtEl>
                                        <p:attrNameLst>
                                          <p:attrName>style.visibility</p:attrName>
                                        </p:attrNameLst>
                                      </p:cBhvr>
                                      <p:to>
                                        <p:strVal val="visible"/>
                                      </p:to>
                                    </p:set>
                                    <p:animEffect transition="in" filter="fade">
                                      <p:cBhvr>
                                        <p:cTn id="245" dur="2000"/>
                                        <p:tgtEl>
                                          <p:spTgt spid="75"/>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76"/>
                                        </p:tgtEl>
                                        <p:attrNameLst>
                                          <p:attrName>style.visibility</p:attrName>
                                        </p:attrNameLst>
                                      </p:cBhvr>
                                      <p:to>
                                        <p:strVal val="visible"/>
                                      </p:to>
                                    </p:set>
                                    <p:animEffect transition="in" filter="fade">
                                      <p:cBhvr>
                                        <p:cTn id="248" dur="2000"/>
                                        <p:tgtEl>
                                          <p:spTgt spid="76"/>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77"/>
                                        </p:tgtEl>
                                        <p:attrNameLst>
                                          <p:attrName>style.visibility</p:attrName>
                                        </p:attrNameLst>
                                      </p:cBhvr>
                                      <p:to>
                                        <p:strVal val="visible"/>
                                      </p:to>
                                    </p:set>
                                    <p:animEffect transition="in" filter="fade">
                                      <p:cBhvr>
                                        <p:cTn id="251" dur="2000"/>
                                        <p:tgtEl>
                                          <p:spTgt spid="77"/>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78"/>
                                        </p:tgtEl>
                                        <p:attrNameLst>
                                          <p:attrName>style.visibility</p:attrName>
                                        </p:attrNameLst>
                                      </p:cBhvr>
                                      <p:to>
                                        <p:strVal val="visible"/>
                                      </p:to>
                                    </p:set>
                                    <p:animEffect transition="in" filter="fade">
                                      <p:cBhvr>
                                        <p:cTn id="254" dur="2000"/>
                                        <p:tgtEl>
                                          <p:spTgt spid="78"/>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79"/>
                                        </p:tgtEl>
                                        <p:attrNameLst>
                                          <p:attrName>style.visibility</p:attrName>
                                        </p:attrNameLst>
                                      </p:cBhvr>
                                      <p:to>
                                        <p:strVal val="visible"/>
                                      </p:to>
                                    </p:set>
                                    <p:animEffect transition="in" filter="fade">
                                      <p:cBhvr>
                                        <p:cTn id="257" dur="2000"/>
                                        <p:tgtEl>
                                          <p:spTgt spid="79"/>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81"/>
                                        </p:tgtEl>
                                        <p:attrNameLst>
                                          <p:attrName>style.visibility</p:attrName>
                                        </p:attrNameLst>
                                      </p:cBhvr>
                                      <p:to>
                                        <p:strVal val="visible"/>
                                      </p:to>
                                    </p:set>
                                    <p:animEffect transition="in" filter="fade">
                                      <p:cBhvr>
                                        <p:cTn id="260" dur="2000"/>
                                        <p:tgtEl>
                                          <p:spTgt spid="81"/>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80"/>
                                        </p:tgtEl>
                                        <p:attrNameLst>
                                          <p:attrName>style.visibility</p:attrName>
                                        </p:attrNameLst>
                                      </p:cBhvr>
                                      <p:to>
                                        <p:strVal val="visible"/>
                                      </p:to>
                                    </p:set>
                                    <p:animEffect transition="in" filter="fade">
                                      <p:cBhvr>
                                        <p:cTn id="263" dur="2000"/>
                                        <p:tgtEl>
                                          <p:spTgt spid="80"/>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82"/>
                                        </p:tgtEl>
                                        <p:attrNameLst>
                                          <p:attrName>style.visibility</p:attrName>
                                        </p:attrNameLst>
                                      </p:cBhvr>
                                      <p:to>
                                        <p:strVal val="visible"/>
                                      </p:to>
                                    </p:set>
                                    <p:animEffect transition="in" filter="fade">
                                      <p:cBhvr>
                                        <p:cTn id="266" dur="2000"/>
                                        <p:tgtEl>
                                          <p:spTgt spid="82"/>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83"/>
                                        </p:tgtEl>
                                        <p:attrNameLst>
                                          <p:attrName>style.visibility</p:attrName>
                                        </p:attrNameLst>
                                      </p:cBhvr>
                                      <p:to>
                                        <p:strVal val="visible"/>
                                      </p:to>
                                    </p:set>
                                    <p:animEffect transition="in" filter="fade">
                                      <p:cBhvr>
                                        <p:cTn id="269" dur="2000"/>
                                        <p:tgtEl>
                                          <p:spTgt spid="83"/>
                                        </p:tgtEl>
                                      </p:cBhvr>
                                    </p:animEffect>
                                  </p:childTnLst>
                                </p:cTn>
                              </p:par>
                            </p:childTnLst>
                          </p:cTn>
                        </p:par>
                        <p:par>
                          <p:cTn id="270" fill="hold" nodeType="afterGroup">
                            <p:stCondLst>
                              <p:cond delay="26000"/>
                            </p:stCondLst>
                            <p:childTnLst>
                              <p:par>
                                <p:cTn id="271" presetID="8" presetClass="exit" presetSubtype="16" fill="hold" grpId="1" nodeType="afterEffect">
                                  <p:stCondLst>
                                    <p:cond delay="0"/>
                                  </p:stCondLst>
                                  <p:childTnLst>
                                    <p:animEffect transition="out" filter="diamond(in)">
                                      <p:cBhvr>
                                        <p:cTn id="272" dur="2000"/>
                                        <p:tgtEl>
                                          <p:spTgt spid="84"/>
                                        </p:tgtEl>
                                      </p:cBhvr>
                                    </p:animEffect>
                                    <p:set>
                                      <p:cBhvr>
                                        <p:cTn id="273" dur="1" fill="hold">
                                          <p:stCondLst>
                                            <p:cond delay="1999"/>
                                          </p:stCondLst>
                                        </p:cTn>
                                        <p:tgtEl>
                                          <p:spTgt spid="84"/>
                                        </p:tgtEl>
                                        <p:attrNameLst>
                                          <p:attrName>style.visibility</p:attrName>
                                        </p:attrNameLst>
                                      </p:cBhvr>
                                      <p:to>
                                        <p:strVal val="hidden"/>
                                      </p:to>
                                    </p:set>
                                  </p:childTnLst>
                                </p:cTn>
                              </p:par>
                              <p:par>
                                <p:cTn id="274" presetID="1" presetClass="exit" presetSubtype="0" fill="hold" nodeType="withEffect">
                                  <p:stCondLst>
                                    <p:cond delay="0"/>
                                  </p:stCondLst>
                                  <p:childTnLst>
                                    <p:set>
                                      <p:cBhvr>
                                        <p:cTn id="275" dur="1" fill="hold">
                                          <p:stCondLst>
                                            <p:cond delay="0"/>
                                          </p:stCondLst>
                                        </p:cTn>
                                        <p:tgtEl>
                                          <p:spTgt spid="1032"/>
                                        </p:tgtEl>
                                        <p:attrNameLst>
                                          <p:attrName>style.visibility</p:attrName>
                                        </p:attrNameLst>
                                      </p:cBhvr>
                                      <p:to>
                                        <p:strVal val="hidden"/>
                                      </p:to>
                                    </p:set>
                                  </p:childTnLst>
                                </p:cTn>
                              </p:par>
                              <p:par>
                                <p:cTn id="276" presetID="1" presetClass="exit" presetSubtype="0" fill="hold" nodeType="withEffect">
                                  <p:stCondLst>
                                    <p:cond delay="0"/>
                                  </p:stCondLst>
                                  <p:childTnLst>
                                    <p:set>
                                      <p:cBhvr>
                                        <p:cTn id="277" dur="1" fill="hold">
                                          <p:stCondLst>
                                            <p:cond delay="0"/>
                                          </p:stCondLst>
                                        </p:cTn>
                                        <p:tgtEl>
                                          <p:spTgt spid="1031"/>
                                        </p:tgtEl>
                                        <p:attrNameLst>
                                          <p:attrName>style.visibility</p:attrName>
                                        </p:attrNameLst>
                                      </p:cBhvr>
                                      <p:to>
                                        <p:strVal val="hidden"/>
                                      </p:to>
                                    </p:set>
                                  </p:childTnLst>
                                </p:cTn>
                              </p:par>
                              <p:par>
                                <p:cTn id="278" presetID="41" presetClass="entr" presetSubtype="0" fill="hold" grpId="0" nodeType="withEffect">
                                  <p:stCondLst>
                                    <p:cond delay="0"/>
                                  </p:stCondLst>
                                  <p:iterate type="lt">
                                    <p:tmPct val="10000"/>
                                  </p:iterate>
                                  <p:childTnLst>
                                    <p:set>
                                      <p:cBhvr>
                                        <p:cTn id="279" dur="1" fill="hold">
                                          <p:stCondLst>
                                            <p:cond delay="0"/>
                                          </p:stCondLst>
                                        </p:cTn>
                                        <p:tgtEl>
                                          <p:spTgt spid="85"/>
                                        </p:tgtEl>
                                        <p:attrNameLst>
                                          <p:attrName>style.visibility</p:attrName>
                                        </p:attrNameLst>
                                      </p:cBhvr>
                                      <p:to>
                                        <p:strVal val="visible"/>
                                      </p:to>
                                    </p:set>
                                    <p:anim calcmode="lin" valueType="num">
                                      <p:cBhvr>
                                        <p:cTn id="280" dur="2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281" dur="2000" fill="hold"/>
                                        <p:tgtEl>
                                          <p:spTgt spid="85"/>
                                        </p:tgtEl>
                                        <p:attrNameLst>
                                          <p:attrName>ppt_y</p:attrName>
                                        </p:attrNameLst>
                                      </p:cBhvr>
                                      <p:tavLst>
                                        <p:tav tm="0">
                                          <p:val>
                                            <p:strVal val="#ppt_y"/>
                                          </p:val>
                                        </p:tav>
                                        <p:tav tm="100000">
                                          <p:val>
                                            <p:strVal val="#ppt_y"/>
                                          </p:val>
                                        </p:tav>
                                      </p:tavLst>
                                    </p:anim>
                                    <p:anim calcmode="lin" valueType="num">
                                      <p:cBhvr>
                                        <p:cTn id="282" dur="2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283" dur="2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284" dur="2000" tmFilter="0,0; .5, 1; 1, 1"/>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0" grpId="0"/>
      <p:bldP spid="61" grpId="0"/>
      <p:bldP spid="64" grpId="0"/>
      <p:bldP spid="40" grpId="0" animBg="1"/>
      <p:bldP spid="45" grpId="0" animBg="1"/>
      <p:bldP spid="48" grpId="0" animBg="1"/>
      <p:bldP spid="53" grpId="0" animBg="1"/>
      <p:bldP spid="66" grpId="0"/>
      <p:bldP spid="68" grpId="0"/>
      <p:bldP spid="67" grpId="0"/>
      <p:bldP spid="70" grpId="0"/>
      <p:bldP spid="65" grpId="0"/>
      <p:bldP spid="56" grpId="0" animBg="1"/>
      <p:bldP spid="52" grpId="0" animBg="1"/>
      <p:bldP spid="55" grpId="0" animBg="1"/>
      <p:bldP spid="15" grpId="0" animBg="1"/>
      <p:bldP spid="20" grpId="0"/>
      <p:bldP spid="20" grpId="1"/>
      <p:bldP spid="21" grpId="0"/>
      <p:bldP spid="22" grpId="0"/>
      <p:bldP spid="23" grpId="0"/>
      <p:bldP spid="24" grpId="0"/>
      <p:bldP spid="26" grpId="0"/>
      <p:bldP spid="17" grpId="0" animBg="1"/>
      <p:bldP spid="27" grpId="0" animBg="1"/>
      <p:bldP spid="28" grpId="0" animBg="1"/>
      <p:bldP spid="29" grpId="0" animBg="1"/>
      <p:bldP spid="30" grpId="0" animBg="1"/>
      <p:bldP spid="31" grpId="0" animBg="1"/>
      <p:bldP spid="31" grpId="1" animBg="1"/>
      <p:bldP spid="32" grpId="0" animBg="1"/>
      <p:bldP spid="32" grpId="1" animBg="1"/>
      <p:bldP spid="34" grpId="0" animBg="1"/>
      <p:bldP spid="37" grpId="0" animBg="1"/>
      <p:bldP spid="39" grpId="0" animBg="1"/>
      <p:bldP spid="43" grpId="0" animBg="1"/>
      <p:bldP spid="46" grpId="0" animBg="1"/>
      <p:bldP spid="47" grpId="0" animBg="1"/>
      <p:bldP spid="50" grpId="0" animBg="1"/>
      <p:bldP spid="51" grpId="0" animBg="1"/>
      <p:bldP spid="54" grpId="0" animBg="1"/>
      <p:bldP spid="57" grpId="0" animBg="1"/>
      <p:bldP spid="58" grpId="0" animBg="1"/>
      <p:bldP spid="59" grpId="0" animBg="1"/>
      <p:bldP spid="69" grpId="0"/>
      <p:bldP spid="38" grpId="0" animBg="1"/>
      <p:bldP spid="44" grpId="0" animBg="1"/>
      <p:bldP spid="71" grpId="0" animBg="1"/>
      <p:bldP spid="72" grpId="0" animBg="1"/>
      <p:bldP spid="72" grpId="1" animBg="1"/>
      <p:bldP spid="73" grpId="0"/>
      <p:bldP spid="74" grpId="0"/>
      <p:bldP spid="75" grpId="0"/>
      <p:bldP spid="76" grpId="0"/>
      <p:bldP spid="77" grpId="0"/>
      <p:bldP spid="78" grpId="0"/>
      <p:bldP spid="79" grpId="0"/>
      <p:bldP spid="80" grpId="0"/>
      <p:bldP spid="81" grpId="0"/>
      <p:bldP spid="82" grpId="0"/>
      <p:bldP spid="83" grpId="0"/>
      <p:bldP spid="84" grpId="0" animBg="1"/>
      <p:bldP spid="84" grpId="1" animBg="1"/>
      <p:bldP spid="85"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2483</TotalTime>
  <Words>277</Words>
  <Application>Microsoft Office PowerPoint</Application>
  <PresentationFormat>Экран (4:3)</PresentationFormat>
  <Paragraphs>86</Paragraphs>
  <Slides>14</Slides>
  <Notes>2</Notes>
  <HiddenSlides>0</HiddenSlides>
  <MMClips>3</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14</vt:i4>
      </vt:variant>
    </vt:vector>
  </HeadingPairs>
  <TitlesOfParts>
    <vt:vector size="18" baseType="lpstr">
      <vt:lpstr>Arial</vt:lpstr>
      <vt:lpstr>Calibri</vt:lpstr>
      <vt:lpstr>Monotype Corsiva</vt:lpstr>
      <vt:lpstr>Тема Office</vt:lpstr>
      <vt:lpstr>Путешествие по Ярославской железной дороге </vt:lpstr>
      <vt:lpstr>Презентация PowerPoint</vt:lpstr>
      <vt:lpstr>Около 300 000 человек шло в Троице-Сергиеву Лавру</vt:lpstr>
      <vt:lpstr>Презентация PowerPoint</vt:lpstr>
      <vt:lpstr>Презентация PowerPoint</vt:lpstr>
      <vt:lpstr>Презентация PowerPoint</vt:lpstr>
      <vt:lpstr>Презентация PowerPoint</vt:lpstr>
      <vt:lpstr>Строительство железной дороги от Москвы до Сергиевского Посада  1860-1862 года</vt:lpstr>
      <vt:lpstr>Презентация PowerPoint</vt:lpstr>
      <vt:lpstr>Презентация PowerPoint</vt:lpstr>
      <vt:lpstr>Презентация PowerPoint</vt:lpstr>
      <vt:lpstr>Презентация PowerPoint</vt:lpstr>
      <vt:lpstr>Сергиев Посад</vt:lpstr>
      <vt:lpstr>Благодарю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Путешествие из Москвы в Сергиев Посад</dc:title>
  <dc:creator>Маша</dc:creator>
  <cp:lastModifiedBy>User</cp:lastModifiedBy>
  <cp:revision>336</cp:revision>
  <dcterms:created xsi:type="dcterms:W3CDTF">2014-03-23T08:52:06Z</dcterms:created>
  <dcterms:modified xsi:type="dcterms:W3CDTF">2017-02-06T22:58:23Z</dcterms:modified>
</cp:coreProperties>
</file>