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4" r:id="rId4"/>
    <p:sldId id="257" r:id="rId5"/>
    <p:sldId id="259" r:id="rId6"/>
    <p:sldId id="275" r:id="rId7"/>
    <p:sldId id="284" r:id="rId8"/>
    <p:sldId id="260" r:id="rId9"/>
    <p:sldId id="277" r:id="rId10"/>
    <p:sldId id="278" r:id="rId11"/>
    <p:sldId id="280" r:id="rId12"/>
    <p:sldId id="281" r:id="rId13"/>
    <p:sldId id="279" r:id="rId14"/>
    <p:sldId id="286" r:id="rId15"/>
    <p:sldId id="282" r:id="rId16"/>
    <p:sldId id="287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1B0AF6"/>
    <a:srgbClr val="97CB15"/>
    <a:srgbClr val="AE329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12539D-2C62-412C-AB98-1A2A05B59D8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go.mail.ru/frame.html?imgurl=http://www.rustrana.ru/articles/4569/gurev-kasha_oldstyle.jpg&amp;pageurl=http://www.rustrana.ru/article.php?nid%3D4569&amp;id=3397267&amp;iid=8&amp;imgwidth=300&amp;imgheight=225&amp;imgsize=24638&amp;images_links=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052736"/>
            <a:ext cx="7632848" cy="2808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«И полезна, и вкусна каша – матушка наша»</a:t>
            </a:r>
          </a:p>
          <a:p>
            <a:pPr algn="ctr"/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Разговор о правильном питании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b="1" dirty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429132"/>
            <a:ext cx="185738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800" dirty="0">
                <a:solidFill>
                  <a:srgbClr val="002060"/>
                </a:solidFill>
              </a:rPr>
              <a:t>Найди соответствие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27138" y="1588294"/>
            <a:ext cx="3810000" cy="4114800"/>
          </a:xfrm>
        </p:spPr>
        <p:txBody>
          <a:bodyPr/>
          <a:lstStyle/>
          <a:p>
            <a:r>
              <a:rPr lang="ru-RU" altLang="ru-RU" sz="4200" dirty="0">
                <a:solidFill>
                  <a:srgbClr val="002060"/>
                </a:solidFill>
              </a:rPr>
              <a:t>Манная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Гречневая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Овсяная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Рисовая</a:t>
            </a:r>
          </a:p>
          <a:p>
            <a:r>
              <a:rPr lang="ru-RU" altLang="ru-RU" sz="4200" dirty="0" smtClean="0">
                <a:solidFill>
                  <a:srgbClr val="002060"/>
                </a:solidFill>
              </a:rPr>
              <a:t>Пшённая</a:t>
            </a:r>
            <a:endParaRPr lang="ru-RU" altLang="ru-RU" sz="4200" dirty="0">
              <a:solidFill>
                <a:srgbClr val="00206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02720" y="1588294"/>
            <a:ext cx="2957638" cy="4663440"/>
          </a:xfrm>
        </p:spPr>
        <p:txBody>
          <a:bodyPr/>
          <a:lstStyle/>
          <a:p>
            <a:r>
              <a:rPr lang="ru-RU" altLang="ru-RU" sz="4200" dirty="0">
                <a:solidFill>
                  <a:srgbClr val="002060"/>
                </a:solidFill>
              </a:rPr>
              <a:t>Гречиха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Рис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Просо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Пшеница</a:t>
            </a:r>
          </a:p>
          <a:p>
            <a:r>
              <a:rPr lang="ru-RU" altLang="ru-RU" sz="4200" dirty="0">
                <a:solidFill>
                  <a:srgbClr val="002060"/>
                </a:solidFill>
              </a:rPr>
              <a:t>Овёс</a:t>
            </a:r>
          </a:p>
          <a:p>
            <a:endParaRPr lang="ru-RU" altLang="ru-RU" sz="2800" dirty="0">
              <a:solidFill>
                <a:schemeClr val="tx2"/>
              </a:solidFill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644690" y="3498486"/>
            <a:ext cx="1981200" cy="1298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3132137" y="2737966"/>
            <a:ext cx="2552081" cy="13387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576427" y="1930236"/>
            <a:ext cx="2087562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3968540" y="2031638"/>
            <a:ext cx="1899604" cy="8042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4223506" y="3498485"/>
            <a:ext cx="1537541" cy="14440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9" grpId="0" animBg="1"/>
      <p:bldP spid="37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8945" y="32100"/>
            <a:ext cx="7900987" cy="74766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</a:rPr>
              <a:t>Как сделать кашу вкуснее?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89" y="973520"/>
            <a:ext cx="1423701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03" y="2679579"/>
            <a:ext cx="1670497" cy="15543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5548" y="1049974"/>
            <a:ext cx="356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Меня одну не едят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И без меня не едят.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8813" y="1157695"/>
            <a:ext cx="84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5548" y="2367078"/>
            <a:ext cx="2841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Я бел как снег,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В чести у всех.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И нравлюсь вам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Во вред зубам.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0818" y="3079935"/>
            <a:ext cx="98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5548" y="4657174"/>
            <a:ext cx="31075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Жидкое, а не вода,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елое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не снег.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58" y="4276355"/>
            <a:ext cx="1940669" cy="14555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27106" y="6009889"/>
            <a:ext cx="5108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всегда поверх каши лежит?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playing-field.ru/img/2015/052120/36467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92" y="5645868"/>
            <a:ext cx="1719855" cy="11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906844" y="6023797"/>
            <a:ext cx="104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МАСЛО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7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-147638"/>
            <a:ext cx="7793037" cy="2232026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002060"/>
                </a:solidFill>
              </a:rPr>
              <a:t>А ещё в кашу можно добавить фрукты, ягоды, изюм, варенье, орешки.</a:t>
            </a:r>
            <a:r>
              <a:rPr lang="ru-RU" altLang="ru-RU" sz="4000" b="1" dirty="0">
                <a:solidFill>
                  <a:srgbClr val="002060"/>
                </a:solidFill>
              </a:rPr>
              <a:t/>
            </a:r>
            <a:br>
              <a:rPr lang="ru-RU" altLang="ru-RU" sz="4000" b="1" dirty="0">
                <a:solidFill>
                  <a:srgbClr val="002060"/>
                </a:solidFill>
              </a:rPr>
            </a:br>
            <a:endParaRPr lang="ru-RU" alt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32079"/>
            <a:ext cx="1934899" cy="1342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00" y="1955463"/>
            <a:ext cx="1963606" cy="1472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7" b="16736"/>
          <a:stretch/>
        </p:blipFill>
        <p:spPr>
          <a:xfrm>
            <a:off x="5940152" y="3681674"/>
            <a:ext cx="2381250" cy="1404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41527"/>
            <a:ext cx="2789482" cy="2133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82772"/>
            <a:ext cx="2080773" cy="11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?id=3397267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692696"/>
            <a:ext cx="2673654" cy="20155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2857500" cy="2686050"/>
          </a:xfrm>
          <a:prstGeom prst="rect">
            <a:avLst/>
          </a:prstGeom>
        </p:spPr>
      </p:pic>
      <p:pic>
        <p:nvPicPr>
          <p:cNvPr id="4" name="Picture 10" descr="click?url=http%3A%2F%2Fmirsovet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3861048"/>
            <a:ext cx="18367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playing-field.ru/img/2015/052213/00079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22" y="3645024"/>
            <a:ext cx="3744490" cy="24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1576" y="59205"/>
            <a:ext cx="7793037" cy="11509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rgbClr val="FF0000"/>
                </a:solidFill>
                <a:effectLst/>
              </a:rPr>
              <a:t>Пословицы</a:t>
            </a:r>
            <a:endParaRPr lang="ru-RU" alt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140007"/>
            <a:ext cx="4532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Каша – матушка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наша.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797" y="227588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про кашу не забудешь, здоровым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будешь.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915" y="3698863"/>
            <a:ext cx="461421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 да каша – еда наша.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9674" y="5013176"/>
            <a:ext cx="548079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Кашу маслом не испортишь.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2200" b="22700"/>
          <a:stretch/>
        </p:blipFill>
        <p:spPr>
          <a:xfrm>
            <a:off x="1331640" y="260648"/>
            <a:ext cx="3528392" cy="2650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3333750" cy="198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34802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горшок каш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0"/>
          <a:stretch/>
        </p:blipFill>
        <p:spPr bwMode="auto">
          <a:xfrm>
            <a:off x="2736484" y="2924944"/>
            <a:ext cx="40322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6640" y="208240"/>
            <a:ext cx="3103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понял, что …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9800" y="740605"/>
            <a:ext cx="2062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узнал …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5578" y="1336413"/>
            <a:ext cx="453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было интересно …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горшок каш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0"/>
          <a:stretch/>
        </p:blipFill>
        <p:spPr bwMode="auto">
          <a:xfrm>
            <a:off x="1077221" y="2592199"/>
            <a:ext cx="40322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4941168"/>
            <a:ext cx="2672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000" dirty="0">
                <a:solidFill>
                  <a:srgbClr val="FF0000"/>
                </a:solidFill>
                <a:latin typeface="Constantia" panose="02030602050306030303" pitchFamily="18" charset="0"/>
                <a:cs typeface="Arabic Typesetting" panose="03020402040406030203" pitchFamily="66" charset="-78"/>
              </a:rPr>
              <a:t>Каша</a:t>
            </a:r>
            <a:endParaRPr lang="ru-RU" sz="8000" dirty="0">
              <a:solidFill>
                <a:srgbClr val="FF0000"/>
              </a:solidFill>
              <a:latin typeface="Constantia" panose="0203060205030603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20688"/>
            <a:ext cx="8066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3600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Полезной и</a:t>
            </a:r>
            <a:r>
              <a:rPr lang="ru-RU" sz="36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вкусной  должна  быть  еда</a:t>
            </a:r>
          </a:p>
          <a:p>
            <a:pPr hangingPunct="0">
              <a:spcAft>
                <a:spcPts val="0"/>
              </a:spcAft>
            </a:pPr>
            <a:r>
              <a:rPr lang="ru-RU" sz="36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 каша, поэтому с нами всегда!</a:t>
            </a:r>
            <a:endParaRPr lang="ru-RU" sz="3600" i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0053" y="836712"/>
            <a:ext cx="50914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нужно есть,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расти и развиваться,</a:t>
            </a:r>
          </a:p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этом не болеть.</a:t>
            </a:r>
            <a:endParaRPr lang="ru-RU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924944"/>
            <a:ext cx="47559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5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горшок каш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0"/>
          <a:stretch/>
        </p:blipFill>
        <p:spPr bwMode="auto">
          <a:xfrm>
            <a:off x="2699792" y="620688"/>
            <a:ext cx="40322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4797152"/>
            <a:ext cx="2672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000" dirty="0">
                <a:solidFill>
                  <a:srgbClr val="FF0000"/>
                </a:solidFill>
                <a:latin typeface="Constantia" panose="02030602050306030303" pitchFamily="18" charset="0"/>
                <a:cs typeface="Arabic Typesetting" panose="03020402040406030203" pitchFamily="66" charset="-78"/>
              </a:rPr>
              <a:t>Каша</a:t>
            </a:r>
            <a:endParaRPr lang="ru-RU" sz="8000" dirty="0">
              <a:solidFill>
                <a:srgbClr val="FF0000"/>
              </a:solidFill>
              <a:latin typeface="Constantia" panose="02030602050306030303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1687" y="188641"/>
            <a:ext cx="6408738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каша?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6" y="1628800"/>
            <a:ext cx="61206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48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 – кушанье из крупы,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48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сваренное в воде или на молоке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48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(словарь Даля)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482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712729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4272"/>
            <a:ext cx="7498080" cy="7286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появления каши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02882"/>
            <a:ext cx="8002136" cy="521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появилась, когда люди начали заниматься земледелием.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приготовления каши использовали </a:t>
            </a:r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обмолоченное </a:t>
            </a: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зерно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медленно варилось в печи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b="1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На Руси варили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жидкие </a:t>
            </a:r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заменяли супы);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олужидкие </a:t>
            </a:r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кашицы;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крутые </a:t>
            </a:r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рассыпчатые 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каши-размазни</a:t>
            </a:r>
            <a:r>
              <a:rPr lang="ru-RU" sz="2400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(готовили на молоке).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2385512" cy="27809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26829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– исконно русское блюдо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5656" y="188640"/>
            <a:ext cx="7498080" cy="72861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появления каши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479" y="911158"/>
            <a:ext cx="749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каши не обходился ни один праздничный стол.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302" y="1436279"/>
            <a:ext cx="8028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русских князей существовал обычай – в знак примирения между врагами варить кашу. Без каши мирный договор считался недействительным. С тех пор про несговорчивых людей говорят: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ним кашу не сваришь».</a:t>
            </a:r>
            <a:endParaRPr lang="ru-RU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14" y="4005064"/>
            <a:ext cx="5546893" cy="27360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6469" y="3375271"/>
            <a:ext cx="749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старину отмечали праздник каши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июня.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>
          <a:xfrm>
            <a:off x="1619672" y="116632"/>
            <a:ext cx="8208962" cy="6206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altLang="ru-RU" sz="3600" b="1" dirty="0" smtClean="0">
                <a:solidFill>
                  <a:srgbClr val="FF0000"/>
                </a:solidFill>
                <a:effectLst/>
              </a:rPr>
              <a:t>В какое время лучше есть кашу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781857"/>
            <a:ext cx="1789272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</a:rPr>
              <a:t>завтрак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8777" y="2638106"/>
            <a:ext cx="1191352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</a:rPr>
              <a:t>обед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8777" y="3472356"/>
            <a:ext cx="1273105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</a:rPr>
              <a:t>ужин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4" descr="манная к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340768"/>
            <a:ext cx="3851151" cy="51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60459" y="4149080"/>
            <a:ext cx="3719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каша </a:t>
            </a:r>
            <a:endParaRPr lang="ru-RU" sz="2800" b="1" i="1" dirty="0" smtClean="0">
              <a:solidFill>
                <a:srgbClr val="00206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надолго </a:t>
            </a:r>
            <a:r>
              <a:rPr lang="ru-RU" sz="2800" b="1" i="1" dirty="0">
                <a:solidFill>
                  <a:srgbClr val="00206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сохраняет </a:t>
            </a:r>
            <a:endParaRPr lang="ru-RU" sz="2800" b="1" i="1" dirty="0" smtClean="0">
              <a:solidFill>
                <a:srgbClr val="00206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800" b="1" i="1" dirty="0">
                <a:solidFill>
                  <a:srgbClr val="00206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сытости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11525" y="115888"/>
            <a:ext cx="5832475" cy="7794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Знаешь ли ты крупы?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4" descr="гре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69" y="853811"/>
            <a:ext cx="1467454" cy="129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2185" y="1285519"/>
            <a:ext cx="241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ГРЕЧНЕВАЯ КАША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374229"/>
            <a:ext cx="2025037" cy="13365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23220" y="26849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ОВЁС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12" y="2329709"/>
            <a:ext cx="834008" cy="1100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06" y="3673658"/>
            <a:ext cx="1093016" cy="81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68" y="3793523"/>
            <a:ext cx="1091952" cy="6366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58278" y="3898439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8" y="4827190"/>
            <a:ext cx="2030179" cy="12001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192967" y="524259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8045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Черна, мала крошка.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Соберут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немножко,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воде поварят,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Кто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съест, похвалит.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30809" y="2625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во поле на кургане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Стоит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курица с серьгами.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37935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поле метелкой,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мешке жемчугом.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69692" y="4875371"/>
            <a:ext cx="4893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воде растёт,  уборки ждёт.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Годен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каши, ест его Маша.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Годен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плова, ест его Вова.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  <p:bldP spid="20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4" y="2413833"/>
            <a:ext cx="1194778" cy="115983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576" y="59205"/>
            <a:ext cx="7793037" cy="60400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>
                <a:solidFill>
                  <a:srgbClr val="002060"/>
                </a:solidFill>
              </a:rPr>
              <a:t>Виды каш: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726" y="836712"/>
            <a:ext cx="3529012" cy="5656739"/>
          </a:xfrm>
        </p:spPr>
        <p:txBody>
          <a:bodyPr>
            <a:normAutofit/>
          </a:bodyPr>
          <a:lstStyle/>
          <a:p>
            <a:r>
              <a:rPr lang="ru-RU" altLang="ru-RU" sz="4800" dirty="0" smtClean="0">
                <a:solidFill>
                  <a:srgbClr val="002060"/>
                </a:solidFill>
              </a:rPr>
              <a:t>манная</a:t>
            </a:r>
            <a:endParaRPr lang="ru-RU" altLang="ru-RU" sz="4800" dirty="0">
              <a:solidFill>
                <a:srgbClr val="002060"/>
              </a:solidFill>
            </a:endParaRPr>
          </a:p>
          <a:p>
            <a:r>
              <a:rPr lang="ru-RU" altLang="ru-RU" sz="4800" dirty="0" smtClean="0">
                <a:solidFill>
                  <a:srgbClr val="002060"/>
                </a:solidFill>
              </a:rPr>
              <a:t>гречневая</a:t>
            </a:r>
            <a:endParaRPr lang="ru-RU" altLang="ru-RU" sz="4800" dirty="0">
              <a:solidFill>
                <a:srgbClr val="002060"/>
              </a:solidFill>
            </a:endParaRPr>
          </a:p>
          <a:p>
            <a:r>
              <a:rPr lang="ru-RU" altLang="ru-RU" sz="4800" dirty="0">
                <a:solidFill>
                  <a:srgbClr val="002060"/>
                </a:solidFill>
              </a:rPr>
              <a:t>перловая</a:t>
            </a:r>
          </a:p>
          <a:p>
            <a:r>
              <a:rPr lang="ru-RU" altLang="ru-RU" sz="4800" dirty="0" smtClean="0">
                <a:solidFill>
                  <a:srgbClr val="002060"/>
                </a:solidFill>
              </a:rPr>
              <a:t>пшённая</a:t>
            </a:r>
            <a:endParaRPr lang="ru-RU" altLang="ru-RU" sz="4800" dirty="0">
              <a:solidFill>
                <a:srgbClr val="002060"/>
              </a:solidFill>
            </a:endParaRPr>
          </a:p>
          <a:p>
            <a:r>
              <a:rPr lang="ru-RU" altLang="ru-RU" sz="4800" dirty="0">
                <a:solidFill>
                  <a:srgbClr val="002060"/>
                </a:solidFill>
              </a:rPr>
              <a:t>р</a:t>
            </a:r>
            <a:r>
              <a:rPr lang="ru-RU" altLang="ru-RU" sz="4800" dirty="0" smtClean="0">
                <a:solidFill>
                  <a:srgbClr val="002060"/>
                </a:solidFill>
              </a:rPr>
              <a:t>исовая</a:t>
            </a:r>
          </a:p>
          <a:p>
            <a:r>
              <a:rPr lang="ru-RU" altLang="ru-RU" sz="4800" dirty="0">
                <a:solidFill>
                  <a:srgbClr val="002060"/>
                </a:solidFill>
              </a:rPr>
              <a:t> </a:t>
            </a:r>
            <a:r>
              <a:rPr lang="ru-RU" altLang="ru-RU" sz="4800" dirty="0" smtClean="0">
                <a:solidFill>
                  <a:srgbClr val="002060"/>
                </a:solidFill>
              </a:rPr>
              <a:t>овсяная</a:t>
            </a:r>
            <a:endParaRPr lang="ru-RU" altLang="ru-RU" sz="4800" dirty="0">
              <a:solidFill>
                <a:srgbClr val="002060"/>
              </a:solidFill>
            </a:endParaRPr>
          </a:p>
          <a:p>
            <a:endParaRPr lang="ru-RU" altLang="ru-RU" sz="4000" dirty="0">
              <a:solidFill>
                <a:schemeClr val="tx2"/>
              </a:solidFill>
            </a:endParaRPr>
          </a:p>
        </p:txBody>
      </p:sp>
      <p:pic>
        <p:nvPicPr>
          <p:cNvPr id="27653" name="Picture 5" descr="гре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25" y="1506098"/>
            <a:ext cx="1233086" cy="11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50" y="4398580"/>
            <a:ext cx="1610705" cy="1077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57" y="3425682"/>
            <a:ext cx="1297197" cy="972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12" y="768199"/>
            <a:ext cx="1291858" cy="1007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05" y="5592496"/>
            <a:ext cx="1624410" cy="10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1038</TotalTime>
  <Words>400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Arabic Typesetting</vt:lpstr>
      <vt:lpstr>Arial</vt:lpstr>
      <vt:lpstr>Calibri</vt:lpstr>
      <vt:lpstr>Constantia</vt:lpstr>
      <vt:lpstr>Corbel</vt:lpstr>
      <vt:lpstr>Gill Sans MT</vt:lpstr>
      <vt:lpstr>PT Sans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Что такое каша? </vt:lpstr>
      <vt:lpstr>История появления каши</vt:lpstr>
      <vt:lpstr>Презентация PowerPoint</vt:lpstr>
      <vt:lpstr>Презентация PowerPoint</vt:lpstr>
      <vt:lpstr>Знаешь ли ты крупы?</vt:lpstr>
      <vt:lpstr>Виды каш:</vt:lpstr>
      <vt:lpstr>Найди соответствие</vt:lpstr>
      <vt:lpstr>Как сделать кашу вкуснее?</vt:lpstr>
      <vt:lpstr>А ещё в кашу можно добавить фрукты, ягоды, изюм, варенье, орешки.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«Веселый урок о том, что вкусно и полезно»  в рамках программы «Разговор о правильном питании»  1, 2, 3 части</dc:title>
  <dc:creator>Евгений</dc:creator>
  <cp:lastModifiedBy>Я</cp:lastModifiedBy>
  <cp:revision>121</cp:revision>
  <dcterms:created xsi:type="dcterms:W3CDTF">2013-12-22T16:05:32Z</dcterms:created>
  <dcterms:modified xsi:type="dcterms:W3CDTF">2017-01-29T08:17:27Z</dcterms:modified>
</cp:coreProperties>
</file>