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6"/>
  </p:notesMasterIdLst>
  <p:sldIdLst>
    <p:sldId id="354" r:id="rId2"/>
    <p:sldId id="315" r:id="rId3"/>
    <p:sldId id="331" r:id="rId4"/>
    <p:sldId id="342" r:id="rId5"/>
    <p:sldId id="333" r:id="rId6"/>
    <p:sldId id="343" r:id="rId7"/>
    <p:sldId id="334" r:id="rId8"/>
    <p:sldId id="344" r:id="rId9"/>
    <p:sldId id="260" r:id="rId10"/>
    <p:sldId id="325" r:id="rId11"/>
    <p:sldId id="345" r:id="rId12"/>
    <p:sldId id="326" r:id="rId13"/>
    <p:sldId id="356" r:id="rId14"/>
    <p:sldId id="355" r:id="rId15"/>
    <p:sldId id="346" r:id="rId16"/>
    <p:sldId id="270" r:id="rId17"/>
    <p:sldId id="264" r:id="rId18"/>
    <p:sldId id="271" r:id="rId19"/>
    <p:sldId id="347" r:id="rId20"/>
    <p:sldId id="332" r:id="rId21"/>
    <p:sldId id="348" r:id="rId22"/>
    <p:sldId id="266" r:id="rId23"/>
    <p:sldId id="349" r:id="rId24"/>
    <p:sldId id="339" r:id="rId25"/>
    <p:sldId id="350" r:id="rId26"/>
    <p:sldId id="340" r:id="rId27"/>
    <p:sldId id="351" r:id="rId28"/>
    <p:sldId id="258" r:id="rId29"/>
    <p:sldId id="357" r:id="rId30"/>
    <p:sldId id="322" r:id="rId31"/>
    <p:sldId id="358" r:id="rId32"/>
    <p:sldId id="341" r:id="rId33"/>
    <p:sldId id="352" r:id="rId34"/>
    <p:sldId id="329" r:id="rId3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4ADB-E450-402C-BFF2-09E1C67F11C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8F430-9968-46AC-977B-DE84CFB8A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E49ED-7A9E-4565-B5FC-D2BB04424C1F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82607-B2B6-44C0-A272-65C4525B5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81158F-A1DC-4D2C-A756-12900DEF1B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E62F2-BEFC-4646-8A21-FF6AC6D4DB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B2431-6F03-43A6-84AB-B99B97839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219D80-4326-48B4-A4BA-954EBBA43A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E49ED-7A9E-4565-B5FC-D2BB04424C1F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9182607-B2B6-44C0-A272-65C4525B5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9" r:id="rId4"/>
    <p:sldLayoutId id="2147483684" r:id="rId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560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состояния 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воды.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3" name="Picture 25" descr="Рисунок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9263" y="3916363"/>
            <a:ext cx="1836737" cy="1714500"/>
          </a:xfrm>
          <a:noFill/>
          <a:ln/>
        </p:spPr>
      </p:pic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2268538" y="1341438"/>
            <a:ext cx="4392612" cy="936625"/>
          </a:xfrm>
          <a:prstGeom prst="flowChartPunchedTape">
            <a:avLst/>
          </a:prstGeom>
          <a:solidFill>
            <a:srgbClr val="00FFFF">
              <a:alpha val="28999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484438" y="1412875"/>
            <a:ext cx="3600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/>
              <a:t>в</a:t>
            </a:r>
            <a:r>
              <a:rPr lang="ru-RU" sz="4400" b="1" i="1" dirty="0" smtClean="0"/>
              <a:t>ода</a:t>
            </a:r>
            <a:endParaRPr lang="ru-RU" sz="4400" b="1" i="1" dirty="0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2714612" y="2349500"/>
            <a:ext cx="561988" cy="43655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356100" y="2276475"/>
            <a:ext cx="1586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435600" y="2205038"/>
            <a:ext cx="865188" cy="115093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1" name="WordArt 23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68313" y="3357563"/>
            <a:ext cx="2374900" cy="7191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endParaRPr lang="ru-RU" kern="10" spc="-18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6357950" y="2928934"/>
            <a:ext cx="2519362" cy="15843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00FFFF"/>
          </a:solidFill>
          <a:ln w="25400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6929454" y="3929066"/>
            <a:ext cx="1798637" cy="1295400"/>
          </a:xfrm>
          <a:prstGeom prst="cloudCallout">
            <a:avLst>
              <a:gd name="adj1" fmla="val -81333"/>
              <a:gd name="adj2" fmla="val 96815"/>
            </a:avLst>
          </a:prstGeom>
          <a:solidFill>
            <a:srgbClr val="00CCFF"/>
          </a:solidFill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2082" name="Picture 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563938" y="4581525"/>
            <a:ext cx="1871662" cy="1655763"/>
          </a:xfrm>
          <a:noFill/>
          <a:ln/>
        </p:spPr>
      </p:pic>
      <p:sp>
        <p:nvSpPr>
          <p:cNvPr id="15" name="TextBox 14"/>
          <p:cNvSpPr txBox="1"/>
          <p:nvPr/>
        </p:nvSpPr>
        <p:spPr>
          <a:xfrm>
            <a:off x="508708" y="2786058"/>
            <a:ext cx="295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жидкая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3240" y="3357562"/>
            <a:ext cx="387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твёрдая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6380" y="4000504"/>
            <a:ext cx="4328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газообразная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0"/>
            <a:ext cx="8001056" cy="71435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Ответьте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вопросы: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71480"/>
            <a:ext cx="9144000" cy="517209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pPr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Как вода переходит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из жидкого состояния </a:t>
            </a:r>
            <a:endParaRPr lang="ru-RU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газообразное</a:t>
            </a:r>
            <a:r>
              <a:rPr lang="en-US" b="1" i="1" dirty="0" smtClean="0"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------------------------------------------------------------------</a:t>
            </a:r>
          </a:p>
          <a:p>
            <a:pPr algn="ctr"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2 группа</a:t>
            </a:r>
          </a:p>
          <a:p>
            <a:pPr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Как вода переходит  из жидкого состояния в твёрдое ? </a:t>
            </a:r>
          </a:p>
          <a:p>
            <a:pPr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------------------------------------------------------------------</a:t>
            </a:r>
            <a:endParaRPr lang="ru-RU" b="1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3 группа</a:t>
            </a:r>
          </a:p>
          <a:p>
            <a:pPr>
              <a:buNone/>
            </a:pP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Как вода переходит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твёрдого состояния в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жидкое</a:t>
            </a:r>
            <a:r>
              <a:rPr lang="ru-RU" b="1" i="1"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endParaRPr lang="ru-RU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Конденсация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это переход воды 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из газообразного состояния в жидкое.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58175" cy="1139825"/>
          </a:xfrm>
        </p:spPr>
        <p:txBody>
          <a:bodyPr/>
          <a:lstStyle/>
          <a:p>
            <a:pPr algn="ctr"/>
            <a:r>
              <a:rPr lang="ru-RU" sz="3800" dirty="0">
                <a:solidFill>
                  <a:srgbClr val="952405"/>
                </a:solidFill>
              </a:rPr>
              <a:t>                 </a:t>
            </a:r>
            <a:r>
              <a:rPr lang="ru-RU" sz="6000" dirty="0" smtClean="0">
                <a:solidFill>
                  <a:srgbClr val="FF0000"/>
                </a:solidFill>
              </a:rPr>
              <a:t>  </a:t>
            </a:r>
            <a:r>
              <a:rPr lang="ru-RU" sz="3800" dirty="0">
                <a:solidFill>
                  <a:srgbClr val="952405"/>
                </a:solidFill>
              </a:rPr>
              <a:t/>
            </a:r>
            <a:br>
              <a:rPr lang="ru-RU" sz="3800" dirty="0">
                <a:solidFill>
                  <a:srgbClr val="952405"/>
                </a:solidFill>
              </a:rPr>
            </a:br>
            <a:r>
              <a:rPr lang="ru-RU" sz="3800" b="1" dirty="0">
                <a:solidFill>
                  <a:schemeClr val="bg2"/>
                </a:solidFill>
              </a:rPr>
              <a:t>                    </a:t>
            </a:r>
            <a:r>
              <a:rPr lang="ru-RU" sz="3800" b="1" dirty="0">
                <a:solidFill>
                  <a:schemeClr val="tx1"/>
                </a:solidFill>
              </a:rPr>
              <a:t/>
            </a:r>
            <a:br>
              <a:rPr lang="ru-RU" sz="3800" b="1" dirty="0">
                <a:solidFill>
                  <a:schemeClr val="tx1"/>
                </a:solidFill>
              </a:rPr>
            </a:br>
            <a:endParaRPr lang="ru-RU" sz="3800" b="1" dirty="0">
              <a:solidFill>
                <a:schemeClr val="tx1"/>
              </a:solidFill>
            </a:endParaRPr>
          </a:p>
        </p:txBody>
      </p:sp>
      <p:pic>
        <p:nvPicPr>
          <p:cNvPr id="260104" name="Picture 8" descr="червяк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3573463"/>
            <a:ext cx="17557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472" y="285728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Проведём опыт.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357298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Будем нагревать воду, над которой закреплён холодный предмет, например, тарелка со льдом. </a:t>
            </a:r>
            <a:endParaRPr lang="ru-RU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507207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Что происходит?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80400" cy="275590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  <a:effectLst/>
                <a:latin typeface="Arbat" pitchFamily="2" charset="0"/>
              </a:rPr>
              <a:t>Вскоре  </a:t>
            </a:r>
            <a:r>
              <a:rPr lang="ru-RU" sz="4000" b="1" dirty="0">
                <a:solidFill>
                  <a:schemeClr val="tx1"/>
                </a:solidFill>
                <a:effectLst/>
                <a:latin typeface="Arbat" pitchFamily="2" charset="0"/>
              </a:rPr>
              <a:t>нижняя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Arbat" pitchFamily="2" charset="0"/>
              </a:rPr>
              <a:t> сторона  тарелки станет  </a:t>
            </a:r>
            <a:r>
              <a:rPr lang="ru-RU" sz="4000" b="1" dirty="0">
                <a:solidFill>
                  <a:schemeClr val="tx1"/>
                </a:solidFill>
                <a:effectLst/>
                <a:latin typeface="Arbat" pitchFamily="2" charset="0"/>
              </a:rPr>
              <a:t>влажной,</a:t>
            </a:r>
            <a:r>
              <a:rPr lang="en-US" sz="4000" b="1" dirty="0">
                <a:solidFill>
                  <a:schemeClr val="tx1"/>
                </a:solidFill>
                <a:effectLst/>
                <a:latin typeface="Arbat" pitchFamily="2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Arbat" pitchFamily="2" charset="0"/>
              </a:rPr>
              <a:t>мы  увидим  на </a:t>
            </a:r>
            <a:r>
              <a:rPr lang="ru-RU" sz="4000" b="1" dirty="0">
                <a:solidFill>
                  <a:schemeClr val="tx1"/>
                </a:solidFill>
                <a:effectLst/>
                <a:latin typeface="Arbat" pitchFamily="2" charset="0"/>
              </a:rPr>
              <a:t>ней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Arbat" pitchFamily="2" charset="0"/>
              </a:rPr>
              <a:t> капли</a:t>
            </a:r>
            <a:r>
              <a:rPr lang="en-US" sz="4000" b="1" dirty="0">
                <a:solidFill>
                  <a:schemeClr val="tx1"/>
                </a:solidFill>
                <a:effectLst/>
                <a:latin typeface="Arbat" pitchFamily="2" charset="0"/>
              </a:rPr>
              <a:t>,</a:t>
            </a:r>
            <a:r>
              <a:rPr lang="ru-RU" sz="4000" b="1" dirty="0">
                <a:solidFill>
                  <a:schemeClr val="tx1"/>
                </a:solidFill>
                <a:effectLst/>
                <a:latin typeface="Arbat" pitchFamily="2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Arbat" pitchFamily="2" charset="0"/>
              </a:rPr>
              <a:t>которые  </a:t>
            </a:r>
            <a:r>
              <a:rPr lang="ru-RU" sz="4000" b="1" dirty="0">
                <a:solidFill>
                  <a:schemeClr val="tx1"/>
                </a:solidFill>
                <a:effectLst/>
                <a:latin typeface="Arbat" pitchFamily="2" charset="0"/>
              </a:rPr>
              <a:t>начнут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Arbat" pitchFamily="2" charset="0"/>
              </a:rPr>
              <a:t>падать  </a:t>
            </a:r>
            <a:r>
              <a:rPr lang="ru-RU" sz="4000" b="1" dirty="0">
                <a:solidFill>
                  <a:schemeClr val="tx1"/>
                </a:solidFill>
                <a:effectLst/>
                <a:latin typeface="Arbat" pitchFamily="2" charset="0"/>
              </a:rPr>
              <a:t>вниз.</a:t>
            </a:r>
          </a:p>
        </p:txBody>
      </p:sp>
      <p:pic>
        <p:nvPicPr>
          <p:cNvPr id="193546" name="Picture 10" descr="Изображение 0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16238" y="3500438"/>
            <a:ext cx="3095625" cy="2881312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0"/>
            <a:ext cx="9001156" cy="1571612"/>
          </a:xfrm>
        </p:spPr>
        <p:txBody>
          <a:bodyPr/>
          <a:lstStyle/>
          <a:p>
            <a:pPr algn="ctr"/>
            <a:r>
              <a:rPr lang="ru-RU" sz="3800" dirty="0">
                <a:solidFill>
                  <a:srgbClr val="FF00FF"/>
                </a:solidFill>
              </a:rPr>
              <a:t/>
            </a:r>
            <a:br>
              <a:rPr lang="ru-RU" sz="3800" dirty="0">
                <a:solidFill>
                  <a:srgbClr val="FF00FF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</a:rPr>
              <a:t>Как </a:t>
            </a:r>
            <a:r>
              <a:rPr lang="ru-RU" sz="4000" b="1" dirty="0">
                <a:solidFill>
                  <a:srgbClr val="FF0000"/>
                </a:solidFill>
                <a:effectLst/>
              </a:rPr>
              <a:t>же объяснить то</a:t>
            </a:r>
            <a:r>
              <a:rPr lang="en-US" sz="4000" b="1" dirty="0">
                <a:solidFill>
                  <a:srgbClr val="FF0000"/>
                </a:solidFill>
                <a:effectLst/>
              </a:rPr>
              <a:t>,</a:t>
            </a:r>
            <a:r>
              <a:rPr lang="ru-RU" sz="4000" b="1" dirty="0">
                <a:solidFill>
                  <a:srgbClr val="FF0000"/>
                </a:solidFill>
                <a:effectLst/>
              </a:rPr>
              <a:t>что мы наблюдали ?</a:t>
            </a:r>
            <a:r>
              <a:rPr lang="ru-RU" sz="3800" dirty="0">
                <a:solidFill>
                  <a:srgbClr val="FF00FF"/>
                </a:solidFill>
              </a:rPr>
              <a:t/>
            </a:r>
            <a:br>
              <a:rPr lang="ru-RU" sz="3800" dirty="0">
                <a:solidFill>
                  <a:srgbClr val="FF00FF"/>
                </a:solidFill>
              </a:rPr>
            </a:br>
            <a:endParaRPr lang="ru-RU" sz="3800" dirty="0">
              <a:solidFill>
                <a:srgbClr val="FF00FF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5410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600" dirty="0">
                <a:solidFill>
                  <a:srgbClr val="FFFF00"/>
                </a:solidFill>
                <a:latin typeface="Microsoft Sans Serif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857364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Вода при нагревании быстро испаряется. Невидимый пар </a:t>
            </a:r>
          </a:p>
          <a:p>
            <a:r>
              <a:rPr lang="ru-RU" sz="3600" dirty="0" smtClean="0"/>
              <a:t>поднимается вверх. Соприкасаясь с холодным предметом,</a:t>
            </a:r>
          </a:p>
          <a:p>
            <a:r>
              <a:rPr lang="ru-RU" sz="3600" dirty="0" smtClean="0"/>
              <a:t>он снова превращается в воду. Капельки воды увеличиваются,</a:t>
            </a:r>
          </a:p>
          <a:p>
            <a:r>
              <a:rPr lang="ru-RU" sz="3600" dirty="0" smtClean="0"/>
              <a:t> отрываются и падают. Получился круговорот воды.</a:t>
            </a:r>
            <a:endParaRPr lang="ru-RU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14290"/>
            <a:ext cx="62865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Меня пьют,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Меня льют.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Всем нужна я,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Кто я такая?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4500570"/>
            <a:ext cx="23424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6000" dirty="0"/>
          </a:p>
        </p:txBody>
      </p:sp>
      <p:pic>
        <p:nvPicPr>
          <p:cNvPr id="1026" name="Picture 2" descr="G:\школа работа\классы 1-4  дошкольники\3 класс\3 класс 2013-2014\окружающий мир\вода картинки\во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661172"/>
            <a:ext cx="4071966" cy="30539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3050"/>
            <a:ext cx="90011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морях и реках обитает,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Но часто по небу летает.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 как наскучит ей летать,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 землю падает опять.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Круговорот воды в природе </a:t>
            </a:r>
          </a:p>
        </p:txBody>
      </p:sp>
      <p:pic>
        <p:nvPicPr>
          <p:cNvPr id="264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1628775"/>
            <a:ext cx="6048375" cy="4781550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071546"/>
          <a:ext cx="8286808" cy="4876800"/>
        </p:xfrm>
        <a:graphic>
          <a:graphicData uri="http://schemas.openxmlformats.org/drawingml/2006/table">
            <a:tbl>
              <a:tblPr/>
              <a:tblGrid>
                <a:gridCol w="3766730"/>
                <a:gridCol w="452007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3525" algn="l"/>
                        </a:tabLst>
                      </a:pPr>
                      <a:r>
                        <a:rPr lang="ru-RU" sz="40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испарение воды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33525" algn="l"/>
                        </a:tabLst>
                        <a:defRPr/>
                      </a:pPr>
                      <a:r>
                        <a:rPr lang="ru-RU" sz="40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превращение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33525" algn="l"/>
                        </a:tabLst>
                        <a:defRPr/>
                      </a:pPr>
                      <a:r>
                        <a:rPr lang="ru-RU" sz="40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воды в пар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3525" algn="l"/>
                        </a:tabLst>
                      </a:pPr>
                      <a:r>
                        <a:rPr lang="ru-RU" sz="40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замерзание воды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33525" algn="l"/>
                        </a:tabLst>
                        <a:defRPr/>
                      </a:pPr>
                      <a:r>
                        <a:rPr lang="ru-RU" sz="40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превращение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33525" algn="l"/>
                        </a:tabLst>
                        <a:defRPr/>
                      </a:pPr>
                      <a:r>
                        <a:rPr lang="ru-RU" sz="40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воды в лёд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3525" algn="l"/>
                        </a:tabLst>
                      </a:pPr>
                      <a:r>
                        <a:rPr lang="ru-RU" sz="4000" b="1" i="0">
                          <a:latin typeface="Times New Roman"/>
                          <a:ea typeface="Times New Roman"/>
                        </a:rPr>
                        <a:t>таяние льда  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33525" algn="l"/>
                        </a:tabLst>
                        <a:defRPr/>
                      </a:pPr>
                      <a:r>
                        <a:rPr lang="ru-RU" sz="4000" b="0" i="0" dirty="0" smtClean="0">
                          <a:latin typeface="Times New Roman"/>
                          <a:ea typeface="Times New Roman"/>
                        </a:rPr>
                        <a:t>превращение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33525" algn="l"/>
                        </a:tabLst>
                        <a:defRPr/>
                      </a:pPr>
                      <a:r>
                        <a:rPr lang="ru-RU" sz="4000" b="0" i="0" dirty="0" smtClean="0">
                          <a:latin typeface="Times New Roman"/>
                          <a:ea typeface="Times New Roman"/>
                        </a:rPr>
                        <a:t>льда в воду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3525" algn="l"/>
                        </a:tabLst>
                      </a:pPr>
                      <a:r>
                        <a:rPr lang="ru-RU" sz="40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конденсация пара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3525" algn="l"/>
                        </a:tabLst>
                      </a:pPr>
                      <a:r>
                        <a:rPr lang="ru-RU" sz="40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превращение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533525" algn="l"/>
                        </a:tabLst>
                      </a:pPr>
                      <a:r>
                        <a:rPr lang="ru-RU" sz="40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пара в воду</a:t>
                      </a:r>
                      <a:endParaRPr lang="ru-RU" sz="4000" b="1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28860" y="0"/>
            <a:ext cx="460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533525" algn="l"/>
              </a:tabLst>
            </a:pP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Проверь себя: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3327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с.53-56 читать, в. 3, 4 на стр.58.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тетрадях н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арисуйте  схему круговорота воды в природе.</a:t>
            </a: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78548"/>
            <a:ext cx="8643998" cy="64829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28680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План. 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задания. Тест.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по теме. Практическая работа. </a:t>
            </a:r>
          </a:p>
          <a:p>
            <a:pPr marL="342900" indent="-342900">
              <a:buAutoNum type="arabicPeriod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по теме. Просмотр видеофрагмента мультфильма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Капитошка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Сообщение по теме.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Закрепление.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глаз.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Домашнее задание.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Сообщения по теме*.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320954"/>
            <a:ext cx="4714908" cy="3537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7" descr="зим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000108"/>
            <a:ext cx="4000528" cy="4286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42851"/>
            <a:ext cx="4714908" cy="3367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Саша\Рабочий стол\вода печать\град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06910"/>
            <a:ext cx="4548198" cy="3418255"/>
          </a:xfrm>
          <a:prstGeom prst="rect">
            <a:avLst/>
          </a:prstGeom>
          <a:noFill/>
        </p:spPr>
      </p:pic>
      <p:pic>
        <p:nvPicPr>
          <p:cNvPr id="1028" name="Picture 4" descr="C:\Documents and Settings\Саша\Рабочий стол\вода печать\дождь 1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40" y="857232"/>
            <a:ext cx="4029070" cy="5036338"/>
          </a:xfrm>
          <a:prstGeom prst="rect">
            <a:avLst/>
          </a:prstGeom>
          <a:noFill/>
        </p:spPr>
      </p:pic>
      <p:pic>
        <p:nvPicPr>
          <p:cNvPr id="1029" name="Picture 5" descr="C:\Documents and Settings\Саша\Рабочий стол\вода печать\снег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639054"/>
            <a:ext cx="4624398" cy="303698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G:\школа работа\классы 1-4  дошкольники\3 класс\3 класс 2013-2014\окружающий мир\вода картинки\кап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429000"/>
            <a:ext cx="4191008" cy="3143256"/>
          </a:xfrm>
          <a:prstGeom prst="rect">
            <a:avLst/>
          </a:prstGeom>
          <a:noFill/>
        </p:spPr>
      </p:pic>
      <p:pic>
        <p:nvPicPr>
          <p:cNvPr id="1028" name="Picture 4" descr="G:\школа работа\классы 1-4  дошкольники\3 класс\3 класс 2013-2014\окружающий мир\вода картинки\волч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000240"/>
            <a:ext cx="4071934" cy="305395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8"/>
          <a:ext cx="8643998" cy="6444877"/>
        </p:xfrm>
        <a:graphic>
          <a:graphicData uri="http://schemas.openxmlformats.org/drawingml/2006/table">
            <a:tbl>
              <a:tblPr/>
              <a:tblGrid>
                <a:gridCol w="4786346"/>
                <a:gridCol w="385765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КЛЮЧИ К ТЕСТУ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А1. – б)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жидкое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А2. – в) вода бесцветная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А3. – б) вода расширяется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А4. – г) солёная на вкус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В1. – б) вода хороший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растворитель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В2. – в) глина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С1. – а) для мытья посуды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        б)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для</a:t>
                      </a: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приготовления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пищи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А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– 1 балл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В – 2 балла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С – 3 балла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-----------------------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«5» - 9, 10, 11 баллов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«4» - 7, 8 баллов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«3» - 5, 6 баллов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«2» - &lt; 5 баллов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14290"/>
          <a:ext cx="7429552" cy="5072098"/>
        </p:xfrm>
        <a:graphic>
          <a:graphicData uri="http://schemas.openxmlformats.org/drawingml/2006/table">
            <a:tbl>
              <a:tblPr/>
              <a:tblGrid>
                <a:gridCol w="7429552"/>
              </a:tblGrid>
              <a:tr h="50720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и туча, и туман,</a:t>
                      </a:r>
                      <a:endParaRPr lang="ru-RU" sz="6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ручей, и океан</a:t>
                      </a:r>
                      <a:endParaRPr lang="ru-RU" sz="6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летаю, и </a:t>
                      </a:r>
                      <a:r>
                        <a:rPr lang="ru-RU" sz="60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бегу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 стеклянной быть могу.</a:t>
                      </a:r>
                      <a:r>
                        <a:rPr kumimoji="0" lang="ru-RU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endParaRPr kumimoji="0" lang="ru-RU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43636" y="5072074"/>
            <a:ext cx="27146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6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"/>
            <a:ext cx="9144000" cy="221455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FF00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каких трех </a:t>
            </a: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состояниях находится </a:t>
            </a: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вода в природе?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pic>
        <p:nvPicPr>
          <p:cNvPr id="88074" name="Picture 10" descr="аквариум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71736" y="2507120"/>
            <a:ext cx="4087827" cy="4093705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0000"/>
        </a:dk1>
        <a:lt1>
          <a:srgbClr val="99CC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CAE2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10">
        <a:dk1>
          <a:srgbClr val="000000"/>
        </a:dk1>
        <a:lt1>
          <a:srgbClr val="FFFFCC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11">
        <a:dk1>
          <a:srgbClr val="000000"/>
        </a:dk1>
        <a:lt1>
          <a:srgbClr val="CCCC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E2E2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427</Words>
  <Application>Microsoft Office PowerPoint</Application>
  <PresentationFormat>Экран (4:3)</PresentationFormat>
  <Paragraphs>98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Три состояния воды.</vt:lpstr>
      <vt:lpstr>Слайд 11</vt:lpstr>
      <vt:lpstr>Ответьте на вопросы:</vt:lpstr>
      <vt:lpstr>Слайд 13</vt:lpstr>
      <vt:lpstr>Слайд 14</vt:lpstr>
      <vt:lpstr>Слайд 15</vt:lpstr>
      <vt:lpstr>                                         </vt:lpstr>
      <vt:lpstr>Вскоре  нижняя  сторона  тарелки станет  влажной, мы  увидим  на ней  капли, которые  начнут падать  вниз.</vt:lpstr>
      <vt:lpstr> Как же объяснить то,что мы наблюдали ? </vt:lpstr>
      <vt:lpstr>Слайд 19</vt:lpstr>
      <vt:lpstr>Слайд 20</vt:lpstr>
      <vt:lpstr>Слайд 21</vt:lpstr>
      <vt:lpstr>Круговорот воды в природе 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 Антон Витальевич</dc:creator>
  <cp:lastModifiedBy>Домашний</cp:lastModifiedBy>
  <cp:revision>80</cp:revision>
  <dcterms:created xsi:type="dcterms:W3CDTF">2010-04-02T16:03:36Z</dcterms:created>
  <dcterms:modified xsi:type="dcterms:W3CDTF">2014-02-05T09:17:35Z</dcterms:modified>
</cp:coreProperties>
</file>