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1410" r:id="rId2"/>
    <p:sldId id="1380" r:id="rId3"/>
    <p:sldId id="1393" r:id="rId4"/>
    <p:sldId id="1382" r:id="rId5"/>
    <p:sldId id="1372" r:id="rId6"/>
    <p:sldId id="1373" r:id="rId7"/>
    <p:sldId id="1374" r:id="rId8"/>
    <p:sldId id="1375" r:id="rId9"/>
    <p:sldId id="548" r:id="rId10"/>
    <p:sldId id="1354" r:id="rId11"/>
    <p:sldId id="549" r:id="rId12"/>
    <p:sldId id="550" r:id="rId13"/>
    <p:sldId id="553" r:id="rId14"/>
    <p:sldId id="703" r:id="rId15"/>
    <p:sldId id="564" r:id="rId16"/>
    <p:sldId id="558" r:id="rId17"/>
    <p:sldId id="1401" r:id="rId18"/>
    <p:sldId id="705" r:id="rId19"/>
    <p:sldId id="661" r:id="rId20"/>
    <p:sldId id="702" r:id="rId21"/>
    <p:sldId id="764" r:id="rId22"/>
    <p:sldId id="729" r:id="rId23"/>
    <p:sldId id="765" r:id="rId24"/>
    <p:sldId id="747" r:id="rId25"/>
    <p:sldId id="753" r:id="rId26"/>
    <p:sldId id="760" r:id="rId27"/>
    <p:sldId id="732" r:id="rId28"/>
    <p:sldId id="569" r:id="rId29"/>
    <p:sldId id="656" r:id="rId30"/>
    <p:sldId id="784" r:id="rId31"/>
    <p:sldId id="788" r:id="rId32"/>
    <p:sldId id="772" r:id="rId33"/>
    <p:sldId id="771" r:id="rId34"/>
    <p:sldId id="789" r:id="rId35"/>
    <p:sldId id="773" r:id="rId36"/>
    <p:sldId id="774" r:id="rId37"/>
    <p:sldId id="775" r:id="rId38"/>
    <p:sldId id="776" r:id="rId39"/>
    <p:sldId id="777" r:id="rId40"/>
    <p:sldId id="778" r:id="rId41"/>
    <p:sldId id="779" r:id="rId42"/>
    <p:sldId id="780" r:id="rId43"/>
    <p:sldId id="782" r:id="rId44"/>
    <p:sldId id="589" r:id="rId45"/>
    <p:sldId id="1356" r:id="rId46"/>
    <p:sldId id="731" r:id="rId47"/>
    <p:sldId id="881" r:id="rId48"/>
    <p:sldId id="1402" r:id="rId49"/>
    <p:sldId id="822" r:id="rId50"/>
    <p:sldId id="815" r:id="rId51"/>
    <p:sldId id="813" r:id="rId52"/>
    <p:sldId id="819" r:id="rId53"/>
    <p:sldId id="825" r:id="rId54"/>
    <p:sldId id="1369" r:id="rId55"/>
    <p:sldId id="831" r:id="rId56"/>
    <p:sldId id="835" r:id="rId57"/>
    <p:sldId id="880" r:id="rId58"/>
    <p:sldId id="1368" r:id="rId59"/>
    <p:sldId id="1371" r:id="rId60"/>
    <p:sldId id="917" r:id="rId61"/>
    <p:sldId id="909" r:id="rId62"/>
    <p:sldId id="911" r:id="rId63"/>
    <p:sldId id="970" r:id="rId64"/>
    <p:sldId id="938" r:id="rId65"/>
    <p:sldId id="918" r:id="rId66"/>
    <p:sldId id="919" r:id="rId67"/>
    <p:sldId id="912" r:id="rId68"/>
    <p:sldId id="1195" r:id="rId69"/>
    <p:sldId id="1078" r:id="rId70"/>
    <p:sldId id="1084" r:id="rId71"/>
    <p:sldId id="1077" r:id="rId72"/>
    <p:sldId id="1062" r:id="rId73"/>
    <p:sldId id="1067" r:id="rId74"/>
    <p:sldId id="942" r:id="rId75"/>
    <p:sldId id="929" r:id="rId76"/>
    <p:sldId id="1141" r:id="rId77"/>
    <p:sldId id="1087" r:id="rId78"/>
    <p:sldId id="1127" r:id="rId79"/>
    <p:sldId id="1137" r:id="rId80"/>
    <p:sldId id="1135" r:id="rId81"/>
    <p:sldId id="1130" r:id="rId82"/>
    <p:sldId id="1021" r:id="rId83"/>
    <p:sldId id="1403" r:id="rId84"/>
    <p:sldId id="1367" r:id="rId85"/>
    <p:sldId id="1046" r:id="rId86"/>
    <p:sldId id="1047" r:id="rId87"/>
    <p:sldId id="1049" r:id="rId88"/>
    <p:sldId id="1050" r:id="rId89"/>
    <p:sldId id="1051" r:id="rId90"/>
    <p:sldId id="1053" r:id="rId91"/>
    <p:sldId id="1054" r:id="rId92"/>
    <p:sldId id="1055" r:id="rId93"/>
    <p:sldId id="1044" r:id="rId94"/>
    <p:sldId id="1147" r:id="rId95"/>
    <p:sldId id="1179" r:id="rId96"/>
    <p:sldId id="1151" r:id="rId97"/>
    <p:sldId id="1392" r:id="rId98"/>
    <p:sldId id="1186" r:id="rId99"/>
    <p:sldId id="1304" r:id="rId100"/>
    <p:sldId id="1153" r:id="rId101"/>
    <p:sldId id="1192" r:id="rId102"/>
    <p:sldId id="1197" r:id="rId103"/>
    <p:sldId id="1388" r:id="rId104"/>
    <p:sldId id="1172" r:id="rId105"/>
    <p:sldId id="1168" r:id="rId106"/>
    <p:sldId id="1167" r:id="rId107"/>
    <p:sldId id="1169" r:id="rId108"/>
    <p:sldId id="1294" r:id="rId109"/>
    <p:sldId id="1284" r:id="rId110"/>
    <p:sldId id="1278" r:id="rId111"/>
    <p:sldId id="1297" r:id="rId112"/>
    <p:sldId id="1300" r:id="rId113"/>
    <p:sldId id="1301" r:id="rId114"/>
    <p:sldId id="1299" r:id="rId115"/>
    <p:sldId id="1315" r:id="rId116"/>
    <p:sldId id="1270" r:id="rId117"/>
    <p:sldId id="1326" r:id="rId118"/>
    <p:sldId id="1338" r:id="rId119"/>
    <p:sldId id="1335" r:id="rId120"/>
    <p:sldId id="1198" r:id="rId121"/>
    <p:sldId id="1199" r:id="rId122"/>
    <p:sldId id="1208" r:id="rId123"/>
    <p:sldId id="1407" r:id="rId124"/>
    <p:sldId id="928" r:id="rId125"/>
    <p:sldId id="1406" r:id="rId126"/>
    <p:sldId id="1209" r:id="rId127"/>
    <p:sldId id="1250" r:id="rId128"/>
    <p:sldId id="932" r:id="rId129"/>
    <p:sldId id="947" r:id="rId130"/>
    <p:sldId id="1213" r:id="rId131"/>
    <p:sldId id="1215" r:id="rId132"/>
    <p:sldId id="1214" r:id="rId133"/>
    <p:sldId id="1376" r:id="rId134"/>
    <p:sldId id="1217" r:id="rId135"/>
    <p:sldId id="1218" r:id="rId136"/>
    <p:sldId id="948" r:id="rId137"/>
    <p:sldId id="1313" r:id="rId138"/>
    <p:sldId id="1272" r:id="rId139"/>
    <p:sldId id="1394" r:id="rId140"/>
    <p:sldId id="1397" r:id="rId141"/>
    <p:sldId id="1312" r:id="rId142"/>
    <p:sldId id="1396" r:id="rId143"/>
    <p:sldId id="1400" r:id="rId144"/>
    <p:sldId id="1249" r:id="rId145"/>
    <p:sldId id="1308" r:id="rId146"/>
    <p:sldId id="1323" r:id="rId147"/>
    <p:sldId id="1324" r:id="rId148"/>
    <p:sldId id="1325" r:id="rId149"/>
    <p:sldId id="1391" r:id="rId150"/>
  </p:sldIdLst>
  <p:sldSz cx="12192000" cy="6858000"/>
  <p:notesSz cx="6858000" cy="9144000"/>
  <p:defaultTextStyle>
    <a:defPPr>
      <a:defRPr lang="ru-RU"/>
    </a:defPPr>
    <a:lvl1pPr algn="l" rtl="0" eaLnBrk="0" fontAlgn="base" hangingPunct="0">
      <a:spcBef>
        <a:spcPct val="0"/>
      </a:spcBef>
      <a:spcAft>
        <a:spcPct val="0"/>
      </a:spcAft>
      <a:defRPr sz="2000" b="1"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Calibri" panose="020F0502020204030204" pitchFamily="34" charset="0"/>
        <a:ea typeface="+mn-ea"/>
        <a:cs typeface="+mn-cs"/>
      </a:defRPr>
    </a:lvl5pPr>
    <a:lvl6pPr marL="2286000" algn="l" defTabSz="914400" rtl="0" eaLnBrk="1" latinLnBrk="0" hangingPunct="1">
      <a:defRPr sz="2000" b="1" kern="1200">
        <a:solidFill>
          <a:schemeClr val="tx1"/>
        </a:solidFill>
        <a:latin typeface="Calibri" panose="020F0502020204030204" pitchFamily="34" charset="0"/>
        <a:ea typeface="+mn-ea"/>
        <a:cs typeface="+mn-cs"/>
      </a:defRPr>
    </a:lvl6pPr>
    <a:lvl7pPr marL="2743200" algn="l" defTabSz="914400" rtl="0" eaLnBrk="1" latinLnBrk="0" hangingPunct="1">
      <a:defRPr sz="2000" b="1" kern="1200">
        <a:solidFill>
          <a:schemeClr val="tx1"/>
        </a:solidFill>
        <a:latin typeface="Calibri" panose="020F0502020204030204" pitchFamily="34" charset="0"/>
        <a:ea typeface="+mn-ea"/>
        <a:cs typeface="+mn-cs"/>
      </a:defRPr>
    </a:lvl7pPr>
    <a:lvl8pPr marL="3200400" algn="l" defTabSz="914400" rtl="0" eaLnBrk="1" latinLnBrk="0" hangingPunct="1">
      <a:defRPr sz="2000" b="1" kern="1200">
        <a:solidFill>
          <a:schemeClr val="tx1"/>
        </a:solidFill>
        <a:latin typeface="Calibri" panose="020F0502020204030204" pitchFamily="34" charset="0"/>
        <a:ea typeface="+mn-ea"/>
        <a:cs typeface="+mn-cs"/>
      </a:defRPr>
    </a:lvl8pPr>
    <a:lvl9pPr marL="3657600" algn="l" defTabSz="914400" rtl="0" eaLnBrk="1" latinLnBrk="0" hangingPunct="1">
      <a:defRPr sz="2000" b="1"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CC0099"/>
    <a:srgbClr val="E8F4FE"/>
    <a:srgbClr val="990099"/>
    <a:srgbClr val="CC3300"/>
    <a:srgbClr val="374EF5"/>
    <a:srgbClr val="FF7C80"/>
    <a:srgbClr val="99FFCC"/>
    <a:srgbClr val="CC99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095" autoAdjust="0"/>
    <p:restoredTop sz="81069" autoAdjust="0"/>
  </p:normalViewPr>
  <p:slideViewPr>
    <p:cSldViewPr snapToGrid="0">
      <p:cViewPr varScale="1">
        <p:scale>
          <a:sx n="60" d="100"/>
          <a:sy n="60" d="100"/>
        </p:scale>
        <p:origin x="60" y="4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image" Target="../media/image23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59.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image" Target="../media/image271.png"/><Relationship Id="rId6" Type="http://schemas.openxmlformats.org/officeDocument/2006/relationships/image" Target="../media/image276.emf"/><Relationship Id="rId5" Type="http://schemas.openxmlformats.org/officeDocument/2006/relationships/image" Target="../media/image275.emf"/><Relationship Id="rId4" Type="http://schemas.openxmlformats.org/officeDocument/2006/relationships/image" Target="../media/image274.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image" Target="../media/image28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9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9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image" Target="../media/image30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05.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69.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8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33.png"/><Relationship Id="rId4" Type="http://schemas.openxmlformats.org/officeDocument/2006/relationships/image" Target="../media/image13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lnSpc>
                <a:spcPct val="100000"/>
              </a:lnSpc>
              <a:spcBef>
                <a:spcPts val="0"/>
              </a:spcBef>
              <a:spcAft>
                <a:spcPts val="0"/>
              </a:spcAft>
              <a:defRPr sz="1200" b="0">
                <a:latin typeface="+mn-lt"/>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lnSpc>
                <a:spcPct val="100000"/>
              </a:lnSpc>
              <a:spcBef>
                <a:spcPts val="0"/>
              </a:spcBef>
              <a:spcAft>
                <a:spcPts val="0"/>
              </a:spcAft>
              <a:defRPr sz="1200" b="0">
                <a:latin typeface="+mn-lt"/>
              </a:defRPr>
            </a:lvl1pPr>
          </a:lstStyle>
          <a:p>
            <a:pPr>
              <a:defRPr/>
            </a:pPr>
            <a:fld id="{7E7540F8-60E1-4F1D-878F-EA60290170B9}" type="datetimeFigureOut">
              <a:rPr lang="ru-RU"/>
              <a:pPr>
                <a:defRPr/>
              </a:pPr>
              <a:t>21.12.2017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lnSpc>
                <a:spcPct val="100000"/>
              </a:lnSpc>
              <a:spcBef>
                <a:spcPts val="0"/>
              </a:spcBef>
              <a:spcAft>
                <a:spcPts val="0"/>
              </a:spcAft>
              <a:defRPr sz="1200" b="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lnSpc>
                <a:spcPct val="100000"/>
              </a:lnSpc>
              <a:spcBef>
                <a:spcPts val="0"/>
              </a:spcBef>
              <a:spcAft>
                <a:spcPts val="0"/>
              </a:spcAft>
              <a:defRPr sz="1200" b="0">
                <a:latin typeface="+mn-lt"/>
              </a:defRPr>
            </a:lvl1pPr>
          </a:lstStyle>
          <a:p>
            <a:pPr>
              <a:defRPr/>
            </a:pPr>
            <a:fld id="{F32113F8-731D-4AF3-B8E4-8FA1772092D8}" type="slidenum">
              <a:rPr lang="ru-RU"/>
              <a:pPr>
                <a:defRPr/>
              </a:pPr>
              <a:t>‹#›</a:t>
            </a:fld>
            <a:endParaRPr lang="ru-RU"/>
          </a:p>
        </p:txBody>
      </p:sp>
    </p:spTree>
    <p:extLst>
      <p:ext uri="{BB962C8B-B14F-4D97-AF65-F5344CB8AC3E}">
        <p14:creationId xmlns:p14="http://schemas.microsoft.com/office/powerpoint/2010/main" val="8682982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3B986F2C-5A83-47A8-98FC-19268150FA0A}" type="slidenum">
              <a:rPr lang="ru-RU" smtClean="0"/>
              <a:pPr>
                <a:defRPr/>
              </a:pPr>
              <a:t>4</a:t>
            </a:fld>
            <a:endParaRPr lang="ru-RU"/>
          </a:p>
        </p:txBody>
      </p:sp>
    </p:spTree>
    <p:extLst>
      <p:ext uri="{BB962C8B-B14F-4D97-AF65-F5344CB8AC3E}">
        <p14:creationId xmlns:p14="http://schemas.microsoft.com/office/powerpoint/2010/main" val="2619817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F8FA462F-8DAC-430A-9A80-155E27FDCD85}" type="slidenum">
              <a:rPr lang="ru-RU" smtClean="0"/>
              <a:pPr>
                <a:defRPr/>
              </a:pPr>
              <a:t>49</a:t>
            </a:fld>
            <a:endParaRPr lang="ru-RU"/>
          </a:p>
        </p:txBody>
      </p:sp>
    </p:spTree>
    <p:extLst>
      <p:ext uri="{BB962C8B-B14F-4D97-AF65-F5344CB8AC3E}">
        <p14:creationId xmlns:p14="http://schemas.microsoft.com/office/powerpoint/2010/main" val="3342757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718E33F7-62B2-4A0D-9C34-FB1F3C00E401}" type="slidenum">
              <a:rPr lang="ru-RU" smtClean="0"/>
              <a:pPr>
                <a:defRPr/>
              </a:pPr>
              <a:t>51</a:t>
            </a:fld>
            <a:endParaRPr lang="ru-RU"/>
          </a:p>
        </p:txBody>
      </p:sp>
    </p:spTree>
    <p:extLst>
      <p:ext uri="{BB962C8B-B14F-4D97-AF65-F5344CB8AC3E}">
        <p14:creationId xmlns:p14="http://schemas.microsoft.com/office/powerpoint/2010/main" val="193227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A44F9C86-4288-43EB-A2F3-8AAA4672043C}" type="slidenum">
              <a:rPr lang="ru-RU" smtClean="0"/>
              <a:pPr>
                <a:defRPr/>
              </a:pPr>
              <a:t>53</a:t>
            </a:fld>
            <a:endParaRPr lang="ru-RU"/>
          </a:p>
        </p:txBody>
      </p:sp>
    </p:spTree>
    <p:extLst>
      <p:ext uri="{BB962C8B-B14F-4D97-AF65-F5344CB8AC3E}">
        <p14:creationId xmlns:p14="http://schemas.microsoft.com/office/powerpoint/2010/main" val="118257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D7193A7B-7722-44C4-AF77-5F0C9095DF3D}" type="slidenum">
              <a:rPr lang="ru-RU" smtClean="0"/>
              <a:pPr>
                <a:defRPr/>
              </a:pPr>
              <a:t>54</a:t>
            </a:fld>
            <a:endParaRPr lang="ru-RU"/>
          </a:p>
        </p:txBody>
      </p:sp>
    </p:spTree>
    <p:extLst>
      <p:ext uri="{BB962C8B-B14F-4D97-AF65-F5344CB8AC3E}">
        <p14:creationId xmlns:p14="http://schemas.microsoft.com/office/powerpoint/2010/main" val="3051149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05A31662-BF39-4C18-8FD7-E19054811666}" type="slidenum">
              <a:rPr lang="ru-RU" smtClean="0"/>
              <a:pPr>
                <a:defRPr/>
              </a:pPr>
              <a:t>56</a:t>
            </a:fld>
            <a:endParaRPr lang="ru-RU"/>
          </a:p>
        </p:txBody>
      </p:sp>
    </p:spTree>
    <p:extLst>
      <p:ext uri="{BB962C8B-B14F-4D97-AF65-F5344CB8AC3E}">
        <p14:creationId xmlns:p14="http://schemas.microsoft.com/office/powerpoint/2010/main" val="3324348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EF53DA8C-12F8-49D3-8719-3010606E1C22}" type="slidenum">
              <a:rPr lang="ru-RU" smtClean="0"/>
              <a:pPr>
                <a:defRPr/>
              </a:pPr>
              <a:t>57</a:t>
            </a:fld>
            <a:endParaRPr lang="ru-RU"/>
          </a:p>
        </p:txBody>
      </p:sp>
    </p:spTree>
    <p:extLst>
      <p:ext uri="{BB962C8B-B14F-4D97-AF65-F5344CB8AC3E}">
        <p14:creationId xmlns:p14="http://schemas.microsoft.com/office/powerpoint/2010/main" val="423370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32113F8-731D-4AF3-B8E4-8FA1772092D8}" type="slidenum">
              <a:rPr lang="ru-RU" smtClean="0"/>
              <a:pPr>
                <a:defRPr/>
              </a:pPr>
              <a:t>67</a:t>
            </a:fld>
            <a:endParaRPr lang="ru-RU"/>
          </a:p>
        </p:txBody>
      </p:sp>
    </p:spTree>
    <p:extLst>
      <p:ext uri="{BB962C8B-B14F-4D97-AF65-F5344CB8AC3E}">
        <p14:creationId xmlns:p14="http://schemas.microsoft.com/office/powerpoint/2010/main" val="985620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AF5BB0AE-44BC-4491-B7BA-C47E830EED58}" type="slidenum">
              <a:rPr lang="ru-RU" smtClean="0"/>
              <a:pPr>
                <a:defRPr/>
              </a:pPr>
              <a:t>69</a:t>
            </a:fld>
            <a:endParaRPr lang="ru-RU"/>
          </a:p>
        </p:txBody>
      </p:sp>
    </p:spTree>
    <p:extLst>
      <p:ext uri="{BB962C8B-B14F-4D97-AF65-F5344CB8AC3E}">
        <p14:creationId xmlns:p14="http://schemas.microsoft.com/office/powerpoint/2010/main" val="2828842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32113F8-731D-4AF3-B8E4-8FA1772092D8}" type="slidenum">
              <a:rPr lang="ru-RU" smtClean="0"/>
              <a:pPr>
                <a:defRPr/>
              </a:pPr>
              <a:t>83</a:t>
            </a:fld>
            <a:endParaRPr lang="ru-RU"/>
          </a:p>
        </p:txBody>
      </p:sp>
    </p:spTree>
    <p:extLst>
      <p:ext uri="{BB962C8B-B14F-4D97-AF65-F5344CB8AC3E}">
        <p14:creationId xmlns:p14="http://schemas.microsoft.com/office/powerpoint/2010/main" val="1244617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D2D59652-85F1-4F74-BD66-EAC17A4554DD}" type="slidenum">
              <a:rPr lang="ru-RU" smtClean="0"/>
              <a:pPr>
                <a:defRPr/>
              </a:pPr>
              <a:t>87</a:t>
            </a:fld>
            <a:endParaRPr lang="ru-RU"/>
          </a:p>
        </p:txBody>
      </p:sp>
    </p:spTree>
    <p:extLst>
      <p:ext uri="{BB962C8B-B14F-4D97-AF65-F5344CB8AC3E}">
        <p14:creationId xmlns:p14="http://schemas.microsoft.com/office/powerpoint/2010/main" val="255098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6F47A794-7992-492B-A48D-6A37977491AA}" type="slidenum">
              <a:rPr lang="ru-RU" smtClean="0"/>
              <a:pPr>
                <a:defRPr/>
              </a:pPr>
              <a:t>6</a:t>
            </a:fld>
            <a:endParaRPr lang="ru-RU"/>
          </a:p>
        </p:txBody>
      </p:sp>
    </p:spTree>
    <p:extLst>
      <p:ext uri="{BB962C8B-B14F-4D97-AF65-F5344CB8AC3E}">
        <p14:creationId xmlns:p14="http://schemas.microsoft.com/office/powerpoint/2010/main" val="1787720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3C81580C-3ECA-47DE-A88F-D67DA33DB5A8}" type="slidenum">
              <a:rPr lang="ru-RU" smtClean="0"/>
              <a:pPr>
                <a:defRPr/>
              </a:pPr>
              <a:t>89</a:t>
            </a:fld>
            <a:endParaRPr lang="ru-RU"/>
          </a:p>
        </p:txBody>
      </p:sp>
    </p:spTree>
    <p:extLst>
      <p:ext uri="{BB962C8B-B14F-4D97-AF65-F5344CB8AC3E}">
        <p14:creationId xmlns:p14="http://schemas.microsoft.com/office/powerpoint/2010/main" val="3580016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7BF66339-2882-46A8-85D9-AB8E86EFC69C}" type="slidenum">
              <a:rPr lang="ru-RU" smtClean="0"/>
              <a:pPr>
                <a:defRPr/>
              </a:pPr>
              <a:t>92</a:t>
            </a:fld>
            <a:endParaRPr lang="ru-RU"/>
          </a:p>
        </p:txBody>
      </p:sp>
    </p:spTree>
    <p:extLst>
      <p:ext uri="{BB962C8B-B14F-4D97-AF65-F5344CB8AC3E}">
        <p14:creationId xmlns:p14="http://schemas.microsoft.com/office/powerpoint/2010/main" val="1480533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D0893A33-C40B-455B-A499-1DB8E41809E0}" type="slidenum">
              <a:rPr lang="ru-RU" smtClean="0"/>
              <a:pPr>
                <a:defRPr/>
              </a:pPr>
              <a:t>100</a:t>
            </a:fld>
            <a:endParaRPr lang="ru-RU"/>
          </a:p>
        </p:txBody>
      </p:sp>
    </p:spTree>
    <p:extLst>
      <p:ext uri="{BB962C8B-B14F-4D97-AF65-F5344CB8AC3E}">
        <p14:creationId xmlns:p14="http://schemas.microsoft.com/office/powerpoint/2010/main" val="2443655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32113F8-731D-4AF3-B8E4-8FA1772092D8}" type="slidenum">
              <a:rPr lang="ru-RU" smtClean="0"/>
              <a:pPr>
                <a:defRPr/>
              </a:pPr>
              <a:t>123</a:t>
            </a:fld>
            <a:endParaRPr lang="ru-RU"/>
          </a:p>
        </p:txBody>
      </p:sp>
    </p:spTree>
    <p:extLst>
      <p:ext uri="{BB962C8B-B14F-4D97-AF65-F5344CB8AC3E}">
        <p14:creationId xmlns:p14="http://schemas.microsoft.com/office/powerpoint/2010/main" val="2955985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8D6A7B60-B590-4F21-BB3B-4BFE1B81D525}" type="slidenum">
              <a:rPr lang="ru-RU" smtClean="0"/>
              <a:pPr>
                <a:defRPr/>
              </a:pPr>
              <a:t>129</a:t>
            </a:fld>
            <a:endParaRPr lang="ru-RU"/>
          </a:p>
        </p:txBody>
      </p:sp>
    </p:spTree>
    <p:extLst>
      <p:ext uri="{BB962C8B-B14F-4D97-AF65-F5344CB8AC3E}">
        <p14:creationId xmlns:p14="http://schemas.microsoft.com/office/powerpoint/2010/main" val="1945553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9A432A90-9FC9-4610-B482-E3DFC236FBF1}" type="slidenum">
              <a:rPr lang="ru-RU" smtClean="0"/>
              <a:pPr>
                <a:defRPr/>
              </a:pPr>
              <a:t>134</a:t>
            </a:fld>
            <a:endParaRPr lang="ru-RU"/>
          </a:p>
        </p:txBody>
      </p:sp>
    </p:spTree>
    <p:extLst>
      <p:ext uri="{BB962C8B-B14F-4D97-AF65-F5344CB8AC3E}">
        <p14:creationId xmlns:p14="http://schemas.microsoft.com/office/powerpoint/2010/main" val="2700622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32113F8-731D-4AF3-B8E4-8FA1772092D8}" type="slidenum">
              <a:rPr lang="ru-RU" smtClean="0"/>
              <a:pPr>
                <a:defRPr/>
              </a:pPr>
              <a:t>135</a:t>
            </a:fld>
            <a:endParaRPr lang="ru-RU"/>
          </a:p>
        </p:txBody>
      </p:sp>
    </p:spTree>
    <p:extLst>
      <p:ext uri="{BB962C8B-B14F-4D97-AF65-F5344CB8AC3E}">
        <p14:creationId xmlns:p14="http://schemas.microsoft.com/office/powerpoint/2010/main" val="3488988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0C8D4753-8446-4692-812E-CDA5FC6AB78A}" type="slidenum">
              <a:rPr lang="ru-RU" smtClean="0"/>
              <a:pPr>
                <a:defRPr/>
              </a:pPr>
              <a:t>136</a:t>
            </a:fld>
            <a:endParaRPr lang="ru-RU"/>
          </a:p>
        </p:txBody>
      </p:sp>
    </p:spTree>
    <p:extLst>
      <p:ext uri="{BB962C8B-B14F-4D97-AF65-F5344CB8AC3E}">
        <p14:creationId xmlns:p14="http://schemas.microsoft.com/office/powerpoint/2010/main" val="1612199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32113F8-731D-4AF3-B8E4-8FA1772092D8}" type="slidenum">
              <a:rPr lang="ru-RU" smtClean="0"/>
              <a:pPr>
                <a:defRPr/>
              </a:pPr>
              <a:t>139</a:t>
            </a:fld>
            <a:endParaRPr lang="ru-RU"/>
          </a:p>
        </p:txBody>
      </p:sp>
    </p:spTree>
    <p:extLst>
      <p:ext uri="{BB962C8B-B14F-4D97-AF65-F5344CB8AC3E}">
        <p14:creationId xmlns:p14="http://schemas.microsoft.com/office/powerpoint/2010/main" val="4264750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32113F8-731D-4AF3-B8E4-8FA1772092D8}" type="slidenum">
              <a:rPr lang="ru-RU" smtClean="0"/>
              <a:pPr>
                <a:defRPr/>
              </a:pPr>
              <a:t>140</a:t>
            </a:fld>
            <a:endParaRPr lang="ru-RU"/>
          </a:p>
        </p:txBody>
      </p:sp>
    </p:spTree>
    <p:extLst>
      <p:ext uri="{BB962C8B-B14F-4D97-AF65-F5344CB8AC3E}">
        <p14:creationId xmlns:p14="http://schemas.microsoft.com/office/powerpoint/2010/main" val="4303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4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FCB0319C-D7BA-4F35-95CB-8BB80B5C49D5}" type="slidenum">
              <a:rPr lang="ru-RU" altLang="ru-RU" smtClean="0"/>
              <a:pPr fontAlgn="base">
                <a:spcBef>
                  <a:spcPct val="0"/>
                </a:spcBef>
                <a:spcAft>
                  <a:spcPct val="0"/>
                </a:spcAft>
              </a:pPr>
              <a:t>12</a:t>
            </a:fld>
            <a:endParaRPr lang="ru-RU" altLang="ru-RU" smtClean="0"/>
          </a:p>
        </p:txBody>
      </p:sp>
    </p:spTree>
    <p:extLst>
      <p:ext uri="{BB962C8B-B14F-4D97-AF65-F5344CB8AC3E}">
        <p14:creationId xmlns:p14="http://schemas.microsoft.com/office/powerpoint/2010/main" val="721741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32113F8-731D-4AF3-B8E4-8FA1772092D8}" type="slidenum">
              <a:rPr lang="ru-RU" smtClean="0"/>
              <a:pPr>
                <a:defRPr/>
              </a:pPr>
              <a:t>141</a:t>
            </a:fld>
            <a:endParaRPr lang="ru-RU"/>
          </a:p>
        </p:txBody>
      </p:sp>
    </p:spTree>
    <p:extLst>
      <p:ext uri="{BB962C8B-B14F-4D97-AF65-F5344CB8AC3E}">
        <p14:creationId xmlns:p14="http://schemas.microsoft.com/office/powerpoint/2010/main" val="498018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32113F8-731D-4AF3-B8E4-8FA1772092D8}" type="slidenum">
              <a:rPr lang="ru-RU" smtClean="0"/>
              <a:pPr>
                <a:defRPr/>
              </a:pPr>
              <a:t>142</a:t>
            </a:fld>
            <a:endParaRPr lang="ru-RU"/>
          </a:p>
        </p:txBody>
      </p:sp>
    </p:spTree>
    <p:extLst>
      <p:ext uri="{BB962C8B-B14F-4D97-AF65-F5344CB8AC3E}">
        <p14:creationId xmlns:p14="http://schemas.microsoft.com/office/powerpoint/2010/main" val="1098920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32113F8-731D-4AF3-B8E4-8FA1772092D8}" type="slidenum">
              <a:rPr lang="ru-RU" smtClean="0"/>
              <a:pPr>
                <a:defRPr/>
              </a:pPr>
              <a:t>143</a:t>
            </a:fld>
            <a:endParaRPr lang="ru-RU"/>
          </a:p>
        </p:txBody>
      </p:sp>
    </p:spTree>
    <p:extLst>
      <p:ext uri="{BB962C8B-B14F-4D97-AF65-F5344CB8AC3E}">
        <p14:creationId xmlns:p14="http://schemas.microsoft.com/office/powerpoint/2010/main" val="204429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A342AEA0-FFD2-4F96-AE7B-07B903A093F0}" type="slidenum">
              <a:rPr lang="ru-RU" smtClean="0"/>
              <a:pPr>
                <a:defRPr/>
              </a:pPr>
              <a:t>146</a:t>
            </a:fld>
            <a:endParaRPr lang="ru-RU"/>
          </a:p>
        </p:txBody>
      </p:sp>
    </p:spTree>
    <p:extLst>
      <p:ext uri="{BB962C8B-B14F-4D97-AF65-F5344CB8AC3E}">
        <p14:creationId xmlns:p14="http://schemas.microsoft.com/office/powerpoint/2010/main" val="1744495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91303CDE-579B-47E5-8346-AC9207B7C472}" type="slidenum">
              <a:rPr lang="ru-RU" smtClean="0"/>
              <a:pPr>
                <a:defRPr/>
              </a:pPr>
              <a:t>148</a:t>
            </a:fld>
            <a:endParaRPr lang="ru-RU"/>
          </a:p>
        </p:txBody>
      </p:sp>
    </p:spTree>
    <p:extLst>
      <p:ext uri="{BB962C8B-B14F-4D97-AF65-F5344CB8AC3E}">
        <p14:creationId xmlns:p14="http://schemas.microsoft.com/office/powerpoint/2010/main" val="4019978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32113F8-731D-4AF3-B8E4-8FA1772092D8}" type="slidenum">
              <a:rPr lang="ru-RU" smtClean="0"/>
              <a:pPr>
                <a:defRPr/>
              </a:pPr>
              <a:t>18</a:t>
            </a:fld>
            <a:endParaRPr lang="ru-RU"/>
          </a:p>
        </p:txBody>
      </p:sp>
    </p:spTree>
    <p:extLst>
      <p:ext uri="{BB962C8B-B14F-4D97-AF65-F5344CB8AC3E}">
        <p14:creationId xmlns:p14="http://schemas.microsoft.com/office/powerpoint/2010/main" val="138485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4" name="Номер слайда 3"/>
          <p:cNvSpPr>
            <a:spLocks noGrp="1"/>
          </p:cNvSpPr>
          <p:nvPr>
            <p:ph type="sldNum" sz="quarter" idx="5"/>
          </p:nvPr>
        </p:nvSpPr>
        <p:spPr/>
        <p:txBody>
          <a:bodyPr/>
          <a:lstStyle/>
          <a:p>
            <a:pPr>
              <a:defRPr/>
            </a:pPr>
            <a:fld id="{5690148B-53CD-40F9-8404-B1D0680BCAE4}" type="slidenum">
              <a:rPr lang="ru-RU" smtClean="0"/>
              <a:pPr>
                <a:defRPr/>
              </a:pPr>
              <a:t>21</a:t>
            </a:fld>
            <a:endParaRPr lang="ru-RU"/>
          </a:p>
        </p:txBody>
      </p:sp>
    </p:spTree>
    <p:extLst>
      <p:ext uri="{BB962C8B-B14F-4D97-AF65-F5344CB8AC3E}">
        <p14:creationId xmlns:p14="http://schemas.microsoft.com/office/powerpoint/2010/main" val="2491345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147DC480-6942-4798-AC76-53C9EF220549}" type="slidenum">
              <a:rPr lang="ru-RU" smtClean="0"/>
              <a:pPr>
                <a:defRPr/>
              </a:pPr>
              <a:t>27</a:t>
            </a:fld>
            <a:endParaRPr lang="ru-RU"/>
          </a:p>
        </p:txBody>
      </p:sp>
    </p:spTree>
    <p:extLst>
      <p:ext uri="{BB962C8B-B14F-4D97-AF65-F5344CB8AC3E}">
        <p14:creationId xmlns:p14="http://schemas.microsoft.com/office/powerpoint/2010/main" val="3970256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9D7C76CE-D3DD-4B24-902C-A7D06971D0B1}" type="slidenum">
              <a:rPr lang="ru-RU" smtClean="0"/>
              <a:pPr>
                <a:defRPr/>
              </a:pPr>
              <a:t>37</a:t>
            </a:fld>
            <a:endParaRPr lang="ru-RU"/>
          </a:p>
        </p:txBody>
      </p:sp>
    </p:spTree>
    <p:extLst>
      <p:ext uri="{BB962C8B-B14F-4D97-AF65-F5344CB8AC3E}">
        <p14:creationId xmlns:p14="http://schemas.microsoft.com/office/powerpoint/2010/main" val="1985711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15E1AC60-9A6F-417B-9238-868FB10EFB11}" type="slidenum">
              <a:rPr lang="ru-RU" smtClean="0"/>
              <a:pPr>
                <a:defRPr/>
              </a:pPr>
              <a:t>38</a:t>
            </a:fld>
            <a:endParaRPr lang="ru-RU"/>
          </a:p>
        </p:txBody>
      </p:sp>
    </p:spTree>
    <p:extLst>
      <p:ext uri="{BB962C8B-B14F-4D97-AF65-F5344CB8AC3E}">
        <p14:creationId xmlns:p14="http://schemas.microsoft.com/office/powerpoint/2010/main" val="2500293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3ED00C48-22FD-4491-B8EB-E4010A64DC73}" type="slidenum">
              <a:rPr lang="ru-RU" smtClean="0"/>
              <a:pPr>
                <a:defRPr/>
              </a:pPr>
              <a:t>45</a:t>
            </a:fld>
            <a:endParaRPr lang="ru-RU"/>
          </a:p>
        </p:txBody>
      </p:sp>
    </p:spTree>
    <p:extLst>
      <p:ext uri="{BB962C8B-B14F-4D97-AF65-F5344CB8AC3E}">
        <p14:creationId xmlns:p14="http://schemas.microsoft.com/office/powerpoint/2010/main" val="2198973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A47C5B69-78ED-4BA9-8977-C00A3CAC079F}" type="datetimeFigureOut">
              <a:rPr lang="ru-RU"/>
              <a:pPr>
                <a:defRPr/>
              </a:pPr>
              <a:t>21.12.2017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92FA5DD-09FF-4CE0-A9C1-EB2AEF8C3CF6}" type="slidenum">
              <a:rPr lang="ru-RU"/>
              <a:pPr>
                <a:defRPr/>
              </a:pPr>
              <a:t>‹#›</a:t>
            </a:fld>
            <a:endParaRPr lang="ru-RU"/>
          </a:p>
        </p:txBody>
      </p:sp>
    </p:spTree>
    <p:extLst>
      <p:ext uri="{BB962C8B-B14F-4D97-AF65-F5344CB8AC3E}">
        <p14:creationId xmlns:p14="http://schemas.microsoft.com/office/powerpoint/2010/main" val="2037368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5665A86-F86B-487C-BA3F-246835DE8B57}" type="datetimeFigureOut">
              <a:rPr lang="ru-RU"/>
              <a:pPr>
                <a:defRPr/>
              </a:pPr>
              <a:t>21.12.2017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93FE7DC-4C21-4D63-A870-0C8C9390AA3C}" type="slidenum">
              <a:rPr lang="ru-RU"/>
              <a:pPr>
                <a:defRPr/>
              </a:pPr>
              <a:t>‹#›</a:t>
            </a:fld>
            <a:endParaRPr lang="ru-RU"/>
          </a:p>
        </p:txBody>
      </p:sp>
    </p:spTree>
    <p:extLst>
      <p:ext uri="{BB962C8B-B14F-4D97-AF65-F5344CB8AC3E}">
        <p14:creationId xmlns:p14="http://schemas.microsoft.com/office/powerpoint/2010/main" val="2474776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E1999BC-6500-407D-AA81-FC0E2C8526F9}" type="datetimeFigureOut">
              <a:rPr lang="ru-RU"/>
              <a:pPr>
                <a:defRPr/>
              </a:pPr>
              <a:t>21.12.2017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CB087B3-1EEC-4BE8-80F4-9F4D59BE879B}" type="slidenum">
              <a:rPr lang="ru-RU"/>
              <a:pPr>
                <a:defRPr/>
              </a:pPr>
              <a:t>‹#›</a:t>
            </a:fld>
            <a:endParaRPr lang="ru-RU"/>
          </a:p>
        </p:txBody>
      </p:sp>
    </p:spTree>
    <p:extLst>
      <p:ext uri="{BB962C8B-B14F-4D97-AF65-F5344CB8AC3E}">
        <p14:creationId xmlns:p14="http://schemas.microsoft.com/office/powerpoint/2010/main" val="358858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09600" y="1600201"/>
            <a:ext cx="10972800" cy="4525963"/>
          </a:xfrm>
        </p:spPr>
        <p:txBody>
          <a:bodyPr rtlCol="0">
            <a:normAutofit/>
          </a:bodyPr>
          <a:lstStyle/>
          <a:p>
            <a:pPr lvl="0"/>
            <a:endParaRPr lang="ru-RU" noProof="0"/>
          </a:p>
        </p:txBody>
      </p:sp>
      <p:sp>
        <p:nvSpPr>
          <p:cNvPr id="4" name="Дата 3"/>
          <p:cNvSpPr>
            <a:spLocks noGrp="1"/>
          </p:cNvSpPr>
          <p:nvPr>
            <p:ph type="dt" sz="half" idx="10"/>
          </p:nvPr>
        </p:nvSpPr>
        <p:spPr>
          <a:xfrm>
            <a:off x="609600" y="6245225"/>
            <a:ext cx="2844800" cy="476250"/>
          </a:xfrm>
        </p:spPr>
        <p:txBody>
          <a:bodyPr/>
          <a:lstStyle>
            <a:lvl1pPr>
              <a:defRPr/>
            </a:lvl1pPr>
          </a:lstStyle>
          <a:p>
            <a:pPr>
              <a:defRPr/>
            </a:pPr>
            <a:endParaRPr lang="ru-RU" altLang="ru-RU"/>
          </a:p>
        </p:txBody>
      </p:sp>
      <p:sp>
        <p:nvSpPr>
          <p:cNvPr id="5" name="Нижний колонтитул 4"/>
          <p:cNvSpPr>
            <a:spLocks noGrp="1"/>
          </p:cNvSpPr>
          <p:nvPr>
            <p:ph type="ftr" sz="quarter" idx="11"/>
          </p:nvPr>
        </p:nvSpPr>
        <p:spPr>
          <a:xfrm>
            <a:off x="4165600" y="6245225"/>
            <a:ext cx="3860800" cy="476250"/>
          </a:xfrm>
        </p:spPr>
        <p:txBody>
          <a:bodyPr/>
          <a:lstStyle>
            <a:lvl1pPr>
              <a:defRPr/>
            </a:lvl1pPr>
          </a:lstStyle>
          <a:p>
            <a:pPr>
              <a:defRPr/>
            </a:pPr>
            <a:endParaRPr lang="ru-RU" altLang="ru-RU"/>
          </a:p>
        </p:txBody>
      </p:sp>
      <p:sp>
        <p:nvSpPr>
          <p:cNvPr id="6" name="Номер слайда 5"/>
          <p:cNvSpPr>
            <a:spLocks noGrp="1"/>
          </p:cNvSpPr>
          <p:nvPr>
            <p:ph type="sldNum" sz="quarter" idx="12"/>
          </p:nvPr>
        </p:nvSpPr>
        <p:spPr>
          <a:xfrm>
            <a:off x="8737600" y="6245225"/>
            <a:ext cx="2844800" cy="476250"/>
          </a:xfrm>
        </p:spPr>
        <p:txBody>
          <a:bodyPr/>
          <a:lstStyle>
            <a:lvl1pPr>
              <a:defRPr/>
            </a:lvl1pPr>
          </a:lstStyle>
          <a:p>
            <a:pPr>
              <a:defRPr/>
            </a:pPr>
            <a:fld id="{6D4DB412-42F1-4484-8419-BB9C5E1A45C4}" type="slidenum">
              <a:rPr lang="ru-RU" altLang="ru-RU"/>
              <a:pPr>
                <a:defRPr/>
              </a:pPr>
              <a:t>‹#›</a:t>
            </a:fld>
            <a:endParaRPr lang="ru-RU" altLang="ru-RU"/>
          </a:p>
        </p:txBody>
      </p:sp>
    </p:spTree>
    <p:extLst>
      <p:ext uri="{BB962C8B-B14F-4D97-AF65-F5344CB8AC3E}">
        <p14:creationId xmlns:p14="http://schemas.microsoft.com/office/powerpoint/2010/main" val="78256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1129737-E5F4-4346-B973-79613952B322}" type="datetimeFigureOut">
              <a:rPr lang="ru-RU"/>
              <a:pPr>
                <a:defRPr/>
              </a:pPr>
              <a:t>21.12.2017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A34EEE9-8051-499C-9AB7-81D62D4054C0}" type="slidenum">
              <a:rPr lang="ru-RU"/>
              <a:pPr>
                <a:defRPr/>
              </a:pPr>
              <a:t>‹#›</a:t>
            </a:fld>
            <a:endParaRPr lang="ru-RU"/>
          </a:p>
        </p:txBody>
      </p:sp>
    </p:spTree>
    <p:extLst>
      <p:ext uri="{BB962C8B-B14F-4D97-AF65-F5344CB8AC3E}">
        <p14:creationId xmlns:p14="http://schemas.microsoft.com/office/powerpoint/2010/main" val="3456703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7022344-24E9-4ADD-B0A6-614C2053DAC3}" type="datetimeFigureOut">
              <a:rPr lang="ru-RU"/>
              <a:pPr>
                <a:defRPr/>
              </a:pPr>
              <a:t>21.12.2017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B83160E-6DD9-4A5D-8559-73AF88147DA1}" type="slidenum">
              <a:rPr lang="ru-RU"/>
              <a:pPr>
                <a:defRPr/>
              </a:pPr>
              <a:t>‹#›</a:t>
            </a:fld>
            <a:endParaRPr lang="ru-RU"/>
          </a:p>
        </p:txBody>
      </p:sp>
    </p:spTree>
    <p:extLst>
      <p:ext uri="{BB962C8B-B14F-4D97-AF65-F5344CB8AC3E}">
        <p14:creationId xmlns:p14="http://schemas.microsoft.com/office/powerpoint/2010/main" val="258674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BFC01BA8-207D-4579-A594-21646CA51780}" type="datetimeFigureOut">
              <a:rPr lang="ru-RU"/>
              <a:pPr>
                <a:defRPr/>
              </a:pPr>
              <a:t>21.12.2017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D85784B-57AD-4E85-8048-95A8E37B1C53}" type="slidenum">
              <a:rPr lang="ru-RU"/>
              <a:pPr>
                <a:defRPr/>
              </a:pPr>
              <a:t>‹#›</a:t>
            </a:fld>
            <a:endParaRPr lang="ru-RU"/>
          </a:p>
        </p:txBody>
      </p:sp>
    </p:spTree>
    <p:extLst>
      <p:ext uri="{BB962C8B-B14F-4D97-AF65-F5344CB8AC3E}">
        <p14:creationId xmlns:p14="http://schemas.microsoft.com/office/powerpoint/2010/main" val="245875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4F69747-B3B7-492F-894A-DCA8B147C767}" type="datetimeFigureOut">
              <a:rPr lang="ru-RU"/>
              <a:pPr>
                <a:defRPr/>
              </a:pPr>
              <a:t>21.12.2017</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A3D0AB45-2A92-4710-AD1F-05580D9E6B32}" type="slidenum">
              <a:rPr lang="ru-RU"/>
              <a:pPr>
                <a:defRPr/>
              </a:pPr>
              <a:t>‹#›</a:t>
            </a:fld>
            <a:endParaRPr lang="ru-RU"/>
          </a:p>
        </p:txBody>
      </p:sp>
    </p:spTree>
    <p:extLst>
      <p:ext uri="{BB962C8B-B14F-4D97-AF65-F5344CB8AC3E}">
        <p14:creationId xmlns:p14="http://schemas.microsoft.com/office/powerpoint/2010/main" val="3650698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ED49D49-29B9-47A5-A7D8-73ED86FB4CC3}" type="datetimeFigureOut">
              <a:rPr lang="ru-RU"/>
              <a:pPr>
                <a:defRPr/>
              </a:pPr>
              <a:t>21.12.2017</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3D183656-235B-448E-AB2B-101ABC4B002F}" type="slidenum">
              <a:rPr lang="ru-RU"/>
              <a:pPr>
                <a:defRPr/>
              </a:pPr>
              <a:t>‹#›</a:t>
            </a:fld>
            <a:endParaRPr lang="ru-RU"/>
          </a:p>
        </p:txBody>
      </p:sp>
    </p:spTree>
    <p:extLst>
      <p:ext uri="{BB962C8B-B14F-4D97-AF65-F5344CB8AC3E}">
        <p14:creationId xmlns:p14="http://schemas.microsoft.com/office/powerpoint/2010/main" val="2938557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4EE53D1-A3B5-4BBC-B36D-3696CB6A8E7A}" type="datetimeFigureOut">
              <a:rPr lang="ru-RU"/>
              <a:pPr>
                <a:defRPr/>
              </a:pPr>
              <a:t>21.12.2017</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61ED2029-447A-40DA-89AA-F71996576531}" type="slidenum">
              <a:rPr lang="ru-RU"/>
              <a:pPr>
                <a:defRPr/>
              </a:pPr>
              <a:t>‹#›</a:t>
            </a:fld>
            <a:endParaRPr lang="ru-RU"/>
          </a:p>
        </p:txBody>
      </p:sp>
    </p:spTree>
    <p:extLst>
      <p:ext uri="{BB962C8B-B14F-4D97-AF65-F5344CB8AC3E}">
        <p14:creationId xmlns:p14="http://schemas.microsoft.com/office/powerpoint/2010/main" val="2370017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88F53D2-4781-46E0-8770-15B6E92CD1B2}" type="datetimeFigureOut">
              <a:rPr lang="ru-RU"/>
              <a:pPr>
                <a:defRPr/>
              </a:pPr>
              <a:t>21.12.2017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F331F49-801B-44F7-BFEF-1FE0D14BB3A4}" type="slidenum">
              <a:rPr lang="ru-RU"/>
              <a:pPr>
                <a:defRPr/>
              </a:pPr>
              <a:t>‹#›</a:t>
            </a:fld>
            <a:endParaRPr lang="ru-RU"/>
          </a:p>
        </p:txBody>
      </p:sp>
    </p:spTree>
    <p:extLst>
      <p:ext uri="{BB962C8B-B14F-4D97-AF65-F5344CB8AC3E}">
        <p14:creationId xmlns:p14="http://schemas.microsoft.com/office/powerpoint/2010/main" val="3848368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B0231AC-06F5-48AB-A15F-8FCBD790BB8D}" type="datetimeFigureOut">
              <a:rPr lang="ru-RU"/>
              <a:pPr>
                <a:defRPr/>
              </a:pPr>
              <a:t>21.12.2017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CFA41CB-16F7-493E-BF92-87C5EE0E8B37}" type="slidenum">
              <a:rPr lang="ru-RU"/>
              <a:pPr>
                <a:defRPr/>
              </a:pPr>
              <a:t>‹#›</a:t>
            </a:fld>
            <a:endParaRPr lang="ru-RU"/>
          </a:p>
        </p:txBody>
      </p:sp>
    </p:spTree>
    <p:extLst>
      <p:ext uri="{BB962C8B-B14F-4D97-AF65-F5344CB8AC3E}">
        <p14:creationId xmlns:p14="http://schemas.microsoft.com/office/powerpoint/2010/main" val="86815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lnSpc>
                <a:spcPct val="100000"/>
              </a:lnSpc>
              <a:spcBef>
                <a:spcPts val="0"/>
              </a:spcBef>
              <a:spcAft>
                <a:spcPts val="0"/>
              </a:spcAft>
              <a:defRPr sz="1200" b="0">
                <a:solidFill>
                  <a:schemeClr val="tx1">
                    <a:tint val="75000"/>
                  </a:schemeClr>
                </a:solidFill>
                <a:latin typeface="+mn-lt"/>
              </a:defRPr>
            </a:lvl1pPr>
          </a:lstStyle>
          <a:p>
            <a:pPr>
              <a:defRPr/>
            </a:pPr>
            <a:fld id="{81F2AD0C-BA55-42EC-B059-88B41A72DCD7}" type="datetimeFigureOut">
              <a:rPr lang="ru-RU"/>
              <a:pPr>
                <a:defRPr/>
              </a:pPr>
              <a:t>21.12.2017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lnSpc>
                <a:spcPct val="100000"/>
              </a:lnSpc>
              <a:spcBef>
                <a:spcPts val="0"/>
              </a:spcBef>
              <a:spcAft>
                <a:spcPts val="0"/>
              </a:spcAft>
              <a:defRPr sz="1200" b="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lnSpc>
                <a:spcPct val="100000"/>
              </a:lnSpc>
              <a:spcBef>
                <a:spcPts val="0"/>
              </a:spcBef>
              <a:spcAft>
                <a:spcPts val="0"/>
              </a:spcAft>
              <a:defRPr sz="1200" b="0">
                <a:solidFill>
                  <a:schemeClr val="tx1">
                    <a:tint val="75000"/>
                  </a:schemeClr>
                </a:solidFill>
                <a:latin typeface="+mn-lt"/>
              </a:defRPr>
            </a:lvl1pPr>
          </a:lstStyle>
          <a:p>
            <a:pPr>
              <a:defRPr/>
            </a:pPr>
            <a:fld id="{0F30198C-3AB9-4567-BE39-799CA2CBA4E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slide" Target="slide146.xml"/><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11.png"/></Relationships>
</file>

<file path=ppt/slides/_rels/slide100.xml.rels><?xml version="1.0" encoding="UTF-8" standalone="yes"?>
<Relationships xmlns="http://schemas.openxmlformats.org/package/2006/relationships"><Relationship Id="rId8" Type="http://schemas.openxmlformats.org/officeDocument/2006/relationships/slide" Target="slide147.xml"/><Relationship Id="rId3" Type="http://schemas.openxmlformats.org/officeDocument/2006/relationships/image" Target="../media/image321.jpeg"/><Relationship Id="rId7" Type="http://schemas.openxmlformats.org/officeDocument/2006/relationships/image" Target="../media/image19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323.jpeg"/><Relationship Id="rId4" Type="http://schemas.openxmlformats.org/officeDocument/2006/relationships/image" Target="../media/image322.jpeg"/><Relationship Id="rId9" Type="http://schemas.openxmlformats.org/officeDocument/2006/relationships/image" Target="../media/image11.png"/></Relationships>
</file>

<file path=ppt/slides/_rels/slide10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24.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53.jpeg"/></Relationships>
</file>

<file path=ppt/slides/_rels/slide10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10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25.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326.jpeg"/></Relationships>
</file>

<file path=ppt/slides/_rels/slide10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326.jpeg"/></Relationships>
</file>

<file path=ppt/slides/_rels/slide105.xml.rels><?xml version="1.0" encoding="UTF-8" standalone="yes"?>
<Relationships xmlns="http://schemas.openxmlformats.org/package/2006/relationships"><Relationship Id="rId8" Type="http://schemas.openxmlformats.org/officeDocument/2006/relationships/slide" Target="slide147.xml"/><Relationship Id="rId3" Type="http://schemas.openxmlformats.org/officeDocument/2006/relationships/image" Target="../media/image329.jpeg"/><Relationship Id="rId7" Type="http://schemas.openxmlformats.org/officeDocument/2006/relationships/image" Target="../media/image332.jpeg"/><Relationship Id="rId2" Type="http://schemas.openxmlformats.org/officeDocument/2006/relationships/image" Target="../media/image328.jpe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331.jpeg"/><Relationship Id="rId4" Type="http://schemas.openxmlformats.org/officeDocument/2006/relationships/image" Target="../media/image330.jpeg"/><Relationship Id="rId9" Type="http://schemas.openxmlformats.org/officeDocument/2006/relationships/image" Target="../media/image11.png"/></Relationships>
</file>

<file path=ppt/slides/_rels/slide106.xml.rels><?xml version="1.0" encoding="UTF-8" standalone="yes"?>
<Relationships xmlns="http://schemas.openxmlformats.org/package/2006/relationships"><Relationship Id="rId3" Type="http://schemas.openxmlformats.org/officeDocument/2006/relationships/image" Target="../media/image334.jpeg"/><Relationship Id="rId7" Type="http://schemas.openxmlformats.org/officeDocument/2006/relationships/image" Target="../media/image11.png"/><Relationship Id="rId2" Type="http://schemas.openxmlformats.org/officeDocument/2006/relationships/image" Target="../media/image333.jpeg"/><Relationship Id="rId1" Type="http://schemas.openxmlformats.org/officeDocument/2006/relationships/slideLayout" Target="../slideLayouts/slideLayout2.xml"/><Relationship Id="rId6" Type="http://schemas.openxmlformats.org/officeDocument/2006/relationships/slide" Target="slide147.xml"/><Relationship Id="rId5" Type="http://schemas.openxmlformats.org/officeDocument/2006/relationships/image" Target="../media/image45.jpeg"/><Relationship Id="rId4" Type="http://schemas.openxmlformats.org/officeDocument/2006/relationships/slide" Target="slide8.xml"/></Relationships>
</file>

<file path=ppt/slides/_rels/slide107.xml.rels><?xml version="1.0" encoding="UTF-8" standalone="yes"?>
<Relationships xmlns="http://schemas.openxmlformats.org/package/2006/relationships"><Relationship Id="rId3" Type="http://schemas.openxmlformats.org/officeDocument/2006/relationships/image" Target="../media/image336.jpeg"/><Relationship Id="rId7" Type="http://schemas.openxmlformats.org/officeDocument/2006/relationships/image" Target="../media/image11.png"/><Relationship Id="rId2" Type="http://schemas.openxmlformats.org/officeDocument/2006/relationships/image" Target="../media/image335.jpeg"/><Relationship Id="rId1" Type="http://schemas.openxmlformats.org/officeDocument/2006/relationships/slideLayout" Target="../slideLayouts/slideLayout2.xml"/><Relationship Id="rId6" Type="http://schemas.openxmlformats.org/officeDocument/2006/relationships/slide" Target="slide147.xml"/><Relationship Id="rId5" Type="http://schemas.openxmlformats.org/officeDocument/2006/relationships/image" Target="../media/image337.jpeg"/><Relationship Id="rId4" Type="http://schemas.openxmlformats.org/officeDocument/2006/relationships/slide" Target="slide8.xml"/></Relationships>
</file>

<file path=ppt/slides/_rels/slide108.xml.rels><?xml version="1.0" encoding="UTF-8" standalone="yes"?>
<Relationships xmlns="http://schemas.openxmlformats.org/package/2006/relationships"><Relationship Id="rId3" Type="http://schemas.openxmlformats.org/officeDocument/2006/relationships/image" Target="../media/image338.png"/><Relationship Id="rId7" Type="http://schemas.openxmlformats.org/officeDocument/2006/relationships/image" Target="../media/image11.png"/><Relationship Id="rId2" Type="http://schemas.openxmlformats.org/officeDocument/2006/relationships/hyperlink" Target="http://www.pearl-water.ru/catalog/item/16/rychazhnyy-filtr-bwt-e1-s-reduktorom-davleniya/" TargetMode="External"/><Relationship Id="rId1" Type="http://schemas.openxmlformats.org/officeDocument/2006/relationships/slideLayout" Target="../slideLayouts/slideLayout2.xml"/><Relationship Id="rId6" Type="http://schemas.openxmlformats.org/officeDocument/2006/relationships/slide" Target="slide147.xml"/><Relationship Id="rId5" Type="http://schemas.openxmlformats.org/officeDocument/2006/relationships/image" Target="../media/image23.jpeg"/><Relationship Id="rId4" Type="http://schemas.openxmlformats.org/officeDocument/2006/relationships/slide" Target="slide8.xml"/></Relationships>
</file>

<file path=ppt/slides/_rels/slide10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39.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340.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jpeg"/><Relationship Id="rId3" Type="http://schemas.openxmlformats.org/officeDocument/2006/relationships/oleObject" Target="../embeddings/oleObject4.bin"/><Relationship Id="rId7" Type="http://schemas.openxmlformats.org/officeDocument/2006/relationships/oleObject" Target="../embeddings/_____Microsoft_Excel_97-20033.xls"/><Relationship Id="rId12" Type="http://schemas.openxmlformats.org/officeDocument/2006/relationships/slide" Target="slide5.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11.png"/><Relationship Id="rId10" Type="http://schemas.openxmlformats.org/officeDocument/2006/relationships/oleObject" Target="../embeddings/_____Microsoft_Excel_97-20034.xls"/><Relationship Id="rId4" Type="http://schemas.openxmlformats.org/officeDocument/2006/relationships/oleObject" Target="../embeddings/_____Microsoft_Excel_97-20032.xls"/><Relationship Id="rId9" Type="http://schemas.openxmlformats.org/officeDocument/2006/relationships/oleObject" Target="../embeddings/oleObject6.bin"/><Relationship Id="rId14" Type="http://schemas.openxmlformats.org/officeDocument/2006/relationships/slide" Target="slide146.xml"/></Relationships>
</file>

<file path=ppt/slides/_rels/slide1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42.jpeg"/><Relationship Id="rId7" Type="http://schemas.openxmlformats.org/officeDocument/2006/relationships/slide" Target="slide148.xml"/><Relationship Id="rId2" Type="http://schemas.openxmlformats.org/officeDocument/2006/relationships/image" Target="../media/image341.jpeg"/><Relationship Id="rId1" Type="http://schemas.openxmlformats.org/officeDocument/2006/relationships/slideLayout" Target="../slideLayouts/slideLayout2.xml"/><Relationship Id="rId6" Type="http://schemas.openxmlformats.org/officeDocument/2006/relationships/image" Target="../media/image301.jpeg"/><Relationship Id="rId5" Type="http://schemas.openxmlformats.org/officeDocument/2006/relationships/slide" Target="slide8.xml"/><Relationship Id="rId4" Type="http://schemas.openxmlformats.org/officeDocument/2006/relationships/image" Target="../media/image343.jpeg"/></Relationships>
</file>

<file path=ppt/slides/_rels/slide11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11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45.png"/><Relationship Id="rId7" Type="http://schemas.openxmlformats.org/officeDocument/2006/relationships/image" Target="../media/image349.jpeg"/><Relationship Id="rId2" Type="http://schemas.openxmlformats.org/officeDocument/2006/relationships/image" Target="../media/image344.jpeg"/><Relationship Id="rId1" Type="http://schemas.openxmlformats.org/officeDocument/2006/relationships/slideLayout" Target="../slideLayouts/slideLayout2.xml"/><Relationship Id="rId6" Type="http://schemas.openxmlformats.org/officeDocument/2006/relationships/image" Target="../media/image348.jpeg"/><Relationship Id="rId11" Type="http://schemas.openxmlformats.org/officeDocument/2006/relationships/image" Target="../media/image11.png"/><Relationship Id="rId5" Type="http://schemas.openxmlformats.org/officeDocument/2006/relationships/image" Target="../media/image347.jpeg"/><Relationship Id="rId10" Type="http://schemas.openxmlformats.org/officeDocument/2006/relationships/slide" Target="slide147.xml"/><Relationship Id="rId4" Type="http://schemas.openxmlformats.org/officeDocument/2006/relationships/image" Target="../media/image346.jpeg"/><Relationship Id="rId9" Type="http://schemas.openxmlformats.org/officeDocument/2006/relationships/image" Target="../media/image196.jpeg"/></Relationships>
</file>

<file path=ppt/slides/_rels/slide11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51.jpeg"/><Relationship Id="rId7" Type="http://schemas.openxmlformats.org/officeDocument/2006/relationships/image" Target="../media/image355.jpeg"/><Relationship Id="rId2" Type="http://schemas.openxmlformats.org/officeDocument/2006/relationships/image" Target="../media/image350.jpeg"/><Relationship Id="rId1" Type="http://schemas.openxmlformats.org/officeDocument/2006/relationships/slideLayout" Target="../slideLayouts/slideLayout2.xml"/><Relationship Id="rId6" Type="http://schemas.openxmlformats.org/officeDocument/2006/relationships/image" Target="../media/image354.jpeg"/><Relationship Id="rId11" Type="http://schemas.openxmlformats.org/officeDocument/2006/relationships/image" Target="../media/image11.png"/><Relationship Id="rId5" Type="http://schemas.openxmlformats.org/officeDocument/2006/relationships/image" Target="../media/image353.jpeg"/><Relationship Id="rId10" Type="http://schemas.openxmlformats.org/officeDocument/2006/relationships/slide" Target="slide147.xml"/><Relationship Id="rId4" Type="http://schemas.openxmlformats.org/officeDocument/2006/relationships/image" Target="../media/image352.jpeg"/><Relationship Id="rId9" Type="http://schemas.openxmlformats.org/officeDocument/2006/relationships/image" Target="../media/image79.jpeg"/></Relationships>
</file>

<file path=ppt/slides/_rels/slide114.xml.rels><?xml version="1.0" encoding="UTF-8" standalone="yes"?>
<Relationships xmlns="http://schemas.openxmlformats.org/package/2006/relationships"><Relationship Id="rId3" Type="http://schemas.openxmlformats.org/officeDocument/2006/relationships/image" Target="../media/image357.jpeg"/><Relationship Id="rId7" Type="http://schemas.openxmlformats.org/officeDocument/2006/relationships/image" Target="../media/image11.png"/><Relationship Id="rId2" Type="http://schemas.openxmlformats.org/officeDocument/2006/relationships/image" Target="../media/image356.jpeg"/><Relationship Id="rId1" Type="http://schemas.openxmlformats.org/officeDocument/2006/relationships/slideLayout" Target="../slideLayouts/slideLayout2.xml"/><Relationship Id="rId6" Type="http://schemas.openxmlformats.org/officeDocument/2006/relationships/slide" Target="slide147.xml"/><Relationship Id="rId5" Type="http://schemas.openxmlformats.org/officeDocument/2006/relationships/image" Target="../media/image206.jpeg"/><Relationship Id="rId4" Type="http://schemas.openxmlformats.org/officeDocument/2006/relationships/slide" Target="slide8.xml"/></Relationships>
</file>

<file path=ppt/slides/_rels/slide11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8.xml"/></Relationships>
</file>

<file path=ppt/slides/_rels/slide116.xml.rels><?xml version="1.0" encoding="UTF-8" standalone="yes"?>
<Relationships xmlns="http://schemas.openxmlformats.org/package/2006/relationships"><Relationship Id="rId8" Type="http://schemas.openxmlformats.org/officeDocument/2006/relationships/image" Target="../media/image364.jpeg"/><Relationship Id="rId13" Type="http://schemas.openxmlformats.org/officeDocument/2006/relationships/image" Target="../media/image11.png"/><Relationship Id="rId3" Type="http://schemas.openxmlformats.org/officeDocument/2006/relationships/image" Target="../media/image359.jpeg"/><Relationship Id="rId7" Type="http://schemas.openxmlformats.org/officeDocument/2006/relationships/image" Target="../media/image363.jpeg"/><Relationship Id="rId12" Type="http://schemas.openxmlformats.org/officeDocument/2006/relationships/slide" Target="slide148.xml"/><Relationship Id="rId2" Type="http://schemas.openxmlformats.org/officeDocument/2006/relationships/image" Target="../media/image358.jpeg"/><Relationship Id="rId1" Type="http://schemas.openxmlformats.org/officeDocument/2006/relationships/slideLayout" Target="../slideLayouts/slideLayout2.xml"/><Relationship Id="rId6" Type="http://schemas.openxmlformats.org/officeDocument/2006/relationships/image" Target="../media/image362.png"/><Relationship Id="rId11" Type="http://schemas.openxmlformats.org/officeDocument/2006/relationships/image" Target="../media/image218.jpeg"/><Relationship Id="rId5" Type="http://schemas.openxmlformats.org/officeDocument/2006/relationships/image" Target="../media/image361.jpeg"/><Relationship Id="rId10" Type="http://schemas.openxmlformats.org/officeDocument/2006/relationships/slide" Target="slide8.xml"/><Relationship Id="rId4" Type="http://schemas.openxmlformats.org/officeDocument/2006/relationships/image" Target="../media/image360.jpeg"/><Relationship Id="rId9" Type="http://schemas.openxmlformats.org/officeDocument/2006/relationships/image" Target="../media/image365.jpeg"/></Relationships>
</file>

<file path=ppt/slides/_rels/slide1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67.jpeg"/><Relationship Id="rId7" Type="http://schemas.openxmlformats.org/officeDocument/2006/relationships/slide" Target="slide147.xml"/><Relationship Id="rId2" Type="http://schemas.openxmlformats.org/officeDocument/2006/relationships/image" Target="../media/image366.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slide" Target="slide8.xml"/><Relationship Id="rId4" Type="http://schemas.openxmlformats.org/officeDocument/2006/relationships/image" Target="../media/image368.jpeg"/></Relationships>
</file>

<file path=ppt/slides/_rels/slide118.xml.rels><?xml version="1.0" encoding="UTF-8" standalone="yes"?>
<Relationships xmlns="http://schemas.openxmlformats.org/package/2006/relationships"><Relationship Id="rId8" Type="http://schemas.openxmlformats.org/officeDocument/2006/relationships/image" Target="../media/image375.jpeg"/><Relationship Id="rId13" Type="http://schemas.openxmlformats.org/officeDocument/2006/relationships/image" Target="../media/image380.jpeg"/><Relationship Id="rId18" Type="http://schemas.openxmlformats.org/officeDocument/2006/relationships/oleObject" Target="../embeddings/oleObject36.bin"/><Relationship Id="rId3" Type="http://schemas.openxmlformats.org/officeDocument/2006/relationships/image" Target="../media/image370.jpeg"/><Relationship Id="rId7" Type="http://schemas.openxmlformats.org/officeDocument/2006/relationships/image" Target="../media/image374.jpeg"/><Relationship Id="rId12" Type="http://schemas.openxmlformats.org/officeDocument/2006/relationships/image" Target="../media/image379.jpeg"/><Relationship Id="rId17" Type="http://schemas.openxmlformats.org/officeDocument/2006/relationships/image" Target="../media/image11.png"/><Relationship Id="rId2" Type="http://schemas.openxmlformats.org/officeDocument/2006/relationships/slideLayout" Target="../slideLayouts/slideLayout2.xml"/><Relationship Id="rId16" Type="http://schemas.openxmlformats.org/officeDocument/2006/relationships/slide" Target="slide148.xml"/><Relationship Id="rId1" Type="http://schemas.openxmlformats.org/officeDocument/2006/relationships/vmlDrawing" Target="../drawings/vmlDrawing22.vml"/><Relationship Id="rId6" Type="http://schemas.openxmlformats.org/officeDocument/2006/relationships/image" Target="../media/image373.jpeg"/><Relationship Id="rId11" Type="http://schemas.openxmlformats.org/officeDocument/2006/relationships/image" Target="../media/image378.jpeg"/><Relationship Id="rId5" Type="http://schemas.openxmlformats.org/officeDocument/2006/relationships/image" Target="../media/image372.jpeg"/><Relationship Id="rId15" Type="http://schemas.openxmlformats.org/officeDocument/2006/relationships/image" Target="../media/image381.jpeg"/><Relationship Id="rId10" Type="http://schemas.openxmlformats.org/officeDocument/2006/relationships/image" Target="../media/image377.jpeg"/><Relationship Id="rId19" Type="http://schemas.openxmlformats.org/officeDocument/2006/relationships/image" Target="../media/image369.png"/><Relationship Id="rId4" Type="http://schemas.openxmlformats.org/officeDocument/2006/relationships/image" Target="../media/image371.jpeg"/><Relationship Id="rId9" Type="http://schemas.openxmlformats.org/officeDocument/2006/relationships/image" Target="../media/image376.jpeg"/><Relationship Id="rId14" Type="http://schemas.openxmlformats.org/officeDocument/2006/relationships/slide" Target="slide8.xml"/></Relationships>
</file>

<file path=ppt/slides/_rels/slide119.xml.rels><?xml version="1.0" encoding="UTF-8" standalone="yes"?>
<Relationships xmlns="http://schemas.openxmlformats.org/package/2006/relationships"><Relationship Id="rId8" Type="http://schemas.openxmlformats.org/officeDocument/2006/relationships/image" Target="../media/image388.jpeg"/><Relationship Id="rId13" Type="http://schemas.openxmlformats.org/officeDocument/2006/relationships/image" Target="../media/image393.jpeg"/><Relationship Id="rId18" Type="http://schemas.openxmlformats.org/officeDocument/2006/relationships/image" Target="../media/image11.png"/><Relationship Id="rId3" Type="http://schemas.openxmlformats.org/officeDocument/2006/relationships/image" Target="../media/image383.jpeg"/><Relationship Id="rId7" Type="http://schemas.openxmlformats.org/officeDocument/2006/relationships/image" Target="../media/image387.jpeg"/><Relationship Id="rId12" Type="http://schemas.openxmlformats.org/officeDocument/2006/relationships/image" Target="../media/image392.jpeg"/><Relationship Id="rId17" Type="http://schemas.openxmlformats.org/officeDocument/2006/relationships/slide" Target="slide147.xml"/><Relationship Id="rId2" Type="http://schemas.openxmlformats.org/officeDocument/2006/relationships/slideLayout" Target="../slideLayouts/slideLayout2.xml"/><Relationship Id="rId16" Type="http://schemas.openxmlformats.org/officeDocument/2006/relationships/image" Target="../media/image302.jpeg"/><Relationship Id="rId20" Type="http://schemas.openxmlformats.org/officeDocument/2006/relationships/image" Target="../media/image382.png"/><Relationship Id="rId1" Type="http://schemas.openxmlformats.org/officeDocument/2006/relationships/vmlDrawing" Target="../drawings/vmlDrawing23.vml"/><Relationship Id="rId6" Type="http://schemas.openxmlformats.org/officeDocument/2006/relationships/image" Target="../media/image386.jpeg"/><Relationship Id="rId11" Type="http://schemas.openxmlformats.org/officeDocument/2006/relationships/image" Target="../media/image391.jpeg"/><Relationship Id="rId5" Type="http://schemas.openxmlformats.org/officeDocument/2006/relationships/image" Target="../media/image385.jpeg"/><Relationship Id="rId15" Type="http://schemas.openxmlformats.org/officeDocument/2006/relationships/slide" Target="slide8.xml"/><Relationship Id="rId10" Type="http://schemas.openxmlformats.org/officeDocument/2006/relationships/image" Target="../media/image390.jpeg"/><Relationship Id="rId19" Type="http://schemas.openxmlformats.org/officeDocument/2006/relationships/oleObject" Target="../embeddings/oleObject37.bin"/><Relationship Id="rId4" Type="http://schemas.openxmlformats.org/officeDocument/2006/relationships/image" Target="../media/image384.jpeg"/><Relationship Id="rId9" Type="http://schemas.openxmlformats.org/officeDocument/2006/relationships/image" Target="../media/image389.jpeg"/><Relationship Id="rId14" Type="http://schemas.openxmlformats.org/officeDocument/2006/relationships/image" Target="../media/image394.jpe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6.xml"/><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96.jpeg"/><Relationship Id="rId7" Type="http://schemas.openxmlformats.org/officeDocument/2006/relationships/slide" Target="slide147.xml"/><Relationship Id="rId2" Type="http://schemas.openxmlformats.org/officeDocument/2006/relationships/image" Target="../media/image39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slide" Target="slide8.xml"/><Relationship Id="rId4" Type="http://schemas.openxmlformats.org/officeDocument/2006/relationships/image" Target="../media/image397.jpeg"/></Relationships>
</file>

<file path=ppt/slides/_rels/slide121.xml.rels><?xml version="1.0" encoding="UTF-8" standalone="yes"?>
<Relationships xmlns="http://schemas.openxmlformats.org/package/2006/relationships"><Relationship Id="rId8" Type="http://schemas.openxmlformats.org/officeDocument/2006/relationships/slide" Target="slide147.xml"/><Relationship Id="rId3" Type="http://schemas.openxmlformats.org/officeDocument/2006/relationships/image" Target="../media/image399.jpeg"/><Relationship Id="rId7" Type="http://schemas.openxmlformats.org/officeDocument/2006/relationships/image" Target="../media/image53.jpeg"/><Relationship Id="rId2" Type="http://schemas.openxmlformats.org/officeDocument/2006/relationships/image" Target="../media/image398.jpe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401.jpeg"/><Relationship Id="rId4" Type="http://schemas.openxmlformats.org/officeDocument/2006/relationships/image" Target="../media/image400.jpeg"/><Relationship Id="rId9" Type="http://schemas.openxmlformats.org/officeDocument/2006/relationships/image" Target="../media/image11.png"/></Relationships>
</file>

<file path=ppt/slides/_rels/slide12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40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53.jpeg"/></Relationships>
</file>

<file path=ppt/slides/_rels/slide12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8.xml"/><Relationship Id="rId4" Type="http://schemas.openxmlformats.org/officeDocument/2006/relationships/image" Target="../media/image33.jpeg"/></Relationships>
</file>

<file path=ppt/slides/_rels/slide12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slide" Target="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7.xml"/></Relationships>
</file>

<file path=ppt/slides/_rels/slide12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slide" Target="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7.xml"/></Relationships>
</file>

<file path=ppt/slides/_rels/slide12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9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53.jpeg"/></Relationships>
</file>

<file path=ppt/slides/_rels/slide127.xml.rels><?xml version="1.0" encoding="UTF-8" standalone="yes"?>
<Relationships xmlns="http://schemas.openxmlformats.org/package/2006/relationships"><Relationship Id="rId3" Type="http://schemas.openxmlformats.org/officeDocument/2006/relationships/image" Target="../media/image404.jpeg"/><Relationship Id="rId7" Type="http://schemas.openxmlformats.org/officeDocument/2006/relationships/image" Target="../media/image11.png"/><Relationship Id="rId2" Type="http://schemas.openxmlformats.org/officeDocument/2006/relationships/image" Target="../media/image403.jpeg"/><Relationship Id="rId1" Type="http://schemas.openxmlformats.org/officeDocument/2006/relationships/slideLayout" Target="../slideLayouts/slideLayout2.xml"/><Relationship Id="rId6" Type="http://schemas.openxmlformats.org/officeDocument/2006/relationships/slide" Target="slide147.xml"/><Relationship Id="rId5" Type="http://schemas.openxmlformats.org/officeDocument/2006/relationships/image" Target="../media/image55.jpeg"/><Relationship Id="rId4" Type="http://schemas.openxmlformats.org/officeDocument/2006/relationships/slide" Target="slide8.xml"/></Relationships>
</file>

<file path=ppt/slides/_rels/slide12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slide" Target="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8.xml"/></Relationships>
</file>

<file path=ppt/slides/_rels/slide12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235.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1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1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133.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13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255.jpeg"/></Relationships>
</file>

<file path=ppt/slides/_rels/slide13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132.jpeg"/></Relationships>
</file>

<file path=ppt/slides/_rels/slide136.xml.rels><?xml version="1.0" encoding="UTF-8" standalone="yes"?>
<Relationships xmlns="http://schemas.openxmlformats.org/package/2006/relationships"><Relationship Id="rId3" Type="http://schemas.openxmlformats.org/officeDocument/2006/relationships/image" Target="../media/image405.jpeg"/><Relationship Id="rId7"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147.xml"/><Relationship Id="rId5" Type="http://schemas.openxmlformats.org/officeDocument/2006/relationships/image" Target="../media/image33.jpeg"/><Relationship Id="rId4" Type="http://schemas.openxmlformats.org/officeDocument/2006/relationships/slide" Target="slide8.xml"/></Relationships>
</file>

<file path=ppt/slides/_rels/slide13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1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13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7.bin"/><Relationship Id="rId7" Type="http://schemas.openxmlformats.org/officeDocument/2006/relationships/slide" Target="slide146.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6.jpeg"/><Relationship Id="rId5" Type="http://schemas.openxmlformats.org/officeDocument/2006/relationships/slide" Target="slide5.xml"/><Relationship Id="rId4" Type="http://schemas.openxmlformats.org/officeDocument/2006/relationships/image" Target="../media/image25.png"/></Relationships>
</file>

<file path=ppt/slides/_rels/slide140.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40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207.jpeg"/></Relationships>
</file>

<file path=ppt/slides/_rels/slide14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255.jpeg"/></Relationships>
</file>

<file path=ppt/slides/_rels/slide142.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407.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23.jpeg"/></Relationships>
</file>

<file path=ppt/slides/_rels/slide143.xml.rels><?xml version="1.0" encoding="UTF-8" standalone="yes"?>
<Relationships xmlns="http://schemas.openxmlformats.org/package/2006/relationships"><Relationship Id="rId3" Type="http://schemas.openxmlformats.org/officeDocument/2006/relationships/image" Target="../media/image408.jpg"/><Relationship Id="rId7"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slide" Target="slide147.xml"/><Relationship Id="rId5" Type="http://schemas.openxmlformats.org/officeDocument/2006/relationships/image" Target="../media/image23.jpeg"/><Relationship Id="rId4" Type="http://schemas.openxmlformats.org/officeDocument/2006/relationships/slide" Target="slide8.xml"/></Relationships>
</file>

<file path=ppt/slides/_rels/slide144.xml.rels><?xml version="1.0" encoding="UTF-8" standalone="yes"?>
<Relationships xmlns="http://schemas.openxmlformats.org/package/2006/relationships"><Relationship Id="rId8" Type="http://schemas.openxmlformats.org/officeDocument/2006/relationships/image" Target="../media/image415.jpeg"/><Relationship Id="rId13" Type="http://schemas.openxmlformats.org/officeDocument/2006/relationships/image" Target="../media/image420.jpeg"/><Relationship Id="rId18" Type="http://schemas.openxmlformats.org/officeDocument/2006/relationships/slide" Target="slide8.xml"/><Relationship Id="rId3" Type="http://schemas.openxmlformats.org/officeDocument/2006/relationships/image" Target="../media/image410.jpeg"/><Relationship Id="rId21" Type="http://schemas.openxmlformats.org/officeDocument/2006/relationships/image" Target="../media/image11.png"/><Relationship Id="rId7" Type="http://schemas.openxmlformats.org/officeDocument/2006/relationships/image" Target="../media/image414.jpeg"/><Relationship Id="rId12" Type="http://schemas.openxmlformats.org/officeDocument/2006/relationships/image" Target="../media/image419.jpeg"/><Relationship Id="rId17" Type="http://schemas.openxmlformats.org/officeDocument/2006/relationships/image" Target="../media/image424.jpeg"/><Relationship Id="rId2" Type="http://schemas.openxmlformats.org/officeDocument/2006/relationships/image" Target="../media/image409.jpeg"/><Relationship Id="rId16" Type="http://schemas.openxmlformats.org/officeDocument/2006/relationships/image" Target="../media/image423.jpeg"/><Relationship Id="rId20" Type="http://schemas.openxmlformats.org/officeDocument/2006/relationships/slide" Target="slide147.xml"/><Relationship Id="rId1" Type="http://schemas.openxmlformats.org/officeDocument/2006/relationships/slideLayout" Target="../slideLayouts/slideLayout2.xml"/><Relationship Id="rId6" Type="http://schemas.openxmlformats.org/officeDocument/2006/relationships/image" Target="../media/image413.png"/><Relationship Id="rId11" Type="http://schemas.openxmlformats.org/officeDocument/2006/relationships/image" Target="../media/image418.jpeg"/><Relationship Id="rId5" Type="http://schemas.openxmlformats.org/officeDocument/2006/relationships/image" Target="../media/image412.jpeg"/><Relationship Id="rId15" Type="http://schemas.openxmlformats.org/officeDocument/2006/relationships/image" Target="../media/image422.jpeg"/><Relationship Id="rId10" Type="http://schemas.openxmlformats.org/officeDocument/2006/relationships/image" Target="../media/image417.jpeg"/><Relationship Id="rId19" Type="http://schemas.openxmlformats.org/officeDocument/2006/relationships/image" Target="../media/image425.jpeg"/><Relationship Id="rId4" Type="http://schemas.openxmlformats.org/officeDocument/2006/relationships/image" Target="../media/image411.jpeg"/><Relationship Id="rId9" Type="http://schemas.openxmlformats.org/officeDocument/2006/relationships/image" Target="../media/image416.jpeg"/><Relationship Id="rId14" Type="http://schemas.openxmlformats.org/officeDocument/2006/relationships/image" Target="../media/image421.jpeg"/></Relationships>
</file>

<file path=ppt/slides/_rels/slide1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146.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image" Target="../media/image426.jpeg"/><Relationship Id="rId3" Type="http://schemas.openxmlformats.org/officeDocument/2006/relationships/slide" Target="slide15.xml"/><Relationship Id="rId7" Type="http://schemas.openxmlformats.org/officeDocument/2006/relationships/slide" Target="slide48.xml"/><Relationship Id="rId12" Type="http://schemas.openxmlformats.org/officeDocument/2006/relationships/slide" Target="slide8.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46.xml"/><Relationship Id="rId11" Type="http://schemas.openxmlformats.org/officeDocument/2006/relationships/slide" Target="slide30.xml"/><Relationship Id="rId5" Type="http://schemas.openxmlformats.org/officeDocument/2006/relationships/slide" Target="slide20.xml"/><Relationship Id="rId10" Type="http://schemas.openxmlformats.org/officeDocument/2006/relationships/slide" Target="slide28.xml"/><Relationship Id="rId4" Type="http://schemas.openxmlformats.org/officeDocument/2006/relationships/slide" Target="slide19.xml"/><Relationship Id="rId9" Type="http://schemas.openxmlformats.org/officeDocument/2006/relationships/slide" Target="slide50.xml"/></Relationships>
</file>

<file path=ppt/slides/_rels/slide147.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slide" Target="slide56.xml"/><Relationship Id="rId7" Type="http://schemas.openxmlformats.org/officeDocument/2006/relationships/slide" Target="slide62.xml"/><Relationship Id="rId12" Type="http://schemas.openxmlformats.org/officeDocument/2006/relationships/image" Target="../media/image218.jpeg"/><Relationship Id="rId2" Type="http://schemas.openxmlformats.org/officeDocument/2006/relationships/slide" Target="slide44.xml"/><Relationship Id="rId1" Type="http://schemas.openxmlformats.org/officeDocument/2006/relationships/slideLayout" Target="../slideLayouts/slideLayout2.xml"/><Relationship Id="rId6" Type="http://schemas.openxmlformats.org/officeDocument/2006/relationships/slide" Target="slide61.xml"/><Relationship Id="rId11" Type="http://schemas.openxmlformats.org/officeDocument/2006/relationships/slide" Target="slide8.xml"/><Relationship Id="rId5" Type="http://schemas.openxmlformats.org/officeDocument/2006/relationships/slide" Target="slide60.xml"/><Relationship Id="rId10" Type="http://schemas.openxmlformats.org/officeDocument/2006/relationships/slide" Target="slide78.xml"/><Relationship Id="rId4" Type="http://schemas.openxmlformats.org/officeDocument/2006/relationships/slide" Target="slide59.xml"/><Relationship Id="rId9" Type="http://schemas.openxmlformats.org/officeDocument/2006/relationships/slide" Target="slide69.xml"/></Relationships>
</file>

<file path=ppt/slides/_rels/slide148.xml.rels><?xml version="1.0" encoding="UTF-8" standalone="yes"?>
<Relationships xmlns="http://schemas.openxmlformats.org/package/2006/relationships"><Relationship Id="rId8" Type="http://schemas.openxmlformats.org/officeDocument/2006/relationships/slide" Target="slide116.xml"/><Relationship Id="rId3" Type="http://schemas.openxmlformats.org/officeDocument/2006/relationships/slide" Target="slide93.xml"/><Relationship Id="rId7" Type="http://schemas.openxmlformats.org/officeDocument/2006/relationships/slide" Target="slide128.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123.xml"/><Relationship Id="rId11" Type="http://schemas.openxmlformats.org/officeDocument/2006/relationships/image" Target="../media/image218.jpeg"/><Relationship Id="rId5" Type="http://schemas.openxmlformats.org/officeDocument/2006/relationships/slide" Target="slide115.xml"/><Relationship Id="rId10" Type="http://schemas.openxmlformats.org/officeDocument/2006/relationships/slide" Target="slide8.xml"/><Relationship Id="rId4" Type="http://schemas.openxmlformats.org/officeDocument/2006/relationships/slide" Target="slide110.xml"/><Relationship Id="rId9" Type="http://schemas.openxmlformats.org/officeDocument/2006/relationships/slide" Target="slide117.xml"/></Relationships>
</file>

<file path=ppt/slides/_rels/slide14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slide" Target="slide146.xml"/><Relationship Id="rId5" Type="http://schemas.openxmlformats.org/officeDocument/2006/relationships/image" Target="../media/image29.jpeg"/><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slide" Target="slide146.xml"/><Relationship Id="rId5" Type="http://schemas.openxmlformats.org/officeDocument/2006/relationships/image" Target="../media/image32.jpe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6.xml"/></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6.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1.pn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slide" Target="slide146.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3.jpeg"/><Relationship Id="rId5" Type="http://schemas.openxmlformats.org/officeDocument/2006/relationships/image" Target="../media/image38.png"/><Relationship Id="rId10" Type="http://schemas.openxmlformats.org/officeDocument/2006/relationships/slide" Target="slide5.xml"/><Relationship Id="rId4" Type="http://schemas.openxmlformats.org/officeDocument/2006/relationships/image" Target="../media/image3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6.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slide" Target="slide146.xml"/><Relationship Id="rId3" Type="http://schemas.openxmlformats.org/officeDocument/2006/relationships/notesSlide" Target="../notesSlides/notesSlide5.xml"/><Relationship Id="rId7" Type="http://schemas.openxmlformats.org/officeDocument/2006/relationships/image" Target="../media/image48.jpeg"/><Relationship Id="rId12"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7.jpeg"/><Relationship Id="rId11" Type="http://schemas.openxmlformats.org/officeDocument/2006/relationships/slide" Target="slide5.xml"/><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oleObject" Target="../embeddings/oleObject8.bin"/><Relationship Id="rId9" Type="http://schemas.openxmlformats.org/officeDocument/2006/relationships/image" Target="../media/image50.jpeg"/><Relationship Id="rId1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6.xml"/></Relationships>
</file>

<file path=ppt/slides/_rels/slide2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6.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6.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1.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slide" Target="slide146.xml"/><Relationship Id="rId5" Type="http://schemas.openxmlformats.org/officeDocument/2006/relationships/image" Target="../media/image59.jpeg"/><Relationship Id="rId4" Type="http://schemas.openxmlformats.org/officeDocument/2006/relationships/slide" Target="slide5.xml"/></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11.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slide" Target="slide146.xml"/><Relationship Id="rId5" Type="http://schemas.openxmlformats.org/officeDocument/2006/relationships/image" Target="../media/image63.jpeg"/><Relationship Id="rId10" Type="http://schemas.openxmlformats.org/officeDocument/2006/relationships/image" Target="../media/image67.jpeg"/><Relationship Id="rId4" Type="http://schemas.openxmlformats.org/officeDocument/2006/relationships/image" Target="../media/image62.jpeg"/><Relationship Id="rId9" Type="http://schemas.openxmlformats.org/officeDocument/2006/relationships/slide" Target="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46.xml"/><Relationship Id="rId5" Type="http://schemas.openxmlformats.org/officeDocument/2006/relationships/image" Target="../media/image23.jpeg"/><Relationship Id="rId4" Type="http://schemas.openxmlformats.org/officeDocument/2006/relationships/slide" Target="slide5.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6.xml"/></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79.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slide" Target="slide5.xml"/><Relationship Id="rId17" Type="http://schemas.openxmlformats.org/officeDocument/2006/relationships/image" Target="../media/image69.png"/><Relationship Id="rId2" Type="http://schemas.openxmlformats.org/officeDocument/2006/relationships/slideLayout" Target="../slideLayouts/slideLayout2.xml"/><Relationship Id="rId16" Type="http://schemas.openxmlformats.org/officeDocument/2006/relationships/oleObject" Target="../embeddings/oleObject9.bin"/><Relationship Id="rId1" Type="http://schemas.openxmlformats.org/officeDocument/2006/relationships/vmlDrawing" Target="../drawings/vmlDrawing6.v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5" Type="http://schemas.openxmlformats.org/officeDocument/2006/relationships/image" Target="../media/image11.pn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slide" Target="slide14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6.xml"/></Relationships>
</file>

<file path=ppt/slides/_rels/slide3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6.xml"/><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82.pn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86.jpeg"/><Relationship Id="rId11" Type="http://schemas.openxmlformats.org/officeDocument/2006/relationships/image" Target="../media/image11.png"/><Relationship Id="rId5" Type="http://schemas.openxmlformats.org/officeDocument/2006/relationships/image" Target="../media/image85.jpeg"/><Relationship Id="rId10" Type="http://schemas.openxmlformats.org/officeDocument/2006/relationships/slide" Target="slide146.xml"/><Relationship Id="rId4" Type="http://schemas.openxmlformats.org/officeDocument/2006/relationships/image" Target="../media/image84.jpeg"/><Relationship Id="rId9" Type="http://schemas.openxmlformats.org/officeDocument/2006/relationships/image" Target="../media/image53.jpeg"/></Relationships>
</file>

<file path=ppt/slides/_rels/slide33.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slide" Target="slide146.xml"/><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7.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slide" Target="slide5.xml"/><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 Id="rId14"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17" Type="http://schemas.openxmlformats.org/officeDocument/2006/relationships/image" Target="../media/image11.png"/><Relationship Id="rId2" Type="http://schemas.openxmlformats.org/officeDocument/2006/relationships/image" Target="../media/image98.jpeg"/><Relationship Id="rId16" Type="http://schemas.openxmlformats.org/officeDocument/2006/relationships/slide" Target="slide146.xml"/><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5" Type="http://schemas.openxmlformats.org/officeDocument/2006/relationships/image" Target="../media/image110.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slide" Target="slide5.xml"/></Relationships>
</file>

<file path=ppt/slides/_rels/slide35.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slide" Target="slide146.xml"/><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0.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11" Type="http://schemas.openxmlformats.org/officeDocument/2006/relationships/slide" Target="slide5.xml"/><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 Id="rId14"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slide" Target="slide5.xml"/><Relationship Id="rId3" Type="http://schemas.openxmlformats.org/officeDocument/2006/relationships/image" Target="../media/image122.jpeg"/><Relationship Id="rId7" Type="http://schemas.openxmlformats.org/officeDocument/2006/relationships/image" Target="../media/image126.jpeg"/><Relationship Id="rId12" Type="http://schemas.openxmlformats.org/officeDocument/2006/relationships/image" Target="../media/image131.jpeg"/><Relationship Id="rId2" Type="http://schemas.openxmlformats.org/officeDocument/2006/relationships/image" Target="../media/image121.jpeg"/><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5" Type="http://schemas.openxmlformats.org/officeDocument/2006/relationships/slide" Target="slide146.xml"/><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132.jpeg"/></Relationships>
</file>

<file path=ppt/slides/_rels/slide37.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slide" Target="slide146.xml"/><Relationship Id="rId18" Type="http://schemas.openxmlformats.org/officeDocument/2006/relationships/image" Target="../media/image134.png"/><Relationship Id="rId3" Type="http://schemas.openxmlformats.org/officeDocument/2006/relationships/notesSlide" Target="../notesSlides/notesSlide7.xml"/><Relationship Id="rId21" Type="http://schemas.openxmlformats.org/officeDocument/2006/relationships/oleObject" Target="../embeddings/oleObject14.bin"/><Relationship Id="rId7" Type="http://schemas.openxmlformats.org/officeDocument/2006/relationships/image" Target="../media/image140.jpeg"/><Relationship Id="rId12" Type="http://schemas.openxmlformats.org/officeDocument/2006/relationships/image" Target="../media/image33.jpeg"/><Relationship Id="rId17" Type="http://schemas.openxmlformats.org/officeDocument/2006/relationships/oleObject" Target="../embeddings/oleObject12.bin"/><Relationship Id="rId2" Type="http://schemas.openxmlformats.org/officeDocument/2006/relationships/slideLayout" Target="../slideLayouts/slideLayout2.xml"/><Relationship Id="rId16" Type="http://schemas.openxmlformats.org/officeDocument/2006/relationships/image" Target="../media/image133.png"/><Relationship Id="rId20" Type="http://schemas.openxmlformats.org/officeDocument/2006/relationships/image" Target="../media/image135.png"/><Relationship Id="rId1" Type="http://schemas.openxmlformats.org/officeDocument/2006/relationships/vmlDrawing" Target="../drawings/vmlDrawing8.vml"/><Relationship Id="rId6" Type="http://schemas.openxmlformats.org/officeDocument/2006/relationships/image" Target="../media/image139.jpeg"/><Relationship Id="rId11" Type="http://schemas.openxmlformats.org/officeDocument/2006/relationships/slide" Target="slide5.xml"/><Relationship Id="rId5" Type="http://schemas.openxmlformats.org/officeDocument/2006/relationships/image" Target="../media/image138.jpeg"/><Relationship Id="rId15" Type="http://schemas.openxmlformats.org/officeDocument/2006/relationships/oleObject" Target="../embeddings/oleObject11.bin"/><Relationship Id="rId10" Type="http://schemas.openxmlformats.org/officeDocument/2006/relationships/image" Target="../media/image143.jpeg"/><Relationship Id="rId19" Type="http://schemas.openxmlformats.org/officeDocument/2006/relationships/oleObject" Target="../embeddings/oleObject13.bin"/><Relationship Id="rId4" Type="http://schemas.openxmlformats.org/officeDocument/2006/relationships/image" Target="../media/image137.jpeg"/><Relationship Id="rId9" Type="http://schemas.openxmlformats.org/officeDocument/2006/relationships/image" Target="../media/image142.jpeg"/><Relationship Id="rId14" Type="http://schemas.openxmlformats.org/officeDocument/2006/relationships/image" Target="../media/image11.png"/><Relationship Id="rId22" Type="http://schemas.openxmlformats.org/officeDocument/2006/relationships/image" Target="../media/image136.png"/></Relationships>
</file>

<file path=ppt/slides/_rels/slide38.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154.jpeg"/><Relationship Id="rId18" Type="http://schemas.openxmlformats.org/officeDocument/2006/relationships/image" Target="../media/image11.png"/><Relationship Id="rId3" Type="http://schemas.openxmlformats.org/officeDocument/2006/relationships/image" Target="../media/image144.jpeg"/><Relationship Id="rId7" Type="http://schemas.openxmlformats.org/officeDocument/2006/relationships/image" Target="../media/image148.jpeg"/><Relationship Id="rId12" Type="http://schemas.openxmlformats.org/officeDocument/2006/relationships/image" Target="../media/image153.jpeg"/><Relationship Id="rId17" Type="http://schemas.openxmlformats.org/officeDocument/2006/relationships/slide" Target="slide146.xml"/><Relationship Id="rId2" Type="http://schemas.openxmlformats.org/officeDocument/2006/relationships/notesSlide" Target="../notesSlides/notesSlide8.xml"/><Relationship Id="rId16"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image" Target="../media/image146.jpeg"/><Relationship Id="rId15" Type="http://schemas.openxmlformats.org/officeDocument/2006/relationships/slide" Target="slide5.xml"/><Relationship Id="rId10" Type="http://schemas.openxmlformats.org/officeDocument/2006/relationships/image" Target="../media/image151.jpeg"/><Relationship Id="rId4" Type="http://schemas.openxmlformats.org/officeDocument/2006/relationships/image" Target="../media/image145.jpeg"/><Relationship Id="rId9" Type="http://schemas.openxmlformats.org/officeDocument/2006/relationships/image" Target="../media/image150.jpeg"/><Relationship Id="rId14" Type="http://schemas.openxmlformats.org/officeDocument/2006/relationships/image" Target="../media/image155.jpeg"/></Relationships>
</file>

<file path=ppt/slides/_rels/slide39.xml.rels><?xml version="1.0" encoding="UTF-8" standalone="yes"?>
<Relationships xmlns="http://schemas.openxmlformats.org/package/2006/relationships"><Relationship Id="rId8" Type="http://schemas.openxmlformats.org/officeDocument/2006/relationships/image" Target="../media/image162.jpeg"/><Relationship Id="rId13" Type="http://schemas.openxmlformats.org/officeDocument/2006/relationships/slide" Target="slide5.xml"/><Relationship Id="rId3" Type="http://schemas.openxmlformats.org/officeDocument/2006/relationships/image" Target="../media/image157.jpeg"/><Relationship Id="rId7" Type="http://schemas.openxmlformats.org/officeDocument/2006/relationships/image" Target="../media/image161.jpeg"/><Relationship Id="rId12" Type="http://schemas.openxmlformats.org/officeDocument/2006/relationships/image" Target="../media/image166.jpeg"/><Relationship Id="rId2" Type="http://schemas.openxmlformats.org/officeDocument/2006/relationships/image" Target="../media/image156.jpeg"/><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0.jpeg"/><Relationship Id="rId11" Type="http://schemas.openxmlformats.org/officeDocument/2006/relationships/image" Target="../media/image165.jpeg"/><Relationship Id="rId5" Type="http://schemas.openxmlformats.org/officeDocument/2006/relationships/image" Target="../media/image159.jpeg"/><Relationship Id="rId15" Type="http://schemas.openxmlformats.org/officeDocument/2006/relationships/slide" Target="slide146.xml"/><Relationship Id="rId10" Type="http://schemas.openxmlformats.org/officeDocument/2006/relationships/image" Target="../media/image164.jpeg"/><Relationship Id="rId4" Type="http://schemas.openxmlformats.org/officeDocument/2006/relationships/image" Target="../media/image158.jpeg"/><Relationship Id="rId9" Type="http://schemas.openxmlformats.org/officeDocument/2006/relationships/image" Target="../media/image163.jpeg"/><Relationship Id="rId14" Type="http://schemas.openxmlformats.org/officeDocument/2006/relationships/image" Target="../media/image16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slide" Target="slide146.xml"/><Relationship Id="rId3" Type="http://schemas.openxmlformats.org/officeDocument/2006/relationships/image" Target="../media/image169.jpeg"/><Relationship Id="rId7" Type="http://schemas.openxmlformats.org/officeDocument/2006/relationships/image" Target="../media/image173.jpeg"/><Relationship Id="rId12" Type="http://schemas.openxmlformats.org/officeDocument/2006/relationships/image" Target="../media/image177.jpe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72.jpeg"/><Relationship Id="rId11" Type="http://schemas.openxmlformats.org/officeDocument/2006/relationships/slide" Target="slide5.xml"/><Relationship Id="rId5" Type="http://schemas.openxmlformats.org/officeDocument/2006/relationships/image" Target="../media/image171.jpeg"/><Relationship Id="rId10" Type="http://schemas.openxmlformats.org/officeDocument/2006/relationships/image" Target="../media/image176.jpeg"/><Relationship Id="rId4" Type="http://schemas.openxmlformats.org/officeDocument/2006/relationships/image" Target="../media/image170.jpeg"/><Relationship Id="rId9" Type="http://schemas.openxmlformats.org/officeDocument/2006/relationships/image" Target="../media/image175.jpeg"/><Relationship Id="rId14" Type="http://schemas.openxmlformats.org/officeDocument/2006/relationships/image" Target="../media/image11.png"/></Relationships>
</file>

<file path=ppt/slides/_rels/slide41.xml.rels><?xml version="1.0" encoding="UTF-8" standalone="yes"?>
<Relationships xmlns="http://schemas.openxmlformats.org/package/2006/relationships"><Relationship Id="rId8" Type="http://schemas.openxmlformats.org/officeDocument/2006/relationships/image" Target="../media/image184.jpeg"/><Relationship Id="rId13" Type="http://schemas.openxmlformats.org/officeDocument/2006/relationships/slide" Target="slide146.xml"/><Relationship Id="rId3" Type="http://schemas.openxmlformats.org/officeDocument/2006/relationships/image" Target="../media/image179.jpeg"/><Relationship Id="rId7" Type="http://schemas.openxmlformats.org/officeDocument/2006/relationships/image" Target="../media/image183.jpeg"/><Relationship Id="rId12" Type="http://schemas.openxmlformats.org/officeDocument/2006/relationships/image" Target="../media/image187.jpeg"/><Relationship Id="rId2" Type="http://schemas.openxmlformats.org/officeDocument/2006/relationships/image" Target="../media/image178.jpeg"/><Relationship Id="rId1" Type="http://schemas.openxmlformats.org/officeDocument/2006/relationships/slideLayout" Target="../slideLayouts/slideLayout2.xml"/><Relationship Id="rId6" Type="http://schemas.openxmlformats.org/officeDocument/2006/relationships/image" Target="../media/image182.jpeg"/><Relationship Id="rId11" Type="http://schemas.openxmlformats.org/officeDocument/2006/relationships/slide" Target="slide5.xml"/><Relationship Id="rId5" Type="http://schemas.openxmlformats.org/officeDocument/2006/relationships/image" Target="../media/image181.jpe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 Id="rId1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image" Target="../media/image194.jpeg"/><Relationship Id="rId13" Type="http://schemas.openxmlformats.org/officeDocument/2006/relationships/image" Target="../media/image11.png"/><Relationship Id="rId3" Type="http://schemas.openxmlformats.org/officeDocument/2006/relationships/image" Target="../media/image189.jpeg"/><Relationship Id="rId7" Type="http://schemas.openxmlformats.org/officeDocument/2006/relationships/image" Target="../media/image193.jpeg"/><Relationship Id="rId12" Type="http://schemas.openxmlformats.org/officeDocument/2006/relationships/slide" Target="slide146.xml"/><Relationship Id="rId2" Type="http://schemas.openxmlformats.org/officeDocument/2006/relationships/image" Target="../media/image188.jpeg"/><Relationship Id="rId1" Type="http://schemas.openxmlformats.org/officeDocument/2006/relationships/slideLayout" Target="../slideLayouts/slideLayout2.xml"/><Relationship Id="rId6" Type="http://schemas.openxmlformats.org/officeDocument/2006/relationships/image" Target="../media/image192.jpeg"/><Relationship Id="rId11" Type="http://schemas.openxmlformats.org/officeDocument/2006/relationships/image" Target="../media/image196.jpeg"/><Relationship Id="rId5" Type="http://schemas.openxmlformats.org/officeDocument/2006/relationships/image" Target="../media/image191.jpeg"/><Relationship Id="rId10" Type="http://schemas.openxmlformats.org/officeDocument/2006/relationships/slide" Target="slide5.xml"/><Relationship Id="rId4" Type="http://schemas.openxmlformats.org/officeDocument/2006/relationships/image" Target="../media/image190.jpeg"/><Relationship Id="rId9" Type="http://schemas.openxmlformats.org/officeDocument/2006/relationships/image" Target="../media/image195.jpeg"/></Relationships>
</file>

<file path=ppt/slides/_rels/slide43.xml.rels><?xml version="1.0" encoding="UTF-8" standalone="yes"?>
<Relationships xmlns="http://schemas.openxmlformats.org/package/2006/relationships"><Relationship Id="rId8" Type="http://schemas.openxmlformats.org/officeDocument/2006/relationships/image" Target="../media/image203.jpeg"/><Relationship Id="rId13" Type="http://schemas.openxmlformats.org/officeDocument/2006/relationships/image" Target="../media/image11.png"/><Relationship Id="rId3" Type="http://schemas.openxmlformats.org/officeDocument/2006/relationships/image" Target="../media/image198.jpeg"/><Relationship Id="rId7" Type="http://schemas.openxmlformats.org/officeDocument/2006/relationships/image" Target="../media/image202.jpeg"/><Relationship Id="rId12" Type="http://schemas.openxmlformats.org/officeDocument/2006/relationships/slide" Target="slide146.xml"/><Relationship Id="rId2" Type="http://schemas.openxmlformats.org/officeDocument/2006/relationships/image" Target="../media/image197.jpeg"/><Relationship Id="rId1" Type="http://schemas.openxmlformats.org/officeDocument/2006/relationships/slideLayout" Target="../slideLayouts/slideLayout2.xml"/><Relationship Id="rId6" Type="http://schemas.openxmlformats.org/officeDocument/2006/relationships/image" Target="../media/image201.jpeg"/><Relationship Id="rId11" Type="http://schemas.openxmlformats.org/officeDocument/2006/relationships/image" Target="../media/image205.jpeg"/><Relationship Id="rId5" Type="http://schemas.openxmlformats.org/officeDocument/2006/relationships/image" Target="../media/image200.jpeg"/><Relationship Id="rId10" Type="http://schemas.openxmlformats.org/officeDocument/2006/relationships/slide" Target="slide6.xml"/><Relationship Id="rId4" Type="http://schemas.openxmlformats.org/officeDocument/2006/relationships/image" Target="../media/image199.jpeg"/><Relationship Id="rId9" Type="http://schemas.openxmlformats.org/officeDocument/2006/relationships/image" Target="../media/image204.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4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206.jpeg"/></Relationships>
</file>

<file path=ppt/slides/_rels/slide4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slide" Target="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6.xml"/></Relationships>
</file>

<file path=ppt/slides/_rels/slide4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slide" Target="slide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slide" Target="slide146.xml"/></Relationships>
</file>

<file path=ppt/slides/_rels/slide48.xml.rels><?xml version="1.0" encoding="UTF-8" standalone="yes"?>
<Relationships xmlns="http://schemas.openxmlformats.org/package/2006/relationships"><Relationship Id="rId8" Type="http://schemas.openxmlformats.org/officeDocument/2006/relationships/slide" Target="slide146.xml"/><Relationship Id="rId3" Type="http://schemas.openxmlformats.org/officeDocument/2006/relationships/image" Target="../media/image209.jpeg"/><Relationship Id="rId7" Type="http://schemas.openxmlformats.org/officeDocument/2006/relationships/image" Target="../media/image210.jpeg"/><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slide" Target="slide6.xml"/><Relationship Id="rId5" Type="http://schemas.openxmlformats.org/officeDocument/2006/relationships/image" Target="../media/image208.png"/><Relationship Id="rId4" Type="http://schemas.openxmlformats.org/officeDocument/2006/relationships/oleObject" Target="../embeddings/oleObject15.bin"/><Relationship Id="rId9" Type="http://schemas.openxmlformats.org/officeDocument/2006/relationships/image" Target="../media/image11.png"/></Relationships>
</file>

<file path=ppt/slides/_rels/slide49.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211.jpeg"/><Relationship Id="rId7" Type="http://schemas.openxmlformats.org/officeDocument/2006/relationships/slide" Target="slide6.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slide" Target="slide146.xml"/><Relationship Id="rId4" Type="http://schemas.openxmlformats.org/officeDocument/2006/relationships/image" Target="../media/image212.jpeg"/></Relationships>
</file>

<file path=ppt/slides/_rels/slide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5.xml"/><Relationship Id="rId18" Type="http://schemas.openxmlformats.org/officeDocument/2006/relationships/slide" Target="slide30.xml"/><Relationship Id="rId3" Type="http://schemas.openxmlformats.org/officeDocument/2006/relationships/slide" Target="slide10.xml"/><Relationship Id="rId21" Type="http://schemas.openxmlformats.org/officeDocument/2006/relationships/image" Target="../media/image11.png"/><Relationship Id="rId7" Type="http://schemas.openxmlformats.org/officeDocument/2006/relationships/slide" Target="slide15.xml"/><Relationship Id="rId12" Type="http://schemas.openxmlformats.org/officeDocument/2006/relationships/slide" Target="slide24.xml"/><Relationship Id="rId17" Type="http://schemas.openxmlformats.org/officeDocument/2006/relationships/slide" Target="slide29.xml"/><Relationship Id="rId2" Type="http://schemas.openxmlformats.org/officeDocument/2006/relationships/slide" Target="slide9.xml"/><Relationship Id="rId16" Type="http://schemas.openxmlformats.org/officeDocument/2006/relationships/slide" Target="slide28.xml"/><Relationship Id="rId20" Type="http://schemas.openxmlformats.org/officeDocument/2006/relationships/slide" Target="slide146.xml"/><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slide" Target="slide22.xml"/><Relationship Id="rId5" Type="http://schemas.openxmlformats.org/officeDocument/2006/relationships/slide" Target="slide12.xml"/><Relationship Id="rId15" Type="http://schemas.openxmlformats.org/officeDocument/2006/relationships/slide" Target="slide27.xml"/><Relationship Id="rId10" Type="http://schemas.openxmlformats.org/officeDocument/2006/relationships/slide" Target="slide21.xml"/><Relationship Id="rId19" Type="http://schemas.openxmlformats.org/officeDocument/2006/relationships/slide" Target="slide31.xml"/><Relationship Id="rId4" Type="http://schemas.openxmlformats.org/officeDocument/2006/relationships/slide" Target="slide11.xml"/><Relationship Id="rId9" Type="http://schemas.openxmlformats.org/officeDocument/2006/relationships/slide" Target="slide19.xml"/><Relationship Id="rId14" Type="http://schemas.openxmlformats.org/officeDocument/2006/relationships/slide" Target="slide26.xml"/></Relationships>
</file>

<file path=ppt/slides/_rels/slide5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14.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slide" Target="slide146.xml"/><Relationship Id="rId4" Type="http://schemas.openxmlformats.org/officeDocument/2006/relationships/image" Target="../media/image215.jpeg"/></Relationships>
</file>

<file path=ppt/slides/_rels/slide5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16.jpeg"/><Relationship Id="rId7" Type="http://schemas.openxmlformats.org/officeDocument/2006/relationships/slide" Target="slide146.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8.jpeg"/><Relationship Id="rId5" Type="http://schemas.openxmlformats.org/officeDocument/2006/relationships/slide" Target="slide6.xml"/><Relationship Id="rId4" Type="http://schemas.openxmlformats.org/officeDocument/2006/relationships/image" Target="../media/image217.jpeg"/></Relationships>
</file>

<file path=ppt/slides/_rels/slide52.xml.rels><?xml version="1.0" encoding="UTF-8" standalone="yes"?>
<Relationships xmlns="http://schemas.openxmlformats.org/package/2006/relationships"><Relationship Id="rId3" Type="http://schemas.openxmlformats.org/officeDocument/2006/relationships/image" Target="../media/image220.jpeg"/><Relationship Id="rId7" Type="http://schemas.openxmlformats.org/officeDocument/2006/relationships/image" Target="../media/image11.png"/><Relationship Id="rId2" Type="http://schemas.openxmlformats.org/officeDocument/2006/relationships/image" Target="../media/image219.jpeg"/><Relationship Id="rId1" Type="http://schemas.openxmlformats.org/officeDocument/2006/relationships/slideLayout" Target="../slideLayouts/slideLayout12.xml"/><Relationship Id="rId6" Type="http://schemas.openxmlformats.org/officeDocument/2006/relationships/slide" Target="slide146.xml"/><Relationship Id="rId5" Type="http://schemas.openxmlformats.org/officeDocument/2006/relationships/image" Target="../media/image221.jpeg"/><Relationship Id="rId4" Type="http://schemas.openxmlformats.org/officeDocument/2006/relationships/slide" Target="slide6.xml"/></Relationships>
</file>

<file path=ppt/slides/_rels/slide5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5.png"/><Relationship Id="rId7" Type="http://schemas.openxmlformats.org/officeDocument/2006/relationships/slide" Target="slide146.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22.jpeg"/><Relationship Id="rId5" Type="http://schemas.openxmlformats.org/officeDocument/2006/relationships/slide" Target="slide6.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3.png"/><Relationship Id="rId7" Type="http://schemas.openxmlformats.org/officeDocument/2006/relationships/slide" Target="slide146.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25.jpeg"/><Relationship Id="rId5" Type="http://schemas.openxmlformats.org/officeDocument/2006/relationships/slide" Target="slide6.xml"/><Relationship Id="rId4" Type="http://schemas.openxmlformats.org/officeDocument/2006/relationships/image" Target="../media/image224.jpeg"/></Relationships>
</file>

<file path=ppt/slides/_rels/slide5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26.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slide" Target="slide146.xml"/><Relationship Id="rId4" Type="http://schemas.openxmlformats.org/officeDocument/2006/relationships/image" Target="../media/image227.jpeg"/></Relationships>
</file>

<file path=ppt/slides/_rels/slide5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8.jpeg"/><Relationship Id="rId7" Type="http://schemas.openxmlformats.org/officeDocument/2006/relationships/slide" Target="slide147.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30.jpeg"/><Relationship Id="rId5" Type="http://schemas.openxmlformats.org/officeDocument/2006/relationships/slide" Target="slide6.xml"/><Relationship Id="rId4" Type="http://schemas.openxmlformats.org/officeDocument/2006/relationships/image" Target="../media/image229.jpeg"/></Relationships>
</file>

<file path=ppt/slides/_rels/slide57.xml.rels><?xml version="1.0" encoding="UTF-8" standalone="yes"?>
<Relationships xmlns="http://schemas.openxmlformats.org/package/2006/relationships"><Relationship Id="rId8" Type="http://schemas.openxmlformats.org/officeDocument/2006/relationships/slide" Target="slide147.xml"/><Relationship Id="rId3" Type="http://schemas.openxmlformats.org/officeDocument/2006/relationships/notesSlide" Target="../notesSlides/notesSlide15.xml"/><Relationship Id="rId7" Type="http://schemas.openxmlformats.org/officeDocument/2006/relationships/image" Target="../media/image233.jpeg"/><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slide" Target="slide6.xml"/><Relationship Id="rId11" Type="http://schemas.openxmlformats.org/officeDocument/2006/relationships/image" Target="../media/image232.png"/><Relationship Id="rId5" Type="http://schemas.openxmlformats.org/officeDocument/2006/relationships/image" Target="../media/image231.png"/><Relationship Id="rId10" Type="http://schemas.openxmlformats.org/officeDocument/2006/relationships/oleObject" Target="../embeddings/oleObject17.bin"/><Relationship Id="rId4" Type="http://schemas.openxmlformats.org/officeDocument/2006/relationships/oleObject" Target="../embeddings/oleObject16.bin"/><Relationship Id="rId9"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4.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235.jpeg"/></Relationships>
</file>

<file path=ppt/slides/_rels/slide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8.bin"/><Relationship Id="rId7" Type="http://schemas.openxmlformats.org/officeDocument/2006/relationships/slide" Target="slide147.xml"/><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media/image213.jpeg"/><Relationship Id="rId5" Type="http://schemas.openxmlformats.org/officeDocument/2006/relationships/slide" Target="slide7.xml"/><Relationship Id="rId4" Type="http://schemas.openxmlformats.org/officeDocument/2006/relationships/image" Target="../media/image236.png"/></Relationships>
</file>

<file path=ppt/slides/_rels/slide6.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slide" Target="slide53.xml"/><Relationship Id="rId18" Type="http://schemas.openxmlformats.org/officeDocument/2006/relationships/slide" Target="slide146.xml"/><Relationship Id="rId3" Type="http://schemas.openxmlformats.org/officeDocument/2006/relationships/slide" Target="slide43.xml"/><Relationship Id="rId7" Type="http://schemas.openxmlformats.org/officeDocument/2006/relationships/slide" Target="slide47.xml"/><Relationship Id="rId12" Type="http://schemas.openxmlformats.org/officeDocument/2006/relationships/slide" Target="slide52.xml"/><Relationship Id="rId17" Type="http://schemas.openxmlformats.org/officeDocument/2006/relationships/slide" Target="slide57.xml"/><Relationship Id="rId2" Type="http://schemas.openxmlformats.org/officeDocument/2006/relationships/notesSlide" Target="../notesSlides/notesSlide2.xml"/><Relationship Id="rId16"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slide" Target="slide46.xml"/><Relationship Id="rId11" Type="http://schemas.openxmlformats.org/officeDocument/2006/relationships/slide" Target="slide51.xml"/><Relationship Id="rId5" Type="http://schemas.openxmlformats.org/officeDocument/2006/relationships/slide" Target="slide45.xml"/><Relationship Id="rId15" Type="http://schemas.openxmlformats.org/officeDocument/2006/relationships/slide" Target="slide55.xml"/><Relationship Id="rId10" Type="http://schemas.openxmlformats.org/officeDocument/2006/relationships/slide" Target="slide50.xml"/><Relationship Id="rId19" Type="http://schemas.openxmlformats.org/officeDocument/2006/relationships/image" Target="../media/image11.png"/><Relationship Id="rId4" Type="http://schemas.openxmlformats.org/officeDocument/2006/relationships/slide" Target="slide44.xml"/><Relationship Id="rId9" Type="http://schemas.openxmlformats.org/officeDocument/2006/relationships/slide" Target="slide49.xml"/><Relationship Id="rId14" Type="http://schemas.openxmlformats.org/officeDocument/2006/relationships/slide" Target="slide54.xml"/></Relationships>
</file>

<file path=ppt/slides/_rels/slide6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7.xml"/></Relationships>
</file>

<file path=ppt/slides/_rels/slide6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7.xml"/></Relationships>
</file>

<file path=ppt/slides/_rels/slide6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7.xml"/></Relationships>
</file>

<file path=ppt/slides/_rels/slide6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7.xml"/></Relationships>
</file>

<file path=ppt/slides/_rels/slide6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7.xml"/></Relationships>
</file>

<file path=ppt/slides/_rels/slide6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7.xml"/></Relationships>
</file>

<file path=ppt/slides/_rels/slide6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7.xml"/></Relationships>
</file>

<file path=ppt/slides/_rels/slide6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206.jpeg"/></Relationships>
</file>

<file path=ppt/slides/_rels/slide6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7.xml"/></Relationships>
</file>

<file path=ppt/slides/_rels/slide69.xml.rels><?xml version="1.0" encoding="UTF-8" standalone="yes"?>
<Relationships xmlns="http://schemas.openxmlformats.org/package/2006/relationships"><Relationship Id="rId8" Type="http://schemas.openxmlformats.org/officeDocument/2006/relationships/slide" Target="slide147.xml"/><Relationship Id="rId3" Type="http://schemas.openxmlformats.org/officeDocument/2006/relationships/notesSlide" Target="../notesSlides/notesSlide17.xml"/><Relationship Id="rId7" Type="http://schemas.openxmlformats.org/officeDocument/2006/relationships/image" Target="../media/image218.jpe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slide" Target="slide7.xml"/><Relationship Id="rId5" Type="http://schemas.openxmlformats.org/officeDocument/2006/relationships/image" Target="../media/image238.png"/><Relationship Id="rId4" Type="http://schemas.openxmlformats.org/officeDocument/2006/relationships/oleObject" Target="../embeddings/oleObject19.bin"/><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slide" Target="slide81.xml"/><Relationship Id="rId18" Type="http://schemas.openxmlformats.org/officeDocument/2006/relationships/slide" Target="slide95.xml"/><Relationship Id="rId3" Type="http://schemas.openxmlformats.org/officeDocument/2006/relationships/slide" Target="slide59.xml"/><Relationship Id="rId21" Type="http://schemas.openxmlformats.org/officeDocument/2006/relationships/image" Target="../media/image11.png"/><Relationship Id="rId7" Type="http://schemas.openxmlformats.org/officeDocument/2006/relationships/slide" Target="slide71.xml"/><Relationship Id="rId12" Type="http://schemas.openxmlformats.org/officeDocument/2006/relationships/slide" Target="slide78.xml"/><Relationship Id="rId17" Type="http://schemas.openxmlformats.org/officeDocument/2006/relationships/slide" Target="slide94.xml"/><Relationship Id="rId2" Type="http://schemas.openxmlformats.org/officeDocument/2006/relationships/slide" Target="slide58.xml"/><Relationship Id="rId16" Type="http://schemas.openxmlformats.org/officeDocument/2006/relationships/slide" Target="slide93.xml"/><Relationship Id="rId20" Type="http://schemas.openxmlformats.org/officeDocument/2006/relationships/slide" Target="slide146.xml"/><Relationship Id="rId1" Type="http://schemas.openxmlformats.org/officeDocument/2006/relationships/slideLayout" Target="../slideLayouts/slideLayout2.xml"/><Relationship Id="rId6" Type="http://schemas.openxmlformats.org/officeDocument/2006/relationships/slide" Target="slide70.xml"/><Relationship Id="rId11" Type="http://schemas.openxmlformats.org/officeDocument/2006/relationships/slide" Target="slide77.xml"/><Relationship Id="rId5" Type="http://schemas.openxmlformats.org/officeDocument/2006/relationships/slide" Target="slide69.xml"/><Relationship Id="rId15" Type="http://schemas.openxmlformats.org/officeDocument/2006/relationships/slide" Target="slide83.xml"/><Relationship Id="rId10" Type="http://schemas.openxmlformats.org/officeDocument/2006/relationships/slide" Target="slide76.xml"/><Relationship Id="rId19" Type="http://schemas.openxmlformats.org/officeDocument/2006/relationships/slide" Target="slide97.xml"/><Relationship Id="rId4" Type="http://schemas.openxmlformats.org/officeDocument/2006/relationships/slide" Target="slide68.xml"/><Relationship Id="rId9" Type="http://schemas.openxmlformats.org/officeDocument/2006/relationships/slide" Target="slide75.xml"/><Relationship Id="rId14" Type="http://schemas.openxmlformats.org/officeDocument/2006/relationships/slide" Target="slide82.xml"/></Relationships>
</file>

<file path=ppt/slides/_rels/slide7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20.bin"/><Relationship Id="rId7" Type="http://schemas.openxmlformats.org/officeDocument/2006/relationships/slide" Target="slide147.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222.jpeg"/><Relationship Id="rId5" Type="http://schemas.openxmlformats.org/officeDocument/2006/relationships/slide" Target="slide7.xml"/><Relationship Id="rId4" Type="http://schemas.openxmlformats.org/officeDocument/2006/relationships/image" Target="../media/image239.pn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slide" Target="slide147.xml"/><Relationship Id="rId5" Type="http://schemas.openxmlformats.org/officeDocument/2006/relationships/image" Target="../media/image240.jpeg"/><Relationship Id="rId4" Type="http://schemas.openxmlformats.org/officeDocument/2006/relationships/slide" Target="slide7.xml"/></Relationships>
</file>

<file path=ppt/slides/_rels/slide72.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2.jpeg"/><Relationship Id="rId7" Type="http://schemas.openxmlformats.org/officeDocument/2006/relationships/slide" Target="slide147.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44.jpeg"/><Relationship Id="rId5" Type="http://schemas.openxmlformats.org/officeDocument/2006/relationships/slide" Target="slide7.xml"/><Relationship Id="rId10" Type="http://schemas.openxmlformats.org/officeDocument/2006/relationships/image" Target="../media/image241.png"/><Relationship Id="rId4" Type="http://schemas.openxmlformats.org/officeDocument/2006/relationships/image" Target="../media/image243.jpeg"/><Relationship Id="rId9" Type="http://schemas.openxmlformats.org/officeDocument/2006/relationships/oleObject" Target="../embeddings/oleObject21.bin"/></Relationships>
</file>

<file path=ppt/slides/_rels/slide7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7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46.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247.jpeg"/></Relationships>
</file>

<file path=ppt/slides/_rels/slide7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image" Target="../media/image248.jpeg"/><Relationship Id="rId1" Type="http://schemas.openxmlformats.org/officeDocument/2006/relationships/slideLayout" Target="../slideLayouts/slideLayout12.xml"/><Relationship Id="rId6" Type="http://schemas.openxmlformats.org/officeDocument/2006/relationships/image" Target="../media/image252.jpeg"/><Relationship Id="rId11" Type="http://schemas.openxmlformats.org/officeDocument/2006/relationships/image" Target="../media/image11.png"/><Relationship Id="rId5" Type="http://schemas.openxmlformats.org/officeDocument/2006/relationships/image" Target="../media/image251.png"/><Relationship Id="rId10" Type="http://schemas.openxmlformats.org/officeDocument/2006/relationships/slide" Target="slide147.xml"/><Relationship Id="rId4" Type="http://schemas.openxmlformats.org/officeDocument/2006/relationships/image" Target="../media/image250.jpeg"/><Relationship Id="rId9" Type="http://schemas.openxmlformats.org/officeDocument/2006/relationships/image" Target="../media/image230.jpeg"/></Relationships>
</file>

<file path=ppt/slides/_rels/slide7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54.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slide" Target="slide147.xml"/><Relationship Id="rId4" Type="http://schemas.openxmlformats.org/officeDocument/2006/relationships/image" Target="../media/image255.jpeg"/></Relationships>
</file>

<file path=ppt/slides/_rels/slide7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57.jpeg"/><Relationship Id="rId7" Type="http://schemas.openxmlformats.org/officeDocument/2006/relationships/slide" Target="slide147.xml"/><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slide" Target="slide7.xml"/><Relationship Id="rId4" Type="http://schemas.openxmlformats.org/officeDocument/2006/relationships/image" Target="../media/image258.jpeg"/></Relationships>
</file>

<file path=ppt/slides/_rels/slide7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79.xml.rels><?xml version="1.0" encoding="UTF-8" standalone="yes"?>
<Relationships xmlns="http://schemas.openxmlformats.org/package/2006/relationships"><Relationship Id="rId8" Type="http://schemas.openxmlformats.org/officeDocument/2006/relationships/image" Target="../media/image263.jpeg"/><Relationship Id="rId13" Type="http://schemas.openxmlformats.org/officeDocument/2006/relationships/image" Target="../media/image268.jpeg"/><Relationship Id="rId18" Type="http://schemas.openxmlformats.org/officeDocument/2006/relationships/image" Target="../media/image11.png"/><Relationship Id="rId3" Type="http://schemas.openxmlformats.org/officeDocument/2006/relationships/image" Target="../media/image260.jpeg"/><Relationship Id="rId7" Type="http://schemas.openxmlformats.org/officeDocument/2006/relationships/image" Target="../media/image259.png"/><Relationship Id="rId12" Type="http://schemas.openxmlformats.org/officeDocument/2006/relationships/image" Target="../media/image267.jpeg"/><Relationship Id="rId17" Type="http://schemas.openxmlformats.org/officeDocument/2006/relationships/slide" Target="slide147.xml"/><Relationship Id="rId2" Type="http://schemas.openxmlformats.org/officeDocument/2006/relationships/slideLayout" Target="../slideLayouts/slideLayout2.xml"/><Relationship Id="rId16" Type="http://schemas.openxmlformats.org/officeDocument/2006/relationships/image" Target="../media/image270.jpeg"/><Relationship Id="rId1" Type="http://schemas.openxmlformats.org/officeDocument/2006/relationships/vmlDrawing" Target="../drawings/vmlDrawing15.vml"/><Relationship Id="rId6" Type="http://schemas.openxmlformats.org/officeDocument/2006/relationships/oleObject" Target="../embeddings/oleObject22.bin"/><Relationship Id="rId11" Type="http://schemas.openxmlformats.org/officeDocument/2006/relationships/image" Target="../media/image266.jpeg"/><Relationship Id="rId5" Type="http://schemas.openxmlformats.org/officeDocument/2006/relationships/image" Target="../media/image262.jpeg"/><Relationship Id="rId15" Type="http://schemas.openxmlformats.org/officeDocument/2006/relationships/slide" Target="slide7.xml"/><Relationship Id="rId10" Type="http://schemas.openxmlformats.org/officeDocument/2006/relationships/image" Target="../media/image265.jpeg"/><Relationship Id="rId4" Type="http://schemas.openxmlformats.org/officeDocument/2006/relationships/image" Target="../media/image261.jpeg"/><Relationship Id="rId9" Type="http://schemas.openxmlformats.org/officeDocument/2006/relationships/image" Target="../media/image264.jpeg"/><Relationship Id="rId14" Type="http://schemas.openxmlformats.org/officeDocument/2006/relationships/image" Target="../media/image269.jpeg"/></Relationships>
</file>

<file path=ppt/slides/_rels/slide8.xml.rels><?xml version="1.0" encoding="UTF-8" standalone="yes"?>
<Relationships xmlns="http://schemas.openxmlformats.org/package/2006/relationships"><Relationship Id="rId8" Type="http://schemas.openxmlformats.org/officeDocument/2006/relationships/slide" Target="slide117.xml"/><Relationship Id="rId13" Type="http://schemas.openxmlformats.org/officeDocument/2006/relationships/slide" Target="slide127.xml"/><Relationship Id="rId18" Type="http://schemas.openxmlformats.org/officeDocument/2006/relationships/slide" Target="slide134.xml"/><Relationship Id="rId3" Type="http://schemas.openxmlformats.org/officeDocument/2006/relationships/hyperlink" Target="file:///C:\Documents%20and%20Settings\all\&#1056;&#1072;&#1073;&#1086;&#1095;&#1080;&#1081;%20&#1089;&#1090;&#1086;&#1083;\&#1042;&#1086;&#1076;&#1072;.%20&#1056;&#1072;&#1089;&#1090;&#1074;&#1086;&#1088;&#1099;%20%20105.pptx" TargetMode="External"/><Relationship Id="rId21" Type="http://schemas.openxmlformats.org/officeDocument/2006/relationships/slide" Target="slide149.xml"/><Relationship Id="rId7" Type="http://schemas.openxmlformats.org/officeDocument/2006/relationships/slide" Target="slide116.xml"/><Relationship Id="rId12" Type="http://schemas.openxmlformats.org/officeDocument/2006/relationships/slide" Target="slide124.xml"/><Relationship Id="rId17" Type="http://schemas.openxmlformats.org/officeDocument/2006/relationships/slide" Target="slide133.xml"/><Relationship Id="rId2" Type="http://schemas.openxmlformats.org/officeDocument/2006/relationships/slide" Target="slide98.xml"/><Relationship Id="rId16" Type="http://schemas.openxmlformats.org/officeDocument/2006/relationships/slide" Target="slide130.xml"/><Relationship Id="rId20" Type="http://schemas.openxmlformats.org/officeDocument/2006/relationships/slide" Target="slide146.xml"/><Relationship Id="rId1" Type="http://schemas.openxmlformats.org/officeDocument/2006/relationships/slideLayout" Target="../slideLayouts/slideLayout2.xml"/><Relationship Id="rId6" Type="http://schemas.openxmlformats.org/officeDocument/2006/relationships/slide" Target="slide115.xml"/><Relationship Id="rId11" Type="http://schemas.openxmlformats.org/officeDocument/2006/relationships/slide" Target="slide123.xml"/><Relationship Id="rId5" Type="http://schemas.openxmlformats.org/officeDocument/2006/relationships/slide" Target="slide110.xml"/><Relationship Id="rId15" Type="http://schemas.openxmlformats.org/officeDocument/2006/relationships/slide" Target="slide129.xml"/><Relationship Id="rId10" Type="http://schemas.openxmlformats.org/officeDocument/2006/relationships/slide" Target="slide121.xml"/><Relationship Id="rId19" Type="http://schemas.openxmlformats.org/officeDocument/2006/relationships/slide" Target="slide136.xml"/><Relationship Id="rId4" Type="http://schemas.openxmlformats.org/officeDocument/2006/relationships/slide" Target="slide99.xml"/><Relationship Id="rId9" Type="http://schemas.openxmlformats.org/officeDocument/2006/relationships/slide" Target="slide120.xml"/><Relationship Id="rId14" Type="http://schemas.openxmlformats.org/officeDocument/2006/relationships/slide" Target="slide128.xml"/><Relationship Id="rId22"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81.xml.rels><?xml version="1.0" encoding="UTF-8" standalone="yes"?>
<Relationships xmlns="http://schemas.openxmlformats.org/package/2006/relationships"><Relationship Id="rId8" Type="http://schemas.openxmlformats.org/officeDocument/2006/relationships/image" Target="../media/image273.png"/><Relationship Id="rId13" Type="http://schemas.openxmlformats.org/officeDocument/2006/relationships/image" Target="../media/image279.jpeg"/><Relationship Id="rId18" Type="http://schemas.openxmlformats.org/officeDocument/2006/relationships/oleObject" Target="../embeddings/oleObject27.bin"/><Relationship Id="rId26" Type="http://schemas.openxmlformats.org/officeDocument/2006/relationships/image" Target="../media/image11.png"/><Relationship Id="rId3" Type="http://schemas.openxmlformats.org/officeDocument/2006/relationships/oleObject" Target="../embeddings/oleObject23.bin"/><Relationship Id="rId21" Type="http://schemas.openxmlformats.org/officeDocument/2006/relationships/image" Target="../media/image276.emf"/><Relationship Id="rId7" Type="http://schemas.openxmlformats.org/officeDocument/2006/relationships/oleObject" Target="../embeddings/oleObject25.bin"/><Relationship Id="rId12" Type="http://schemas.openxmlformats.org/officeDocument/2006/relationships/image" Target="../media/image278.jpeg"/><Relationship Id="rId17" Type="http://schemas.openxmlformats.org/officeDocument/2006/relationships/image" Target="../media/image283.jpeg"/><Relationship Id="rId25" Type="http://schemas.openxmlformats.org/officeDocument/2006/relationships/slide" Target="slide147.xml"/><Relationship Id="rId2" Type="http://schemas.openxmlformats.org/officeDocument/2006/relationships/slideLayout" Target="../slideLayouts/slideLayout2.xml"/><Relationship Id="rId16" Type="http://schemas.openxmlformats.org/officeDocument/2006/relationships/image" Target="../media/image282.jpeg"/><Relationship Id="rId20" Type="http://schemas.openxmlformats.org/officeDocument/2006/relationships/oleObject" Target="../embeddings/oleObject28.bin"/><Relationship Id="rId1" Type="http://schemas.openxmlformats.org/officeDocument/2006/relationships/vmlDrawing" Target="../drawings/vmlDrawing16.vml"/><Relationship Id="rId6" Type="http://schemas.openxmlformats.org/officeDocument/2006/relationships/image" Target="../media/image272.png"/><Relationship Id="rId11" Type="http://schemas.openxmlformats.org/officeDocument/2006/relationships/image" Target="../media/image277.jpeg"/><Relationship Id="rId24" Type="http://schemas.openxmlformats.org/officeDocument/2006/relationships/image" Target="../media/image285.jpeg"/><Relationship Id="rId5" Type="http://schemas.openxmlformats.org/officeDocument/2006/relationships/oleObject" Target="../embeddings/oleObject24.bin"/><Relationship Id="rId15" Type="http://schemas.openxmlformats.org/officeDocument/2006/relationships/image" Target="../media/image281.jpeg"/><Relationship Id="rId23" Type="http://schemas.openxmlformats.org/officeDocument/2006/relationships/slide" Target="slide7.xml"/><Relationship Id="rId10" Type="http://schemas.openxmlformats.org/officeDocument/2006/relationships/image" Target="../media/image274.png"/><Relationship Id="rId19" Type="http://schemas.openxmlformats.org/officeDocument/2006/relationships/image" Target="../media/image275.emf"/><Relationship Id="rId4" Type="http://schemas.openxmlformats.org/officeDocument/2006/relationships/image" Target="../media/image271.png"/><Relationship Id="rId9" Type="http://schemas.openxmlformats.org/officeDocument/2006/relationships/oleObject" Target="../embeddings/oleObject26.bin"/><Relationship Id="rId14" Type="http://schemas.openxmlformats.org/officeDocument/2006/relationships/image" Target="../media/image280.jpeg"/><Relationship Id="rId22" Type="http://schemas.openxmlformats.org/officeDocument/2006/relationships/image" Target="../media/image284.jpeg"/></Relationships>
</file>

<file path=ppt/slides/_rels/slide8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oleObject" Target="../embeddings/oleObject29.bin"/><Relationship Id="rId7" Type="http://schemas.openxmlformats.org/officeDocument/2006/relationships/image" Target="../media/image288.jpe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287.png"/><Relationship Id="rId11" Type="http://schemas.openxmlformats.org/officeDocument/2006/relationships/image" Target="../media/image11.png"/><Relationship Id="rId5" Type="http://schemas.openxmlformats.org/officeDocument/2006/relationships/oleObject" Target="../embeddings/oleObject30.bin"/><Relationship Id="rId10" Type="http://schemas.openxmlformats.org/officeDocument/2006/relationships/slide" Target="slide146.xml"/><Relationship Id="rId4" Type="http://schemas.openxmlformats.org/officeDocument/2006/relationships/image" Target="../media/image286.png"/><Relationship Id="rId9" Type="http://schemas.openxmlformats.org/officeDocument/2006/relationships/image" Target="../media/image289.jpeg"/></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slide" Target="slide146.xml"/><Relationship Id="rId3" Type="http://schemas.openxmlformats.org/officeDocument/2006/relationships/notesSlide" Target="../notesSlides/notesSlide18.xml"/><Relationship Id="rId7" Type="http://schemas.openxmlformats.org/officeDocument/2006/relationships/image" Target="../media/image294.jpeg"/><Relationship Id="rId12" Type="http://schemas.openxmlformats.org/officeDocument/2006/relationships/image" Target="../media/image296.jpe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293.jpeg"/><Relationship Id="rId11" Type="http://schemas.openxmlformats.org/officeDocument/2006/relationships/slide" Target="slide7.xml"/><Relationship Id="rId5" Type="http://schemas.openxmlformats.org/officeDocument/2006/relationships/image" Target="../media/image292.jpeg"/><Relationship Id="rId10" Type="http://schemas.openxmlformats.org/officeDocument/2006/relationships/image" Target="../media/image295.jpeg"/><Relationship Id="rId4" Type="http://schemas.openxmlformats.org/officeDocument/2006/relationships/image" Target="../media/image291.jpeg"/><Relationship Id="rId9" Type="http://schemas.openxmlformats.org/officeDocument/2006/relationships/image" Target="../media/image290.png"/><Relationship Id="rId14" Type="http://schemas.openxmlformats.org/officeDocument/2006/relationships/image" Target="../media/image11.png"/></Relationships>
</file>

<file path=ppt/slides/_rels/slide8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98.jpeg"/><Relationship Id="rId7" Type="http://schemas.openxmlformats.org/officeDocument/2006/relationships/image" Target="../media/image297.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32.bin"/><Relationship Id="rId11" Type="http://schemas.openxmlformats.org/officeDocument/2006/relationships/image" Target="../media/image11.png"/><Relationship Id="rId5" Type="http://schemas.openxmlformats.org/officeDocument/2006/relationships/image" Target="../media/image300.jpeg"/><Relationship Id="rId10" Type="http://schemas.openxmlformats.org/officeDocument/2006/relationships/slide" Target="slide146.xml"/><Relationship Id="rId4" Type="http://schemas.openxmlformats.org/officeDocument/2006/relationships/image" Target="../media/image299.jpeg"/><Relationship Id="rId9" Type="http://schemas.openxmlformats.org/officeDocument/2006/relationships/image" Target="../media/image213.jpeg"/></Relationships>
</file>

<file path=ppt/slides/_rels/slide85.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6.xml"/></Relationships>
</file>

<file path=ppt/slides/_rels/slide86.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6.xml"/></Relationships>
</file>

<file path=ppt/slides/_rels/slide8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46.xml"/><Relationship Id="rId4" Type="http://schemas.openxmlformats.org/officeDocument/2006/relationships/image" Target="../media/image213.jpeg"/></Relationships>
</file>

<file path=ppt/slides/_rels/slide8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6.xml"/></Relationships>
</file>

<file path=ppt/slides/_rels/slide8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20.xml"/><Relationship Id="rId7" Type="http://schemas.openxmlformats.org/officeDocument/2006/relationships/image" Target="../media/image304.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34.bin"/><Relationship Id="rId11" Type="http://schemas.openxmlformats.org/officeDocument/2006/relationships/image" Target="../media/image11.png"/><Relationship Id="rId5" Type="http://schemas.openxmlformats.org/officeDocument/2006/relationships/image" Target="../media/image303.png"/><Relationship Id="rId10" Type="http://schemas.openxmlformats.org/officeDocument/2006/relationships/slide" Target="slide146.xml"/><Relationship Id="rId4" Type="http://schemas.openxmlformats.org/officeDocument/2006/relationships/oleObject" Target="../embeddings/oleObject33.bin"/><Relationship Id="rId9" Type="http://schemas.openxmlformats.org/officeDocument/2006/relationships/image" Target="../media/image301.jpeg"/></Relationships>
</file>

<file path=ppt/slides/_rels/slide9.xml.rels><?xml version="1.0" encoding="UTF-8" standalone="yes"?>
<Relationships xmlns="http://schemas.openxmlformats.org/package/2006/relationships"><Relationship Id="rId8" Type="http://schemas.openxmlformats.org/officeDocument/2006/relationships/slide" Target="slide146.xml"/><Relationship Id="rId3" Type="http://schemas.openxmlformats.org/officeDocument/2006/relationships/oleObject" Target="../embeddings/oleObject2.bin"/><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slide" Target="slide5.xml"/><Relationship Id="rId11"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oleObject" Target="../embeddings/oleObject3.bin"/><Relationship Id="rId4" Type="http://schemas.openxmlformats.org/officeDocument/2006/relationships/oleObject" Target="../embeddings/_____Microsoft_Excel_97-20031.xls"/><Relationship Id="rId9"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6.xml"/></Relationships>
</file>

<file path=ppt/slides/_rels/slide9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35.bin"/><Relationship Id="rId7" Type="http://schemas.openxmlformats.org/officeDocument/2006/relationships/slide" Target="slide146.xml"/><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32.jpeg"/><Relationship Id="rId5" Type="http://schemas.openxmlformats.org/officeDocument/2006/relationships/slide" Target="slide7.xml"/><Relationship Id="rId4" Type="http://schemas.openxmlformats.org/officeDocument/2006/relationships/image" Target="../media/image305.png"/></Relationships>
</file>

<file path=ppt/slides/_rels/slide92.xml.rels><?xml version="1.0" encoding="UTF-8" standalone="yes"?>
<Relationships xmlns="http://schemas.openxmlformats.org/package/2006/relationships"><Relationship Id="rId3" Type="http://schemas.openxmlformats.org/officeDocument/2006/relationships/image" Target="../media/image306.jpe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146.xml"/><Relationship Id="rId5" Type="http://schemas.openxmlformats.org/officeDocument/2006/relationships/image" Target="../media/image302.jpeg"/><Relationship Id="rId4" Type="http://schemas.openxmlformats.org/officeDocument/2006/relationships/slide" Target="slide7.xml"/></Relationships>
</file>

<file path=ppt/slides/_rels/slide9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8.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9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96.xml.rels><?xml version="1.0" encoding="UTF-8" standalone="yes"?>
<Relationships xmlns="http://schemas.openxmlformats.org/package/2006/relationships"><Relationship Id="rId8" Type="http://schemas.openxmlformats.org/officeDocument/2006/relationships/image" Target="../media/image313.jpeg"/><Relationship Id="rId13" Type="http://schemas.openxmlformats.org/officeDocument/2006/relationships/image" Target="../media/image318.jpeg"/><Relationship Id="rId3" Type="http://schemas.openxmlformats.org/officeDocument/2006/relationships/image" Target="../media/image308.jpeg"/><Relationship Id="rId7" Type="http://schemas.openxmlformats.org/officeDocument/2006/relationships/image" Target="../media/image312.jpeg"/><Relationship Id="rId12" Type="http://schemas.openxmlformats.org/officeDocument/2006/relationships/image" Target="../media/image317.jpeg"/><Relationship Id="rId17" Type="http://schemas.openxmlformats.org/officeDocument/2006/relationships/image" Target="../media/image11.png"/><Relationship Id="rId2" Type="http://schemas.openxmlformats.org/officeDocument/2006/relationships/image" Target="../media/image307.jpeg"/><Relationship Id="rId16" Type="http://schemas.openxmlformats.org/officeDocument/2006/relationships/slide" Target="slide147.xml"/><Relationship Id="rId1" Type="http://schemas.openxmlformats.org/officeDocument/2006/relationships/slideLayout" Target="../slideLayouts/slideLayout2.xml"/><Relationship Id="rId6" Type="http://schemas.openxmlformats.org/officeDocument/2006/relationships/image" Target="../media/image311.jpeg"/><Relationship Id="rId11" Type="http://schemas.openxmlformats.org/officeDocument/2006/relationships/image" Target="../media/image316.jpeg"/><Relationship Id="rId5" Type="http://schemas.openxmlformats.org/officeDocument/2006/relationships/image" Target="../media/image310.jpeg"/><Relationship Id="rId15" Type="http://schemas.openxmlformats.org/officeDocument/2006/relationships/image" Target="../media/image247.jpeg"/><Relationship Id="rId10" Type="http://schemas.openxmlformats.org/officeDocument/2006/relationships/image" Target="../media/image315.jpeg"/><Relationship Id="rId4" Type="http://schemas.openxmlformats.org/officeDocument/2006/relationships/image" Target="../media/image309.jpeg"/><Relationship Id="rId9" Type="http://schemas.openxmlformats.org/officeDocument/2006/relationships/image" Target="../media/image314.jpeg"/><Relationship Id="rId14" Type="http://schemas.openxmlformats.org/officeDocument/2006/relationships/slide" Target="slide7.xml"/></Relationships>
</file>

<file path=ppt/slides/_rels/slide9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47.xml"/></Relationships>
</file>

<file path=ppt/slides/_rels/slide98.xml.rels><?xml version="1.0" encoding="UTF-8" standalone="yes"?>
<Relationships xmlns="http://schemas.openxmlformats.org/package/2006/relationships"><Relationship Id="rId3" Type="http://schemas.openxmlformats.org/officeDocument/2006/relationships/image" Target="../media/image320.jpeg"/><Relationship Id="rId7" Type="http://schemas.openxmlformats.org/officeDocument/2006/relationships/image" Target="../media/image11.png"/><Relationship Id="rId2" Type="http://schemas.openxmlformats.org/officeDocument/2006/relationships/image" Target="../media/image319.jpeg"/><Relationship Id="rId1" Type="http://schemas.openxmlformats.org/officeDocument/2006/relationships/slideLayout" Target="../slideLayouts/slideLayout12.xml"/><Relationship Id="rId6" Type="http://schemas.openxmlformats.org/officeDocument/2006/relationships/slide" Target="slide147.xml"/><Relationship Id="rId5" Type="http://schemas.openxmlformats.org/officeDocument/2006/relationships/image" Target="../media/image196.jpeg"/><Relationship Id="rId4" Type="http://schemas.openxmlformats.org/officeDocument/2006/relationships/slide" Target="slide8.xml"/></Relationships>
</file>

<file path=ppt/slides/_rels/slide9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 Target="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slide" Target="slide1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Объект 3"/>
          <p:cNvPicPr>
            <a:picLocks noGrp="1" noChangeAspect="1"/>
          </p:cNvPicPr>
          <p:nvPr>
            <p:ph idx="4294967295"/>
          </p:nvPr>
        </p:nvPicPr>
        <p:blipFill>
          <a:blip r:embed="rId3"/>
          <a:srcRect/>
          <a:stretch>
            <a:fillRect/>
          </a:stretch>
        </p:blipFill>
        <p:spPr>
          <a:xfrm>
            <a:off x="794" y="0"/>
            <a:ext cx="12192000" cy="6858000"/>
          </a:xfrm>
          <a:ln>
            <a:solidFill>
              <a:srgbClr val="0070C0"/>
            </a:solidFill>
          </a:ln>
          <a:effectLst>
            <a:outerShdw blurRad="50800" dist="38100" dir="18900000" algn="bl" rotWithShape="0">
              <a:prstClr val="black">
                <a:alpha val="40000"/>
              </a:prstClr>
            </a:outerShdw>
          </a:effectLst>
        </p:spPr>
      </p:pic>
      <p:graphicFrame>
        <p:nvGraphicFramePr>
          <p:cNvPr id="207875" name="Object 3"/>
          <p:cNvGraphicFramePr>
            <a:graphicFrameLocks noChangeAspect="1"/>
          </p:cNvGraphicFramePr>
          <p:nvPr>
            <p:extLst>
              <p:ext uri="{D42A27DB-BD31-4B8C-83A1-F6EECF244321}">
                <p14:modId xmlns:p14="http://schemas.microsoft.com/office/powerpoint/2010/main" val="699504812"/>
              </p:ext>
            </p:extLst>
          </p:nvPr>
        </p:nvGraphicFramePr>
        <p:xfrm>
          <a:off x="1284141" y="466487"/>
          <a:ext cx="8647112" cy="5715000"/>
        </p:xfrm>
        <a:graphic>
          <a:graphicData uri="http://schemas.openxmlformats.org/presentationml/2006/ole">
            <mc:AlternateContent xmlns:mc="http://schemas.openxmlformats.org/markup-compatibility/2006">
              <mc:Choice xmlns:v="urn:schemas-microsoft-com:vml" Requires="v">
                <p:oleObj spid="_x0000_s161802" name="Image" r:id="rId4" imgW="8647619" imgH="5714286" progId="Photoshop.Image.9">
                  <p:embed/>
                </p:oleObj>
              </mc:Choice>
              <mc:Fallback>
                <p:oleObj name="Image" r:id="rId4" imgW="8647619" imgH="5714286" progId="Photoshop.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141" y="466487"/>
                        <a:ext cx="864711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6712472" y="-400033"/>
            <a:ext cx="4502128" cy="3323987"/>
          </a:xfrm>
          <a:prstGeom prst="rect">
            <a:avLst/>
          </a:prstGeom>
          <a:noFill/>
        </p:spPr>
        <p:txBody>
          <a:bodyPr wrap="square">
            <a:spAutoFit/>
          </a:bodyPr>
          <a:lstStyle/>
          <a:p>
            <a:pPr>
              <a:defRPr/>
            </a:pPr>
            <a:r>
              <a:rPr lang="ru-RU" sz="7200" dirty="0">
                <a:ln w="22225">
                  <a:solidFill>
                    <a:schemeClr val="accent2"/>
                  </a:solidFill>
                  <a:prstDash val="solid"/>
                </a:ln>
                <a:solidFill>
                  <a:schemeClr val="accent2">
                    <a:lumMod val="40000"/>
                    <a:lumOff val="60000"/>
                  </a:schemeClr>
                </a:solidFill>
              </a:rPr>
              <a:t>             </a:t>
            </a:r>
            <a:r>
              <a:rPr lang="ru-RU" sz="7200" dirty="0" smtClean="0">
                <a:ln w="22225">
                  <a:solidFill>
                    <a:schemeClr val="accent2"/>
                  </a:solidFill>
                  <a:prstDash val="solid"/>
                </a:ln>
                <a:solidFill>
                  <a:schemeClr val="accent2">
                    <a:lumMod val="40000"/>
                    <a:lumOff val="60000"/>
                  </a:schemeClr>
                </a:solidFill>
              </a:rPr>
              <a:t>   </a:t>
            </a:r>
            <a:r>
              <a:rPr lang="ru-RU" sz="7200" dirty="0" smtClean="0">
                <a:ln w="22225">
                  <a:solidFill>
                    <a:schemeClr val="accent2"/>
                  </a:solidFill>
                  <a:prstDash val="solid"/>
                </a:ln>
                <a:solidFill>
                  <a:schemeClr val="accent2">
                    <a:lumMod val="40000"/>
                    <a:lumOff val="60000"/>
                  </a:schemeClr>
                </a:solidFill>
                <a:effectLst>
                  <a:glow rad="228600">
                    <a:schemeClr val="bg1">
                      <a:alpha val="40000"/>
                    </a:schemeClr>
                  </a:glow>
                </a:effectLst>
              </a:rPr>
              <a:t>     </a:t>
            </a:r>
          </a:p>
          <a:p>
            <a:pPr>
              <a:defRPr/>
            </a:pPr>
            <a:r>
              <a:rPr lang="ru-RU" sz="7200" dirty="0">
                <a:ln w="22225">
                  <a:solidFill>
                    <a:schemeClr val="accent2"/>
                  </a:solidFill>
                  <a:prstDash val="solid"/>
                </a:ln>
                <a:solidFill>
                  <a:schemeClr val="accent2">
                    <a:lumMod val="40000"/>
                    <a:lumOff val="60000"/>
                  </a:schemeClr>
                </a:solidFill>
                <a:effectLst>
                  <a:glow rad="228600">
                    <a:schemeClr val="bg1">
                      <a:alpha val="40000"/>
                    </a:schemeClr>
                  </a:glow>
                </a:effectLst>
              </a:rPr>
              <a:t> </a:t>
            </a:r>
            <a:r>
              <a:rPr lang="ru-RU" sz="7200" dirty="0" smtClean="0">
                <a:ln w="22225">
                  <a:solidFill>
                    <a:schemeClr val="accent2"/>
                  </a:solidFill>
                  <a:prstDash val="solid"/>
                </a:ln>
                <a:solidFill>
                  <a:schemeClr val="accent2">
                    <a:lumMod val="40000"/>
                    <a:lumOff val="60000"/>
                  </a:schemeClr>
                </a:solidFill>
                <a:effectLst>
                  <a:glow rad="228600">
                    <a:schemeClr val="bg1">
                      <a:alpha val="40000"/>
                    </a:schemeClr>
                  </a:glow>
                </a:effectLst>
              </a:rPr>
              <a:t>    </a:t>
            </a:r>
            <a:r>
              <a:rPr lang="ru-RU" sz="6600" dirty="0" smtClean="0">
                <a:ln w="22225">
                  <a:solidFill>
                    <a:schemeClr val="accent2"/>
                  </a:solidFill>
                  <a:prstDash val="solid"/>
                </a:ln>
                <a:solidFill>
                  <a:schemeClr val="accent5"/>
                </a:solidFill>
                <a:effectLst>
                  <a:glow rad="228600">
                    <a:schemeClr val="bg1">
                      <a:alpha val="40000"/>
                    </a:schemeClr>
                  </a:glow>
                </a:effectLst>
              </a:rPr>
              <a:t>Вода</a:t>
            </a:r>
            <a:endParaRPr lang="ru-RU" sz="6600" dirty="0">
              <a:ln w="22225">
                <a:solidFill>
                  <a:schemeClr val="accent2"/>
                </a:solidFill>
                <a:prstDash val="solid"/>
              </a:ln>
              <a:solidFill>
                <a:schemeClr val="accent2">
                  <a:lumMod val="40000"/>
                  <a:lumOff val="60000"/>
                </a:schemeClr>
              </a:solidFill>
              <a:effectLst>
                <a:glow rad="228600">
                  <a:schemeClr val="accent4">
                    <a:satMod val="175000"/>
                    <a:alpha val="40000"/>
                  </a:schemeClr>
                </a:glow>
              </a:effectLst>
            </a:endParaRPr>
          </a:p>
          <a:p>
            <a:pPr>
              <a:defRPr/>
            </a:pPr>
            <a:r>
              <a:rPr lang="ru-RU" sz="6600" dirty="0" smtClean="0">
                <a:ln w="22225">
                  <a:solidFill>
                    <a:schemeClr val="accent2"/>
                  </a:solidFill>
                  <a:prstDash val="solid"/>
                </a:ln>
                <a:solidFill>
                  <a:schemeClr val="accent5"/>
                </a:solidFill>
                <a:effectLst>
                  <a:glow rad="228600">
                    <a:schemeClr val="bg1">
                      <a:alpha val="40000"/>
                    </a:schemeClr>
                  </a:glow>
                </a:effectLst>
              </a:rPr>
              <a:t>Растворы</a:t>
            </a:r>
            <a:endParaRPr lang="ru-RU" sz="6600" dirty="0">
              <a:ln w="22225">
                <a:solidFill>
                  <a:schemeClr val="accent2"/>
                </a:solidFill>
                <a:prstDash val="solid"/>
              </a:ln>
              <a:solidFill>
                <a:schemeClr val="accent5"/>
              </a:solidFill>
              <a:effectLst>
                <a:glow rad="228600">
                  <a:schemeClr val="bg1">
                    <a:alpha val="40000"/>
                  </a:schemeClr>
                </a:glow>
              </a:effectLst>
            </a:endParaRPr>
          </a:p>
        </p:txBody>
      </p:sp>
    </p:spTree>
    <p:extLst>
      <p:ext uri="{BB962C8B-B14F-4D97-AF65-F5344CB8AC3E}">
        <p14:creationId xmlns:p14="http://schemas.microsoft.com/office/powerpoint/2010/main" val="24329132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80138" y="252413"/>
            <a:ext cx="5507037" cy="1033462"/>
          </a:xfrm>
          <a:solidFill>
            <a:schemeClr val="accent2">
              <a:lumMod val="20000"/>
              <a:lumOff val="80000"/>
            </a:schemeClr>
          </a:solidFill>
          <a:ln w="38100">
            <a:solidFill>
              <a:srgbClr val="990033"/>
            </a:solidFill>
          </a:ln>
        </p:spPr>
        <p:txBody>
          <a:bodyPr/>
          <a:lstStyle/>
          <a:p>
            <a:pPr>
              <a:defRPr/>
            </a:pPr>
            <a:r>
              <a:rPr lang="en-US" dirty="0" smtClean="0"/>
              <a:t>      </a:t>
            </a:r>
            <a:r>
              <a:rPr lang="ru-RU" dirty="0" smtClean="0"/>
              <a:t>Внеземная  вода</a:t>
            </a:r>
            <a:endParaRPr lang="ru-RU" dirty="0"/>
          </a:p>
        </p:txBody>
      </p:sp>
      <p:sp>
        <p:nvSpPr>
          <p:cNvPr id="3" name="Объект 2"/>
          <p:cNvSpPr>
            <a:spLocks noGrp="1"/>
          </p:cNvSpPr>
          <p:nvPr>
            <p:ph idx="1"/>
          </p:nvPr>
        </p:nvSpPr>
        <p:spPr>
          <a:xfrm>
            <a:off x="3341688" y="1824038"/>
            <a:ext cx="8629650" cy="4157662"/>
          </a:xfrm>
          <a:solidFill>
            <a:schemeClr val="accent4">
              <a:lumMod val="20000"/>
              <a:lumOff val="80000"/>
            </a:schemeClr>
          </a:solidFill>
        </p:spPr>
        <p:txBody>
          <a:bodyPr/>
          <a:lstStyle/>
          <a:p>
            <a:pPr>
              <a:defRPr/>
            </a:pPr>
            <a:endParaRPr lang="ru-RU" altLang="ru-RU" sz="2000" dirty="0" smtClean="0"/>
          </a:p>
          <a:p>
            <a:pPr>
              <a:defRPr/>
            </a:pPr>
            <a:r>
              <a:rPr lang="ru-RU" altLang="ru-RU" sz="2000" dirty="0" smtClean="0"/>
              <a:t>Однозначных доказательств </a:t>
            </a:r>
            <a:r>
              <a:rPr lang="ru-RU" altLang="ru-RU" sz="2000" b="1" dirty="0" smtClean="0"/>
              <a:t>наличия жидкой воды </a:t>
            </a:r>
            <a:r>
              <a:rPr lang="ru-RU" altLang="ru-RU" sz="2000" dirty="0" smtClean="0"/>
              <a:t>в Солнечной системе, </a:t>
            </a:r>
            <a:r>
              <a:rPr lang="ru-RU" altLang="ru-RU" sz="2000" b="1" dirty="0" smtClean="0"/>
              <a:t>кроме как на Земле</a:t>
            </a:r>
            <a:r>
              <a:rPr lang="ru-RU" altLang="ru-RU" sz="2000" dirty="0" smtClean="0"/>
              <a:t>, на данный момент нет</a:t>
            </a:r>
          </a:p>
          <a:p>
            <a:pPr>
              <a:defRPr/>
            </a:pPr>
            <a:r>
              <a:rPr lang="ru-RU" altLang="ru-RU" sz="2000" dirty="0" smtClean="0"/>
              <a:t>Вода на</a:t>
            </a:r>
            <a:r>
              <a:rPr lang="ru-RU" altLang="ru-RU" sz="2000" b="1" dirty="0" smtClean="0"/>
              <a:t> Луне </a:t>
            </a:r>
            <a:r>
              <a:rPr lang="ru-RU" altLang="ru-RU" sz="2000" dirty="0" smtClean="0"/>
              <a:t>обнаружена в регионе северного полюса в виде ледяных глыб</a:t>
            </a:r>
            <a:r>
              <a:rPr lang="en-US" altLang="ru-RU" sz="2000" dirty="0" smtClean="0"/>
              <a:t>, </a:t>
            </a:r>
            <a:r>
              <a:rPr lang="ru-RU" altLang="ru-RU" sz="2000" dirty="0" smtClean="0"/>
              <a:t>покоящихся на дне более 40 лунных кратеров, диаметр которых варьируется от 2 до 15 км</a:t>
            </a:r>
          </a:p>
          <a:p>
            <a:pPr>
              <a:defRPr/>
            </a:pPr>
            <a:r>
              <a:rPr lang="ru-RU" altLang="ru-RU" sz="2000" dirty="0" smtClean="0"/>
              <a:t>По мере роста объёма данных о  </a:t>
            </a:r>
            <a:r>
              <a:rPr lang="ru-RU" altLang="ru-RU" sz="2000" b="1" dirty="0" smtClean="0"/>
              <a:t>Марсе</a:t>
            </a:r>
            <a:r>
              <a:rPr lang="ru-RU" altLang="ru-RU" sz="2000" dirty="0" smtClean="0"/>
              <a:t> оказалось, что воды в его атмосфере</a:t>
            </a:r>
            <a:r>
              <a:rPr lang="ru-RU" altLang="ru-RU" sz="2000" b="1" dirty="0" smtClean="0"/>
              <a:t> </a:t>
            </a:r>
            <a:r>
              <a:rPr lang="ru-RU" altLang="ru-RU" sz="2000" dirty="0" smtClean="0"/>
              <a:t>содержится совсем небольшое количество</a:t>
            </a:r>
            <a:r>
              <a:rPr lang="en-US" altLang="ru-RU" sz="2000" dirty="0" smtClean="0"/>
              <a:t>,</a:t>
            </a:r>
            <a:r>
              <a:rPr lang="ru-RU" altLang="ru-RU" sz="2000" dirty="0" smtClean="0"/>
              <a:t> и то же в виде льда</a:t>
            </a:r>
          </a:p>
          <a:p>
            <a:pPr>
              <a:defRPr/>
            </a:pPr>
            <a:r>
              <a:rPr lang="ru-RU" altLang="ru-RU" sz="2000" dirty="0" smtClean="0"/>
              <a:t>На </a:t>
            </a:r>
            <a:r>
              <a:rPr lang="ru-RU" altLang="ru-RU" sz="2000" b="1" dirty="0" smtClean="0"/>
              <a:t>Венере</a:t>
            </a:r>
            <a:r>
              <a:rPr lang="ru-RU" altLang="ru-RU" sz="2000" dirty="0" smtClean="0"/>
              <a:t> - самой «горячей планете» (на ее поверхности температура достигает +470</a:t>
            </a:r>
            <a:r>
              <a:rPr lang="ru-RU" altLang="ru-RU" sz="2000" baseline="30000" dirty="0" smtClean="0"/>
              <a:t>о</a:t>
            </a:r>
            <a:r>
              <a:rPr lang="ru-RU" altLang="ru-RU" sz="2000" dirty="0" smtClean="0"/>
              <a:t>С) -  воды очень мало</a:t>
            </a:r>
            <a:r>
              <a:rPr lang="en-US" altLang="ru-RU" sz="2000" dirty="0" smtClean="0"/>
              <a:t>,</a:t>
            </a:r>
            <a:r>
              <a:rPr lang="ru-RU" altLang="ru-RU" sz="2000" dirty="0" smtClean="0"/>
              <a:t> и она находится в газообразном состоянии</a:t>
            </a:r>
            <a:endParaRPr lang="en-US" altLang="ru-RU" sz="2000" dirty="0" smtClean="0"/>
          </a:p>
          <a:p>
            <a:pPr>
              <a:defRPr/>
            </a:pPr>
            <a:endParaRPr lang="ru-RU" altLang="ru-RU" dirty="0" smtClean="0"/>
          </a:p>
          <a:p>
            <a:pPr>
              <a:defRPr/>
            </a:pPr>
            <a:endParaRPr lang="ru-RU" altLang="ru-RU" dirty="0" smtClean="0"/>
          </a:p>
          <a:p>
            <a:pPr>
              <a:defRPr/>
            </a:pPr>
            <a:endParaRPr lang="ru-RU" altLang="ru-RU" dirty="0" smtClean="0"/>
          </a:p>
        </p:txBody>
      </p:sp>
      <p:pic>
        <p:nvPicPr>
          <p:cNvPr id="1536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38" y="4411663"/>
            <a:ext cx="30305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2825" y="34925"/>
            <a:ext cx="25082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38" y="103188"/>
            <a:ext cx="3030537"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69863" y="6069013"/>
            <a:ext cx="11801475" cy="708025"/>
          </a:xfrm>
          <a:prstGeom prst="rect">
            <a:avLst/>
          </a:prstGeom>
          <a:solidFill>
            <a:schemeClr val="accent2">
              <a:lumMod val="20000"/>
              <a:lumOff val="80000"/>
            </a:schemeClr>
          </a:solidFill>
        </p:spPr>
        <p:txBody>
          <a:bodyPr>
            <a:spAutoFit/>
          </a:bodyPr>
          <a:lstStyle/>
          <a:p>
            <a:pPr>
              <a:defRPr/>
            </a:pPr>
            <a:r>
              <a:rPr lang="ru-RU" b="0" dirty="0"/>
              <a:t>Океаны и вода могут быть и </a:t>
            </a:r>
            <a:r>
              <a:rPr lang="ru-RU" dirty="0"/>
              <a:t>в других звездных системах</a:t>
            </a:r>
            <a:r>
              <a:rPr lang="en-US" dirty="0"/>
              <a:t>.</a:t>
            </a:r>
            <a:r>
              <a:rPr lang="ru-RU" dirty="0"/>
              <a:t> </a:t>
            </a:r>
            <a:r>
              <a:rPr lang="ru-RU" b="0" dirty="0"/>
              <a:t>Например, водяной пар был обнаружен в 2007     </a:t>
            </a:r>
          </a:p>
          <a:p>
            <a:pPr>
              <a:defRPr/>
            </a:pPr>
            <a:r>
              <a:rPr lang="ru-RU" b="0" dirty="0"/>
              <a:t>                         году в протопланетном диске молодой звезды MWC 480</a:t>
            </a:r>
          </a:p>
        </p:txBody>
      </p:sp>
      <p:pic>
        <p:nvPicPr>
          <p:cNvPr id="15368"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00" y="2376488"/>
            <a:ext cx="3030538"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Рисунок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06238" y="0"/>
            <a:ext cx="387351"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Рисунок 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Заголовок 1"/>
          <p:cNvSpPr>
            <a:spLocks noGrp="1"/>
          </p:cNvSpPr>
          <p:nvPr>
            <p:ph type="title"/>
          </p:nvPr>
        </p:nvSpPr>
        <p:spPr>
          <a:xfrm>
            <a:off x="769938" y="0"/>
            <a:ext cx="10274300" cy="1325563"/>
          </a:xfrm>
          <a:solidFill>
            <a:srgbClr val="D5FFF7"/>
          </a:solidFill>
          <a:ln w="57150">
            <a:solidFill>
              <a:srgbClr val="99FFCC"/>
            </a:solidFill>
            <a:miter lim="800000"/>
            <a:headEnd/>
            <a:tailEnd/>
          </a:ln>
        </p:spPr>
        <p:txBody>
          <a:bodyPr/>
          <a:lstStyle/>
          <a:p>
            <a:r>
              <a:rPr lang="ru-RU" altLang="ru-RU" sz="3600" b="1" dirty="0" smtClean="0"/>
              <a:t>     Устранение некоторых экологических проблем </a:t>
            </a:r>
            <a:r>
              <a:rPr lang="en-US" altLang="ru-RU" sz="3600" b="1" dirty="0" smtClean="0"/>
              <a:t> </a:t>
            </a:r>
            <a:r>
              <a:rPr lang="ru-RU" altLang="ru-RU" sz="3600" b="1" dirty="0" smtClean="0"/>
              <a:t>    </a:t>
            </a:r>
            <a:br>
              <a:rPr lang="ru-RU" altLang="ru-RU" sz="3600" b="1" dirty="0" smtClean="0"/>
            </a:br>
            <a:r>
              <a:rPr lang="ru-RU" altLang="ru-RU" sz="3600" b="1" dirty="0" smtClean="0"/>
              <a:t>                     воды – очистка сточных вод</a:t>
            </a:r>
          </a:p>
        </p:txBody>
      </p:sp>
      <p:pic>
        <p:nvPicPr>
          <p:cNvPr id="123907" name="Объект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06825" y="2033588"/>
            <a:ext cx="3951288" cy="2447925"/>
          </a:xfrm>
          <a:ln w="19050">
            <a:solidFill>
              <a:schemeClr val="tx1"/>
            </a:solidFill>
            <a:miter lim="800000"/>
            <a:headEnd/>
            <a:tailEnd/>
          </a:ln>
        </p:spPr>
      </p:pic>
      <p:pic>
        <p:nvPicPr>
          <p:cNvPr id="123908"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900" y="2033588"/>
            <a:ext cx="3313113" cy="2397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909"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26400" y="2033588"/>
            <a:ext cx="356711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Box 6"/>
          <p:cNvSpPr txBox="1">
            <a:spLocks noChangeArrowheads="1"/>
          </p:cNvSpPr>
          <p:nvPr/>
        </p:nvSpPr>
        <p:spPr bwMode="auto">
          <a:xfrm>
            <a:off x="8710613" y="4794250"/>
            <a:ext cx="2527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000"/>
              <a:t>Бактерии для сточных вод</a:t>
            </a:r>
          </a:p>
        </p:txBody>
      </p:sp>
      <p:sp>
        <p:nvSpPr>
          <p:cNvPr id="123911" name="TextBox 7"/>
          <p:cNvSpPr txBox="1">
            <a:spLocks noChangeArrowheads="1"/>
          </p:cNvSpPr>
          <p:nvPr/>
        </p:nvSpPr>
        <p:spPr bwMode="auto">
          <a:xfrm>
            <a:off x="4186238" y="4948238"/>
            <a:ext cx="357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000"/>
              <a:t>Фильтры для сточных вод</a:t>
            </a:r>
          </a:p>
        </p:txBody>
      </p:sp>
      <p:sp>
        <p:nvSpPr>
          <p:cNvPr id="123912" name="TextBox 8"/>
          <p:cNvSpPr txBox="1">
            <a:spLocks noChangeArrowheads="1"/>
          </p:cNvSpPr>
          <p:nvPr/>
        </p:nvSpPr>
        <p:spPr bwMode="auto">
          <a:xfrm>
            <a:off x="312738" y="4794250"/>
            <a:ext cx="3397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2000"/>
              <a:t>Сбор и очистка сточных вод</a:t>
            </a:r>
          </a:p>
          <a:p>
            <a:pPr algn="ctr">
              <a:lnSpc>
                <a:spcPct val="100000"/>
              </a:lnSpc>
              <a:spcBef>
                <a:spcPct val="0"/>
              </a:spcBef>
              <a:buFontTx/>
              <a:buNone/>
            </a:pPr>
            <a:r>
              <a:rPr lang="ru-RU" altLang="ru-RU" sz="2000"/>
              <a:t>химическими реагентами</a:t>
            </a:r>
          </a:p>
        </p:txBody>
      </p:sp>
      <p:pic>
        <p:nvPicPr>
          <p:cNvPr id="123913" name="Рисунок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69738" y="0"/>
            <a:ext cx="3508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4" name="Рисунок 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fade">
                                      <p:cBhvr>
                                        <p:cTn id="7" dur="1250"/>
                                        <p:tgtEl>
                                          <p:spTgt spid="123906"/>
                                        </p:tgtEl>
                                      </p:cBhvr>
                                    </p:animEffect>
                                    <p:anim calcmode="lin" valueType="num">
                                      <p:cBhvr>
                                        <p:cTn id="8" dur="1250" fill="hold"/>
                                        <p:tgtEl>
                                          <p:spTgt spid="123906"/>
                                        </p:tgtEl>
                                        <p:attrNameLst>
                                          <p:attrName>ppt_x</p:attrName>
                                        </p:attrNameLst>
                                      </p:cBhvr>
                                      <p:tavLst>
                                        <p:tav tm="0">
                                          <p:val>
                                            <p:strVal val="#ppt_x"/>
                                          </p:val>
                                        </p:tav>
                                        <p:tav tm="100000">
                                          <p:val>
                                            <p:strVal val="#ppt_x"/>
                                          </p:val>
                                        </p:tav>
                                      </p:tavLst>
                                    </p:anim>
                                    <p:anim calcmode="lin" valueType="num">
                                      <p:cBhvr>
                                        <p:cTn id="9" dur="1250" fill="hold"/>
                                        <p:tgtEl>
                                          <p:spTgt spid="1239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Заголовок 1"/>
          <p:cNvSpPr>
            <a:spLocks noGrp="1"/>
          </p:cNvSpPr>
          <p:nvPr>
            <p:ph type="title"/>
          </p:nvPr>
        </p:nvSpPr>
        <p:spPr>
          <a:xfrm>
            <a:off x="838200" y="365125"/>
            <a:ext cx="10515600" cy="754063"/>
          </a:xfrm>
          <a:solidFill>
            <a:srgbClr val="D5FFF7"/>
          </a:solidFill>
          <a:ln w="57150">
            <a:solidFill>
              <a:srgbClr val="99FFCC"/>
            </a:solidFill>
            <a:miter lim="800000"/>
            <a:headEnd/>
            <a:tailEnd/>
          </a:ln>
        </p:spPr>
        <p:txBody>
          <a:bodyPr/>
          <a:lstStyle/>
          <a:p>
            <a:r>
              <a:rPr lang="ru-RU" altLang="ru-RU" dirty="0" smtClean="0"/>
              <a:t>Схема станции очистки питьевой воды</a:t>
            </a:r>
          </a:p>
        </p:txBody>
      </p:sp>
      <p:pic>
        <p:nvPicPr>
          <p:cNvPr id="125955"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64050" y="1504950"/>
            <a:ext cx="7727950" cy="5353050"/>
          </a:xfrm>
        </p:spPr>
      </p:pic>
      <p:sp>
        <p:nvSpPr>
          <p:cNvPr id="5" name="TextBox 4"/>
          <p:cNvSpPr txBox="1"/>
          <p:nvPr/>
        </p:nvSpPr>
        <p:spPr>
          <a:xfrm>
            <a:off x="176213" y="1395413"/>
            <a:ext cx="4121150" cy="3478212"/>
          </a:xfrm>
          <a:prstGeom prst="rect">
            <a:avLst/>
          </a:prstGeom>
          <a:noFill/>
        </p:spPr>
        <p:txBody>
          <a:bodyPr>
            <a:spAutoFit/>
          </a:bodyPr>
          <a:lstStyle/>
          <a:p>
            <a:pPr>
              <a:defRPr/>
            </a:pPr>
            <a:r>
              <a:rPr lang="ru-RU" dirty="0"/>
              <a:t>Питьевая вода должна отвечать следующим основным требованиям</a:t>
            </a:r>
            <a:r>
              <a:rPr lang="en-US" dirty="0"/>
              <a:t>:</a:t>
            </a:r>
            <a:endParaRPr lang="ru-RU" dirty="0"/>
          </a:p>
          <a:p>
            <a:pPr marL="342900" indent="-342900">
              <a:buFont typeface="Arial" panose="020B0604020202020204" pitchFamily="34" charset="0"/>
              <a:buChar char="•"/>
              <a:defRPr/>
            </a:pPr>
            <a:r>
              <a:rPr lang="ru-RU" dirty="0"/>
              <a:t>Должна быть прозрачной</a:t>
            </a:r>
            <a:r>
              <a:rPr lang="en-US" dirty="0"/>
              <a:t>, </a:t>
            </a:r>
            <a:r>
              <a:rPr lang="ru-RU" dirty="0"/>
              <a:t>без цвета</a:t>
            </a:r>
            <a:r>
              <a:rPr lang="en-US" dirty="0"/>
              <a:t>, </a:t>
            </a:r>
            <a:r>
              <a:rPr lang="ru-RU" dirty="0"/>
              <a:t>вкуса и запаха</a:t>
            </a:r>
            <a:endParaRPr lang="en-US" dirty="0"/>
          </a:p>
          <a:p>
            <a:pPr marL="342900" indent="-342900">
              <a:buFont typeface="Arial" panose="020B0604020202020204" pitchFamily="34" charset="0"/>
              <a:buChar char="•"/>
              <a:defRPr/>
            </a:pPr>
            <a:r>
              <a:rPr lang="ru-RU" dirty="0"/>
              <a:t>Не содержать вредных для здоровья человека посторонних примесей</a:t>
            </a:r>
          </a:p>
          <a:p>
            <a:pPr marL="342900" indent="-342900">
              <a:buFont typeface="Arial" panose="020B0604020202020204" pitchFamily="34" charset="0"/>
              <a:buChar char="•"/>
              <a:defRPr/>
            </a:pPr>
            <a:r>
              <a:rPr lang="ru-RU" dirty="0"/>
              <a:t>Не содержать болезнетворных микроорганизмов </a:t>
            </a:r>
          </a:p>
          <a:p>
            <a:pPr marL="342900" indent="-342900">
              <a:buFont typeface="Arial" panose="020B0604020202020204" pitchFamily="34" charset="0"/>
              <a:buChar char="•"/>
              <a:defRPr/>
            </a:pPr>
            <a:endParaRPr lang="ru-RU" dirty="0"/>
          </a:p>
        </p:txBody>
      </p:sp>
      <p:pic>
        <p:nvPicPr>
          <p:cNvPr id="125957" name="Рисунок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50688" y="53975"/>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Рисунок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50688" y="6181725"/>
            <a:ext cx="26035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fade">
                                      <p:cBhvr>
                                        <p:cTn id="7" dur="1250"/>
                                        <p:tgtEl>
                                          <p:spTgt spid="125954"/>
                                        </p:tgtEl>
                                      </p:cBhvr>
                                    </p:animEffect>
                                    <p:anim calcmode="lin" valueType="num">
                                      <p:cBhvr>
                                        <p:cTn id="8" dur="1250" fill="hold"/>
                                        <p:tgtEl>
                                          <p:spTgt spid="125954"/>
                                        </p:tgtEl>
                                        <p:attrNameLst>
                                          <p:attrName>ppt_x</p:attrName>
                                        </p:attrNameLst>
                                      </p:cBhvr>
                                      <p:tavLst>
                                        <p:tav tm="0">
                                          <p:val>
                                            <p:strVal val="#ppt_x"/>
                                          </p:val>
                                        </p:tav>
                                        <p:tav tm="100000">
                                          <p:val>
                                            <p:strVal val="#ppt_x"/>
                                          </p:val>
                                        </p:tav>
                                      </p:tavLst>
                                    </p:anim>
                                    <p:anim calcmode="lin" valueType="num">
                                      <p:cBhvr>
                                        <p:cTn id="9" dur="1125" decel="100000" fill="hold"/>
                                        <p:tgtEl>
                                          <p:spTgt spid="12595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2595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Заголовок 1"/>
          <p:cNvSpPr>
            <a:spLocks noGrp="1"/>
          </p:cNvSpPr>
          <p:nvPr>
            <p:ph type="title"/>
          </p:nvPr>
        </p:nvSpPr>
        <p:spPr>
          <a:xfrm>
            <a:off x="838200" y="153988"/>
            <a:ext cx="10515600" cy="1325562"/>
          </a:xfrm>
          <a:solidFill>
            <a:srgbClr val="D5FFF7"/>
          </a:solidFill>
          <a:ln w="38100">
            <a:solidFill>
              <a:srgbClr val="99FFCC"/>
            </a:solidFill>
            <a:miter lim="800000"/>
            <a:headEnd/>
            <a:tailEnd/>
          </a:ln>
        </p:spPr>
        <p:txBody>
          <a:bodyPr/>
          <a:lstStyle/>
          <a:p>
            <a:pPr algn="ctr"/>
            <a:r>
              <a:rPr lang="ru-RU" altLang="ru-RU" sz="3600" b="1" smtClean="0"/>
              <a:t>Самые современные способы очистки</a:t>
            </a:r>
            <a:br>
              <a:rPr lang="ru-RU" altLang="ru-RU" sz="3600" b="1" smtClean="0"/>
            </a:br>
            <a:r>
              <a:rPr lang="ru-RU" altLang="ru-RU" sz="3600" b="1" smtClean="0"/>
              <a:t>городской воды</a:t>
            </a:r>
          </a:p>
        </p:txBody>
      </p:sp>
      <p:sp>
        <p:nvSpPr>
          <p:cNvPr id="3" name="Объект 2"/>
          <p:cNvSpPr>
            <a:spLocks noGrp="1"/>
          </p:cNvSpPr>
          <p:nvPr>
            <p:ph idx="1"/>
          </p:nvPr>
        </p:nvSpPr>
        <p:spPr/>
        <p:txBody>
          <a:bodyPr/>
          <a:lstStyle/>
          <a:p>
            <a:pPr marL="0" indent="0">
              <a:buFont typeface="Arial" panose="020B0604020202020204" pitchFamily="34" charset="0"/>
              <a:buNone/>
              <a:defRPr/>
            </a:pPr>
            <a:r>
              <a:rPr lang="ru-RU" dirty="0" smtClean="0"/>
              <a:t>                          </a:t>
            </a:r>
          </a:p>
          <a:p>
            <a:pPr marL="0" indent="0">
              <a:buFont typeface="Arial" panose="020B0604020202020204" pitchFamily="34" charset="0"/>
              <a:buNone/>
              <a:defRPr/>
            </a:pPr>
            <a:r>
              <a:rPr lang="ru-RU" dirty="0">
                <a:latin typeface="Segoe Print" panose="02000600000000000000" pitchFamily="2" charset="0"/>
              </a:rPr>
              <a:t> </a:t>
            </a:r>
            <a:r>
              <a:rPr lang="ru-RU" dirty="0" smtClean="0">
                <a:latin typeface="Segoe Print" panose="02000600000000000000" pitchFamily="2" charset="0"/>
              </a:rPr>
              <a:t>                     </a:t>
            </a:r>
            <a:r>
              <a:rPr lang="ru-RU" dirty="0" smtClean="0">
                <a:solidFill>
                  <a:schemeClr val="accent2">
                    <a:lumMod val="75000"/>
                  </a:schemeClr>
                </a:solidFill>
                <a:latin typeface="Segoe Print" panose="02000600000000000000" pitchFamily="2" charset="0"/>
              </a:rPr>
              <a:t>Предполагают использование </a:t>
            </a:r>
          </a:p>
          <a:p>
            <a:pPr>
              <a:defRPr/>
            </a:pPr>
            <a:r>
              <a:rPr lang="ru-RU" dirty="0" smtClean="0"/>
              <a:t>                  Угольных фильтров</a:t>
            </a:r>
          </a:p>
          <a:p>
            <a:pPr>
              <a:defRPr/>
            </a:pPr>
            <a:r>
              <a:rPr lang="ru-RU" dirty="0" smtClean="0"/>
              <a:t>                                                   </a:t>
            </a:r>
            <a:r>
              <a:rPr lang="ru-RU" dirty="0" err="1" smtClean="0"/>
              <a:t>Мембраных</a:t>
            </a:r>
            <a:r>
              <a:rPr lang="ru-RU" dirty="0" smtClean="0"/>
              <a:t> пленок</a:t>
            </a:r>
          </a:p>
          <a:p>
            <a:pPr>
              <a:defRPr/>
            </a:pPr>
            <a:r>
              <a:rPr lang="ru-RU" dirty="0" smtClean="0"/>
              <a:t>                                 Озонирование</a:t>
            </a:r>
          </a:p>
          <a:p>
            <a:pPr>
              <a:defRPr/>
            </a:pPr>
            <a:r>
              <a:rPr lang="ru-RU" dirty="0" smtClean="0"/>
              <a:t>                 В некоторых случаях – гипохлорита натрия  </a:t>
            </a:r>
          </a:p>
          <a:p>
            <a:pPr marL="0" indent="0">
              <a:buFont typeface="Arial" panose="020B0604020202020204" pitchFamily="34" charset="0"/>
              <a:buNone/>
              <a:defRPr/>
            </a:pPr>
            <a:endParaRPr lang="ru-RU" dirty="0"/>
          </a:p>
        </p:txBody>
      </p:sp>
      <p:pic>
        <p:nvPicPr>
          <p:cNvPr id="126980"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03063" y="76200"/>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6978"/>
                                        </p:tgtEl>
                                        <p:attrNameLst>
                                          <p:attrName>style.visibility</p:attrName>
                                        </p:attrNameLst>
                                      </p:cBhvr>
                                      <p:to>
                                        <p:strVal val="visible"/>
                                      </p:to>
                                    </p:set>
                                    <p:anim calcmode="lin" valueType="num">
                                      <p:cBhvr>
                                        <p:cTn id="7" dur="1250" fill="hold"/>
                                        <p:tgtEl>
                                          <p:spTgt spid="126978"/>
                                        </p:tgtEl>
                                        <p:attrNameLst>
                                          <p:attrName>ppt_w</p:attrName>
                                        </p:attrNameLst>
                                      </p:cBhvr>
                                      <p:tavLst>
                                        <p:tav tm="0">
                                          <p:val>
                                            <p:strVal val="#ppt_w*0.70"/>
                                          </p:val>
                                        </p:tav>
                                        <p:tav tm="100000">
                                          <p:val>
                                            <p:strVal val="#ppt_w"/>
                                          </p:val>
                                        </p:tav>
                                      </p:tavLst>
                                    </p:anim>
                                    <p:anim calcmode="lin" valueType="num">
                                      <p:cBhvr>
                                        <p:cTn id="8" dur="1250" fill="hold"/>
                                        <p:tgtEl>
                                          <p:spTgt spid="126978"/>
                                        </p:tgtEl>
                                        <p:attrNameLst>
                                          <p:attrName>ppt_h</p:attrName>
                                        </p:attrNameLst>
                                      </p:cBhvr>
                                      <p:tavLst>
                                        <p:tav tm="0">
                                          <p:val>
                                            <p:strVal val="#ppt_h"/>
                                          </p:val>
                                        </p:tav>
                                        <p:tav tm="100000">
                                          <p:val>
                                            <p:strVal val="#ppt_h"/>
                                          </p:val>
                                        </p:tav>
                                      </p:tavLst>
                                    </p:anim>
                                    <p:animEffect transition="in" filter="fade">
                                      <p:cBhvr>
                                        <p:cTn id="9" dur="1250"/>
                                        <p:tgtEl>
                                          <p:spTgt spid="126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Заголовок 1"/>
          <p:cNvSpPr>
            <a:spLocks noGrp="1"/>
          </p:cNvSpPr>
          <p:nvPr>
            <p:ph type="title"/>
          </p:nvPr>
        </p:nvSpPr>
        <p:spPr>
          <a:xfrm>
            <a:off x="95250" y="101600"/>
            <a:ext cx="12096750" cy="515938"/>
          </a:xfrm>
          <a:solidFill>
            <a:srgbClr val="F5EBFF"/>
          </a:solidFill>
          <a:ln w="38100">
            <a:solidFill>
              <a:srgbClr val="CC0099"/>
            </a:solidFill>
            <a:miter lim="800000"/>
            <a:headEnd/>
            <a:tailEnd/>
          </a:ln>
        </p:spPr>
        <p:txBody>
          <a:bodyPr/>
          <a:lstStyle/>
          <a:p>
            <a:r>
              <a:rPr lang="ru-RU" altLang="ru-RU" sz="3600" dirty="0" smtClean="0"/>
              <a:t> </a:t>
            </a:r>
            <a:r>
              <a:rPr lang="en-US" altLang="ru-RU" sz="3600" dirty="0" smtClean="0"/>
              <a:t>         </a:t>
            </a:r>
            <a:r>
              <a:rPr lang="ru-RU" altLang="ru-RU" sz="3600" b="1" dirty="0" smtClean="0">
                <a:solidFill>
                  <a:srgbClr val="C00000"/>
                </a:solidFill>
              </a:rPr>
              <a:t>В год экологии</a:t>
            </a:r>
            <a:r>
              <a:rPr lang="en-US" altLang="ru-RU" sz="3600" b="1" dirty="0" smtClean="0">
                <a:solidFill>
                  <a:srgbClr val="C00000"/>
                </a:solidFill>
              </a:rPr>
              <a:t> </a:t>
            </a:r>
            <a:r>
              <a:rPr lang="ru-RU" altLang="ru-RU" sz="3600" b="1" dirty="0" smtClean="0">
                <a:solidFill>
                  <a:srgbClr val="C00000"/>
                </a:solidFill>
              </a:rPr>
              <a:t>-  передовые технологии в России</a:t>
            </a:r>
          </a:p>
        </p:txBody>
      </p:sp>
      <p:pic>
        <p:nvPicPr>
          <p:cNvPr id="128003" name="Picture 4" descr="сканирование02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5250" y="844550"/>
            <a:ext cx="7624763" cy="4092575"/>
          </a:xfrm>
          <a:ln>
            <a:solidFill>
              <a:srgbClr val="D60093"/>
            </a:solidFill>
            <a:miter lim="800000"/>
            <a:headEnd/>
            <a:tailEnd/>
          </a:ln>
        </p:spPr>
      </p:pic>
      <p:sp>
        <p:nvSpPr>
          <p:cNvPr id="5" name="TextBox 4"/>
          <p:cNvSpPr txBox="1"/>
          <p:nvPr/>
        </p:nvSpPr>
        <p:spPr>
          <a:xfrm>
            <a:off x="7829550" y="844550"/>
            <a:ext cx="4238625" cy="4092575"/>
          </a:xfrm>
          <a:prstGeom prst="rect">
            <a:avLst/>
          </a:prstGeom>
          <a:solidFill>
            <a:schemeClr val="accent6">
              <a:lumMod val="20000"/>
              <a:lumOff val="80000"/>
            </a:schemeClr>
          </a:solidFill>
          <a:ln>
            <a:solidFill>
              <a:srgbClr val="990033"/>
            </a:solidFill>
          </a:ln>
        </p:spPr>
        <p:txBody>
          <a:bodyPr>
            <a:spAutoFit/>
          </a:bodyPr>
          <a:lstStyle/>
          <a:p>
            <a:pPr>
              <a:defRPr/>
            </a:pPr>
            <a:r>
              <a:rPr lang="ru-RU" dirty="0"/>
              <a:t>Инновационные очистные сооружения  «Биосфера» – очистка с применением мембранного </a:t>
            </a:r>
            <a:r>
              <a:rPr lang="ru-RU" dirty="0" err="1"/>
              <a:t>биореактора</a:t>
            </a:r>
            <a:r>
              <a:rPr lang="en-US" dirty="0"/>
              <a:t>. </a:t>
            </a:r>
            <a:r>
              <a:rPr lang="ru-RU" dirty="0"/>
              <a:t>Проект «Биосфера» был разработан в </a:t>
            </a:r>
            <a:r>
              <a:rPr lang="ru-RU" dirty="0" err="1" smtClean="0"/>
              <a:t>Росии</a:t>
            </a:r>
            <a:r>
              <a:rPr lang="ru-RU" dirty="0" smtClean="0"/>
              <a:t> </a:t>
            </a:r>
            <a:r>
              <a:rPr lang="ru-RU" dirty="0"/>
              <a:t>и внедряется с 2013 – 2015</a:t>
            </a:r>
            <a:r>
              <a:rPr lang="en-US" dirty="0"/>
              <a:t>(</a:t>
            </a:r>
            <a:r>
              <a:rPr lang="ru-RU" dirty="0"/>
              <a:t> </a:t>
            </a:r>
            <a:r>
              <a:rPr lang="en-US" dirty="0"/>
              <a:t>I</a:t>
            </a:r>
            <a:r>
              <a:rPr lang="ru-RU" dirty="0"/>
              <a:t> этап)</a:t>
            </a:r>
            <a:r>
              <a:rPr lang="en-US" dirty="0"/>
              <a:t>, 2016 -2020 (II  </a:t>
            </a:r>
            <a:r>
              <a:rPr lang="ru-RU" dirty="0"/>
              <a:t>этап) на основе передовых для отечественной нефтепереработки технологий</a:t>
            </a:r>
            <a:r>
              <a:rPr lang="en-US" dirty="0"/>
              <a:t>.   </a:t>
            </a:r>
            <a:r>
              <a:rPr lang="ru-RU" dirty="0"/>
              <a:t>Она также перспективна для бытовых и производственных сточных вод</a:t>
            </a:r>
            <a:r>
              <a:rPr lang="en-US" dirty="0"/>
              <a:t>, </a:t>
            </a:r>
            <a:r>
              <a:rPr lang="ru-RU" dirty="0"/>
              <a:t>особенно в городских условиях</a:t>
            </a:r>
            <a:r>
              <a:rPr lang="en-US" dirty="0"/>
              <a:t>.</a:t>
            </a:r>
          </a:p>
        </p:txBody>
      </p:sp>
      <p:sp>
        <p:nvSpPr>
          <p:cNvPr id="6" name="TextBox 5"/>
          <p:cNvSpPr txBox="1"/>
          <p:nvPr/>
        </p:nvSpPr>
        <p:spPr>
          <a:xfrm>
            <a:off x="95250" y="5143500"/>
            <a:ext cx="11972925" cy="1631950"/>
          </a:xfrm>
          <a:prstGeom prst="rect">
            <a:avLst/>
          </a:prstGeom>
          <a:solidFill>
            <a:schemeClr val="accent3">
              <a:lumMod val="20000"/>
              <a:lumOff val="80000"/>
            </a:schemeClr>
          </a:solidFill>
          <a:ln>
            <a:solidFill>
              <a:srgbClr val="D60093"/>
            </a:solidFill>
          </a:ln>
        </p:spPr>
        <p:txBody>
          <a:bodyPr>
            <a:spAutoFit/>
          </a:bodyPr>
          <a:lstStyle/>
          <a:p>
            <a:pPr>
              <a:defRPr/>
            </a:pPr>
            <a:r>
              <a:rPr lang="ru-RU" dirty="0"/>
              <a:t>  </a:t>
            </a:r>
            <a:r>
              <a:rPr lang="ru-RU" dirty="0">
                <a:solidFill>
                  <a:schemeClr val="accent4">
                    <a:lumMod val="50000"/>
                  </a:schemeClr>
                </a:solidFill>
              </a:rPr>
              <a:t>Эта технология уникальна</a:t>
            </a:r>
            <a:r>
              <a:rPr lang="en-US" dirty="0">
                <a:solidFill>
                  <a:schemeClr val="accent4">
                    <a:lumMod val="50000"/>
                  </a:schemeClr>
                </a:solidFill>
              </a:rPr>
              <a:t>,</a:t>
            </a:r>
            <a:r>
              <a:rPr lang="ru-RU" dirty="0">
                <a:solidFill>
                  <a:schemeClr val="accent4">
                    <a:lumMod val="50000"/>
                  </a:schemeClr>
                </a:solidFill>
              </a:rPr>
              <a:t> она - </a:t>
            </a:r>
            <a:r>
              <a:rPr lang="en-US" dirty="0">
                <a:solidFill>
                  <a:schemeClr val="accent4">
                    <a:lumMod val="50000"/>
                  </a:schemeClr>
                </a:solidFill>
              </a:rPr>
              <a:t> </a:t>
            </a:r>
            <a:r>
              <a:rPr lang="ru-RU" dirty="0">
                <a:solidFill>
                  <a:schemeClr val="accent4">
                    <a:lumMod val="50000"/>
                  </a:schemeClr>
                </a:solidFill>
              </a:rPr>
              <a:t>самая эффективная</a:t>
            </a:r>
            <a:r>
              <a:rPr lang="en-US" dirty="0">
                <a:solidFill>
                  <a:schemeClr val="accent4">
                    <a:lumMod val="50000"/>
                  </a:schemeClr>
                </a:solidFill>
              </a:rPr>
              <a:t>, </a:t>
            </a:r>
            <a:r>
              <a:rPr lang="ru-RU" dirty="0">
                <a:solidFill>
                  <a:schemeClr val="accent4">
                    <a:lumMod val="50000"/>
                  </a:schemeClr>
                </a:solidFill>
              </a:rPr>
              <a:t>но и самая дорогостоящая</a:t>
            </a:r>
            <a:r>
              <a:rPr lang="en-US" dirty="0">
                <a:solidFill>
                  <a:schemeClr val="accent4">
                    <a:lumMod val="50000"/>
                  </a:schemeClr>
                </a:solidFill>
              </a:rPr>
              <a:t>. </a:t>
            </a:r>
            <a:r>
              <a:rPr lang="ru-RU" dirty="0">
                <a:solidFill>
                  <a:schemeClr val="accent4">
                    <a:lumMod val="50000"/>
                  </a:schemeClr>
                </a:solidFill>
              </a:rPr>
              <a:t>Комплекс очистки внедрен на московском НПЗ (нефтеперерабатывающем заводе)</a:t>
            </a:r>
            <a:r>
              <a:rPr lang="en-US" dirty="0">
                <a:solidFill>
                  <a:schemeClr val="accent4">
                    <a:lumMod val="50000"/>
                  </a:schemeClr>
                </a:solidFill>
              </a:rPr>
              <a:t>. </a:t>
            </a:r>
            <a:r>
              <a:rPr lang="ru-RU" dirty="0">
                <a:solidFill>
                  <a:schemeClr val="accent4">
                    <a:lumMod val="50000"/>
                  </a:schemeClr>
                </a:solidFill>
              </a:rPr>
              <a:t>Она обеспечит практически замкнутый цикл водопотребления и сократит нагрузку на городские очистные сооружения</a:t>
            </a:r>
            <a:r>
              <a:rPr lang="en-US" dirty="0">
                <a:solidFill>
                  <a:schemeClr val="accent4">
                    <a:lumMod val="50000"/>
                  </a:schemeClr>
                </a:solidFill>
              </a:rPr>
              <a:t>.</a:t>
            </a:r>
            <a:r>
              <a:rPr lang="ru-RU" dirty="0">
                <a:solidFill>
                  <a:schemeClr val="accent4">
                    <a:lumMod val="50000"/>
                  </a:schemeClr>
                </a:solidFill>
              </a:rPr>
              <a:t> </a:t>
            </a:r>
          </a:p>
          <a:p>
            <a:pPr>
              <a:defRPr/>
            </a:pPr>
            <a:r>
              <a:rPr lang="en-US" dirty="0">
                <a:solidFill>
                  <a:schemeClr val="accent4">
                    <a:lumMod val="50000"/>
                  </a:schemeClr>
                </a:solidFill>
              </a:rPr>
              <a:t> </a:t>
            </a:r>
            <a:r>
              <a:rPr lang="ru-RU" dirty="0">
                <a:solidFill>
                  <a:schemeClr val="accent4">
                    <a:lumMod val="50000"/>
                  </a:schemeClr>
                </a:solidFill>
              </a:rPr>
              <a:t>Во всем мире для очистки производственных стоков на мембранном работает не более двух тысяч установок</a:t>
            </a:r>
          </a:p>
        </p:txBody>
      </p:sp>
      <p:pic>
        <p:nvPicPr>
          <p:cNvPr id="128006" name="Рисунок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84013" y="157163"/>
            <a:ext cx="404812"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8002"/>
                                        </p:tgtEl>
                                        <p:attrNameLst>
                                          <p:attrName>style.visibility</p:attrName>
                                        </p:attrNameLst>
                                      </p:cBhvr>
                                      <p:to>
                                        <p:strVal val="visible"/>
                                      </p:to>
                                    </p:set>
                                    <p:anim calcmode="lin" valueType="num">
                                      <p:cBhvr>
                                        <p:cTn id="7" dur="1250" fill="hold"/>
                                        <p:tgtEl>
                                          <p:spTgt spid="128002"/>
                                        </p:tgtEl>
                                        <p:attrNameLst>
                                          <p:attrName>ppt_w</p:attrName>
                                        </p:attrNameLst>
                                      </p:cBhvr>
                                      <p:tavLst>
                                        <p:tav tm="0">
                                          <p:val>
                                            <p:fltVal val="0"/>
                                          </p:val>
                                        </p:tav>
                                        <p:tav tm="100000">
                                          <p:val>
                                            <p:strVal val="#ppt_w"/>
                                          </p:val>
                                        </p:tav>
                                      </p:tavLst>
                                    </p:anim>
                                    <p:anim calcmode="lin" valueType="num">
                                      <p:cBhvr>
                                        <p:cTn id="8" dur="1250" fill="hold"/>
                                        <p:tgtEl>
                                          <p:spTgt spid="128002"/>
                                        </p:tgtEl>
                                        <p:attrNameLst>
                                          <p:attrName>ppt_h</p:attrName>
                                        </p:attrNameLst>
                                      </p:cBhvr>
                                      <p:tavLst>
                                        <p:tav tm="0">
                                          <p:val>
                                            <p:fltVal val="0"/>
                                          </p:val>
                                        </p:tav>
                                        <p:tav tm="100000">
                                          <p:val>
                                            <p:strVal val="#ppt_h"/>
                                          </p:val>
                                        </p:tav>
                                      </p:tavLst>
                                    </p:anim>
                                    <p:anim calcmode="lin" valueType="num">
                                      <p:cBhvr>
                                        <p:cTn id="9" dur="1250" fill="hold"/>
                                        <p:tgtEl>
                                          <p:spTgt spid="128002"/>
                                        </p:tgtEl>
                                        <p:attrNameLst>
                                          <p:attrName>style.rotation</p:attrName>
                                        </p:attrNameLst>
                                      </p:cBhvr>
                                      <p:tavLst>
                                        <p:tav tm="0">
                                          <p:val>
                                            <p:fltVal val="90"/>
                                          </p:val>
                                        </p:tav>
                                        <p:tav tm="100000">
                                          <p:val>
                                            <p:fltVal val="0"/>
                                          </p:val>
                                        </p:tav>
                                      </p:tavLst>
                                    </p:anim>
                                    <p:animEffect transition="in" filter="fade">
                                      <p:cBhvr>
                                        <p:cTn id="10" dur="1250"/>
                                        <p:tgtEl>
                                          <p:spTgt spid="128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Заголовок 1"/>
          <p:cNvSpPr>
            <a:spLocks noGrp="1"/>
          </p:cNvSpPr>
          <p:nvPr>
            <p:ph type="title"/>
          </p:nvPr>
        </p:nvSpPr>
        <p:spPr/>
        <p:txBody>
          <a:bodyPr/>
          <a:lstStyle/>
          <a:p>
            <a:r>
              <a:rPr lang="ru-RU" altLang="ru-RU" dirty="0" smtClean="0"/>
              <a:t>Схема получения</a:t>
            </a:r>
            <a:r>
              <a:rPr lang="ru-RU" altLang="ru-RU" dirty="0" smtClean="0">
                <a:solidFill>
                  <a:srgbClr val="FF0000"/>
                </a:solidFill>
              </a:rPr>
              <a:t> бутилированной </a:t>
            </a:r>
            <a:r>
              <a:rPr lang="ru-RU" altLang="ru-RU" dirty="0" smtClean="0"/>
              <a:t>воды</a:t>
            </a:r>
          </a:p>
        </p:txBody>
      </p:sp>
      <p:pic>
        <p:nvPicPr>
          <p:cNvPr id="129027"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82938" y="1825625"/>
            <a:ext cx="5826125" cy="4351338"/>
          </a:xfrm>
        </p:spPr>
      </p:pic>
      <p:pic>
        <p:nvPicPr>
          <p:cNvPr id="129028" name="Рисунок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87188" y="-9525"/>
            <a:ext cx="4048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129026"/>
                                        </p:tgtEl>
                                        <p:attrNameLst>
                                          <p:attrName>style.visibility</p:attrName>
                                        </p:attrNameLst>
                                      </p:cBhvr>
                                      <p:to>
                                        <p:strVal val="visible"/>
                                      </p:to>
                                    </p:set>
                                    <p:animEffect transition="in" filter="fade">
                                      <p:cBhvr>
                                        <p:cTn id="7" dur="125"/>
                                        <p:tgtEl>
                                          <p:spTgt spid="129026"/>
                                        </p:tgtEl>
                                      </p:cBhvr>
                                    </p:animEffect>
                                    <p:anim calcmode="lin" valueType="num">
                                      <p:cBhvr>
                                        <p:cTn id="8" dur="500" fill="hold"/>
                                        <p:tgtEl>
                                          <p:spTgt spid="129026"/>
                                        </p:tgtEl>
                                        <p:attrNameLst>
                                          <p:attrName>ppt_x</p:attrName>
                                        </p:attrNameLst>
                                      </p:cBhvr>
                                      <p:tavLst>
                                        <p:tav tm="0">
                                          <p:val>
                                            <p:strVal val="#ppt_x"/>
                                          </p:val>
                                        </p:tav>
                                        <p:tav tm="100000">
                                          <p:val>
                                            <p:strVal val="#ppt_x"/>
                                          </p:val>
                                        </p:tav>
                                      </p:tavLst>
                                    </p:anim>
                                    <p:anim calcmode="lin" valueType="num">
                                      <p:cBhvr>
                                        <p:cTn id="9" dur="500" fill="hold"/>
                                        <p:tgtEl>
                                          <p:spTgt spid="129026"/>
                                        </p:tgtEl>
                                        <p:attrNameLst>
                                          <p:attrName>ppt_y</p:attrName>
                                        </p:attrNameLst>
                                      </p:cBhvr>
                                      <p:tavLst>
                                        <p:tav tm="0">
                                          <p:val>
                                            <p:strVal val="#ppt_y+0.31"/>
                                          </p:val>
                                        </p:tav>
                                        <p:tav tm="100000">
                                          <p:val>
                                            <p:strVal val="#ppt_y+0.31"/>
                                          </p:val>
                                        </p:tav>
                                      </p:tavLst>
                                    </p:anim>
                                    <p:anim calcmode="lin" valueType="num">
                                      <p:cBhvr>
                                        <p:cTn id="10" dur="750" decel="50000" fill="hold">
                                          <p:stCondLst>
                                            <p:cond delay="500"/>
                                          </p:stCondLst>
                                        </p:cTn>
                                        <p:tgtEl>
                                          <p:spTgt spid="129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750" decel="50000" fill="hold">
                                          <p:stCondLst>
                                            <p:cond delay="500"/>
                                          </p:stCondLst>
                                        </p:cTn>
                                        <p:tgtEl>
                                          <p:spTgt spid="129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944563"/>
          </a:xfrm>
          <a:solidFill>
            <a:schemeClr val="accent4">
              <a:lumMod val="20000"/>
              <a:lumOff val="80000"/>
            </a:schemeClr>
          </a:solidFill>
          <a:ln>
            <a:solidFill>
              <a:schemeClr val="accent4">
                <a:lumMod val="75000"/>
              </a:schemeClr>
            </a:solidFill>
          </a:ln>
        </p:spPr>
        <p:txBody>
          <a:bodyPr/>
          <a:lstStyle/>
          <a:p>
            <a:pPr>
              <a:defRPr/>
            </a:pPr>
            <a:r>
              <a:rPr lang="ru-RU" dirty="0" smtClean="0"/>
              <a:t>           Перегонка воды в лаборатории</a:t>
            </a:r>
            <a:endParaRPr lang="ru-RU" dirty="0"/>
          </a:p>
        </p:txBody>
      </p:sp>
      <p:pic>
        <p:nvPicPr>
          <p:cNvPr id="130051"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0513" y="2654300"/>
            <a:ext cx="3117850" cy="2555875"/>
          </a:xfrm>
        </p:spPr>
      </p:pic>
      <p:pic>
        <p:nvPicPr>
          <p:cNvPr id="130052"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8263" y="1187450"/>
            <a:ext cx="35369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80388" y="1870075"/>
            <a:ext cx="3646487"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Рисунок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7213" y="3886200"/>
            <a:ext cx="2830512"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TextBox 7"/>
          <p:cNvSpPr txBox="1">
            <a:spLocks noChangeArrowheads="1"/>
          </p:cNvSpPr>
          <p:nvPr/>
        </p:nvSpPr>
        <p:spPr bwMode="auto">
          <a:xfrm>
            <a:off x="8572500" y="5945188"/>
            <a:ext cx="3254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000"/>
              <a:t>Вакуумная перегонка воды</a:t>
            </a:r>
          </a:p>
        </p:txBody>
      </p:sp>
      <p:pic>
        <p:nvPicPr>
          <p:cNvPr id="130056"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55450" y="0"/>
            <a:ext cx="336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7" name="Рисунок 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1575" y="390525"/>
            <a:ext cx="9513888" cy="1068388"/>
          </a:xfrm>
          <a:solidFill>
            <a:schemeClr val="accent4">
              <a:lumMod val="20000"/>
              <a:lumOff val="80000"/>
            </a:schemeClr>
          </a:solidFill>
          <a:ln w="19050">
            <a:solidFill>
              <a:schemeClr val="accent4">
                <a:lumMod val="75000"/>
              </a:schemeClr>
            </a:solidFill>
          </a:ln>
        </p:spPr>
        <p:txBody>
          <a:bodyPr/>
          <a:lstStyle/>
          <a:p>
            <a:pPr>
              <a:defRPr/>
            </a:pPr>
            <a:r>
              <a:rPr lang="ru-RU" dirty="0" smtClean="0"/>
              <a:t>               Дистиллированная вода</a:t>
            </a:r>
            <a:endParaRPr lang="ru-RU" dirty="0"/>
          </a:p>
        </p:txBody>
      </p:sp>
      <p:sp>
        <p:nvSpPr>
          <p:cNvPr id="3" name="Объект 2"/>
          <p:cNvSpPr>
            <a:spLocks noGrp="1"/>
          </p:cNvSpPr>
          <p:nvPr>
            <p:ph idx="1"/>
          </p:nvPr>
        </p:nvSpPr>
        <p:spPr/>
        <p:txBody>
          <a:bodyPr/>
          <a:lstStyle/>
          <a:p>
            <a:pPr marL="0" indent="0">
              <a:buFont typeface="Arial" panose="020B0604020202020204" pitchFamily="34" charset="0"/>
              <a:buNone/>
              <a:defRPr/>
            </a:pPr>
            <a:r>
              <a:rPr lang="ru-RU" dirty="0" smtClean="0"/>
              <a:t>  Дистиллированная вода - </a:t>
            </a:r>
            <a:r>
              <a:rPr lang="ru-RU" dirty="0"/>
              <a:t>э</a:t>
            </a:r>
            <a:r>
              <a:rPr lang="ru-RU" dirty="0" smtClean="0"/>
              <a:t>то сверх очищенная вода</a:t>
            </a:r>
            <a:r>
              <a:rPr lang="en-US" dirty="0" smtClean="0"/>
              <a:t>, </a:t>
            </a:r>
            <a:r>
              <a:rPr lang="ru-RU" dirty="0" smtClean="0"/>
              <a:t>практически не содержащая примесей и посторонних включений</a:t>
            </a:r>
            <a:r>
              <a:rPr lang="en-US" dirty="0"/>
              <a:t>.</a:t>
            </a:r>
            <a:r>
              <a:rPr lang="en-US" dirty="0" smtClean="0"/>
              <a:t> </a:t>
            </a:r>
            <a:r>
              <a:rPr lang="ru-RU" dirty="0" smtClean="0"/>
              <a:t>Ее получают перегонкой в специальных приборах</a:t>
            </a:r>
            <a:r>
              <a:rPr lang="en-US" dirty="0" smtClean="0"/>
              <a:t>, </a:t>
            </a:r>
            <a:r>
              <a:rPr lang="ru-RU" dirty="0" smtClean="0"/>
              <a:t>называемых</a:t>
            </a:r>
            <a:r>
              <a:rPr lang="en-US" dirty="0" smtClean="0"/>
              <a:t> </a:t>
            </a:r>
            <a:r>
              <a:rPr lang="ru-RU" dirty="0" smtClean="0"/>
              <a:t>дистилляторами</a:t>
            </a:r>
            <a:endParaRPr lang="ru-RU" dirty="0">
              <a:solidFill>
                <a:schemeClr val="accent5">
                  <a:lumMod val="75000"/>
                </a:schemeClr>
              </a:solidFill>
            </a:endParaRPr>
          </a:p>
        </p:txBody>
      </p:sp>
      <p:pic>
        <p:nvPicPr>
          <p:cNvPr id="131076"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4638" y="3257550"/>
            <a:ext cx="37703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8625" y="3195638"/>
            <a:ext cx="3536950"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Рисунок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01475" y="0"/>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Рисунок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2850" y="365125"/>
            <a:ext cx="9913938" cy="960438"/>
          </a:xfrm>
          <a:solidFill>
            <a:schemeClr val="accent4">
              <a:lumMod val="20000"/>
              <a:lumOff val="80000"/>
            </a:schemeClr>
          </a:solidFill>
          <a:ln w="19050">
            <a:solidFill>
              <a:schemeClr val="accent4">
                <a:lumMod val="75000"/>
              </a:schemeClr>
            </a:solidFill>
          </a:ln>
        </p:spPr>
        <p:txBody>
          <a:bodyPr/>
          <a:lstStyle/>
          <a:p>
            <a:pPr>
              <a:defRPr/>
            </a:pPr>
            <a:r>
              <a:rPr lang="ru-RU" dirty="0" smtClean="0"/>
              <a:t>     Очистка воды в домашних условиях</a:t>
            </a:r>
            <a:endParaRPr lang="ru-RU" dirty="0"/>
          </a:p>
        </p:txBody>
      </p:sp>
      <p:pic>
        <p:nvPicPr>
          <p:cNvPr id="132099"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92438" y="1958975"/>
            <a:ext cx="8739187" cy="4481513"/>
          </a:xfrm>
        </p:spPr>
      </p:pic>
      <p:pic>
        <p:nvPicPr>
          <p:cNvPr id="132100" name="Рисунок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50" y="2997200"/>
            <a:ext cx="2771775"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0"/>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Рисунок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strVal val="#ppt_w*0.70"/>
                                          </p:val>
                                        </p:tav>
                                        <p:tav tm="100000">
                                          <p:val>
                                            <p:strVal val="#ppt_w"/>
                                          </p:val>
                                        </p:tav>
                                      </p:tavLst>
                                    </p:anim>
                                    <p:anim calcmode="lin" valueType="num">
                                      <p:cBhvr>
                                        <p:cTn id="8" dur="1250" fill="hold"/>
                                        <p:tgtEl>
                                          <p:spTgt spid="2"/>
                                        </p:tgtEl>
                                        <p:attrNameLst>
                                          <p:attrName>ppt_h</p:attrName>
                                        </p:attrNameLst>
                                      </p:cBhvr>
                                      <p:tavLst>
                                        <p:tav tm="0">
                                          <p:val>
                                            <p:strVal val="#ppt_h"/>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Заголовок 1"/>
          <p:cNvSpPr>
            <a:spLocks noGrp="1"/>
          </p:cNvSpPr>
          <p:nvPr>
            <p:ph type="title"/>
          </p:nvPr>
        </p:nvSpPr>
        <p:spPr>
          <a:xfrm>
            <a:off x="419100" y="74613"/>
            <a:ext cx="11353800" cy="701675"/>
          </a:xfrm>
          <a:solidFill>
            <a:srgbClr val="D5FFF7"/>
          </a:solidFill>
          <a:ln w="38100">
            <a:solidFill>
              <a:srgbClr val="99FFCC"/>
            </a:solidFill>
            <a:miter lim="800000"/>
            <a:headEnd/>
            <a:tailEnd/>
          </a:ln>
        </p:spPr>
        <p:txBody>
          <a:bodyPr/>
          <a:lstStyle/>
          <a:p>
            <a:r>
              <a:rPr lang="ru-RU" altLang="ru-RU" sz="3600" b="1" dirty="0" smtClean="0"/>
              <a:t/>
            </a:r>
            <a:br>
              <a:rPr lang="ru-RU" altLang="ru-RU" sz="3600" b="1" dirty="0" smtClean="0"/>
            </a:br>
            <a:r>
              <a:rPr lang="ru-RU" altLang="ru-RU" sz="3600" b="1" dirty="0" smtClean="0"/>
              <a:t>      Очистка воды в коттедже  </a:t>
            </a:r>
            <a:r>
              <a:rPr lang="ru-RU" altLang="ru-RU" sz="3600" b="1" i="1" dirty="0" smtClean="0"/>
              <a:t>(водоочистка коттеджа)</a:t>
            </a:r>
            <a:r>
              <a:rPr lang="ru-RU" altLang="ru-RU" sz="3600" b="1" dirty="0" smtClean="0"/>
              <a:t/>
            </a:r>
            <a:br>
              <a:rPr lang="ru-RU" altLang="ru-RU" sz="3600" b="1" dirty="0" smtClean="0"/>
            </a:br>
            <a:endParaRPr lang="ru-RU" altLang="ru-RU" sz="3600" dirty="0" smtClean="0"/>
          </a:p>
        </p:txBody>
      </p:sp>
      <p:sp>
        <p:nvSpPr>
          <p:cNvPr id="3" name="Объект 2"/>
          <p:cNvSpPr>
            <a:spLocks noGrp="1"/>
          </p:cNvSpPr>
          <p:nvPr>
            <p:ph idx="1"/>
          </p:nvPr>
        </p:nvSpPr>
        <p:spPr>
          <a:xfrm>
            <a:off x="263525" y="925513"/>
            <a:ext cx="10059988" cy="5411787"/>
          </a:xfrm>
        </p:spPr>
        <p:txBody>
          <a:bodyPr/>
          <a:lstStyle/>
          <a:p>
            <a:pPr marL="0" indent="0">
              <a:buFont typeface="Arial" panose="020B0604020202020204" pitchFamily="34" charset="0"/>
              <a:buNone/>
              <a:defRPr/>
            </a:pPr>
            <a:endParaRPr lang="ru-RU" b="1" dirty="0"/>
          </a:p>
          <a:p>
            <a:pPr>
              <a:defRPr/>
            </a:pPr>
            <a:r>
              <a:rPr lang="ru-RU" dirty="0"/>
              <a:t>Очистка воды в коттедже – это вопрос качества жизни</a:t>
            </a:r>
            <a:r>
              <a:rPr lang="ru-RU" dirty="0" smtClean="0"/>
              <a:t>,</a:t>
            </a:r>
            <a:r>
              <a:rPr lang="en-US" dirty="0" smtClean="0"/>
              <a:t>                                  </a:t>
            </a:r>
            <a:r>
              <a:rPr lang="ru-RU" dirty="0" smtClean="0"/>
              <a:t> </a:t>
            </a:r>
            <a:r>
              <a:rPr lang="ru-RU" dirty="0"/>
              <a:t>на котором нельзя экономить. Вода, поступающая в </a:t>
            </a:r>
            <a:r>
              <a:rPr lang="ru-RU" dirty="0" smtClean="0"/>
              <a:t>дом</a:t>
            </a:r>
            <a:r>
              <a:rPr lang="en-US" dirty="0" smtClean="0"/>
              <a:t>                           </a:t>
            </a:r>
            <a:r>
              <a:rPr lang="ru-RU" dirty="0" smtClean="0"/>
              <a:t> </a:t>
            </a:r>
            <a:r>
              <a:rPr lang="ru-RU" i="1" dirty="0"/>
              <a:t>даже из артезианской скважины</a:t>
            </a:r>
            <a:r>
              <a:rPr lang="ru-RU" dirty="0"/>
              <a:t>, может быть вредна для здоровья человека и опасна для инженерных систем. </a:t>
            </a:r>
          </a:p>
          <a:p>
            <a:pPr>
              <a:defRPr/>
            </a:pPr>
            <a:r>
              <a:rPr lang="ru-RU" dirty="0" smtClean="0"/>
              <a:t>Так</a:t>
            </a:r>
            <a:r>
              <a:rPr lang="en-US" dirty="0" smtClean="0"/>
              <a:t>,</a:t>
            </a:r>
            <a:r>
              <a:rPr lang="ru-RU" dirty="0" smtClean="0"/>
              <a:t> например</a:t>
            </a:r>
            <a:r>
              <a:rPr lang="en-US" dirty="0" smtClean="0"/>
              <a:t>, </a:t>
            </a:r>
            <a:r>
              <a:rPr lang="ru-RU" dirty="0" smtClean="0"/>
              <a:t>инновационные </a:t>
            </a:r>
            <a:r>
              <a:rPr lang="ru-RU" dirty="0"/>
              <a:t>фильтры для коттеджей BWT – идеальное решение для тех, кто заботится о своем здоровье, ценит надежность, </a:t>
            </a:r>
            <a:r>
              <a:rPr lang="ru-RU" dirty="0" smtClean="0"/>
              <a:t>практичность </a:t>
            </a:r>
            <a:r>
              <a:rPr lang="ru-RU" dirty="0"/>
              <a:t>и дизайн. Фильтрация воды в загородном доме - это необходимая многоступенчатая очистка, которая </a:t>
            </a:r>
            <a:r>
              <a:rPr lang="ru-RU" dirty="0" smtClean="0"/>
              <a:t>может обеспечить </a:t>
            </a:r>
            <a:r>
              <a:rPr lang="ru-RU" dirty="0"/>
              <a:t>семью чистой и полезной питьевой водой, </a:t>
            </a:r>
            <a:r>
              <a:rPr lang="ru-RU" dirty="0" smtClean="0"/>
              <a:t>избавить </a:t>
            </a:r>
            <a:r>
              <a:rPr lang="ru-RU" dirty="0"/>
              <a:t>воду от механических </a:t>
            </a:r>
            <a:r>
              <a:rPr lang="ru-RU" dirty="0" smtClean="0"/>
              <a:t>примесей</a:t>
            </a:r>
            <a:r>
              <a:rPr lang="en-US" dirty="0" smtClean="0"/>
              <a:t>; </a:t>
            </a:r>
            <a:r>
              <a:rPr lang="ru-RU" dirty="0" smtClean="0"/>
              <a:t>умягчит </a:t>
            </a:r>
            <a:r>
              <a:rPr lang="ru-RU" dirty="0"/>
              <a:t>ее, увеличит срок службы бытовых </a:t>
            </a:r>
            <a:r>
              <a:rPr lang="ru-RU" dirty="0" smtClean="0"/>
              <a:t>приборов</a:t>
            </a:r>
            <a:endParaRPr lang="ru-RU" dirty="0"/>
          </a:p>
          <a:p>
            <a:pPr>
              <a:defRPr/>
            </a:pPr>
            <a:endParaRPr lang="ru-RU" dirty="0"/>
          </a:p>
        </p:txBody>
      </p:sp>
      <p:pic>
        <p:nvPicPr>
          <p:cNvPr id="133124" name="Picture 3" descr="BWT E1 ">
            <a:hlinkClick r:id="rId2" tooltip="BWT E1 "/>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125" y="1389063"/>
            <a:ext cx="170973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64975" y="74613"/>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Рисунок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1250" fill="hold"/>
                                        <p:tgtEl>
                                          <p:spTgt spid="133122"/>
                                        </p:tgtEl>
                                        <p:attrNameLst>
                                          <p:attrName>ppt_x</p:attrName>
                                        </p:attrNameLst>
                                      </p:cBhvr>
                                      <p:tavLst>
                                        <p:tav tm="0">
                                          <p:val>
                                            <p:strVal val="1+#ppt_w/2"/>
                                          </p:val>
                                        </p:tav>
                                        <p:tav tm="100000">
                                          <p:val>
                                            <p:strVal val="#ppt_x"/>
                                          </p:val>
                                        </p:tav>
                                      </p:tavLst>
                                    </p:anim>
                                    <p:anim calcmode="lin" valueType="num">
                                      <p:cBhvr additive="base">
                                        <p:cTn id="8" dur="1250" fill="hold"/>
                                        <p:tgtEl>
                                          <p:spTgt spid="133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Заголовок 1"/>
          <p:cNvSpPr>
            <a:spLocks noGrp="1"/>
          </p:cNvSpPr>
          <p:nvPr>
            <p:ph type="title"/>
          </p:nvPr>
        </p:nvSpPr>
        <p:spPr>
          <a:xfrm>
            <a:off x="1752600" y="198438"/>
            <a:ext cx="8089900" cy="1054100"/>
          </a:xfrm>
          <a:solidFill>
            <a:srgbClr val="D5FFF7"/>
          </a:solidFill>
          <a:ln w="38100">
            <a:solidFill>
              <a:srgbClr val="99FFCC"/>
            </a:solidFill>
            <a:miter lim="800000"/>
            <a:headEnd/>
            <a:tailEnd/>
          </a:ln>
        </p:spPr>
        <p:txBody>
          <a:bodyPr/>
          <a:lstStyle/>
          <a:p>
            <a:r>
              <a:rPr lang="ru-RU" altLang="ru-RU" smtClean="0"/>
              <a:t>       </a:t>
            </a:r>
            <a:r>
              <a:rPr lang="ru-RU" altLang="ru-RU" sz="3200" b="1" smtClean="0"/>
              <a:t>Простейший солнечный дистиллятор</a:t>
            </a:r>
          </a:p>
        </p:txBody>
      </p:sp>
      <p:pic>
        <p:nvPicPr>
          <p:cNvPr id="134147"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21088" y="1836738"/>
            <a:ext cx="4351337" cy="4351337"/>
          </a:xfrm>
        </p:spPr>
      </p:pic>
      <p:pic>
        <p:nvPicPr>
          <p:cNvPr id="134148" name="Рисунок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49100" y="31750"/>
            <a:ext cx="365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anim calcmode="lin" valueType="num">
                                      <p:cBhvr>
                                        <p:cTn id="7" dur="1250" fill="hold"/>
                                        <p:tgtEl>
                                          <p:spTgt spid="134146"/>
                                        </p:tgtEl>
                                        <p:attrNameLst>
                                          <p:attrName>ppt_w</p:attrName>
                                        </p:attrNameLst>
                                      </p:cBhvr>
                                      <p:tavLst>
                                        <p:tav tm="0">
                                          <p:val>
                                            <p:fltVal val="0"/>
                                          </p:val>
                                        </p:tav>
                                        <p:tav tm="100000">
                                          <p:val>
                                            <p:strVal val="#ppt_w"/>
                                          </p:val>
                                        </p:tav>
                                      </p:tavLst>
                                    </p:anim>
                                    <p:anim calcmode="lin" valueType="num">
                                      <p:cBhvr>
                                        <p:cTn id="8" dur="1250" fill="hold"/>
                                        <p:tgtEl>
                                          <p:spTgt spid="134146"/>
                                        </p:tgtEl>
                                        <p:attrNameLst>
                                          <p:attrName>ppt_h</p:attrName>
                                        </p:attrNameLst>
                                      </p:cBhvr>
                                      <p:tavLst>
                                        <p:tav tm="0">
                                          <p:val>
                                            <p:fltVal val="0"/>
                                          </p:val>
                                        </p:tav>
                                        <p:tav tm="100000">
                                          <p:val>
                                            <p:strVal val="#ppt_h"/>
                                          </p:val>
                                        </p:tav>
                                      </p:tavLst>
                                    </p:anim>
                                    <p:animEffect transition="in" filter="fade">
                                      <p:cBhvr>
                                        <p:cTn id="9" dur="125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solidFill>
            <a:schemeClr val="accent6">
              <a:lumMod val="20000"/>
              <a:lumOff val="80000"/>
            </a:schemeClr>
          </a:solidFill>
          <a:ln w="28575">
            <a:solidFill>
              <a:srgbClr val="990033"/>
            </a:solidFill>
          </a:ln>
        </p:spPr>
        <p:txBody>
          <a:bodyPr/>
          <a:lstStyle/>
          <a:p>
            <a:pPr eaLnBrk="1" hangingPunct="1">
              <a:defRPr/>
            </a:pPr>
            <a:r>
              <a:rPr lang="en-US" altLang="ru-RU" dirty="0" smtClean="0"/>
              <a:t>        </a:t>
            </a:r>
            <a:r>
              <a:rPr lang="ru-RU" altLang="ru-RU" b="1" dirty="0" smtClean="0">
                <a:solidFill>
                  <a:schemeClr val="accent4">
                    <a:lumMod val="75000"/>
                  </a:schemeClr>
                </a:solidFill>
              </a:rPr>
              <a:t>Сколько соленой и пресной воды </a:t>
            </a:r>
            <a:r>
              <a:rPr lang="en-US" altLang="ru-RU" b="1" dirty="0" smtClean="0">
                <a:solidFill>
                  <a:schemeClr val="accent4">
                    <a:lumMod val="75000"/>
                  </a:schemeClr>
                </a:solidFill>
              </a:rPr>
              <a:t>                                     </a:t>
            </a:r>
            <a:br>
              <a:rPr lang="en-US" altLang="ru-RU" b="1" dirty="0" smtClean="0">
                <a:solidFill>
                  <a:schemeClr val="accent4">
                    <a:lumMod val="75000"/>
                  </a:schemeClr>
                </a:solidFill>
              </a:rPr>
            </a:br>
            <a:r>
              <a:rPr lang="en-US" altLang="ru-RU" b="1" dirty="0" smtClean="0">
                <a:solidFill>
                  <a:schemeClr val="accent4">
                    <a:lumMod val="75000"/>
                  </a:schemeClr>
                </a:solidFill>
              </a:rPr>
              <a:t>                           </a:t>
            </a:r>
            <a:r>
              <a:rPr lang="ru-RU" altLang="ru-RU" b="1" dirty="0" smtClean="0">
                <a:solidFill>
                  <a:schemeClr val="accent4">
                    <a:lumMod val="75000"/>
                  </a:schemeClr>
                </a:solidFill>
              </a:rPr>
              <a:t>на Земле</a:t>
            </a:r>
            <a:r>
              <a:rPr lang="en-US" altLang="ru-RU" b="1" dirty="0" smtClean="0">
                <a:solidFill>
                  <a:schemeClr val="accent4">
                    <a:lumMod val="75000"/>
                  </a:schemeClr>
                </a:solidFill>
              </a:rPr>
              <a:t>?</a:t>
            </a:r>
            <a:endParaRPr lang="ru-RU" altLang="ru-RU" b="1" dirty="0" smtClean="0">
              <a:solidFill>
                <a:schemeClr val="accent4">
                  <a:lumMod val="75000"/>
                </a:schemeClr>
              </a:solidFill>
            </a:endParaRPr>
          </a:p>
        </p:txBody>
      </p:sp>
      <p:sp>
        <p:nvSpPr>
          <p:cNvPr id="3" name="Объект 2"/>
          <p:cNvSpPr>
            <a:spLocks noGrp="1"/>
          </p:cNvSpPr>
          <p:nvPr>
            <p:ph idx="1"/>
          </p:nvPr>
        </p:nvSpPr>
        <p:spPr>
          <a:xfrm>
            <a:off x="838200" y="1884363"/>
            <a:ext cx="10515600" cy="4475162"/>
          </a:xfrm>
          <a:solidFill>
            <a:schemeClr val="accent6">
              <a:lumMod val="40000"/>
              <a:lumOff val="60000"/>
            </a:schemeClr>
          </a:solidFill>
        </p:spPr>
        <p:txBody>
          <a:bodyPr rtlCol="0">
            <a:normAutofit lnSpcReduction="10000"/>
          </a:bodyPr>
          <a:lstStyle/>
          <a:p>
            <a:pPr algn="ctr" eaLnBrk="1" fontAlgn="auto" hangingPunct="1">
              <a:spcAft>
                <a:spcPts val="0"/>
              </a:spcAft>
              <a:defRPr/>
            </a:pPr>
            <a:endParaRPr lang="ru-RU" dirty="0" smtClean="0"/>
          </a:p>
          <a:p>
            <a:pPr algn="ctr" eaLnBrk="1" fontAlgn="auto" hangingPunct="1">
              <a:spcAft>
                <a:spcPts val="0"/>
              </a:spcAft>
              <a:defRPr/>
            </a:pPr>
            <a:r>
              <a:rPr lang="ru-RU" dirty="0" smtClean="0"/>
              <a:t>Доля соленой воды – 97</a:t>
            </a:r>
            <a:r>
              <a:rPr lang="en-US" dirty="0" smtClean="0"/>
              <a:t>,5</a:t>
            </a:r>
            <a:r>
              <a:rPr lang="ru-RU" dirty="0" smtClean="0"/>
              <a:t>%</a:t>
            </a:r>
            <a:r>
              <a:rPr lang="en-US" dirty="0" smtClean="0"/>
              <a:t>      </a:t>
            </a:r>
          </a:p>
          <a:p>
            <a:pPr algn="ctr" eaLnBrk="1" fontAlgn="auto" hangingPunct="1">
              <a:spcAft>
                <a:spcPts val="0"/>
              </a:spcAft>
              <a:defRPr/>
            </a:pPr>
            <a:r>
              <a:rPr lang="ru-RU" dirty="0" smtClean="0"/>
              <a:t>Доля </a:t>
            </a:r>
            <a:r>
              <a:rPr lang="ru-RU" dirty="0" smtClean="0">
                <a:solidFill>
                  <a:srgbClr val="FF0000"/>
                </a:solidFill>
              </a:rPr>
              <a:t>пресной</a:t>
            </a:r>
            <a:r>
              <a:rPr lang="ru-RU" dirty="0" smtClean="0"/>
              <a:t> воды – </a:t>
            </a:r>
            <a:r>
              <a:rPr lang="ru-RU" dirty="0" smtClean="0">
                <a:solidFill>
                  <a:srgbClr val="FF0000"/>
                </a:solidFill>
              </a:rPr>
              <a:t>2</a:t>
            </a:r>
            <a:r>
              <a:rPr lang="en-US" dirty="0" smtClean="0">
                <a:solidFill>
                  <a:srgbClr val="FF0000"/>
                </a:solidFill>
              </a:rPr>
              <a:t>,</a:t>
            </a:r>
            <a:r>
              <a:rPr lang="ru-RU" dirty="0" smtClean="0">
                <a:solidFill>
                  <a:srgbClr val="FF0000"/>
                </a:solidFill>
              </a:rPr>
              <a:t>5%</a:t>
            </a:r>
            <a:r>
              <a:rPr lang="en-US" dirty="0" smtClean="0">
                <a:solidFill>
                  <a:srgbClr val="FF0000"/>
                </a:solidFill>
              </a:rPr>
              <a:t> </a:t>
            </a:r>
          </a:p>
          <a:p>
            <a:pPr marL="0" indent="0" algn="ctr" eaLnBrk="1" fontAlgn="auto" hangingPunct="1">
              <a:spcAft>
                <a:spcPts val="0"/>
              </a:spcAft>
              <a:buFont typeface="Arial" panose="020B0604020202020204" pitchFamily="34" charset="0"/>
              <a:buNone/>
              <a:defRPr/>
            </a:pPr>
            <a:r>
              <a:rPr lang="en-US" dirty="0"/>
              <a:t> </a:t>
            </a:r>
            <a:r>
              <a:rPr lang="en-US" dirty="0" smtClean="0"/>
              <a:t>               </a:t>
            </a:r>
          </a:p>
          <a:p>
            <a:pPr marL="0" indent="0" eaLnBrk="1" fontAlgn="auto" hangingPunct="1">
              <a:spcAft>
                <a:spcPts val="0"/>
              </a:spcAft>
              <a:buFont typeface="Arial" panose="020B0604020202020204" pitchFamily="34" charset="0"/>
              <a:buNone/>
              <a:defRPr/>
            </a:pPr>
            <a:r>
              <a:rPr lang="en-US" dirty="0"/>
              <a:t> </a:t>
            </a:r>
            <a:r>
              <a:rPr lang="en-US" dirty="0" smtClean="0"/>
              <a:t>                                        </a:t>
            </a:r>
            <a:r>
              <a:rPr lang="ru-RU" dirty="0" smtClean="0"/>
              <a:t>Из всей пресной воды</a:t>
            </a:r>
            <a:r>
              <a:rPr lang="en-US" dirty="0" smtClean="0"/>
              <a:t>:</a:t>
            </a:r>
          </a:p>
          <a:p>
            <a:pPr marL="0" indent="0" eaLnBrk="1" fontAlgn="auto" hangingPunct="1">
              <a:spcAft>
                <a:spcPts val="0"/>
              </a:spcAft>
              <a:buFont typeface="Arial" panose="020B0604020202020204" pitchFamily="34" charset="0"/>
              <a:buNone/>
              <a:defRPr/>
            </a:pPr>
            <a:endParaRPr lang="en-US" dirty="0" smtClean="0"/>
          </a:p>
          <a:p>
            <a:pPr algn="ctr" eaLnBrk="1" fontAlgn="auto" hangingPunct="1">
              <a:spcAft>
                <a:spcPts val="0"/>
              </a:spcAft>
              <a:defRPr/>
            </a:pPr>
            <a:r>
              <a:rPr lang="ru-RU" dirty="0" smtClean="0"/>
              <a:t> </a:t>
            </a:r>
            <a:r>
              <a:rPr lang="ru-RU" dirty="0"/>
              <a:t>98,8 % </a:t>
            </a:r>
            <a:r>
              <a:rPr lang="ru-RU" dirty="0" smtClean="0"/>
              <a:t>находится </a:t>
            </a:r>
            <a:r>
              <a:rPr lang="ru-RU" dirty="0"/>
              <a:t>в ледниках и грунтовых </a:t>
            </a:r>
            <a:r>
              <a:rPr lang="ru-RU" dirty="0" smtClean="0"/>
              <a:t>водах</a:t>
            </a:r>
          </a:p>
          <a:p>
            <a:pPr algn="ctr" eaLnBrk="1" fontAlgn="auto" hangingPunct="1">
              <a:spcAft>
                <a:spcPts val="0"/>
              </a:spcAft>
              <a:defRPr/>
            </a:pPr>
            <a:r>
              <a:rPr lang="ru-RU" dirty="0" smtClean="0"/>
              <a:t> </a:t>
            </a:r>
            <a:r>
              <a:rPr lang="ru-RU" dirty="0"/>
              <a:t>Менее 0,3 % </a:t>
            </a:r>
            <a:r>
              <a:rPr lang="ru-RU" dirty="0" smtClean="0"/>
              <a:t> </a:t>
            </a:r>
            <a:r>
              <a:rPr lang="ru-RU" dirty="0"/>
              <a:t>содержится в реках, озёрах и </a:t>
            </a:r>
            <a:r>
              <a:rPr lang="ru-RU" dirty="0" smtClean="0"/>
              <a:t>атмосфере</a:t>
            </a:r>
          </a:p>
          <a:p>
            <a:pPr algn="ctr" eaLnBrk="1" fontAlgn="auto" hangingPunct="1">
              <a:spcAft>
                <a:spcPts val="0"/>
              </a:spcAft>
              <a:defRPr/>
            </a:pPr>
            <a:r>
              <a:rPr lang="ru-RU" dirty="0"/>
              <a:t> </a:t>
            </a:r>
            <a:r>
              <a:rPr lang="ru-RU" dirty="0" smtClean="0"/>
              <a:t>0,003</a:t>
            </a:r>
            <a:r>
              <a:rPr lang="ru-RU" dirty="0"/>
              <a:t> </a:t>
            </a:r>
            <a:r>
              <a:rPr lang="ru-RU" dirty="0" smtClean="0"/>
              <a:t>% </a:t>
            </a:r>
            <a:r>
              <a:rPr lang="ru-RU" dirty="0"/>
              <a:t>находится в живых </a:t>
            </a:r>
            <a:r>
              <a:rPr lang="ru-RU" dirty="0" smtClean="0"/>
              <a:t>организмах</a:t>
            </a:r>
            <a:r>
              <a:rPr lang="en-US" dirty="0" smtClean="0"/>
              <a:t> </a:t>
            </a:r>
          </a:p>
          <a:p>
            <a:pPr eaLnBrk="1" fontAlgn="auto" hangingPunct="1">
              <a:spcAft>
                <a:spcPts val="0"/>
              </a:spcAft>
              <a:defRPr/>
            </a:pPr>
            <a:endParaRPr lang="en-US" dirty="0"/>
          </a:p>
          <a:p>
            <a:pPr eaLnBrk="1" fontAlgn="auto" hangingPunct="1">
              <a:spcAft>
                <a:spcPts val="0"/>
              </a:spcAft>
              <a:defRPr/>
            </a:pPr>
            <a:endParaRPr lang="ru-RU" dirty="0"/>
          </a:p>
        </p:txBody>
      </p:sp>
      <p:graphicFrame>
        <p:nvGraphicFramePr>
          <p:cNvPr id="16388" name="Объект 10"/>
          <p:cNvGraphicFramePr>
            <a:graphicFrameLocks/>
          </p:cNvGraphicFramePr>
          <p:nvPr/>
        </p:nvGraphicFramePr>
        <p:xfrm>
          <a:off x="895350" y="1849438"/>
          <a:ext cx="2311400" cy="2003425"/>
        </p:xfrm>
        <a:graphic>
          <a:graphicData uri="http://schemas.openxmlformats.org/presentationml/2006/ole">
            <mc:AlternateContent xmlns:mc="http://schemas.openxmlformats.org/markup-compatibility/2006">
              <mc:Choice xmlns:v="urn:schemas-microsoft-com:vml" Requires="v">
                <p:oleObj spid="_x0000_s158216" name="Chart" r:id="rId4" imgW="2322777" imgH="2011854" progId="Excel.Chart.8">
                  <p:embed/>
                </p:oleObj>
              </mc:Choice>
              <mc:Fallback>
                <p:oleObj name="Chart" r:id="rId4" imgW="2322777" imgH="2011854" progId="Excel.Chart.8">
                  <p:embed/>
                  <p:pic>
                    <p:nvPicPr>
                      <p:cNvPr id="0" name="Объект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350" y="1849438"/>
                        <a:ext cx="23114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89" name="Диаграмма 4"/>
          <p:cNvGraphicFramePr>
            <a:graphicFrameLocks/>
          </p:cNvGraphicFramePr>
          <p:nvPr/>
        </p:nvGraphicFramePr>
        <p:xfrm>
          <a:off x="8601075" y="2060575"/>
          <a:ext cx="2481263" cy="1860550"/>
        </p:xfrm>
        <a:graphic>
          <a:graphicData uri="http://schemas.openxmlformats.org/presentationml/2006/ole">
            <mc:AlternateContent xmlns:mc="http://schemas.openxmlformats.org/markup-compatibility/2006">
              <mc:Choice xmlns:v="urn:schemas-microsoft-com:vml" Requires="v">
                <p:oleObj spid="_x0000_s158217" name="Chart" r:id="rId7" imgW="2487384" imgH="1865538" progId="Excel.Chart.8">
                  <p:embed/>
                </p:oleObj>
              </mc:Choice>
              <mc:Fallback>
                <p:oleObj name="Chart" r:id="rId7" imgW="2487384" imgH="1865538" progId="Excel.Chart.8">
                  <p:embed/>
                  <p:pic>
                    <p:nvPicPr>
                      <p:cNvPr id="0" name="Диаграмма 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1075" y="2060575"/>
                        <a:ext cx="2481263"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90" name="Объект 7"/>
          <p:cNvGraphicFramePr>
            <a:graphicFrameLocks/>
          </p:cNvGraphicFramePr>
          <p:nvPr/>
        </p:nvGraphicFramePr>
        <p:xfrm>
          <a:off x="9355138" y="-493713"/>
          <a:ext cx="2605087" cy="2771776"/>
        </p:xfrm>
        <a:graphic>
          <a:graphicData uri="http://schemas.openxmlformats.org/presentationml/2006/ole">
            <mc:AlternateContent xmlns:mc="http://schemas.openxmlformats.org/markup-compatibility/2006">
              <mc:Choice xmlns:v="urn:schemas-microsoft-com:vml" Requires="v">
                <p:oleObj spid="_x0000_s158218" name="Chart" r:id="rId10" imgW="2609314" imgH="2773920" progId="Excel.Chart.8">
                  <p:embed/>
                </p:oleObj>
              </mc:Choice>
              <mc:Fallback>
                <p:oleObj name="Chart" r:id="rId10" imgW="2609314" imgH="2773920" progId="Excel.Chart.8">
                  <p:embed/>
                  <p:pic>
                    <p:nvPicPr>
                      <p:cNvPr id="0" name="Объект 7"/>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55138" y="-493713"/>
                        <a:ext cx="2605087" cy="277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391" name="Рисунок 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858625" y="0"/>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Рисунок 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125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Заголовок 1"/>
          <p:cNvSpPr>
            <a:spLocks noGrp="1"/>
          </p:cNvSpPr>
          <p:nvPr>
            <p:ph type="title"/>
          </p:nvPr>
        </p:nvSpPr>
        <p:spPr>
          <a:xfrm>
            <a:off x="3586163" y="631825"/>
            <a:ext cx="4475162" cy="1325563"/>
          </a:xfrm>
          <a:solidFill>
            <a:schemeClr val="accent1">
              <a:lumMod val="20000"/>
              <a:lumOff val="80000"/>
            </a:schemeClr>
          </a:solidFill>
        </p:spPr>
        <p:txBody>
          <a:bodyPr/>
          <a:lstStyle/>
          <a:p>
            <a:pPr>
              <a:defRPr/>
            </a:pPr>
            <a:r>
              <a:rPr lang="ru-RU" altLang="ru-RU" dirty="0" smtClean="0"/>
              <a:t>  О пресной воде</a:t>
            </a:r>
          </a:p>
        </p:txBody>
      </p:sp>
      <p:sp>
        <p:nvSpPr>
          <p:cNvPr id="135171" name="Объект 2"/>
          <p:cNvSpPr>
            <a:spLocks noGrp="1"/>
          </p:cNvSpPr>
          <p:nvPr>
            <p:ph idx="1"/>
          </p:nvPr>
        </p:nvSpPr>
        <p:spPr>
          <a:xfrm>
            <a:off x="0" y="2930525"/>
            <a:ext cx="7975600" cy="3736975"/>
          </a:xfrm>
        </p:spPr>
        <p:txBody>
          <a:bodyPr/>
          <a:lstStyle/>
          <a:p>
            <a:r>
              <a:rPr lang="ru-RU" altLang="ru-RU" sz="2400" smtClean="0"/>
              <a:t>Россия по запасам воды в мире стоит в ряде лидеров. В этом отношении нас опережает только Бразилия. Крупнейшим хранилищем пресной воды в России выступает озеро Байкал. В озере содержится 1/5 всей пресной воды в мире и 3/4 всей пресной воды России. </a:t>
            </a:r>
          </a:p>
          <a:p>
            <a:r>
              <a:rPr lang="ru-RU" altLang="ru-RU" sz="2400" smtClean="0"/>
              <a:t>Сейчас в России пока нет недостатка пресной воды</a:t>
            </a:r>
          </a:p>
          <a:p>
            <a:r>
              <a:rPr lang="ru-RU" altLang="ru-RU" sz="2400" smtClean="0"/>
              <a:t>Но в ближайшие 50 лет во всем мире ожидается нехватка воды</a:t>
            </a:r>
            <a:r>
              <a:rPr lang="en-US" altLang="ru-RU" sz="2400" smtClean="0"/>
              <a:t>. </a:t>
            </a:r>
            <a:r>
              <a:rPr lang="ru-RU" altLang="ru-RU" sz="2400" smtClean="0"/>
              <a:t>Это проблема возникает по мере роста крупных городов</a:t>
            </a:r>
            <a:r>
              <a:rPr lang="en-US" altLang="ru-RU" sz="2400" smtClean="0"/>
              <a:t>, </a:t>
            </a:r>
            <a:r>
              <a:rPr lang="ru-RU" altLang="ru-RU" sz="2400" smtClean="0"/>
              <a:t>также много пресной воды требует сельское хозяйство и большую часть - промышленность </a:t>
            </a:r>
          </a:p>
          <a:p>
            <a:endParaRPr lang="ru-RU" altLang="ru-RU" sz="1800" smtClean="0"/>
          </a:p>
        </p:txBody>
      </p:sp>
      <p:pic>
        <p:nvPicPr>
          <p:cNvPr id="135172" name="Рисунок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00"/>
            <a:ext cx="349408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Рисунок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4988" y="12700"/>
            <a:ext cx="37353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4988" y="3308350"/>
            <a:ext cx="3767137"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Рисунок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953875" y="12700"/>
            <a:ext cx="3143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Рисунок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250" fill="hold"/>
                                        <p:tgtEl>
                                          <p:spTgt spid="1198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Заголовок 1"/>
          <p:cNvSpPr>
            <a:spLocks noGrp="1"/>
          </p:cNvSpPr>
          <p:nvPr>
            <p:ph type="title"/>
          </p:nvPr>
        </p:nvSpPr>
        <p:spPr>
          <a:xfrm>
            <a:off x="677863" y="111125"/>
            <a:ext cx="10515600" cy="1325563"/>
          </a:xfrm>
          <a:solidFill>
            <a:schemeClr val="accent5"/>
          </a:solidFill>
        </p:spPr>
        <p:txBody>
          <a:bodyPr/>
          <a:lstStyle/>
          <a:p>
            <a:pPr algn="ctr">
              <a:defRPr/>
            </a:pPr>
            <a:r>
              <a:rPr lang="ru-RU" altLang="ru-RU" sz="3200" dirty="0" smtClean="0"/>
              <a:t/>
            </a:r>
            <a:br>
              <a:rPr lang="ru-RU" altLang="ru-RU" sz="3200" dirty="0" smtClean="0"/>
            </a:br>
            <a:r>
              <a:rPr lang="ru-RU" altLang="ru-RU" sz="3200" dirty="0" smtClean="0"/>
              <a:t/>
            </a:r>
            <a:br>
              <a:rPr lang="ru-RU" altLang="ru-RU" sz="3200" dirty="0" smtClean="0"/>
            </a:br>
            <a:r>
              <a:rPr lang="ru-RU" altLang="ru-RU" sz="3200" dirty="0" smtClean="0"/>
              <a:t/>
            </a:r>
            <a:br>
              <a:rPr lang="ru-RU" altLang="ru-RU" sz="3200" dirty="0" smtClean="0"/>
            </a:br>
            <a:r>
              <a:rPr lang="ru-RU" altLang="ru-RU" sz="3200" b="1" dirty="0" smtClean="0">
                <a:solidFill>
                  <a:schemeClr val="bg1"/>
                </a:solidFill>
              </a:rPr>
              <a:t>Как из соленой воды получить пресную</a:t>
            </a:r>
            <a:r>
              <a:rPr lang="en-US" altLang="ru-RU" sz="3200" b="1" dirty="0" smtClean="0">
                <a:solidFill>
                  <a:schemeClr val="bg1"/>
                </a:solidFill>
              </a:rPr>
              <a:t>?</a:t>
            </a:r>
            <a:r>
              <a:rPr lang="ru-RU" altLang="ru-RU" sz="3200" b="1" dirty="0" smtClean="0">
                <a:solidFill>
                  <a:schemeClr val="bg1"/>
                </a:solidFill>
              </a:rPr>
              <a:t>                            </a:t>
            </a:r>
            <a:r>
              <a:rPr lang="ru-RU" altLang="ru-RU" dirty="0" smtClean="0"/>
              <a:t/>
            </a:r>
            <a:br>
              <a:rPr lang="ru-RU" altLang="ru-RU" dirty="0" smtClean="0"/>
            </a:br>
            <a:r>
              <a:rPr lang="ru-RU" altLang="ru-RU" dirty="0" smtClean="0"/>
              <a:t/>
            </a:r>
            <a:br>
              <a:rPr lang="ru-RU" altLang="ru-RU" dirty="0" smtClean="0"/>
            </a:br>
            <a:endParaRPr lang="ru-RU" altLang="ru-RU" dirty="0" smtClean="0"/>
          </a:p>
        </p:txBody>
      </p:sp>
      <p:sp>
        <p:nvSpPr>
          <p:cNvPr id="4" name="Заголовок 1"/>
          <p:cNvSpPr txBox="1">
            <a:spLocks noGrp="1"/>
          </p:cNvSpPr>
          <p:nvPr>
            <p:ph idx="1"/>
          </p:nvPr>
        </p:nvSpPr>
        <p:spPr>
          <a:xfrm>
            <a:off x="1209675" y="1876425"/>
            <a:ext cx="9702800" cy="4122738"/>
          </a:xfr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a:buFont typeface="Arial" panose="020B0604020202020204" pitchFamily="34" charset="0"/>
              <a:buNone/>
              <a:defRPr/>
            </a:pPr>
            <a:endParaRPr lang="ru-RU" sz="2400" dirty="0" smtClean="0"/>
          </a:p>
          <a:p>
            <a:pPr marL="0" indent="0">
              <a:buFont typeface="Arial" panose="020B0604020202020204" pitchFamily="34" charset="0"/>
              <a:buNone/>
              <a:defRPr/>
            </a:pPr>
            <a:r>
              <a:rPr lang="ru-RU" sz="2400" b="1" dirty="0" smtClean="0">
                <a:solidFill>
                  <a:schemeClr val="accent5"/>
                </a:solidFill>
                <a:latin typeface="Segoe Print" panose="02000600000000000000" pitchFamily="2" charset="0"/>
              </a:rPr>
              <a:t>Опреснение </a:t>
            </a:r>
            <a:r>
              <a:rPr lang="ru-RU" sz="2400" b="1" dirty="0">
                <a:solidFill>
                  <a:schemeClr val="accent5"/>
                </a:solidFill>
                <a:latin typeface="Segoe Print" panose="02000600000000000000" pitchFamily="2" charset="0"/>
              </a:rPr>
              <a:t>воды </a:t>
            </a:r>
            <a:r>
              <a:rPr lang="ru-RU" sz="2400" b="1" dirty="0"/>
              <a:t>– это удаление растворенных в ней минеральных солей до величин</a:t>
            </a:r>
            <a:r>
              <a:rPr lang="en-US" sz="2400" b="1" dirty="0"/>
              <a:t>, </a:t>
            </a:r>
            <a:r>
              <a:rPr lang="ru-RU" sz="2400" b="1" dirty="0"/>
              <a:t>рекомендованных стандартами</a:t>
            </a:r>
          </a:p>
          <a:p>
            <a:pPr marL="0" indent="0">
              <a:buFont typeface="Arial" panose="020B0604020202020204" pitchFamily="34" charset="0"/>
              <a:buNone/>
              <a:defRPr/>
            </a:pPr>
            <a:endParaRPr lang="ru-RU" sz="2800" b="1" dirty="0" smtClean="0"/>
          </a:p>
          <a:p>
            <a:pPr marL="0" indent="0">
              <a:buFont typeface="Arial" panose="020B0604020202020204" pitchFamily="34" charset="0"/>
              <a:buNone/>
              <a:defRPr/>
            </a:pPr>
            <a:r>
              <a:rPr lang="ru-RU" sz="2800" b="1" dirty="0" smtClean="0">
                <a:solidFill>
                  <a:schemeClr val="accent5"/>
                </a:solidFill>
              </a:rPr>
              <a:t>         </a:t>
            </a:r>
            <a:r>
              <a:rPr lang="ru-RU" sz="2400" b="1" dirty="0" smtClean="0">
                <a:solidFill>
                  <a:schemeClr val="accent5"/>
                </a:solidFill>
                <a:latin typeface="Segoe Print" panose="02000600000000000000" pitchFamily="2" charset="0"/>
              </a:rPr>
              <a:t>Некоторые способы опреснения морской воды</a:t>
            </a:r>
          </a:p>
          <a:p>
            <a:pPr marL="0" indent="0">
              <a:buFont typeface="Arial" panose="020B0604020202020204" pitchFamily="34" charset="0"/>
              <a:buNone/>
              <a:defRPr/>
            </a:pPr>
            <a:endParaRPr lang="ru-RU" sz="2800" b="1" dirty="0"/>
          </a:p>
          <a:p>
            <a:pPr marL="514350" indent="-514350" algn="ctr">
              <a:buFont typeface="Arial" panose="020B0604020202020204" pitchFamily="34" charset="0"/>
              <a:buAutoNum type="arabicPeriod"/>
              <a:defRPr/>
            </a:pPr>
            <a:r>
              <a:rPr lang="ru-RU" sz="2800" b="1" dirty="0" smtClean="0"/>
              <a:t>Испарение</a:t>
            </a:r>
          </a:p>
          <a:p>
            <a:pPr marL="514350" indent="-514350" algn="ctr">
              <a:buFont typeface="Arial" panose="020B0604020202020204" pitchFamily="34" charset="0"/>
              <a:buAutoNum type="arabicPeriod"/>
              <a:defRPr/>
            </a:pPr>
            <a:r>
              <a:rPr lang="ru-RU" sz="2800" b="1" dirty="0" smtClean="0"/>
              <a:t>Дистилляция</a:t>
            </a:r>
          </a:p>
          <a:p>
            <a:pPr marL="514350" indent="-514350" algn="ctr">
              <a:buFont typeface="Arial" panose="020B0604020202020204" pitchFamily="34" charset="0"/>
              <a:buAutoNum type="arabicPeriod"/>
              <a:defRPr/>
            </a:pPr>
            <a:r>
              <a:rPr lang="ru-RU" sz="2800" b="1" dirty="0" smtClean="0"/>
              <a:t>Вымораживание</a:t>
            </a:r>
          </a:p>
          <a:p>
            <a:pPr marL="514350" indent="-514350" algn="ctr">
              <a:buFont typeface="Arial" panose="020B0604020202020204" pitchFamily="34" charset="0"/>
              <a:buAutoNum type="arabicPeriod"/>
              <a:defRPr/>
            </a:pPr>
            <a:r>
              <a:rPr lang="ru-RU" sz="2800" b="1" dirty="0" smtClean="0"/>
              <a:t>Фильтрование</a:t>
            </a:r>
          </a:p>
          <a:p>
            <a:pPr marL="514350" indent="-514350" algn="ctr">
              <a:buFont typeface="Arial" panose="020B0604020202020204" pitchFamily="34" charset="0"/>
              <a:buAutoNum type="arabicPeriod"/>
              <a:defRPr/>
            </a:pPr>
            <a:r>
              <a:rPr lang="ru-RU" sz="2800" b="1" dirty="0" smtClean="0"/>
              <a:t>Осмос</a:t>
            </a:r>
          </a:p>
          <a:p>
            <a:pPr marL="514350" indent="-514350">
              <a:buFont typeface="Arial" panose="020B0604020202020204" pitchFamily="34" charset="0"/>
              <a:buAutoNum type="arabicPeriod"/>
              <a:defRPr/>
            </a:pPr>
            <a:endParaRPr lang="ru-RU" sz="2800" b="1" dirty="0"/>
          </a:p>
        </p:txBody>
      </p:sp>
      <p:pic>
        <p:nvPicPr>
          <p:cNvPr id="136196" name="Рисунок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5763" y="111125"/>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Рисунок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fill="hold" grpId="0" nodeType="withEffect">
                                  <p:stCondLst>
                                    <p:cond delay="0"/>
                                  </p:stCondLst>
                                  <p:childTnLst>
                                    <p:animClr clrSpc="hsl" dir="cw">
                                      <p:cBhvr override="childStyle">
                                        <p:cTn id="6" dur="1250" fill="hold"/>
                                        <p:tgtEl>
                                          <p:spTgt spid="120834"/>
                                        </p:tgtEl>
                                        <p:attrNameLst>
                                          <p:attrName>style.color</p:attrName>
                                        </p:attrNameLst>
                                      </p:cBhvr>
                                      <p:by>
                                        <p:hsl h="-7200000" s="0" l="0"/>
                                      </p:by>
                                    </p:animClr>
                                    <p:animClr clrSpc="hsl" dir="cw">
                                      <p:cBhvr>
                                        <p:cTn id="7" dur="1250" fill="hold"/>
                                        <p:tgtEl>
                                          <p:spTgt spid="120834"/>
                                        </p:tgtEl>
                                        <p:attrNameLst>
                                          <p:attrName>fillcolor</p:attrName>
                                        </p:attrNameLst>
                                      </p:cBhvr>
                                      <p:by>
                                        <p:hsl h="-7200000" s="0" l="0"/>
                                      </p:by>
                                    </p:animClr>
                                    <p:animClr clrSpc="hsl" dir="cw">
                                      <p:cBhvr>
                                        <p:cTn id="8" dur="1250" fill="hold"/>
                                        <p:tgtEl>
                                          <p:spTgt spid="120834"/>
                                        </p:tgtEl>
                                        <p:attrNameLst>
                                          <p:attrName>stroke.color</p:attrName>
                                        </p:attrNameLst>
                                      </p:cBhvr>
                                      <p:by>
                                        <p:hsl h="-7200000" s="0" l="0"/>
                                      </p:by>
                                    </p:animClr>
                                    <p:set>
                                      <p:cBhvr>
                                        <p:cTn id="9" dur="1250" fill="hold"/>
                                        <p:tgtEl>
                                          <p:spTgt spid="1208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Заголовок 1"/>
          <p:cNvSpPr>
            <a:spLocks noGrp="1"/>
          </p:cNvSpPr>
          <p:nvPr>
            <p:ph type="title"/>
          </p:nvPr>
        </p:nvSpPr>
        <p:spPr>
          <a:xfrm>
            <a:off x="854075" y="80963"/>
            <a:ext cx="10515600" cy="876300"/>
          </a:xfrm>
          <a:solidFill>
            <a:schemeClr val="accent1">
              <a:lumMod val="20000"/>
              <a:lumOff val="80000"/>
            </a:schemeClr>
          </a:solidFill>
          <a:ln w="38100">
            <a:solidFill>
              <a:schemeClr val="accent5">
                <a:lumMod val="75000"/>
              </a:schemeClr>
            </a:solidFill>
          </a:ln>
        </p:spPr>
        <p:txBody>
          <a:bodyPr/>
          <a:lstStyle/>
          <a:p>
            <a:pPr>
              <a:defRPr/>
            </a:pPr>
            <a:r>
              <a:rPr lang="ru-RU" altLang="ru-RU" dirty="0" smtClean="0"/>
              <a:t>       Некоторые схемы  опреснения воды</a:t>
            </a:r>
          </a:p>
        </p:txBody>
      </p:sp>
      <p:pic>
        <p:nvPicPr>
          <p:cNvPr id="137219"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4963" y="1389063"/>
            <a:ext cx="2865437" cy="2924175"/>
          </a:xfrm>
        </p:spPr>
      </p:pic>
      <p:pic>
        <p:nvPicPr>
          <p:cNvPr id="137220"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9963" y="1139825"/>
            <a:ext cx="509428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538" y="4541838"/>
            <a:ext cx="237172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Объект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9538" y="4176713"/>
            <a:ext cx="2370137"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Рисунок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22675" y="3967163"/>
            <a:ext cx="4675188"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4"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99538" y="1708150"/>
            <a:ext cx="22923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5" name="Рисунок 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28463" y="36513"/>
            <a:ext cx="350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Рисунок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1858"/>
                                        </p:tgtEl>
                                        <p:attrNameLst>
                                          <p:attrName>style.visibility</p:attrName>
                                        </p:attrNameLst>
                                      </p:cBhvr>
                                      <p:to>
                                        <p:strVal val="visible"/>
                                      </p:to>
                                    </p:set>
                                    <p:animEffect transition="in" filter="circle(in)">
                                      <p:cBhvr>
                                        <p:cTn id="7" dur="1250"/>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Заголовок 1"/>
          <p:cNvSpPr>
            <a:spLocks noGrp="1"/>
          </p:cNvSpPr>
          <p:nvPr>
            <p:ph type="title"/>
          </p:nvPr>
        </p:nvSpPr>
        <p:spPr>
          <a:xfrm>
            <a:off x="1819275" y="127000"/>
            <a:ext cx="8567738" cy="614363"/>
          </a:xfrm>
          <a:solidFill>
            <a:schemeClr val="accent2">
              <a:lumMod val="20000"/>
              <a:lumOff val="80000"/>
            </a:schemeClr>
          </a:solidFill>
          <a:ln w="19050">
            <a:solidFill>
              <a:schemeClr val="accent2">
                <a:lumMod val="75000"/>
              </a:schemeClr>
            </a:solidFill>
          </a:ln>
        </p:spPr>
        <p:txBody>
          <a:bodyPr/>
          <a:lstStyle/>
          <a:p>
            <a:pPr>
              <a:defRPr/>
            </a:pPr>
            <a:r>
              <a:rPr lang="ru-RU" altLang="ru-RU" sz="3200" dirty="0" smtClean="0"/>
              <a:t>   </a:t>
            </a:r>
            <a:r>
              <a:rPr lang="ru-RU" altLang="ru-RU" sz="3200" b="1" dirty="0" smtClean="0"/>
              <a:t>Некоторые промышленные опреснители воды</a:t>
            </a:r>
          </a:p>
        </p:txBody>
      </p:sp>
      <p:pic>
        <p:nvPicPr>
          <p:cNvPr id="138243" name="Объект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5813" y="1008063"/>
            <a:ext cx="27416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Box 5"/>
          <p:cNvSpPr txBox="1">
            <a:spLocks noChangeArrowheads="1"/>
          </p:cNvSpPr>
          <p:nvPr/>
        </p:nvSpPr>
        <p:spPr bwMode="auto">
          <a:xfrm>
            <a:off x="534988" y="3105150"/>
            <a:ext cx="315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0"/>
              <a:t>Используется энергия Солнца</a:t>
            </a:r>
          </a:p>
        </p:txBody>
      </p:sp>
      <p:pic>
        <p:nvPicPr>
          <p:cNvPr id="138245"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1008063"/>
            <a:ext cx="298926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TextBox 7"/>
          <p:cNvSpPr txBox="1">
            <a:spLocks noChangeArrowheads="1"/>
          </p:cNvSpPr>
          <p:nvPr/>
        </p:nvSpPr>
        <p:spPr bwMode="auto">
          <a:xfrm>
            <a:off x="4522788" y="3101975"/>
            <a:ext cx="2990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0"/>
              <a:t>За счет конденсации влаги</a:t>
            </a:r>
            <a:r>
              <a:rPr lang="en-US" altLang="ru-RU" sz="1800" b="0"/>
              <a:t>: </a:t>
            </a:r>
            <a:r>
              <a:rPr lang="ru-RU" altLang="ru-RU" sz="1800" b="0"/>
              <a:t>         выход 25 тонн в сутки</a:t>
            </a:r>
          </a:p>
        </p:txBody>
      </p:sp>
      <p:pic>
        <p:nvPicPr>
          <p:cNvPr id="138247"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3951288"/>
            <a:ext cx="29908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8" name="TextBox 10"/>
          <p:cNvSpPr txBox="1">
            <a:spLocks noChangeArrowheads="1"/>
          </p:cNvSpPr>
          <p:nvPr/>
        </p:nvSpPr>
        <p:spPr bwMode="auto">
          <a:xfrm>
            <a:off x="4816475" y="6162675"/>
            <a:ext cx="2573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0"/>
              <a:t>Немецкие опреснители</a:t>
            </a:r>
          </a:p>
        </p:txBody>
      </p:sp>
      <p:pic>
        <p:nvPicPr>
          <p:cNvPr id="138249" name="Объект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8475663" y="3951288"/>
            <a:ext cx="2895600" cy="2036762"/>
          </a:xfrm>
        </p:spPr>
      </p:pic>
      <p:sp>
        <p:nvSpPr>
          <p:cNvPr id="138250" name="TextBox 12"/>
          <p:cNvSpPr txBox="1">
            <a:spLocks noChangeArrowheads="1"/>
          </p:cNvSpPr>
          <p:nvPr/>
        </p:nvSpPr>
        <p:spPr bwMode="auto">
          <a:xfrm>
            <a:off x="8705850" y="6134100"/>
            <a:ext cx="256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0"/>
              <a:t>Китайские опреснители</a:t>
            </a:r>
          </a:p>
        </p:txBody>
      </p:sp>
      <p:pic>
        <p:nvPicPr>
          <p:cNvPr id="138251" name="Рисунок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0900" y="3951288"/>
            <a:ext cx="27098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2" name="TextBox 14"/>
          <p:cNvSpPr txBox="1">
            <a:spLocks noChangeArrowheads="1"/>
          </p:cNvSpPr>
          <p:nvPr/>
        </p:nvSpPr>
        <p:spPr bwMode="auto">
          <a:xfrm>
            <a:off x="873125" y="6138863"/>
            <a:ext cx="2687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0"/>
              <a:t>Российские опреснители</a:t>
            </a:r>
          </a:p>
        </p:txBody>
      </p:sp>
      <p:pic>
        <p:nvPicPr>
          <p:cNvPr id="138253"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58113" y="1008063"/>
            <a:ext cx="41211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4" name="TextBox 19"/>
          <p:cNvSpPr txBox="1">
            <a:spLocks noChangeArrowheads="1"/>
          </p:cNvSpPr>
          <p:nvPr/>
        </p:nvSpPr>
        <p:spPr bwMode="auto">
          <a:xfrm>
            <a:off x="8504238" y="3065463"/>
            <a:ext cx="3476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0"/>
              <a:t>Получение питьевой воды обратным осмосом</a:t>
            </a:r>
          </a:p>
        </p:txBody>
      </p:sp>
      <p:pic>
        <p:nvPicPr>
          <p:cNvPr id="138255" name="Рисунок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79263" y="0"/>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6" name="Рисунок 1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fade">
                                      <p:cBhvr>
                                        <p:cTn id="7" dur="1250"/>
                                        <p:tgtEl>
                                          <p:spTgt spid="122882"/>
                                        </p:tgtEl>
                                      </p:cBhvr>
                                    </p:animEffect>
                                    <p:anim calcmode="lin" valueType="num">
                                      <p:cBhvr>
                                        <p:cTn id="8" dur="1250" fill="hold"/>
                                        <p:tgtEl>
                                          <p:spTgt spid="122882"/>
                                        </p:tgtEl>
                                        <p:attrNameLst>
                                          <p:attrName>ppt_x</p:attrName>
                                        </p:attrNameLst>
                                      </p:cBhvr>
                                      <p:tavLst>
                                        <p:tav tm="0">
                                          <p:val>
                                            <p:strVal val="#ppt_x"/>
                                          </p:val>
                                        </p:tav>
                                        <p:tav tm="100000">
                                          <p:val>
                                            <p:strVal val="#ppt_x"/>
                                          </p:val>
                                        </p:tav>
                                      </p:tavLst>
                                    </p:anim>
                                    <p:anim calcmode="lin" valueType="num">
                                      <p:cBhvr>
                                        <p:cTn id="9" dur="1250" fill="hold"/>
                                        <p:tgtEl>
                                          <p:spTgt spid="1228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9225" y="220663"/>
            <a:ext cx="7681913" cy="2008187"/>
          </a:xfrm>
          <a:solidFill>
            <a:schemeClr val="accent4">
              <a:lumMod val="20000"/>
              <a:lumOff val="80000"/>
            </a:schemeClr>
          </a:solidFill>
          <a:ln w="19050">
            <a:solidFill>
              <a:srgbClr val="CC9900"/>
            </a:solidFill>
          </a:ln>
        </p:spPr>
        <p:txBody>
          <a:bodyPr/>
          <a:lstStyle/>
          <a:p>
            <a:pPr>
              <a:defRPr/>
            </a:pPr>
            <a:r>
              <a:rPr lang="ru-RU" sz="2400" b="1" dirty="0" smtClean="0">
                <a:solidFill>
                  <a:srgbClr val="7030A0"/>
                </a:solidFill>
              </a:rPr>
              <a:t>             </a:t>
            </a:r>
            <a:r>
              <a:rPr lang="ru-RU" sz="4000" b="1" dirty="0" smtClean="0">
                <a:solidFill>
                  <a:srgbClr val="7030A0"/>
                </a:solidFill>
              </a:rPr>
              <a:t>Опреснение морской воды    </a:t>
            </a:r>
            <a:br>
              <a:rPr lang="ru-RU" sz="4000" b="1" dirty="0" smtClean="0">
                <a:solidFill>
                  <a:srgbClr val="7030A0"/>
                </a:solidFill>
              </a:rPr>
            </a:br>
            <a:r>
              <a:rPr lang="ru-RU" sz="4000" b="1" dirty="0">
                <a:solidFill>
                  <a:srgbClr val="7030A0"/>
                </a:solidFill>
              </a:rPr>
              <a:t> </a:t>
            </a:r>
            <a:r>
              <a:rPr lang="ru-RU" sz="4000" b="1" dirty="0" smtClean="0">
                <a:solidFill>
                  <a:srgbClr val="7030A0"/>
                </a:solidFill>
              </a:rPr>
              <a:t>                     в Крыму</a:t>
            </a:r>
            <a:endParaRPr lang="ru-RU" sz="4000" b="1" dirty="0">
              <a:solidFill>
                <a:srgbClr val="7030A0"/>
              </a:solidFill>
            </a:endParaRPr>
          </a:p>
        </p:txBody>
      </p:sp>
      <p:pic>
        <p:nvPicPr>
          <p:cNvPr id="139267"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6550" y="0"/>
            <a:ext cx="3587750" cy="2451100"/>
          </a:xfrm>
        </p:spPr>
      </p:pic>
      <p:sp>
        <p:nvSpPr>
          <p:cNvPr id="139268" name="Заголовок 1"/>
          <p:cNvSpPr txBox="1">
            <a:spLocks/>
          </p:cNvSpPr>
          <p:nvPr/>
        </p:nvSpPr>
        <p:spPr bwMode="auto">
          <a:xfrm>
            <a:off x="225425" y="3232150"/>
            <a:ext cx="38100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pPr>
            <a:r>
              <a:rPr lang="ru-RU" altLang="ru-RU" sz="1800">
                <a:latin typeface="Arial" panose="020B0604020202020204" pitchFamily="34" charset="0"/>
                <a:cs typeface="Arial" panose="020B0604020202020204" pitchFamily="34" charset="0"/>
              </a:rPr>
              <a:t>В Крыму в ближайшие 3 года построят  новый мощный  завод по опреснению         морской воды</a:t>
            </a:r>
          </a:p>
        </p:txBody>
      </p:sp>
      <p:pic>
        <p:nvPicPr>
          <p:cNvPr id="139269"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4351338"/>
            <a:ext cx="3678237"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1"/>
          <p:cNvSpPr>
            <a:spLocks noChangeArrowheads="1"/>
          </p:cNvSpPr>
          <p:nvPr/>
        </p:nvSpPr>
        <p:spPr bwMode="auto">
          <a:xfrm>
            <a:off x="4203700" y="2640013"/>
            <a:ext cx="7551738" cy="406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a:latin typeface="Arial" panose="020B0604020202020204" pitchFamily="34" charset="0"/>
              </a:rPr>
              <a:t>Итальянцы поделятся с Крымом новейшей технологией по опреснению морской воды в промышленных масштабах </a:t>
            </a:r>
          </a:p>
          <a:p>
            <a:pPr>
              <a:lnSpc>
                <a:spcPct val="100000"/>
              </a:lnSpc>
              <a:spcBef>
                <a:spcPct val="0"/>
              </a:spcBef>
              <a:buFontTx/>
              <a:buNone/>
            </a:pPr>
            <a:r>
              <a:rPr lang="ru-RU" altLang="ru-RU" sz="1400" b="0">
                <a:latin typeface="Arial" panose="020B0604020202020204" pitchFamily="34" charset="0"/>
              </a:rPr>
              <a:t>17 октября 2016</a:t>
            </a:r>
          </a:p>
          <a:p>
            <a:pPr>
              <a:lnSpc>
                <a:spcPct val="100000"/>
              </a:lnSpc>
              <a:spcBef>
                <a:spcPct val="0"/>
              </a:spcBef>
              <a:buFontTx/>
              <a:buNone/>
            </a:pPr>
            <a:r>
              <a:rPr lang="ru-RU" altLang="ru-RU" sz="1200" b="0">
                <a:latin typeface="Arial" panose="020B0604020202020204" pitchFamily="34" charset="0"/>
              </a:rPr>
              <a:t>  </a:t>
            </a:r>
          </a:p>
          <a:p>
            <a:pPr>
              <a:lnSpc>
                <a:spcPct val="100000"/>
              </a:lnSpc>
              <a:spcBef>
                <a:spcPct val="0"/>
              </a:spcBef>
              <a:buFontTx/>
              <a:buNone/>
            </a:pPr>
            <a:r>
              <a:rPr lang="ru-RU" altLang="ru-RU" sz="1400" b="0">
                <a:latin typeface="Arial" panose="020B0604020202020204" pitchFamily="34" charset="0"/>
              </a:rPr>
              <a:t>Владелец итальянской компании BRESCIA Фабио Босио предложил построить в Крыму крупную станцию по очистке и опреснению морской воды. Компания начала переговоры с российской стороной о создании на полуострове совместного предприятия, сообщили в фонде «Ялтинский международный экономический форум».</a:t>
            </a:r>
            <a:br>
              <a:rPr lang="ru-RU" altLang="ru-RU" sz="1400" b="0">
                <a:latin typeface="Arial" panose="020B0604020202020204" pitchFamily="34" charset="0"/>
              </a:rPr>
            </a:br>
            <a:r>
              <a:rPr lang="ru-RU" altLang="ru-RU" sz="1400" b="0">
                <a:latin typeface="Arial" panose="020B0604020202020204" pitchFamily="34" charset="0"/>
              </a:rPr>
              <a:t/>
            </a:r>
            <a:br>
              <a:rPr lang="ru-RU" altLang="ru-RU" sz="1400" b="0">
                <a:latin typeface="Arial" panose="020B0604020202020204" pitchFamily="34" charset="0"/>
              </a:rPr>
            </a:br>
            <a:r>
              <a:rPr lang="ru-RU" altLang="ru-RU" sz="1400" b="0">
                <a:latin typeface="Arial" panose="020B0604020202020204" pitchFamily="34" charset="0"/>
              </a:rPr>
              <a:t>Фабио Боссио заявил, что BRESCIA обладает новейшими технологиями, а станция водоочистки, построенная по итальянскому проекту, даст Крыму не только питьевую воду и воду для полива сельхозкультур, но также будет вырабатывать электроэнергию.</a:t>
            </a:r>
            <a:br>
              <a:rPr lang="ru-RU" altLang="ru-RU" sz="1400" b="0">
                <a:latin typeface="Arial" panose="020B0604020202020204" pitchFamily="34" charset="0"/>
              </a:rPr>
            </a:br>
            <a:r>
              <a:rPr lang="ru-RU" altLang="ru-RU" sz="1400" b="0">
                <a:latin typeface="Arial" panose="020B0604020202020204" pitchFamily="34" charset="0"/>
              </a:rPr>
              <a:t/>
            </a:r>
            <a:br>
              <a:rPr lang="ru-RU" altLang="ru-RU" sz="1400" b="0">
                <a:latin typeface="Arial" panose="020B0604020202020204" pitchFamily="34" charset="0"/>
              </a:rPr>
            </a:br>
            <a:r>
              <a:rPr lang="ru-RU" altLang="ru-RU" sz="1400" b="0">
                <a:latin typeface="Arial" panose="020B0604020202020204" pitchFamily="34" charset="0"/>
              </a:rPr>
              <a:t>«Наша технология инновационна, приносит больше прибыли, чем применяемые ранее способы опреснения, она запатентована, позволяет производить питьевую и техническую воду», – рассказал Боссио. «Хочу обсудить создание совместного предприятия в Крыму», – добавил бизнесмен, прибывший на полуостров в составе большой итальянской делегации. </a:t>
            </a:r>
          </a:p>
        </p:txBody>
      </p:sp>
      <p:pic>
        <p:nvPicPr>
          <p:cNvPr id="139271" name="Рисунок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2913" y="61913"/>
            <a:ext cx="319087"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6413" y="0"/>
            <a:ext cx="8682037" cy="1149350"/>
          </a:xfrm>
          <a:solidFill>
            <a:schemeClr val="accent4">
              <a:lumMod val="20000"/>
              <a:lumOff val="80000"/>
            </a:schemeClr>
          </a:solidFill>
          <a:ln w="28575">
            <a:solidFill>
              <a:schemeClr val="accent2">
                <a:lumMod val="75000"/>
              </a:schemeClr>
            </a:solidFill>
          </a:ln>
        </p:spPr>
        <p:txBody>
          <a:bodyPr/>
          <a:lstStyle/>
          <a:p>
            <a:pPr algn="ctr">
              <a:defRPr/>
            </a:pPr>
            <a:r>
              <a:rPr lang="ru-RU" altLang="ru-RU" sz="3600" b="1" dirty="0" smtClean="0">
                <a:solidFill>
                  <a:srgbClr val="990033"/>
                </a:solidFill>
              </a:rPr>
              <a:t>Понятие о растворах</a:t>
            </a:r>
            <a:r>
              <a:rPr lang="en-US" altLang="ru-RU" sz="3600" b="1" dirty="0">
                <a:solidFill>
                  <a:srgbClr val="990033"/>
                </a:solidFill>
              </a:rPr>
              <a:t/>
            </a:r>
            <a:br>
              <a:rPr lang="en-US" altLang="ru-RU" sz="3600" b="1" dirty="0">
                <a:solidFill>
                  <a:srgbClr val="990033"/>
                </a:solidFill>
              </a:rPr>
            </a:br>
            <a:r>
              <a:rPr lang="ru-RU" altLang="ru-RU" sz="3600" b="1" dirty="0" err="1" smtClean="0">
                <a:solidFill>
                  <a:srgbClr val="990033"/>
                </a:solidFill>
              </a:rPr>
              <a:t>Кла</a:t>
            </a:r>
            <a:r>
              <a:rPr lang="en-US" altLang="ru-RU" sz="3600" b="1" dirty="0">
                <a:solidFill>
                  <a:srgbClr val="990033"/>
                </a:solidFill>
              </a:rPr>
              <a:t>c</a:t>
            </a:r>
            <a:r>
              <a:rPr lang="ru-RU" altLang="ru-RU" sz="3600" b="1" dirty="0" err="1">
                <a:solidFill>
                  <a:srgbClr val="990033"/>
                </a:solidFill>
              </a:rPr>
              <a:t>сификация</a:t>
            </a:r>
            <a:r>
              <a:rPr lang="ru-RU" altLang="ru-RU" sz="3600" b="1" dirty="0">
                <a:solidFill>
                  <a:srgbClr val="990033"/>
                </a:solidFill>
              </a:rPr>
              <a:t> растворов</a:t>
            </a:r>
            <a:endParaRPr lang="ru-RU" sz="3600" b="1" dirty="0">
              <a:solidFill>
                <a:srgbClr val="990033"/>
              </a:solidFill>
            </a:endParaRPr>
          </a:p>
        </p:txBody>
      </p:sp>
      <p:sp>
        <p:nvSpPr>
          <p:cNvPr id="3" name="Прямоугольник 2"/>
          <p:cNvSpPr/>
          <p:nvPr/>
        </p:nvSpPr>
        <p:spPr>
          <a:xfrm>
            <a:off x="128588" y="1276350"/>
            <a:ext cx="11976100" cy="5324475"/>
          </a:xfrm>
          <a:prstGeom prst="rect">
            <a:avLst/>
          </a:prstGeom>
          <a:solidFill>
            <a:schemeClr val="accent1">
              <a:lumMod val="20000"/>
              <a:lumOff val="80000"/>
            </a:schemeClr>
          </a:solidFill>
          <a:ln w="12700">
            <a:solidFill>
              <a:srgbClr val="374EF5"/>
            </a:solidFill>
          </a:ln>
        </p:spPr>
        <p:txBody>
          <a:bodyPr>
            <a:spAutoFit/>
          </a:bodyPr>
          <a:lstStyle/>
          <a:p>
            <a:pPr marL="342900" indent="-342900" eaLnBrk="1" hangingPunct="1">
              <a:buFont typeface="Arial" panose="020B0604020202020204" pitchFamily="34" charset="0"/>
              <a:buChar char="•"/>
              <a:defRPr/>
            </a:pPr>
            <a:r>
              <a:rPr lang="ru-RU" altLang="ru-RU" dirty="0"/>
              <a:t>Растворы могут существовать в любом из агрегатных состояний</a:t>
            </a:r>
            <a:r>
              <a:rPr lang="en-US" altLang="ru-RU" dirty="0"/>
              <a:t>: </a:t>
            </a:r>
            <a:r>
              <a:rPr lang="ru-RU" altLang="ru-RU" dirty="0"/>
              <a:t> газообразном (например</a:t>
            </a:r>
            <a:r>
              <a:rPr lang="en-US" altLang="ru-RU" dirty="0"/>
              <a:t>, </a:t>
            </a:r>
            <a:r>
              <a:rPr lang="ru-RU" altLang="ru-RU" dirty="0"/>
              <a:t>воздух)</a:t>
            </a:r>
            <a:r>
              <a:rPr lang="en-US" altLang="ru-RU" dirty="0"/>
              <a:t>, </a:t>
            </a:r>
            <a:r>
              <a:rPr lang="ru-RU" altLang="ru-RU" dirty="0"/>
              <a:t>жидком (например</a:t>
            </a:r>
            <a:r>
              <a:rPr lang="en-US" altLang="ru-RU" dirty="0"/>
              <a:t>, </a:t>
            </a:r>
            <a:r>
              <a:rPr lang="ru-RU" altLang="ru-RU" dirty="0"/>
              <a:t>водные растворы)</a:t>
            </a:r>
            <a:r>
              <a:rPr lang="en-US" altLang="ru-RU" dirty="0"/>
              <a:t> </a:t>
            </a:r>
            <a:r>
              <a:rPr lang="ru-RU" altLang="ru-RU" dirty="0"/>
              <a:t>или твердом (например</a:t>
            </a:r>
            <a:r>
              <a:rPr lang="en-US" altLang="ru-RU" dirty="0"/>
              <a:t>, </a:t>
            </a:r>
            <a:r>
              <a:rPr lang="ru-RU" altLang="ru-RU" dirty="0"/>
              <a:t>сплавы)</a:t>
            </a:r>
          </a:p>
          <a:p>
            <a:pPr marL="342900" indent="-342900" eaLnBrk="1" hangingPunct="1">
              <a:buFont typeface="Arial" panose="020B0604020202020204" pitchFamily="34" charset="0"/>
              <a:buChar char="•"/>
              <a:defRPr/>
            </a:pPr>
            <a:endParaRPr lang="en-US" altLang="ru-RU" dirty="0"/>
          </a:p>
          <a:p>
            <a:pPr marL="342900" indent="-342900" eaLnBrk="1" hangingPunct="1">
              <a:buFont typeface="Arial" panose="020B0604020202020204" pitchFamily="34" charset="0"/>
              <a:buChar char="•"/>
              <a:defRPr/>
            </a:pPr>
            <a:r>
              <a:rPr lang="ru-RU" altLang="ru-RU" dirty="0"/>
              <a:t>Наиболее распространены водные растворы. </a:t>
            </a:r>
            <a:r>
              <a:rPr lang="en-US" altLang="ru-RU" dirty="0"/>
              <a:t>                                                                                                                             </a:t>
            </a:r>
            <a:r>
              <a:rPr lang="ru-RU" altLang="ru-RU" dirty="0"/>
              <a:t>Вода – универсальный растворитель (причину этого см</a:t>
            </a:r>
            <a:r>
              <a:rPr lang="en-US" altLang="ru-RU" dirty="0"/>
              <a:t>. </a:t>
            </a:r>
            <a:r>
              <a:rPr lang="ru-RU" altLang="ru-RU" dirty="0"/>
              <a:t>слайд  </a:t>
            </a:r>
            <a:r>
              <a:rPr lang="ru-RU" altLang="ru-RU" dirty="0" smtClean="0"/>
              <a:t>5</a:t>
            </a:r>
            <a:r>
              <a:rPr lang="en-US" altLang="ru-RU" dirty="0" smtClean="0"/>
              <a:t>3)</a:t>
            </a:r>
            <a:endParaRPr lang="en-US" altLang="ru-RU" dirty="0"/>
          </a:p>
          <a:p>
            <a:pPr eaLnBrk="1" hangingPunct="1">
              <a:defRPr/>
            </a:pPr>
            <a:r>
              <a:rPr lang="en-US" altLang="ru-RU" dirty="0"/>
              <a:t>      </a:t>
            </a:r>
            <a:r>
              <a:rPr lang="ru-RU" altLang="ru-RU" dirty="0"/>
              <a:t>В воде могут растворяться как твёрдые, жидкие, так и  газообразные вещества   </a:t>
            </a:r>
          </a:p>
          <a:p>
            <a:pPr eaLnBrk="1" hangingPunct="1">
              <a:defRPr/>
            </a:pPr>
            <a:endParaRPr lang="ru-RU" altLang="ru-RU" dirty="0"/>
          </a:p>
          <a:p>
            <a:pPr marL="342900" indent="-342900" eaLnBrk="1" hangingPunct="1">
              <a:buFont typeface="Arial" panose="020B0604020202020204" pitchFamily="34" charset="0"/>
              <a:buChar char="•"/>
              <a:defRPr/>
            </a:pPr>
            <a:r>
              <a:rPr lang="ru-RU" altLang="ru-RU" dirty="0"/>
              <a:t>Водные растворы можно рассматривать как систему, состоящую из растворителя (воды) и растворенных в ней веществ, между которыми могут происходить как физические</a:t>
            </a:r>
            <a:r>
              <a:rPr lang="en-US" altLang="ru-RU" dirty="0"/>
              <a:t> </a:t>
            </a:r>
            <a:r>
              <a:rPr lang="ru-RU" altLang="ru-RU" dirty="0"/>
              <a:t>(диффузия), так и физико-химические взаимодействия (диффузия + взаимодействие вещества с растворителем)</a:t>
            </a:r>
          </a:p>
          <a:p>
            <a:pPr marL="342900" indent="-342900" eaLnBrk="1" hangingPunct="1">
              <a:buFont typeface="Arial" panose="020B0604020202020204" pitchFamily="34" charset="0"/>
              <a:buChar char="•"/>
              <a:defRPr/>
            </a:pPr>
            <a:endParaRPr lang="ru-RU" altLang="ru-RU" dirty="0"/>
          </a:p>
          <a:p>
            <a:pPr marL="342900" indent="-342900" eaLnBrk="1" hangingPunct="1">
              <a:buFont typeface="Arial" panose="020B0604020202020204" pitchFamily="34" charset="0"/>
              <a:buChar char="•"/>
              <a:defRPr/>
            </a:pPr>
            <a:r>
              <a:rPr lang="ru-RU" altLang="ru-RU" dirty="0"/>
              <a:t>Различают растворы с хорошей растворимостью в них веществ</a:t>
            </a:r>
            <a:r>
              <a:rPr lang="en-US" altLang="ru-RU" dirty="0"/>
              <a:t>, </a:t>
            </a:r>
            <a:r>
              <a:rPr lang="ru-RU" altLang="ru-RU" dirty="0"/>
              <a:t>малой растворимостью </a:t>
            </a:r>
            <a:r>
              <a:rPr lang="ru-RU" altLang="ru-RU" dirty="0" smtClean="0"/>
              <a:t>и                          </a:t>
            </a:r>
            <a:r>
              <a:rPr lang="ru-RU" altLang="ru-RU" dirty="0"/>
              <a:t>с практически нерастворимыми в них веществами</a:t>
            </a:r>
          </a:p>
          <a:p>
            <a:pPr eaLnBrk="1" hangingPunct="1">
              <a:defRPr/>
            </a:pPr>
            <a:endParaRPr lang="ru-RU" altLang="ru-RU" dirty="0"/>
          </a:p>
          <a:p>
            <a:pPr marL="342900" indent="-342900" eaLnBrk="1" hangingPunct="1">
              <a:buFont typeface="Arial" panose="020B0604020202020204" pitchFamily="34" charset="0"/>
              <a:buChar char="•"/>
              <a:defRPr/>
            </a:pPr>
            <a:r>
              <a:rPr lang="ru-RU" altLang="ru-RU" dirty="0"/>
              <a:t>Водные растворы бывают ненасыщенными</a:t>
            </a:r>
            <a:r>
              <a:rPr lang="en-US" altLang="ru-RU" dirty="0"/>
              <a:t>, </a:t>
            </a:r>
            <a:r>
              <a:rPr lang="ru-RU" altLang="ru-RU" dirty="0"/>
              <a:t>насыщенными</a:t>
            </a:r>
            <a:r>
              <a:rPr lang="en-US" altLang="ru-RU" dirty="0"/>
              <a:t>, </a:t>
            </a:r>
            <a:r>
              <a:rPr lang="ru-RU" altLang="ru-RU" dirty="0"/>
              <a:t>перенасыщенными</a:t>
            </a:r>
          </a:p>
          <a:p>
            <a:pPr eaLnBrk="1" hangingPunct="1">
              <a:defRPr/>
            </a:pPr>
            <a:endParaRPr lang="ru-RU" altLang="ru-RU" dirty="0"/>
          </a:p>
          <a:p>
            <a:pPr marL="342900" indent="-342900" eaLnBrk="1" hangingPunct="1">
              <a:buFont typeface="Arial" panose="020B0604020202020204" pitchFamily="34" charset="0"/>
              <a:buChar char="•"/>
              <a:defRPr/>
            </a:pPr>
            <a:r>
              <a:rPr lang="ru-RU" altLang="ru-RU" dirty="0"/>
              <a:t>Водные растворы бывают концентрированными и неконцентрированными</a:t>
            </a:r>
          </a:p>
        </p:txBody>
      </p:sp>
      <p:pic>
        <p:nvPicPr>
          <p:cNvPr id="140292"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1163" y="0"/>
            <a:ext cx="3508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Заголовок 1"/>
          <p:cNvSpPr>
            <a:spLocks noGrp="1"/>
          </p:cNvSpPr>
          <p:nvPr>
            <p:ph type="title"/>
          </p:nvPr>
        </p:nvSpPr>
        <p:spPr>
          <a:xfrm>
            <a:off x="3514725" y="106363"/>
            <a:ext cx="7685088" cy="942975"/>
          </a:xfrm>
        </p:spPr>
        <p:txBody>
          <a:bodyPr/>
          <a:lstStyle/>
          <a:p>
            <a:r>
              <a:rPr lang="ru-RU" altLang="ru-RU" dirty="0" smtClean="0"/>
              <a:t>            </a:t>
            </a:r>
            <a:r>
              <a:rPr lang="ru-RU" altLang="ru-RU" dirty="0" smtClean="0">
                <a:solidFill>
                  <a:srgbClr val="FF0000"/>
                </a:solidFill>
              </a:rPr>
              <a:t>Растворы в природе</a:t>
            </a:r>
          </a:p>
        </p:txBody>
      </p:sp>
      <p:sp>
        <p:nvSpPr>
          <p:cNvPr id="3" name="Объект 2"/>
          <p:cNvSpPr>
            <a:spLocks noGrp="1"/>
          </p:cNvSpPr>
          <p:nvPr>
            <p:ph idx="1"/>
          </p:nvPr>
        </p:nvSpPr>
        <p:spPr>
          <a:xfrm>
            <a:off x="3516313" y="879475"/>
            <a:ext cx="8167687" cy="3798888"/>
          </a:xfrm>
        </p:spPr>
        <p:txBody>
          <a:bodyPr/>
          <a:lstStyle/>
          <a:p>
            <a:pPr>
              <a:defRPr/>
            </a:pPr>
            <a:r>
              <a:rPr lang="ru-RU" dirty="0" smtClean="0"/>
              <a:t>Моря</a:t>
            </a:r>
            <a:r>
              <a:rPr lang="en-US" dirty="0" smtClean="0"/>
              <a:t>, </a:t>
            </a:r>
            <a:r>
              <a:rPr lang="ru-RU" dirty="0" smtClean="0"/>
              <a:t>океаны</a:t>
            </a:r>
            <a:r>
              <a:rPr lang="en-US" dirty="0" smtClean="0"/>
              <a:t>, </a:t>
            </a:r>
            <a:r>
              <a:rPr lang="ru-RU" dirty="0" smtClean="0"/>
              <a:t>озера</a:t>
            </a:r>
            <a:r>
              <a:rPr lang="en-US" dirty="0" smtClean="0"/>
              <a:t>,</a:t>
            </a:r>
            <a:r>
              <a:rPr lang="ru-RU" dirty="0" smtClean="0"/>
              <a:t> реки – многокомпонентные системы из воды и растворенных в ней веществ (природная водная среда</a:t>
            </a:r>
            <a:r>
              <a:rPr lang="ru-RU" dirty="0"/>
              <a:t> –</a:t>
            </a:r>
            <a:r>
              <a:rPr lang="ru-RU" dirty="0" smtClean="0"/>
              <a:t> </a:t>
            </a:r>
            <a:r>
              <a:rPr lang="ru-RU" dirty="0"/>
              <a:t>водные растворы </a:t>
            </a:r>
            <a:r>
              <a:rPr lang="ru-RU" dirty="0" smtClean="0"/>
              <a:t>)</a:t>
            </a:r>
          </a:p>
          <a:p>
            <a:pPr>
              <a:defRPr/>
            </a:pPr>
            <a:r>
              <a:rPr lang="ru-RU" dirty="0" smtClean="0"/>
              <a:t>Водная среда</a:t>
            </a:r>
            <a:r>
              <a:rPr lang="ru-RU" dirty="0"/>
              <a:t> </a:t>
            </a:r>
            <a:r>
              <a:rPr lang="ru-RU" dirty="0" smtClean="0"/>
              <a:t>– место зарождения жизни на Земле                             </a:t>
            </a:r>
          </a:p>
          <a:p>
            <a:pPr>
              <a:defRPr/>
            </a:pPr>
            <a:r>
              <a:rPr lang="ru-RU" dirty="0" smtClean="0"/>
              <a:t>Водная среда – как среда обитания живых организмов</a:t>
            </a:r>
          </a:p>
          <a:p>
            <a:pPr>
              <a:defRPr/>
            </a:pPr>
            <a:r>
              <a:rPr lang="ru-RU" dirty="0" smtClean="0"/>
              <a:t>Водная среда –основа всех питательных    </a:t>
            </a:r>
          </a:p>
          <a:p>
            <a:pPr marL="0" indent="0">
              <a:buFont typeface="Arial" panose="020B0604020202020204" pitchFamily="34" charset="0"/>
              <a:buNone/>
              <a:defRPr/>
            </a:pPr>
            <a:r>
              <a:rPr lang="ru-RU" dirty="0"/>
              <a:t> </a:t>
            </a:r>
            <a:r>
              <a:rPr lang="ru-RU" dirty="0" smtClean="0"/>
              <a:t>  растворов в живых организмах</a:t>
            </a:r>
            <a:endParaRPr lang="ru-RU" dirty="0"/>
          </a:p>
        </p:txBody>
      </p:sp>
      <p:pic>
        <p:nvPicPr>
          <p:cNvPr id="141316" name="Объект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361950"/>
            <a:ext cx="2954338"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8" y="2571750"/>
            <a:ext cx="2954337"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29863" y="2922588"/>
            <a:ext cx="1770062"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Рисунок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8725" y="4835525"/>
            <a:ext cx="27749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Рисунок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575284">
            <a:off x="9383713" y="5776913"/>
            <a:ext cx="76993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1" name="Рисунок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94875" y="4899025"/>
            <a:ext cx="11938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2" name="AutoShape 2" descr="http://muzuz.ru/uploads/images/f/l/o/flora_fauna_instrumental.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2000"/>
          </a:p>
        </p:txBody>
      </p:sp>
      <p:pic>
        <p:nvPicPr>
          <p:cNvPr id="141323" name="Рисунок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6050" y="4845050"/>
            <a:ext cx="2954338"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4" name="Picture 6" descr="http://muzuz.ru/uploads/images/f/l/o/flora_fauna_instrumenta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16313" y="4845050"/>
            <a:ext cx="26416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5" name="Рисунок 1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84025" y="53975"/>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6" name="Рисунок 1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barn(outVertical)">
                                      <p:cBhvr>
                                        <p:cTn id="7" dur="1250"/>
                                        <p:tgtEl>
                                          <p:spTgt spid="14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Заголовок 1"/>
          <p:cNvSpPr>
            <a:spLocks noGrp="1"/>
          </p:cNvSpPr>
          <p:nvPr>
            <p:ph type="title"/>
          </p:nvPr>
        </p:nvSpPr>
        <p:spPr>
          <a:solidFill>
            <a:schemeClr val="accent6">
              <a:lumMod val="20000"/>
              <a:lumOff val="80000"/>
            </a:schemeClr>
          </a:solidFill>
          <a:ln w="28575">
            <a:solidFill>
              <a:schemeClr val="accent6">
                <a:lumMod val="75000"/>
              </a:schemeClr>
            </a:solidFill>
          </a:ln>
        </p:spPr>
        <p:txBody>
          <a:bodyPr/>
          <a:lstStyle/>
          <a:p>
            <a:pPr>
              <a:defRPr/>
            </a:pPr>
            <a:r>
              <a:rPr lang="ru-RU" altLang="ru-RU" dirty="0" smtClean="0"/>
              <a:t>       </a:t>
            </a:r>
            <a:r>
              <a:rPr lang="ru-RU" altLang="ru-RU" b="1" dirty="0" smtClean="0"/>
              <a:t>Значение растворов в практической       </a:t>
            </a:r>
            <a:br>
              <a:rPr lang="ru-RU" altLang="ru-RU" b="1" dirty="0" smtClean="0"/>
            </a:br>
            <a:r>
              <a:rPr lang="ru-RU" altLang="ru-RU" b="1" dirty="0"/>
              <a:t> </a:t>
            </a:r>
            <a:r>
              <a:rPr lang="ru-RU" altLang="ru-RU" b="1" dirty="0" smtClean="0"/>
              <a:t>                деятельности человека</a:t>
            </a:r>
          </a:p>
        </p:txBody>
      </p:sp>
      <p:sp>
        <p:nvSpPr>
          <p:cNvPr id="142339" name="Объект 2"/>
          <p:cNvSpPr>
            <a:spLocks noGrp="1"/>
          </p:cNvSpPr>
          <p:nvPr>
            <p:ph idx="1"/>
          </p:nvPr>
        </p:nvSpPr>
        <p:spPr/>
        <p:txBody>
          <a:bodyPr/>
          <a:lstStyle/>
          <a:p>
            <a:pPr algn="ctr"/>
            <a:r>
              <a:rPr lang="ru-RU" altLang="ru-RU" sz="3200" smtClean="0"/>
              <a:t>Вода используется для получения растворов для различных отраслей народного хозяйства</a:t>
            </a:r>
            <a:r>
              <a:rPr lang="en-US" altLang="ru-RU" sz="3200" smtClean="0"/>
              <a:t>, </a:t>
            </a:r>
            <a:r>
              <a:rPr lang="ru-RU" altLang="ru-RU" sz="3200" smtClean="0"/>
              <a:t>включая химическую промышленность</a:t>
            </a:r>
            <a:r>
              <a:rPr lang="en-US" altLang="ru-RU" sz="3200" smtClean="0"/>
              <a:t>, </a:t>
            </a:r>
            <a:r>
              <a:rPr lang="ru-RU" altLang="ru-RU" sz="3200" smtClean="0"/>
              <a:t>медицину</a:t>
            </a:r>
            <a:r>
              <a:rPr lang="en-US" altLang="ru-RU" sz="3200" smtClean="0"/>
              <a:t>,</a:t>
            </a:r>
            <a:r>
              <a:rPr lang="ru-RU" altLang="ru-RU" sz="3200" smtClean="0"/>
              <a:t> быт и науку</a:t>
            </a:r>
          </a:p>
          <a:p>
            <a:endParaRPr lang="ru-RU" altLang="ru-RU" smtClean="0"/>
          </a:p>
        </p:txBody>
      </p:sp>
      <p:pic>
        <p:nvPicPr>
          <p:cNvPr id="142340"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113" y="3635375"/>
            <a:ext cx="3178175"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5" y="3635375"/>
            <a:ext cx="3933825"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48650" y="3635375"/>
            <a:ext cx="3678238"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Рисунок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26875"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Рисунок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1250" fill="hold"/>
                                        <p:tgtEl>
                                          <p:spTgt spid="137218"/>
                                        </p:tgtEl>
                                        <p:attrNameLst>
                                          <p:attrName>ppt_w</p:attrName>
                                        </p:attrNameLst>
                                      </p:cBhvr>
                                      <p:tavLst>
                                        <p:tav tm="0">
                                          <p:val>
                                            <p:fltVal val="0"/>
                                          </p:val>
                                        </p:tav>
                                        <p:tav tm="100000">
                                          <p:val>
                                            <p:strVal val="#ppt_w"/>
                                          </p:val>
                                        </p:tav>
                                      </p:tavLst>
                                    </p:anim>
                                    <p:anim calcmode="lin" valueType="num">
                                      <p:cBhvr>
                                        <p:cTn id="8" dur="1250" fill="hold"/>
                                        <p:tgtEl>
                                          <p:spTgt spid="137218"/>
                                        </p:tgtEl>
                                        <p:attrNameLst>
                                          <p:attrName>ppt_h</p:attrName>
                                        </p:attrNameLst>
                                      </p:cBhvr>
                                      <p:tavLst>
                                        <p:tav tm="0">
                                          <p:val>
                                            <p:fltVal val="0"/>
                                          </p:val>
                                        </p:tav>
                                        <p:tav tm="100000">
                                          <p:val>
                                            <p:strVal val="#ppt_h"/>
                                          </p:val>
                                        </p:tav>
                                      </p:tavLst>
                                    </p:anim>
                                    <p:animEffect transition="in" filter="fade">
                                      <p:cBhvr>
                                        <p:cTn id="9" dur="1250"/>
                                        <p:tgtEl>
                                          <p:spTgt spid="137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Объект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767388" y="4713288"/>
            <a:ext cx="3048000" cy="2125662"/>
          </a:xfrm>
        </p:spPr>
      </p:pic>
      <p:pic>
        <p:nvPicPr>
          <p:cNvPr id="143363"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8050" y="117475"/>
            <a:ext cx="306228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Рисунок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09050" y="4729163"/>
            <a:ext cx="3330575"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Рисунок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68650" y="2454275"/>
            <a:ext cx="2814638"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325" y="106363"/>
            <a:ext cx="329565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Рисунок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0825" y="481013"/>
            <a:ext cx="2649538"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Объект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11475" y="4702175"/>
            <a:ext cx="276225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Рисунок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7838" y="471488"/>
            <a:ext cx="2800350"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0" name="Picture 2" descr="https://gidpokraske.ru/wp-content/uploads/2017/06/zink2-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25" y="4702175"/>
            <a:ext cx="2757488"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1" name="Рисунок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436100" y="2468563"/>
            <a:ext cx="275590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2" name="Рисунок 16"/>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325" y="2468563"/>
            <a:ext cx="3014663"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3" name="Рисунок 1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849100" y="0"/>
            <a:ext cx="352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4" name="Рисунок 14">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1906250" y="639603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75" name="Object 17"/>
          <p:cNvGraphicFramePr>
            <a:graphicFrameLocks noChangeAspect="1"/>
          </p:cNvGraphicFramePr>
          <p:nvPr/>
        </p:nvGraphicFramePr>
        <p:xfrm>
          <a:off x="6070600" y="2476500"/>
          <a:ext cx="3243263" cy="2119313"/>
        </p:xfrm>
        <a:graphic>
          <a:graphicData uri="http://schemas.openxmlformats.org/presentationml/2006/ole">
            <mc:AlternateContent xmlns:mc="http://schemas.openxmlformats.org/markup-compatibility/2006">
              <mc:Choice xmlns:v="urn:schemas-microsoft-com:vml" Requires="v">
                <p:oleObj spid="_x0000_s144229" name="Image" r:id="rId18" imgW="9930159" imgH="6133333" progId="Photoshop.Image.9">
                  <p:embed/>
                </p:oleObj>
              </mc:Choice>
              <mc:Fallback>
                <p:oleObj name="Image" r:id="rId18" imgW="9930159" imgH="6133333" progId="Photoshop.Image.9">
                  <p:embed/>
                  <p:pic>
                    <p:nvPicPr>
                      <p:cNvPr id="0" name="Object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70600" y="2476500"/>
                        <a:ext cx="32432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3366"/>
                                        </p:tgtEl>
                                        <p:attrNameLst>
                                          <p:attrName>style.visibility</p:attrName>
                                        </p:attrNameLst>
                                      </p:cBhvr>
                                      <p:to>
                                        <p:strVal val="visible"/>
                                      </p:to>
                                    </p:set>
                                    <p:animEffect transition="in" filter="wheel(1)">
                                      <p:cBhvr>
                                        <p:cTn id="7" dur="1250"/>
                                        <p:tgtEl>
                                          <p:spTgt spid="143366"/>
                                        </p:tgtEl>
                                      </p:cBhvr>
                                    </p:animEffect>
                                  </p:childTnLst>
                                </p:cTn>
                              </p:par>
                              <p:par>
                                <p:cTn id="8" presetID="21" presetClass="entr" presetSubtype="1" fill="hold" nodeType="withEffect">
                                  <p:stCondLst>
                                    <p:cond delay="0"/>
                                  </p:stCondLst>
                                  <p:childTnLst>
                                    <p:set>
                                      <p:cBhvr>
                                        <p:cTn id="9" dur="1" fill="hold">
                                          <p:stCondLst>
                                            <p:cond delay="0"/>
                                          </p:stCondLst>
                                        </p:cTn>
                                        <p:tgtEl>
                                          <p:spTgt spid="143363"/>
                                        </p:tgtEl>
                                        <p:attrNameLst>
                                          <p:attrName>style.visibility</p:attrName>
                                        </p:attrNameLst>
                                      </p:cBhvr>
                                      <p:to>
                                        <p:strVal val="visible"/>
                                      </p:to>
                                    </p:set>
                                    <p:animEffect transition="in" filter="wheel(1)">
                                      <p:cBhvr>
                                        <p:cTn id="10" dur="1250"/>
                                        <p:tgtEl>
                                          <p:spTgt spid="143363"/>
                                        </p:tgtEl>
                                      </p:cBhvr>
                                    </p:animEffect>
                                  </p:childTnLst>
                                </p:cTn>
                              </p:par>
                              <p:par>
                                <p:cTn id="11" presetID="21" presetClass="entr" presetSubtype="1" fill="hold" nodeType="withEffect">
                                  <p:stCondLst>
                                    <p:cond delay="0"/>
                                  </p:stCondLst>
                                  <p:childTnLst>
                                    <p:set>
                                      <p:cBhvr>
                                        <p:cTn id="12" dur="1" fill="hold">
                                          <p:stCondLst>
                                            <p:cond delay="0"/>
                                          </p:stCondLst>
                                        </p:cTn>
                                        <p:tgtEl>
                                          <p:spTgt spid="143367"/>
                                        </p:tgtEl>
                                        <p:attrNameLst>
                                          <p:attrName>style.visibility</p:attrName>
                                        </p:attrNameLst>
                                      </p:cBhvr>
                                      <p:to>
                                        <p:strVal val="visible"/>
                                      </p:to>
                                    </p:set>
                                    <p:animEffect transition="in" filter="wheel(1)">
                                      <p:cBhvr>
                                        <p:cTn id="13" dur="1250"/>
                                        <p:tgtEl>
                                          <p:spTgt spid="143367"/>
                                        </p:tgtEl>
                                      </p:cBhvr>
                                    </p:animEffect>
                                  </p:childTnLst>
                                </p:cTn>
                              </p:par>
                              <p:par>
                                <p:cTn id="14" presetID="21" presetClass="entr" presetSubtype="1" fill="hold" nodeType="withEffect">
                                  <p:stCondLst>
                                    <p:cond delay="0"/>
                                  </p:stCondLst>
                                  <p:childTnLst>
                                    <p:set>
                                      <p:cBhvr>
                                        <p:cTn id="15" dur="1" fill="hold">
                                          <p:stCondLst>
                                            <p:cond delay="0"/>
                                          </p:stCondLst>
                                        </p:cTn>
                                        <p:tgtEl>
                                          <p:spTgt spid="143369"/>
                                        </p:tgtEl>
                                        <p:attrNameLst>
                                          <p:attrName>style.visibility</p:attrName>
                                        </p:attrNameLst>
                                      </p:cBhvr>
                                      <p:to>
                                        <p:strVal val="visible"/>
                                      </p:to>
                                    </p:set>
                                    <p:animEffect transition="in" filter="wheel(1)">
                                      <p:cBhvr>
                                        <p:cTn id="16" dur="1250"/>
                                        <p:tgtEl>
                                          <p:spTgt spid="143369"/>
                                        </p:tgtEl>
                                      </p:cBhvr>
                                    </p:animEffect>
                                  </p:childTnLst>
                                </p:cTn>
                              </p:par>
                              <p:par>
                                <p:cTn id="17" presetID="21" presetClass="entr" presetSubtype="1" fill="hold" nodeType="withEffect">
                                  <p:stCondLst>
                                    <p:cond delay="0"/>
                                  </p:stCondLst>
                                  <p:childTnLst>
                                    <p:set>
                                      <p:cBhvr>
                                        <p:cTn id="18" dur="1" fill="hold">
                                          <p:stCondLst>
                                            <p:cond delay="0"/>
                                          </p:stCondLst>
                                        </p:cTn>
                                        <p:tgtEl>
                                          <p:spTgt spid="143372"/>
                                        </p:tgtEl>
                                        <p:attrNameLst>
                                          <p:attrName>style.visibility</p:attrName>
                                        </p:attrNameLst>
                                      </p:cBhvr>
                                      <p:to>
                                        <p:strVal val="visible"/>
                                      </p:to>
                                    </p:set>
                                    <p:animEffect transition="in" filter="wheel(1)">
                                      <p:cBhvr>
                                        <p:cTn id="19" dur="1250"/>
                                        <p:tgtEl>
                                          <p:spTgt spid="143372"/>
                                        </p:tgtEl>
                                      </p:cBhvr>
                                    </p:animEffect>
                                  </p:childTnLst>
                                </p:cTn>
                              </p:par>
                              <p:par>
                                <p:cTn id="20" presetID="21" presetClass="entr" presetSubtype="1" fill="hold" nodeType="withEffect">
                                  <p:stCondLst>
                                    <p:cond delay="0"/>
                                  </p:stCondLst>
                                  <p:childTnLst>
                                    <p:set>
                                      <p:cBhvr>
                                        <p:cTn id="21" dur="1" fill="hold">
                                          <p:stCondLst>
                                            <p:cond delay="0"/>
                                          </p:stCondLst>
                                        </p:cTn>
                                        <p:tgtEl>
                                          <p:spTgt spid="143365"/>
                                        </p:tgtEl>
                                        <p:attrNameLst>
                                          <p:attrName>style.visibility</p:attrName>
                                        </p:attrNameLst>
                                      </p:cBhvr>
                                      <p:to>
                                        <p:strVal val="visible"/>
                                      </p:to>
                                    </p:set>
                                    <p:animEffect transition="in" filter="wheel(1)">
                                      <p:cBhvr>
                                        <p:cTn id="22" dur="1250"/>
                                        <p:tgtEl>
                                          <p:spTgt spid="143365"/>
                                        </p:tgtEl>
                                      </p:cBhvr>
                                    </p:animEffect>
                                  </p:childTnLst>
                                </p:cTn>
                              </p:par>
                              <p:par>
                                <p:cTn id="23" presetID="21" presetClass="entr" presetSubtype="1" fill="hold" nodeType="withEffect">
                                  <p:stCondLst>
                                    <p:cond delay="0"/>
                                  </p:stCondLst>
                                  <p:childTnLst>
                                    <p:set>
                                      <p:cBhvr>
                                        <p:cTn id="24" dur="1" fill="hold">
                                          <p:stCondLst>
                                            <p:cond delay="0"/>
                                          </p:stCondLst>
                                        </p:cTn>
                                        <p:tgtEl>
                                          <p:spTgt spid="143375"/>
                                        </p:tgtEl>
                                        <p:attrNameLst>
                                          <p:attrName>style.visibility</p:attrName>
                                        </p:attrNameLst>
                                      </p:cBhvr>
                                      <p:to>
                                        <p:strVal val="visible"/>
                                      </p:to>
                                    </p:set>
                                    <p:animEffect transition="in" filter="wheel(1)">
                                      <p:cBhvr>
                                        <p:cTn id="25" dur="1250"/>
                                        <p:tgtEl>
                                          <p:spTgt spid="143375"/>
                                        </p:tgtEl>
                                      </p:cBhvr>
                                    </p:animEffect>
                                  </p:childTnLst>
                                </p:cTn>
                              </p:par>
                              <p:par>
                                <p:cTn id="26" presetID="21" presetClass="entr" presetSubtype="1" fill="hold" nodeType="withEffect">
                                  <p:stCondLst>
                                    <p:cond delay="0"/>
                                  </p:stCondLst>
                                  <p:childTnLst>
                                    <p:set>
                                      <p:cBhvr>
                                        <p:cTn id="27" dur="1" fill="hold">
                                          <p:stCondLst>
                                            <p:cond delay="0"/>
                                          </p:stCondLst>
                                        </p:cTn>
                                        <p:tgtEl>
                                          <p:spTgt spid="143371"/>
                                        </p:tgtEl>
                                        <p:attrNameLst>
                                          <p:attrName>style.visibility</p:attrName>
                                        </p:attrNameLst>
                                      </p:cBhvr>
                                      <p:to>
                                        <p:strVal val="visible"/>
                                      </p:to>
                                    </p:set>
                                    <p:animEffect transition="in" filter="wheel(1)">
                                      <p:cBhvr>
                                        <p:cTn id="28" dur="1250"/>
                                        <p:tgtEl>
                                          <p:spTgt spid="143371"/>
                                        </p:tgtEl>
                                      </p:cBhvr>
                                    </p:animEffect>
                                  </p:childTnLst>
                                </p:cTn>
                              </p:par>
                              <p:par>
                                <p:cTn id="29" presetID="21" presetClass="entr" presetSubtype="1" fill="hold" nodeType="withEffect">
                                  <p:stCondLst>
                                    <p:cond delay="0"/>
                                  </p:stCondLst>
                                  <p:childTnLst>
                                    <p:set>
                                      <p:cBhvr>
                                        <p:cTn id="30" dur="1" fill="hold">
                                          <p:stCondLst>
                                            <p:cond delay="0"/>
                                          </p:stCondLst>
                                        </p:cTn>
                                        <p:tgtEl>
                                          <p:spTgt spid="143370"/>
                                        </p:tgtEl>
                                        <p:attrNameLst>
                                          <p:attrName>style.visibility</p:attrName>
                                        </p:attrNameLst>
                                      </p:cBhvr>
                                      <p:to>
                                        <p:strVal val="visible"/>
                                      </p:to>
                                    </p:set>
                                    <p:animEffect transition="in" filter="wheel(1)">
                                      <p:cBhvr>
                                        <p:cTn id="31" dur="1250"/>
                                        <p:tgtEl>
                                          <p:spTgt spid="143370"/>
                                        </p:tgtEl>
                                      </p:cBhvr>
                                    </p:animEffect>
                                  </p:childTnLst>
                                </p:cTn>
                              </p:par>
                              <p:par>
                                <p:cTn id="32" presetID="21" presetClass="entr" presetSubtype="1" fill="hold" nodeType="withEffect">
                                  <p:stCondLst>
                                    <p:cond delay="0"/>
                                  </p:stCondLst>
                                  <p:childTnLst>
                                    <p:set>
                                      <p:cBhvr>
                                        <p:cTn id="33" dur="1" fill="hold">
                                          <p:stCondLst>
                                            <p:cond delay="0"/>
                                          </p:stCondLst>
                                        </p:cTn>
                                        <p:tgtEl>
                                          <p:spTgt spid="143368"/>
                                        </p:tgtEl>
                                        <p:attrNameLst>
                                          <p:attrName>style.visibility</p:attrName>
                                        </p:attrNameLst>
                                      </p:cBhvr>
                                      <p:to>
                                        <p:strVal val="visible"/>
                                      </p:to>
                                    </p:set>
                                    <p:animEffect transition="in" filter="wheel(1)">
                                      <p:cBhvr>
                                        <p:cTn id="34" dur="1250"/>
                                        <p:tgtEl>
                                          <p:spTgt spid="143368"/>
                                        </p:tgtEl>
                                      </p:cBhvr>
                                    </p:animEffect>
                                  </p:childTnLst>
                                </p:cTn>
                              </p:par>
                              <p:par>
                                <p:cTn id="35" presetID="21" presetClass="entr" presetSubtype="1" fill="hold" nodeType="withEffect">
                                  <p:stCondLst>
                                    <p:cond delay="0"/>
                                  </p:stCondLst>
                                  <p:childTnLst>
                                    <p:set>
                                      <p:cBhvr>
                                        <p:cTn id="36" dur="1" fill="hold">
                                          <p:stCondLst>
                                            <p:cond delay="0"/>
                                          </p:stCondLst>
                                        </p:cTn>
                                        <p:tgtEl>
                                          <p:spTgt spid="143362"/>
                                        </p:tgtEl>
                                        <p:attrNameLst>
                                          <p:attrName>style.visibility</p:attrName>
                                        </p:attrNameLst>
                                      </p:cBhvr>
                                      <p:to>
                                        <p:strVal val="visible"/>
                                      </p:to>
                                    </p:set>
                                    <p:animEffect transition="in" filter="wheel(1)">
                                      <p:cBhvr>
                                        <p:cTn id="37" dur="1250"/>
                                        <p:tgtEl>
                                          <p:spTgt spid="143362"/>
                                        </p:tgtEl>
                                      </p:cBhvr>
                                    </p:animEffect>
                                  </p:childTnLst>
                                </p:cTn>
                              </p:par>
                              <p:par>
                                <p:cTn id="38" presetID="21" presetClass="entr" presetSubtype="1" fill="hold" nodeType="withEffect">
                                  <p:stCondLst>
                                    <p:cond delay="0"/>
                                  </p:stCondLst>
                                  <p:childTnLst>
                                    <p:set>
                                      <p:cBhvr>
                                        <p:cTn id="39" dur="1" fill="hold">
                                          <p:stCondLst>
                                            <p:cond delay="0"/>
                                          </p:stCondLst>
                                        </p:cTn>
                                        <p:tgtEl>
                                          <p:spTgt spid="143364"/>
                                        </p:tgtEl>
                                        <p:attrNameLst>
                                          <p:attrName>style.visibility</p:attrName>
                                        </p:attrNameLst>
                                      </p:cBhvr>
                                      <p:to>
                                        <p:strVal val="visible"/>
                                      </p:to>
                                    </p:set>
                                    <p:animEffect transition="in" filter="wheel(1)">
                                      <p:cBhvr>
                                        <p:cTn id="40" dur="1250"/>
                                        <p:tgtEl>
                                          <p:spTgt spid="14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638" y="2595563"/>
            <a:ext cx="1884362"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Рисунок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5213" y="4751388"/>
            <a:ext cx="35337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Рисунок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2025" y="34925"/>
            <a:ext cx="329406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Рисунок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7725" y="508000"/>
            <a:ext cx="239553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Объект 3"/>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a:xfrm>
            <a:off x="0" y="87313"/>
            <a:ext cx="3195638" cy="2530475"/>
          </a:xfrm>
        </p:spPr>
      </p:pic>
      <p:pic>
        <p:nvPicPr>
          <p:cNvPr id="144391" name="Picture 2" descr="http://svoesp.ru/files/793/793777db549068662fa514aa729d16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5" y="4883150"/>
            <a:ext cx="1677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Рисунок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46250" y="4968875"/>
            <a:ext cx="199707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3" name="Рисунок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52863" y="4968875"/>
            <a:ext cx="212248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Рисунок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33738" y="2682875"/>
            <a:ext cx="25495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Picture 2" descr="http://park-parfum-opt.ru/d/1488276/d/24388110__541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40900" y="4802188"/>
            <a:ext cx="245110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6" name="AutoShape 2"/>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2000"/>
          </a:p>
        </p:txBody>
      </p:sp>
      <p:sp>
        <p:nvSpPr>
          <p:cNvPr id="144397" name="AutoShape 4"/>
          <p:cNvSpPr>
            <a:spLocks noChangeAspect="1" noChangeArrowheads="1"/>
          </p:cNvSpPr>
          <p:nvPr/>
        </p:nvSpPr>
        <p:spPr bwMode="auto">
          <a:xfrm>
            <a:off x="21590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2000"/>
          </a:p>
        </p:txBody>
      </p:sp>
      <p:pic>
        <p:nvPicPr>
          <p:cNvPr id="144398" name="Рисунок 23"/>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55138" y="127000"/>
            <a:ext cx="26463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9" name="Рисунок 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4825" y="2473325"/>
            <a:ext cx="2509838"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0" name="Рисунок 16">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904663" y="34925"/>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1" name="Рисунок 1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4402" name="Object 20"/>
          <p:cNvGraphicFramePr>
            <a:graphicFrameLocks noChangeAspect="1"/>
          </p:cNvGraphicFramePr>
          <p:nvPr/>
        </p:nvGraphicFramePr>
        <p:xfrm>
          <a:off x="6353175" y="2454275"/>
          <a:ext cx="2733675" cy="1973263"/>
        </p:xfrm>
        <a:graphic>
          <a:graphicData uri="http://schemas.openxmlformats.org/presentationml/2006/ole">
            <mc:AlternateContent xmlns:mc="http://schemas.openxmlformats.org/markup-compatibility/2006">
              <mc:Choice xmlns:v="urn:schemas-microsoft-com:vml" Requires="v">
                <p:oleObj spid="_x0000_s145255" name="Image" r:id="rId19" imgW="6031746" imgH="4355556" progId="Photoshop.Image.9">
                  <p:embed/>
                </p:oleObj>
              </mc:Choice>
              <mc:Fallback>
                <p:oleObj name="Image" r:id="rId19" imgW="6031746" imgH="4355556" progId="Photoshop.Image.9">
                  <p:embed/>
                  <p:pic>
                    <p:nvPicPr>
                      <p:cNvPr id="0" name="Object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53175" y="2454275"/>
                        <a:ext cx="2733675"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4390"/>
                                        </p:tgtEl>
                                        <p:attrNameLst>
                                          <p:attrName>style.visibility</p:attrName>
                                        </p:attrNameLst>
                                      </p:cBhvr>
                                      <p:to>
                                        <p:strVal val="visible"/>
                                      </p:to>
                                    </p:set>
                                    <p:animEffect transition="in" filter="wheel(1)">
                                      <p:cBhvr>
                                        <p:cTn id="7" dur="1250"/>
                                        <p:tgtEl>
                                          <p:spTgt spid="144390"/>
                                        </p:tgtEl>
                                      </p:cBhvr>
                                    </p:animEffect>
                                  </p:childTnLst>
                                </p:cTn>
                              </p:par>
                              <p:par>
                                <p:cTn id="8" presetID="21" presetClass="entr" presetSubtype="1" fill="hold" nodeType="withEffect">
                                  <p:stCondLst>
                                    <p:cond delay="0"/>
                                  </p:stCondLst>
                                  <p:childTnLst>
                                    <p:set>
                                      <p:cBhvr>
                                        <p:cTn id="9" dur="1" fill="hold">
                                          <p:stCondLst>
                                            <p:cond delay="0"/>
                                          </p:stCondLst>
                                        </p:cTn>
                                        <p:tgtEl>
                                          <p:spTgt spid="144389"/>
                                        </p:tgtEl>
                                        <p:attrNameLst>
                                          <p:attrName>style.visibility</p:attrName>
                                        </p:attrNameLst>
                                      </p:cBhvr>
                                      <p:to>
                                        <p:strVal val="visible"/>
                                      </p:to>
                                    </p:set>
                                    <p:animEffect transition="in" filter="wheel(1)">
                                      <p:cBhvr>
                                        <p:cTn id="10" dur="1250"/>
                                        <p:tgtEl>
                                          <p:spTgt spid="144389"/>
                                        </p:tgtEl>
                                      </p:cBhvr>
                                    </p:animEffect>
                                  </p:childTnLst>
                                </p:cTn>
                              </p:par>
                              <p:par>
                                <p:cTn id="11" presetID="21" presetClass="entr" presetSubtype="1" fill="hold" nodeType="withEffect">
                                  <p:stCondLst>
                                    <p:cond delay="0"/>
                                  </p:stCondLst>
                                  <p:childTnLst>
                                    <p:set>
                                      <p:cBhvr>
                                        <p:cTn id="12" dur="1" fill="hold">
                                          <p:stCondLst>
                                            <p:cond delay="0"/>
                                          </p:stCondLst>
                                        </p:cTn>
                                        <p:tgtEl>
                                          <p:spTgt spid="144388"/>
                                        </p:tgtEl>
                                        <p:attrNameLst>
                                          <p:attrName>style.visibility</p:attrName>
                                        </p:attrNameLst>
                                      </p:cBhvr>
                                      <p:to>
                                        <p:strVal val="visible"/>
                                      </p:to>
                                    </p:set>
                                    <p:animEffect transition="in" filter="wheel(1)">
                                      <p:cBhvr>
                                        <p:cTn id="13" dur="1250"/>
                                        <p:tgtEl>
                                          <p:spTgt spid="144388"/>
                                        </p:tgtEl>
                                      </p:cBhvr>
                                    </p:animEffect>
                                  </p:childTnLst>
                                </p:cTn>
                              </p:par>
                              <p:par>
                                <p:cTn id="14" presetID="21" presetClass="entr" presetSubtype="1" fill="hold" nodeType="withEffect">
                                  <p:stCondLst>
                                    <p:cond delay="0"/>
                                  </p:stCondLst>
                                  <p:childTnLst>
                                    <p:set>
                                      <p:cBhvr>
                                        <p:cTn id="15" dur="1" fill="hold">
                                          <p:stCondLst>
                                            <p:cond delay="0"/>
                                          </p:stCondLst>
                                        </p:cTn>
                                        <p:tgtEl>
                                          <p:spTgt spid="144398"/>
                                        </p:tgtEl>
                                        <p:attrNameLst>
                                          <p:attrName>style.visibility</p:attrName>
                                        </p:attrNameLst>
                                      </p:cBhvr>
                                      <p:to>
                                        <p:strVal val="visible"/>
                                      </p:to>
                                    </p:set>
                                    <p:animEffect transition="in" filter="wheel(1)">
                                      <p:cBhvr>
                                        <p:cTn id="16" dur="1250"/>
                                        <p:tgtEl>
                                          <p:spTgt spid="144398"/>
                                        </p:tgtEl>
                                      </p:cBhvr>
                                    </p:animEffect>
                                  </p:childTnLst>
                                </p:cTn>
                              </p:par>
                              <p:par>
                                <p:cTn id="17" presetID="21" presetClass="entr" presetSubtype="1" fill="hold" nodeType="withEffect">
                                  <p:stCondLst>
                                    <p:cond delay="0"/>
                                  </p:stCondLst>
                                  <p:childTnLst>
                                    <p:set>
                                      <p:cBhvr>
                                        <p:cTn id="18" dur="1" fill="hold">
                                          <p:stCondLst>
                                            <p:cond delay="0"/>
                                          </p:stCondLst>
                                        </p:cTn>
                                        <p:tgtEl>
                                          <p:spTgt spid="144386"/>
                                        </p:tgtEl>
                                        <p:attrNameLst>
                                          <p:attrName>style.visibility</p:attrName>
                                        </p:attrNameLst>
                                      </p:cBhvr>
                                      <p:to>
                                        <p:strVal val="visible"/>
                                      </p:to>
                                    </p:set>
                                    <p:animEffect transition="in" filter="wheel(1)">
                                      <p:cBhvr>
                                        <p:cTn id="19" dur="1250"/>
                                        <p:tgtEl>
                                          <p:spTgt spid="144386"/>
                                        </p:tgtEl>
                                      </p:cBhvr>
                                    </p:animEffect>
                                  </p:childTnLst>
                                </p:cTn>
                              </p:par>
                              <p:par>
                                <p:cTn id="20" presetID="21" presetClass="entr" presetSubtype="1" fill="hold" nodeType="withEffect">
                                  <p:stCondLst>
                                    <p:cond delay="0"/>
                                  </p:stCondLst>
                                  <p:childTnLst>
                                    <p:set>
                                      <p:cBhvr>
                                        <p:cTn id="21" dur="1" fill="hold">
                                          <p:stCondLst>
                                            <p:cond delay="0"/>
                                          </p:stCondLst>
                                        </p:cTn>
                                        <p:tgtEl>
                                          <p:spTgt spid="144394"/>
                                        </p:tgtEl>
                                        <p:attrNameLst>
                                          <p:attrName>style.visibility</p:attrName>
                                        </p:attrNameLst>
                                      </p:cBhvr>
                                      <p:to>
                                        <p:strVal val="visible"/>
                                      </p:to>
                                    </p:set>
                                    <p:animEffect transition="in" filter="wheel(1)">
                                      <p:cBhvr>
                                        <p:cTn id="22" dur="1250"/>
                                        <p:tgtEl>
                                          <p:spTgt spid="144394"/>
                                        </p:tgtEl>
                                      </p:cBhvr>
                                    </p:animEffect>
                                  </p:childTnLst>
                                </p:cTn>
                              </p:par>
                              <p:par>
                                <p:cTn id="23" presetID="21" presetClass="entr" presetSubtype="1" fill="hold" nodeType="withEffect">
                                  <p:stCondLst>
                                    <p:cond delay="0"/>
                                  </p:stCondLst>
                                  <p:childTnLst>
                                    <p:set>
                                      <p:cBhvr>
                                        <p:cTn id="24" dur="1" fill="hold">
                                          <p:stCondLst>
                                            <p:cond delay="0"/>
                                          </p:stCondLst>
                                        </p:cTn>
                                        <p:tgtEl>
                                          <p:spTgt spid="144402"/>
                                        </p:tgtEl>
                                        <p:attrNameLst>
                                          <p:attrName>style.visibility</p:attrName>
                                        </p:attrNameLst>
                                      </p:cBhvr>
                                      <p:to>
                                        <p:strVal val="visible"/>
                                      </p:to>
                                    </p:set>
                                    <p:animEffect transition="in" filter="wheel(1)">
                                      <p:cBhvr>
                                        <p:cTn id="25" dur="1250"/>
                                        <p:tgtEl>
                                          <p:spTgt spid="144402"/>
                                        </p:tgtEl>
                                      </p:cBhvr>
                                    </p:animEffect>
                                  </p:childTnLst>
                                </p:cTn>
                              </p:par>
                              <p:par>
                                <p:cTn id="26" presetID="21" presetClass="entr" presetSubtype="1" fill="hold" nodeType="withEffect">
                                  <p:stCondLst>
                                    <p:cond delay="0"/>
                                  </p:stCondLst>
                                  <p:childTnLst>
                                    <p:set>
                                      <p:cBhvr>
                                        <p:cTn id="27" dur="1" fill="hold">
                                          <p:stCondLst>
                                            <p:cond delay="0"/>
                                          </p:stCondLst>
                                        </p:cTn>
                                        <p:tgtEl>
                                          <p:spTgt spid="144399"/>
                                        </p:tgtEl>
                                        <p:attrNameLst>
                                          <p:attrName>style.visibility</p:attrName>
                                        </p:attrNameLst>
                                      </p:cBhvr>
                                      <p:to>
                                        <p:strVal val="visible"/>
                                      </p:to>
                                    </p:set>
                                    <p:animEffect transition="in" filter="wheel(1)">
                                      <p:cBhvr>
                                        <p:cTn id="28" dur="1250"/>
                                        <p:tgtEl>
                                          <p:spTgt spid="144399"/>
                                        </p:tgtEl>
                                      </p:cBhvr>
                                    </p:animEffect>
                                  </p:childTnLst>
                                </p:cTn>
                              </p:par>
                              <p:par>
                                <p:cTn id="29" presetID="21" presetClass="entr" presetSubtype="1" fill="hold" nodeType="withEffect">
                                  <p:stCondLst>
                                    <p:cond delay="0"/>
                                  </p:stCondLst>
                                  <p:childTnLst>
                                    <p:set>
                                      <p:cBhvr>
                                        <p:cTn id="30" dur="1" fill="hold">
                                          <p:stCondLst>
                                            <p:cond delay="0"/>
                                          </p:stCondLst>
                                        </p:cTn>
                                        <p:tgtEl>
                                          <p:spTgt spid="144391"/>
                                        </p:tgtEl>
                                        <p:attrNameLst>
                                          <p:attrName>style.visibility</p:attrName>
                                        </p:attrNameLst>
                                      </p:cBhvr>
                                      <p:to>
                                        <p:strVal val="visible"/>
                                      </p:to>
                                    </p:set>
                                    <p:animEffect transition="in" filter="wheel(1)">
                                      <p:cBhvr>
                                        <p:cTn id="31" dur="1250"/>
                                        <p:tgtEl>
                                          <p:spTgt spid="144391"/>
                                        </p:tgtEl>
                                      </p:cBhvr>
                                    </p:animEffect>
                                  </p:childTnLst>
                                </p:cTn>
                              </p:par>
                              <p:par>
                                <p:cTn id="32" presetID="21" presetClass="entr" presetSubtype="1" fill="hold" nodeType="withEffect">
                                  <p:stCondLst>
                                    <p:cond delay="0"/>
                                  </p:stCondLst>
                                  <p:childTnLst>
                                    <p:set>
                                      <p:cBhvr>
                                        <p:cTn id="33" dur="1" fill="hold">
                                          <p:stCondLst>
                                            <p:cond delay="0"/>
                                          </p:stCondLst>
                                        </p:cTn>
                                        <p:tgtEl>
                                          <p:spTgt spid="144392"/>
                                        </p:tgtEl>
                                        <p:attrNameLst>
                                          <p:attrName>style.visibility</p:attrName>
                                        </p:attrNameLst>
                                      </p:cBhvr>
                                      <p:to>
                                        <p:strVal val="visible"/>
                                      </p:to>
                                    </p:set>
                                    <p:animEffect transition="in" filter="wheel(1)">
                                      <p:cBhvr>
                                        <p:cTn id="34" dur="1250"/>
                                        <p:tgtEl>
                                          <p:spTgt spid="144392"/>
                                        </p:tgtEl>
                                      </p:cBhvr>
                                    </p:animEffect>
                                  </p:childTnLst>
                                </p:cTn>
                              </p:par>
                              <p:par>
                                <p:cTn id="35" presetID="21" presetClass="entr" presetSubtype="1" fill="hold" nodeType="withEffect">
                                  <p:stCondLst>
                                    <p:cond delay="0"/>
                                  </p:stCondLst>
                                  <p:childTnLst>
                                    <p:set>
                                      <p:cBhvr>
                                        <p:cTn id="36" dur="1" fill="hold">
                                          <p:stCondLst>
                                            <p:cond delay="0"/>
                                          </p:stCondLst>
                                        </p:cTn>
                                        <p:tgtEl>
                                          <p:spTgt spid="144393"/>
                                        </p:tgtEl>
                                        <p:attrNameLst>
                                          <p:attrName>style.visibility</p:attrName>
                                        </p:attrNameLst>
                                      </p:cBhvr>
                                      <p:to>
                                        <p:strVal val="visible"/>
                                      </p:to>
                                    </p:set>
                                    <p:animEffect transition="in" filter="wheel(1)">
                                      <p:cBhvr>
                                        <p:cTn id="37" dur="1250"/>
                                        <p:tgtEl>
                                          <p:spTgt spid="144393"/>
                                        </p:tgtEl>
                                      </p:cBhvr>
                                    </p:animEffect>
                                  </p:childTnLst>
                                </p:cTn>
                              </p:par>
                              <p:par>
                                <p:cTn id="38" presetID="21" presetClass="entr" presetSubtype="1" fill="hold" nodeType="withEffect">
                                  <p:stCondLst>
                                    <p:cond delay="0"/>
                                  </p:stCondLst>
                                  <p:childTnLst>
                                    <p:set>
                                      <p:cBhvr>
                                        <p:cTn id="39" dur="1" fill="hold">
                                          <p:stCondLst>
                                            <p:cond delay="0"/>
                                          </p:stCondLst>
                                        </p:cTn>
                                        <p:tgtEl>
                                          <p:spTgt spid="144387"/>
                                        </p:tgtEl>
                                        <p:attrNameLst>
                                          <p:attrName>style.visibility</p:attrName>
                                        </p:attrNameLst>
                                      </p:cBhvr>
                                      <p:to>
                                        <p:strVal val="visible"/>
                                      </p:to>
                                    </p:set>
                                    <p:animEffect transition="in" filter="wheel(1)">
                                      <p:cBhvr>
                                        <p:cTn id="40" dur="1250"/>
                                        <p:tgtEl>
                                          <p:spTgt spid="144387"/>
                                        </p:tgtEl>
                                      </p:cBhvr>
                                    </p:animEffect>
                                  </p:childTnLst>
                                </p:cTn>
                              </p:par>
                              <p:par>
                                <p:cTn id="41" presetID="21" presetClass="entr" presetSubtype="1" fill="hold" nodeType="withEffect">
                                  <p:stCondLst>
                                    <p:cond delay="0"/>
                                  </p:stCondLst>
                                  <p:childTnLst>
                                    <p:set>
                                      <p:cBhvr>
                                        <p:cTn id="42" dur="1" fill="hold">
                                          <p:stCondLst>
                                            <p:cond delay="0"/>
                                          </p:stCondLst>
                                        </p:cTn>
                                        <p:tgtEl>
                                          <p:spTgt spid="144395"/>
                                        </p:tgtEl>
                                        <p:attrNameLst>
                                          <p:attrName>style.visibility</p:attrName>
                                        </p:attrNameLst>
                                      </p:cBhvr>
                                      <p:to>
                                        <p:strVal val="visible"/>
                                      </p:to>
                                    </p:set>
                                    <p:animEffect transition="in" filter="wheel(1)">
                                      <p:cBhvr>
                                        <p:cTn id="43" dur="1250"/>
                                        <p:tgtEl>
                                          <p:spTgt spid="144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234950" y="0"/>
            <a:ext cx="11452225" cy="1081088"/>
          </a:xfrm>
          <a:solidFill>
            <a:schemeClr val="accent2">
              <a:lumMod val="40000"/>
              <a:lumOff val="60000"/>
            </a:schemeClr>
          </a:solidFill>
          <a:ln w="28575">
            <a:solidFill>
              <a:srgbClr val="C00000"/>
            </a:solidFill>
          </a:ln>
        </p:spPr>
        <p:txBody>
          <a:bodyPr/>
          <a:lstStyle/>
          <a:p>
            <a:pPr eaLnBrk="1" hangingPunct="1">
              <a:defRPr/>
            </a:pPr>
            <a:r>
              <a:rPr lang="ru-RU" altLang="ru-RU" sz="3600" b="1" dirty="0" smtClean="0"/>
              <a:t>   Сколько воды в растительных и животных организмах </a:t>
            </a:r>
            <a:r>
              <a:rPr lang="en-US" altLang="ru-RU" sz="3600" b="1" dirty="0" smtClean="0"/>
              <a:t>?</a:t>
            </a:r>
            <a:endParaRPr lang="ru-RU" altLang="ru-RU" sz="3600" b="1" dirty="0" smtClean="0"/>
          </a:p>
        </p:txBody>
      </p:sp>
      <p:graphicFrame>
        <p:nvGraphicFramePr>
          <p:cNvPr id="8" name="Таблица 7"/>
          <p:cNvGraphicFramePr>
            <a:graphicFrameLocks noGrp="1"/>
          </p:cNvGraphicFramePr>
          <p:nvPr/>
        </p:nvGraphicFramePr>
        <p:xfrm>
          <a:off x="1938338" y="1201738"/>
          <a:ext cx="8470900" cy="5486402"/>
        </p:xfrm>
        <a:graphic>
          <a:graphicData uri="http://schemas.openxmlformats.org/drawingml/2006/table">
            <a:tbl>
              <a:tblPr firstRow="1" bandRow="1">
                <a:tableStyleId>{5C22544A-7EE6-4342-B048-85BDC9FD1C3A}</a:tableStyleId>
              </a:tblPr>
              <a:tblGrid>
                <a:gridCol w="2117725"/>
                <a:gridCol w="2046688"/>
                <a:gridCol w="2550898"/>
                <a:gridCol w="1755589"/>
              </a:tblGrid>
              <a:tr h="640082">
                <a:tc>
                  <a:txBody>
                    <a:bodyPr/>
                    <a:lstStyle/>
                    <a:p>
                      <a:r>
                        <a:rPr lang="ru-RU" sz="1800" dirty="0" smtClean="0"/>
                        <a:t>Растительные</a:t>
                      </a:r>
                    </a:p>
                    <a:p>
                      <a:r>
                        <a:rPr lang="ru-RU" sz="1800" dirty="0" smtClean="0"/>
                        <a:t>организмы</a:t>
                      </a:r>
                      <a:endParaRPr lang="ru-RU" sz="1800" dirty="0"/>
                    </a:p>
                  </a:txBody>
                  <a:tcPr marL="91414" marR="91414" marT="45705" marB="45705"/>
                </a:tc>
                <a:tc>
                  <a:txBody>
                    <a:bodyPr/>
                    <a:lstStyle/>
                    <a:p>
                      <a:r>
                        <a:rPr lang="ru-RU" sz="1800" dirty="0" smtClean="0"/>
                        <a:t>% к массе тела</a:t>
                      </a:r>
                      <a:endParaRPr lang="ru-RU" sz="1800" dirty="0"/>
                    </a:p>
                  </a:txBody>
                  <a:tcPr marL="91414" marR="91414" marT="45705" marB="45705"/>
                </a:tc>
                <a:tc>
                  <a:txBody>
                    <a:bodyPr/>
                    <a:lstStyle/>
                    <a:p>
                      <a:r>
                        <a:rPr lang="ru-RU" sz="1800" dirty="0" smtClean="0"/>
                        <a:t>Животные  организмы</a:t>
                      </a:r>
                      <a:endParaRPr lang="ru-RU" sz="1800" dirty="0"/>
                    </a:p>
                  </a:txBody>
                  <a:tcPr marL="91414" marR="91414" marT="45705" marB="45705"/>
                </a:tc>
                <a:tc>
                  <a:txBody>
                    <a:bodyPr/>
                    <a:lstStyle/>
                    <a:p>
                      <a:r>
                        <a:rPr lang="ru-RU" sz="1800" dirty="0" smtClean="0"/>
                        <a:t>% к массе тела</a:t>
                      </a:r>
                      <a:endParaRPr lang="ru-RU" sz="1800" dirty="0"/>
                    </a:p>
                  </a:txBody>
                  <a:tcPr marL="91414" marR="91414" marT="45705" marB="45705"/>
                </a:tc>
              </a:tr>
              <a:tr h="11887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smtClean="0"/>
                        <a:t>Водоросли</a:t>
                      </a:r>
                    </a:p>
                    <a:p>
                      <a:endParaRPr lang="ru-RU" sz="1800" dirty="0"/>
                    </a:p>
                  </a:txBody>
                  <a:tcPr marL="91414" marR="91414" marT="45705" marB="45705"/>
                </a:tc>
                <a:tc>
                  <a:txBody>
                    <a:bodyPr/>
                    <a:lstStyle/>
                    <a:p>
                      <a:pPr algn="ctr"/>
                      <a:r>
                        <a:rPr lang="en-US" sz="1800" dirty="0" smtClean="0"/>
                        <a:t>96</a:t>
                      </a:r>
                      <a:r>
                        <a:rPr lang="en-US" sz="1800" baseline="0" dirty="0" smtClean="0"/>
                        <a:t>-98</a:t>
                      </a:r>
                      <a:endParaRPr lang="ru-RU" sz="1800" dirty="0"/>
                    </a:p>
                  </a:txBody>
                  <a:tcPr marL="91414" marR="91414" marT="45705" marB="45705"/>
                </a:tc>
                <a:tc>
                  <a:txBody>
                    <a:bodyPr/>
                    <a:lstStyle/>
                    <a:p>
                      <a:r>
                        <a:rPr lang="ru-RU" sz="1800" dirty="0" smtClean="0"/>
                        <a:t>Медузы</a:t>
                      </a:r>
                      <a:r>
                        <a:rPr lang="en-US" sz="1800" dirty="0" smtClean="0"/>
                        <a:t>. </a:t>
                      </a:r>
                      <a:r>
                        <a:rPr lang="ru-RU" sz="1800" dirty="0" smtClean="0"/>
                        <a:t>Из животных организмов - это самые</a:t>
                      </a:r>
                      <a:r>
                        <a:rPr lang="ru-RU" sz="1800" baseline="0" dirty="0" smtClean="0"/>
                        <a:t> </a:t>
                      </a:r>
                      <a:r>
                        <a:rPr lang="ru-RU" sz="1800" dirty="0" smtClean="0"/>
                        <a:t>жидкие обитатели Земли</a:t>
                      </a:r>
                      <a:endParaRPr lang="ru-RU" sz="1800" dirty="0"/>
                    </a:p>
                  </a:txBody>
                  <a:tcPr marL="91414" marR="91414" marT="45705" marB="45705"/>
                </a:tc>
                <a:tc>
                  <a:txBody>
                    <a:bodyPr/>
                    <a:lstStyle/>
                    <a:p>
                      <a:r>
                        <a:rPr lang="ru-RU" sz="1800" dirty="0" smtClean="0"/>
                        <a:t>           96-99</a:t>
                      </a:r>
                      <a:endParaRPr lang="ru-RU" sz="1800" dirty="0"/>
                    </a:p>
                  </a:txBody>
                  <a:tcPr marL="91414" marR="91414" marT="45705" marB="45705"/>
                </a:tc>
              </a:tr>
              <a:tr h="365746">
                <a:tc>
                  <a:txBody>
                    <a:bodyPr/>
                    <a:lstStyle/>
                    <a:p>
                      <a:r>
                        <a:rPr lang="ru-RU" sz="1800" dirty="0" smtClean="0"/>
                        <a:t>Огурцы</a:t>
                      </a:r>
                      <a:endParaRPr lang="ru-RU" sz="1800" dirty="0"/>
                    </a:p>
                  </a:txBody>
                  <a:tcPr marL="91414" marR="91414" marT="45705" marB="45705"/>
                </a:tc>
                <a:tc>
                  <a:txBody>
                    <a:bodyPr/>
                    <a:lstStyle/>
                    <a:p>
                      <a:pPr algn="ctr"/>
                      <a:r>
                        <a:rPr lang="ru-RU" sz="1800" dirty="0" smtClean="0"/>
                        <a:t>95-97 </a:t>
                      </a:r>
                      <a:endParaRPr lang="ru-RU" sz="1800" dirty="0"/>
                    </a:p>
                  </a:txBody>
                  <a:tcPr marL="91414" marR="91414" marT="45705" marB="45705"/>
                </a:tc>
                <a:tc>
                  <a:txBody>
                    <a:bodyPr/>
                    <a:lstStyle/>
                    <a:p>
                      <a:r>
                        <a:rPr lang="ru-RU" sz="1800" dirty="0" smtClean="0"/>
                        <a:t>Губки</a:t>
                      </a:r>
                      <a:endParaRPr lang="ru-RU" sz="1800" dirty="0"/>
                    </a:p>
                  </a:txBody>
                  <a:tcPr marL="91414" marR="91414" marT="45705" marB="45705"/>
                </a:tc>
                <a:tc>
                  <a:txBody>
                    <a:bodyPr/>
                    <a:lstStyle/>
                    <a:p>
                      <a:pPr algn="ctr"/>
                      <a:r>
                        <a:rPr lang="ru-RU" sz="1800" dirty="0" smtClean="0"/>
                        <a:t>80-92</a:t>
                      </a:r>
                      <a:endParaRPr lang="ru-RU" sz="1800" dirty="0"/>
                    </a:p>
                  </a:txBody>
                  <a:tcPr marL="91414" marR="91414" marT="45705" marB="45705"/>
                </a:tc>
              </a:tr>
              <a:tr h="365746">
                <a:tc>
                  <a:txBody>
                    <a:bodyPr/>
                    <a:lstStyle/>
                    <a:p>
                      <a:r>
                        <a:rPr lang="ru-RU" sz="1800" dirty="0" smtClean="0"/>
                        <a:t>Корни</a:t>
                      </a:r>
                      <a:r>
                        <a:rPr lang="ru-RU" sz="1800" baseline="0" dirty="0" smtClean="0"/>
                        <a:t> моркови</a:t>
                      </a:r>
                      <a:endParaRPr lang="ru-RU" sz="1800" dirty="0"/>
                    </a:p>
                  </a:txBody>
                  <a:tcPr marL="91414" marR="91414" marT="45705" marB="45705"/>
                </a:tc>
                <a:tc>
                  <a:txBody>
                    <a:bodyPr/>
                    <a:lstStyle/>
                    <a:p>
                      <a:pPr algn="ctr"/>
                      <a:r>
                        <a:rPr lang="ru-RU" sz="1800" dirty="0" smtClean="0"/>
                        <a:t>87-91</a:t>
                      </a:r>
                      <a:endParaRPr lang="ru-RU" sz="1800" dirty="0"/>
                    </a:p>
                  </a:txBody>
                  <a:tcPr marL="91414" marR="91414" marT="45705" marB="45705"/>
                </a:tc>
                <a:tc>
                  <a:txBody>
                    <a:bodyPr/>
                    <a:lstStyle/>
                    <a:p>
                      <a:r>
                        <a:rPr lang="ru-RU" sz="1800" dirty="0" smtClean="0"/>
                        <a:t>Моллюски</a:t>
                      </a:r>
                      <a:endParaRPr lang="ru-RU" sz="1800" dirty="0"/>
                    </a:p>
                  </a:txBody>
                  <a:tcPr marL="91414" marR="91414" marT="45705" marB="45705"/>
                </a:tc>
                <a:tc>
                  <a:txBody>
                    <a:bodyPr/>
                    <a:lstStyle/>
                    <a:p>
                      <a:pPr algn="ctr"/>
                      <a:r>
                        <a:rPr lang="ru-RU" sz="1800" dirty="0" smtClean="0"/>
                        <a:t>80-92</a:t>
                      </a:r>
                      <a:endParaRPr lang="ru-RU" sz="1800" dirty="0"/>
                    </a:p>
                  </a:txBody>
                  <a:tcPr marL="91414" marR="91414" marT="45705" marB="45705"/>
                </a:tc>
              </a:tr>
              <a:tr h="365746">
                <a:tc>
                  <a:txBody>
                    <a:bodyPr/>
                    <a:lstStyle/>
                    <a:p>
                      <a:r>
                        <a:rPr lang="ru-RU" sz="1800" dirty="0" smtClean="0"/>
                        <a:t>Арбуз</a:t>
                      </a:r>
                      <a:endParaRPr lang="ru-RU" sz="1800" dirty="0"/>
                    </a:p>
                  </a:txBody>
                  <a:tcPr marL="91414" marR="91414" marT="45705" marB="45705"/>
                </a:tc>
                <a:tc>
                  <a:txBody>
                    <a:bodyPr/>
                    <a:lstStyle/>
                    <a:p>
                      <a:pPr algn="ctr"/>
                      <a:r>
                        <a:rPr lang="ru-RU" sz="1800" dirty="0" smtClean="0"/>
                        <a:t>92-95</a:t>
                      </a:r>
                      <a:endParaRPr lang="ru-RU" sz="1800" dirty="0"/>
                    </a:p>
                  </a:txBody>
                  <a:tcPr marL="91414" marR="91414" marT="45705" marB="45705"/>
                </a:tc>
                <a:tc>
                  <a:txBody>
                    <a:bodyPr/>
                    <a:lstStyle/>
                    <a:p>
                      <a:r>
                        <a:rPr lang="ru-RU" sz="1800" dirty="0" smtClean="0"/>
                        <a:t>Насекомые</a:t>
                      </a:r>
                      <a:endParaRPr lang="ru-RU" sz="1800" dirty="0"/>
                    </a:p>
                  </a:txBody>
                  <a:tcPr marL="91414" marR="91414" marT="45705" marB="45705"/>
                </a:tc>
                <a:tc>
                  <a:txBody>
                    <a:bodyPr/>
                    <a:lstStyle/>
                    <a:p>
                      <a:pPr algn="ctr"/>
                      <a:r>
                        <a:rPr lang="ru-RU" sz="1800" dirty="0" smtClean="0"/>
                        <a:t>46-92</a:t>
                      </a:r>
                      <a:endParaRPr lang="ru-RU" sz="1800" dirty="0"/>
                    </a:p>
                  </a:txBody>
                  <a:tcPr marL="91414" marR="91414" marT="45705" marB="45705"/>
                </a:tc>
              </a:tr>
              <a:tr h="640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smtClean="0"/>
                        <a:t>Листья травы</a:t>
                      </a:r>
                    </a:p>
                  </a:txBody>
                  <a:tcPr marL="91414" marR="91414" marT="45705" marB="4570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83-86</a:t>
                      </a:r>
                    </a:p>
                  </a:txBody>
                  <a:tcPr marL="91414" marR="91414" marT="45705" marB="45705"/>
                </a:tc>
                <a:tc>
                  <a:txBody>
                    <a:bodyPr/>
                    <a:lstStyle/>
                    <a:p>
                      <a:r>
                        <a:rPr lang="ru-RU" sz="1800" dirty="0" smtClean="0"/>
                        <a:t>Ланцетник</a:t>
                      </a:r>
                      <a:endParaRPr lang="ru-RU" sz="1800" dirty="0"/>
                    </a:p>
                  </a:txBody>
                  <a:tcPr marL="91414" marR="91414" marT="45705" marB="4570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До 93</a:t>
                      </a:r>
                    </a:p>
                    <a:p>
                      <a:pPr algn="ctr"/>
                      <a:endParaRPr lang="ru-RU" sz="1800" dirty="0"/>
                    </a:p>
                  </a:txBody>
                  <a:tcPr marL="91414" marR="91414" marT="45705" marB="45705"/>
                </a:tc>
              </a:tr>
              <a:tr h="640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smtClean="0"/>
                        <a:t>Листья</a:t>
                      </a:r>
                      <a:r>
                        <a:rPr lang="ru-RU" sz="1800" baseline="0" dirty="0" smtClean="0"/>
                        <a:t> деревьев</a:t>
                      </a:r>
                      <a:endParaRPr lang="ru-RU" sz="1800" dirty="0" smtClean="0"/>
                    </a:p>
                  </a:txBody>
                  <a:tcPr marL="91414" marR="91414" marT="45705" marB="4570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79-82</a:t>
                      </a:r>
                    </a:p>
                  </a:txBody>
                  <a:tcPr marL="91414" marR="91414" marT="45705" marB="45705"/>
                </a:tc>
                <a:tc>
                  <a:txBody>
                    <a:bodyPr/>
                    <a:lstStyle/>
                    <a:p>
                      <a:r>
                        <a:rPr lang="ru-RU" sz="1800" dirty="0" smtClean="0"/>
                        <a:t>Земноводные</a:t>
                      </a:r>
                    </a:p>
                  </a:txBody>
                  <a:tcPr marL="91414" marR="91414" marT="45705" marB="4570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46-92</a:t>
                      </a:r>
                    </a:p>
                    <a:p>
                      <a:pPr algn="ctr"/>
                      <a:endParaRPr lang="ru-RU" sz="1800" dirty="0"/>
                    </a:p>
                  </a:txBody>
                  <a:tcPr marL="91414" marR="91414" marT="45705" marB="45705"/>
                </a:tc>
              </a:tr>
              <a:tr h="640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smtClean="0"/>
                        <a:t>Клубни</a:t>
                      </a:r>
                      <a:r>
                        <a:rPr lang="ru-RU" sz="1800" baseline="0" dirty="0" smtClean="0"/>
                        <a:t> картофеля</a:t>
                      </a:r>
                      <a:endParaRPr lang="ru-RU" sz="1800" dirty="0" smtClean="0"/>
                    </a:p>
                    <a:p>
                      <a:endParaRPr lang="ru-RU" sz="1800" dirty="0"/>
                    </a:p>
                  </a:txBody>
                  <a:tcPr marL="91414" marR="91414" marT="45705" marB="4570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74-80</a:t>
                      </a:r>
                    </a:p>
                    <a:p>
                      <a:pPr algn="ctr"/>
                      <a:endParaRPr lang="ru-RU" sz="1800" dirty="0"/>
                    </a:p>
                  </a:txBody>
                  <a:tcPr marL="91414" marR="91414" marT="45705" marB="45705"/>
                </a:tc>
                <a:tc>
                  <a:txBody>
                    <a:bodyPr/>
                    <a:lstStyle/>
                    <a:p>
                      <a:r>
                        <a:rPr lang="ru-RU" sz="1800" dirty="0" smtClean="0"/>
                        <a:t>Млекопитающие</a:t>
                      </a:r>
                      <a:endParaRPr lang="ru-RU" sz="1800" dirty="0"/>
                    </a:p>
                  </a:txBody>
                  <a:tcPr marL="91414" marR="91414" marT="45705" marB="45705"/>
                </a:tc>
                <a:tc>
                  <a:txBody>
                    <a:bodyPr/>
                    <a:lstStyle/>
                    <a:p>
                      <a:pPr algn="ctr"/>
                      <a:r>
                        <a:rPr lang="ru-RU" sz="1800" dirty="0" smtClean="0"/>
                        <a:t>60-93</a:t>
                      </a:r>
                      <a:endParaRPr lang="ru-RU" sz="1800" dirty="0"/>
                    </a:p>
                  </a:txBody>
                  <a:tcPr marL="91414" marR="91414" marT="45705" marB="45705"/>
                </a:tc>
              </a:tr>
              <a:tr h="640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smtClean="0"/>
                        <a:t>Стволы деревьев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smtClean="0"/>
                        <a:t>           </a:t>
                      </a:r>
                    </a:p>
                  </a:txBody>
                  <a:tcPr marL="91414" marR="91414" marT="45705" marB="4570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40-55</a:t>
                      </a:r>
                    </a:p>
                  </a:txBody>
                  <a:tcPr marL="91414" marR="91414" marT="45705" marB="45705"/>
                </a:tc>
                <a:tc>
                  <a:txBody>
                    <a:bodyPr/>
                    <a:lstStyle/>
                    <a:p>
                      <a:pPr algn="ctr"/>
                      <a:r>
                        <a:rPr lang="ru-RU" sz="1800" dirty="0" smtClean="0"/>
                        <a:t>У</a:t>
                      </a:r>
                      <a:r>
                        <a:rPr lang="ru-RU" sz="1800" baseline="0" dirty="0" smtClean="0"/>
                        <a:t> взрослого    человека </a:t>
                      </a:r>
                      <a:endParaRPr lang="ru-RU" sz="1800" dirty="0"/>
                    </a:p>
                  </a:txBody>
                  <a:tcPr marL="91414" marR="91414" marT="45705" marB="45705"/>
                </a:tc>
                <a:tc>
                  <a:txBody>
                    <a:bodyPr/>
                    <a:lstStyle/>
                    <a:p>
                      <a:r>
                        <a:rPr lang="ru-RU" sz="1800" dirty="0" smtClean="0"/>
                        <a:t>          60-65</a:t>
                      </a:r>
                      <a:endParaRPr lang="ru-RU" sz="1800" dirty="0"/>
                    </a:p>
                  </a:txBody>
                  <a:tcPr marL="91414" marR="91414" marT="45705" marB="45705"/>
                </a:tc>
              </a:tr>
            </a:tbl>
          </a:graphicData>
        </a:graphic>
      </p:graphicFrame>
      <p:pic>
        <p:nvPicPr>
          <p:cNvPr id="17463" name="Рисунок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12588" y="0"/>
            <a:ext cx="379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4"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125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Заголовок 1"/>
          <p:cNvSpPr>
            <a:spLocks noGrp="1"/>
          </p:cNvSpPr>
          <p:nvPr>
            <p:ph type="title"/>
          </p:nvPr>
        </p:nvSpPr>
        <p:spPr>
          <a:xfrm>
            <a:off x="785813" y="160338"/>
            <a:ext cx="10515600" cy="1327150"/>
          </a:xfrm>
          <a:solidFill>
            <a:srgbClr val="FFEFFF"/>
          </a:solidFill>
          <a:ln w="28575">
            <a:solidFill>
              <a:srgbClr val="CC3399"/>
            </a:solidFill>
          </a:ln>
        </p:spPr>
        <p:txBody>
          <a:bodyPr/>
          <a:lstStyle/>
          <a:p>
            <a:pPr algn="ctr">
              <a:defRPr/>
            </a:pPr>
            <a:r>
              <a:rPr lang="ru-RU" altLang="ru-RU" sz="4000" b="1" dirty="0" smtClean="0">
                <a:solidFill>
                  <a:schemeClr val="accent5">
                    <a:lumMod val="75000"/>
                  </a:schemeClr>
                </a:solidFill>
              </a:rPr>
              <a:t>Понятие о растворимости</a:t>
            </a:r>
          </a:p>
        </p:txBody>
      </p:sp>
      <p:sp>
        <p:nvSpPr>
          <p:cNvPr id="145411" name="Объект 2"/>
          <p:cNvSpPr>
            <a:spLocks noGrp="1"/>
          </p:cNvSpPr>
          <p:nvPr>
            <p:ph idx="1"/>
          </p:nvPr>
        </p:nvSpPr>
        <p:spPr>
          <a:xfrm>
            <a:off x="698500" y="1658938"/>
            <a:ext cx="11133138" cy="2541587"/>
          </a:xfrm>
        </p:spPr>
        <p:txBody>
          <a:bodyPr/>
          <a:lstStyle/>
          <a:p>
            <a:pPr marL="0" indent="0">
              <a:buFont typeface="Arial" panose="020B0604020202020204" pitchFamily="34" charset="0"/>
              <a:buNone/>
            </a:pPr>
            <a:r>
              <a:rPr lang="ru-RU" altLang="ru-RU" smtClean="0"/>
              <a:t>            Не все вещества одинаково хорошо растворимы в воде.                             На растворимость веществ влияет температура и давление (для газов). С повышением температуры растворимость у большинства твёрдых веществ увеличивается</a:t>
            </a:r>
            <a:r>
              <a:rPr lang="en-US" altLang="ru-RU" smtClean="0"/>
              <a:t>.</a:t>
            </a:r>
            <a:r>
              <a:rPr lang="ru-RU" altLang="ru-RU" smtClean="0"/>
              <a:t> У газообразных веществ растворимость уменьшается с повышением температуры и увеличивается с повышением давления</a:t>
            </a:r>
          </a:p>
        </p:txBody>
      </p:sp>
      <p:pic>
        <p:nvPicPr>
          <p:cNvPr id="145412"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93150" y="3903663"/>
            <a:ext cx="232886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0138" y="4200525"/>
            <a:ext cx="2268537"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Объект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275" y="4200525"/>
            <a:ext cx="250825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5" name="Рисунок 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9738" y="0"/>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6" name="Рисунок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wipe(down)">
                                      <p:cBhvr>
                                        <p:cTn id="7" dur="362">
                                          <p:stCondLst>
                                            <p:cond delay="0"/>
                                          </p:stCondLst>
                                        </p:cTn>
                                        <p:tgtEl>
                                          <p:spTgt spid="130050"/>
                                        </p:tgtEl>
                                      </p:cBhvr>
                                    </p:animEffect>
                                    <p:anim calcmode="lin" valueType="num">
                                      <p:cBhvr>
                                        <p:cTn id="8" dur="1139" tmFilter="0,0; 0.14,0.36; 0.43,0.73; 0.71,0.91; 1.0,1.0">
                                          <p:stCondLst>
                                            <p:cond delay="0"/>
                                          </p:stCondLst>
                                        </p:cTn>
                                        <p:tgtEl>
                                          <p:spTgt spid="130050"/>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0050"/>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0050"/>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0050"/>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0050"/>
                                        </p:tgtEl>
                                        <p:attrNameLst>
                                          <p:attrName>ppt_y</p:attrName>
                                        </p:attrNameLst>
                                      </p:cBhvr>
                                      <p:tavLst>
                                        <p:tav tm="0" fmla="#ppt_y-sin(pi*$)/81">
                                          <p:val>
                                            <p:fltVal val="0"/>
                                          </p:val>
                                        </p:tav>
                                        <p:tav tm="100000">
                                          <p:val>
                                            <p:fltVal val="1"/>
                                          </p:val>
                                        </p:tav>
                                      </p:tavLst>
                                    </p:anim>
                                    <p:animScale>
                                      <p:cBhvr>
                                        <p:cTn id="13" dur="16">
                                          <p:stCondLst>
                                            <p:cond delay="406"/>
                                          </p:stCondLst>
                                        </p:cTn>
                                        <p:tgtEl>
                                          <p:spTgt spid="130050"/>
                                        </p:tgtEl>
                                      </p:cBhvr>
                                      <p:to x="100000" y="60000"/>
                                    </p:animScale>
                                    <p:animScale>
                                      <p:cBhvr>
                                        <p:cTn id="14" dur="104" decel="50000">
                                          <p:stCondLst>
                                            <p:cond delay="423"/>
                                          </p:stCondLst>
                                        </p:cTn>
                                        <p:tgtEl>
                                          <p:spTgt spid="130050"/>
                                        </p:tgtEl>
                                      </p:cBhvr>
                                      <p:to x="100000" y="100000"/>
                                    </p:animScale>
                                    <p:animScale>
                                      <p:cBhvr>
                                        <p:cTn id="15" dur="16">
                                          <p:stCondLst>
                                            <p:cond delay="820"/>
                                          </p:stCondLst>
                                        </p:cTn>
                                        <p:tgtEl>
                                          <p:spTgt spid="130050"/>
                                        </p:tgtEl>
                                      </p:cBhvr>
                                      <p:to x="100000" y="80000"/>
                                    </p:animScale>
                                    <p:animScale>
                                      <p:cBhvr>
                                        <p:cTn id="16" dur="104" decel="50000">
                                          <p:stCondLst>
                                            <p:cond delay="836"/>
                                          </p:stCondLst>
                                        </p:cTn>
                                        <p:tgtEl>
                                          <p:spTgt spid="130050"/>
                                        </p:tgtEl>
                                      </p:cBhvr>
                                      <p:to x="100000" y="100000"/>
                                    </p:animScale>
                                    <p:animScale>
                                      <p:cBhvr>
                                        <p:cTn id="17" dur="16">
                                          <p:stCondLst>
                                            <p:cond delay="1026"/>
                                          </p:stCondLst>
                                        </p:cTn>
                                        <p:tgtEl>
                                          <p:spTgt spid="130050"/>
                                        </p:tgtEl>
                                      </p:cBhvr>
                                      <p:to x="100000" y="90000"/>
                                    </p:animScale>
                                    <p:animScale>
                                      <p:cBhvr>
                                        <p:cTn id="18" dur="104" decel="50000">
                                          <p:stCondLst>
                                            <p:cond delay="1042"/>
                                          </p:stCondLst>
                                        </p:cTn>
                                        <p:tgtEl>
                                          <p:spTgt spid="130050"/>
                                        </p:tgtEl>
                                      </p:cBhvr>
                                      <p:to x="100000" y="100000"/>
                                    </p:animScale>
                                    <p:animScale>
                                      <p:cBhvr>
                                        <p:cTn id="19" dur="16">
                                          <p:stCondLst>
                                            <p:cond delay="1130"/>
                                          </p:stCondLst>
                                        </p:cTn>
                                        <p:tgtEl>
                                          <p:spTgt spid="130050"/>
                                        </p:tgtEl>
                                      </p:cBhvr>
                                      <p:to x="100000" y="95000"/>
                                    </p:animScale>
                                    <p:animScale>
                                      <p:cBhvr>
                                        <p:cTn id="20" dur="104" decel="50000">
                                          <p:stCondLst>
                                            <p:cond delay="1146"/>
                                          </p:stCondLst>
                                        </p:cTn>
                                        <p:tgtEl>
                                          <p:spTgt spid="130050"/>
                                        </p:tgtEl>
                                      </p:cBhvr>
                                      <p:to x="100000" y="100000"/>
                                    </p:animScale>
                                  </p:childTnLst>
                                </p:cTn>
                              </p:par>
                              <p:par>
                                <p:cTn id="21" presetID="2" presetClass="entr" presetSubtype="3" fill="hold" grpId="1" nodeType="withEffect">
                                  <p:stCondLst>
                                    <p:cond delay="0"/>
                                  </p:stCondLst>
                                  <p:childTnLst>
                                    <p:set>
                                      <p:cBhvr>
                                        <p:cTn id="22" dur="1" fill="hold">
                                          <p:stCondLst>
                                            <p:cond delay="0"/>
                                          </p:stCondLst>
                                        </p:cTn>
                                        <p:tgtEl>
                                          <p:spTgt spid="130050"/>
                                        </p:tgtEl>
                                        <p:attrNameLst>
                                          <p:attrName>style.visibility</p:attrName>
                                        </p:attrNameLst>
                                      </p:cBhvr>
                                      <p:to>
                                        <p:strVal val="visible"/>
                                      </p:to>
                                    </p:set>
                                    <p:anim calcmode="lin" valueType="num">
                                      <p:cBhvr additive="base">
                                        <p:cTn id="23" dur="1250" fill="hold"/>
                                        <p:tgtEl>
                                          <p:spTgt spid="130050"/>
                                        </p:tgtEl>
                                        <p:attrNameLst>
                                          <p:attrName>ppt_x</p:attrName>
                                        </p:attrNameLst>
                                      </p:cBhvr>
                                      <p:tavLst>
                                        <p:tav tm="0">
                                          <p:val>
                                            <p:strVal val="1+#ppt_w/2"/>
                                          </p:val>
                                        </p:tav>
                                        <p:tav tm="100000">
                                          <p:val>
                                            <p:strVal val="#ppt_x"/>
                                          </p:val>
                                        </p:tav>
                                      </p:tavLst>
                                    </p:anim>
                                    <p:anim calcmode="lin" valueType="num">
                                      <p:cBhvr additive="base">
                                        <p:cTn id="24" dur="1250" fill="hold"/>
                                        <p:tgtEl>
                                          <p:spTgt spid="1300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animBg="1"/>
      <p:bldP spid="130050"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Заголовок 1"/>
          <p:cNvSpPr>
            <a:spLocks noGrp="1"/>
          </p:cNvSpPr>
          <p:nvPr>
            <p:ph type="title"/>
          </p:nvPr>
        </p:nvSpPr>
        <p:spPr>
          <a:xfrm>
            <a:off x="623888" y="101600"/>
            <a:ext cx="10993437" cy="844550"/>
          </a:xfrm>
          <a:solidFill>
            <a:srgbClr val="E3F3FD"/>
          </a:solidFill>
          <a:ln w="12700">
            <a:solidFill>
              <a:schemeClr val="accent5">
                <a:lumMod val="75000"/>
              </a:schemeClr>
            </a:solidFill>
          </a:ln>
        </p:spPr>
        <p:txBody>
          <a:bodyPr/>
          <a:lstStyle/>
          <a:p>
            <a:pPr>
              <a:defRPr/>
            </a:pPr>
            <a:r>
              <a:rPr lang="ru-RU" altLang="ru-RU" sz="3600" dirty="0" smtClean="0"/>
              <a:t>          </a:t>
            </a:r>
            <a:r>
              <a:rPr lang="ru-RU" altLang="ru-RU" sz="3600" b="1" dirty="0" smtClean="0">
                <a:solidFill>
                  <a:schemeClr val="accent5">
                    <a:lumMod val="75000"/>
                  </a:schemeClr>
                </a:solidFill>
              </a:rPr>
              <a:t>Растворимость многих веществ небезграничная</a:t>
            </a:r>
          </a:p>
        </p:txBody>
      </p:sp>
      <p:sp>
        <p:nvSpPr>
          <p:cNvPr id="3" name="Объект 2"/>
          <p:cNvSpPr>
            <a:spLocks noGrp="1"/>
          </p:cNvSpPr>
          <p:nvPr>
            <p:ph idx="1"/>
          </p:nvPr>
        </p:nvSpPr>
        <p:spPr>
          <a:xfrm>
            <a:off x="0" y="712788"/>
            <a:ext cx="12192000" cy="6259512"/>
          </a:xfrm>
        </p:spPr>
        <p:txBody>
          <a:bodyPr/>
          <a:lstStyle/>
          <a:p>
            <a:pPr>
              <a:defRPr/>
            </a:pPr>
            <a:endParaRPr lang="ru-RU" dirty="0" smtClean="0"/>
          </a:p>
          <a:p>
            <a:pPr>
              <a:defRPr/>
            </a:pPr>
            <a:r>
              <a:rPr lang="ru-RU" dirty="0" smtClean="0"/>
              <a:t>Различают хорошо растворимые</a:t>
            </a:r>
            <a:r>
              <a:rPr lang="en-US" dirty="0" smtClean="0"/>
              <a:t>, </a:t>
            </a:r>
            <a:r>
              <a:rPr lang="ru-RU" dirty="0" smtClean="0"/>
              <a:t>малорастворимые</a:t>
            </a:r>
            <a:r>
              <a:rPr lang="ru-RU" dirty="0"/>
              <a:t> </a:t>
            </a:r>
            <a:r>
              <a:rPr lang="ru-RU" dirty="0" smtClean="0"/>
              <a:t>и практически нерастворимые в воде</a:t>
            </a:r>
            <a:r>
              <a:rPr lang="en-US" dirty="0" smtClean="0"/>
              <a:t> </a:t>
            </a:r>
            <a:r>
              <a:rPr lang="ru-RU" dirty="0" smtClean="0"/>
              <a:t>вещества</a:t>
            </a:r>
            <a:endParaRPr lang="en-US" dirty="0" smtClean="0"/>
          </a:p>
          <a:p>
            <a:pPr marL="0" indent="0">
              <a:buFont typeface="Arial" panose="020B0604020202020204" pitchFamily="34" charset="0"/>
              <a:buNone/>
              <a:defRPr/>
            </a:pPr>
            <a:endParaRPr lang="ru-RU" dirty="0"/>
          </a:p>
          <a:p>
            <a:pPr marL="0" indent="0">
              <a:buFont typeface="Arial" panose="020B0604020202020204" pitchFamily="34" charset="0"/>
              <a:buNone/>
              <a:defRPr/>
            </a:pPr>
            <a:endParaRPr lang="ru-RU" dirty="0" smtClean="0">
              <a:solidFill>
                <a:srgbClr val="FF0000"/>
              </a:solidFill>
            </a:endParaRPr>
          </a:p>
        </p:txBody>
      </p:sp>
      <p:pic>
        <p:nvPicPr>
          <p:cNvPr id="146436" name="Объект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9213" y="2022475"/>
            <a:ext cx="7315200"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20300" y="4997450"/>
            <a:ext cx="18669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79038" y="2690813"/>
            <a:ext cx="15970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Рисунок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175" y="3502025"/>
            <a:ext cx="2344738"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Рисунок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87200"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1" name="Рисунок 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diamond(in)">
                                      <p:cBhvr>
                                        <p:cTn id="7" dur="1250"/>
                                        <p:tgtEl>
                                          <p:spTgt spid="13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24591" y="15875"/>
            <a:ext cx="9669463" cy="6842125"/>
          </a:xfrm>
        </p:spPr>
      </p:pic>
      <p:pic>
        <p:nvPicPr>
          <p:cNvPr id="147459" name="Рисунок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26875"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7458"/>
                                        </p:tgtEl>
                                        <p:attrNameLst>
                                          <p:attrName>style.visibility</p:attrName>
                                        </p:attrNameLst>
                                      </p:cBhvr>
                                      <p:to>
                                        <p:strVal val="visible"/>
                                      </p:to>
                                    </p:set>
                                    <p:animEffect transition="in" filter="barn(outVertical)">
                                      <p:cBhvr>
                                        <p:cTn id="7" dur="1250"/>
                                        <p:tgtEl>
                                          <p:spTgt spid="147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Заголовок 1"/>
          <p:cNvSpPr>
            <a:spLocks noGrp="1"/>
          </p:cNvSpPr>
          <p:nvPr>
            <p:ph type="title"/>
          </p:nvPr>
        </p:nvSpPr>
        <p:spPr>
          <a:xfrm>
            <a:off x="652463" y="82550"/>
            <a:ext cx="10887075" cy="731838"/>
          </a:xfrm>
          <a:solidFill>
            <a:srgbClr val="F8D9FF"/>
          </a:solidFill>
          <a:ln w="28575">
            <a:solidFill>
              <a:srgbClr val="990099"/>
            </a:solidFill>
            <a:miter lim="800000"/>
            <a:headEnd/>
            <a:tailEnd/>
          </a:ln>
        </p:spPr>
        <p:txBody>
          <a:bodyPr/>
          <a:lstStyle/>
          <a:p>
            <a:pPr algn="ctr" eaLnBrk="1" hangingPunct="1"/>
            <a:r>
              <a:rPr lang="ru-RU" altLang="ru-RU" sz="2800" b="1" dirty="0" smtClean="0">
                <a:solidFill>
                  <a:srgbClr val="4A206A"/>
                </a:solidFill>
              </a:rPr>
              <a:t/>
            </a:r>
            <a:br>
              <a:rPr lang="ru-RU" altLang="ru-RU" sz="2800" b="1" dirty="0" smtClean="0">
                <a:solidFill>
                  <a:srgbClr val="4A206A"/>
                </a:solidFill>
              </a:rPr>
            </a:br>
            <a:r>
              <a:rPr lang="ru-RU" altLang="ru-RU" sz="3200" b="1" dirty="0" smtClean="0">
                <a:solidFill>
                  <a:srgbClr val="4A206A"/>
                </a:solidFill>
              </a:rPr>
              <a:t>Растворимость веществ</a:t>
            </a:r>
            <a:r>
              <a:rPr lang="en-US" altLang="ru-RU" sz="3200" b="1" dirty="0" smtClean="0">
                <a:solidFill>
                  <a:srgbClr val="4A206A"/>
                </a:solidFill>
              </a:rPr>
              <a:t/>
            </a:r>
            <a:br>
              <a:rPr lang="en-US" altLang="ru-RU" sz="3200" b="1" dirty="0" smtClean="0">
                <a:solidFill>
                  <a:srgbClr val="4A206A"/>
                </a:solidFill>
              </a:rPr>
            </a:br>
            <a:r>
              <a:rPr lang="en-US" altLang="ru-RU" sz="3200" b="1" dirty="0" smtClean="0">
                <a:solidFill>
                  <a:srgbClr val="4A206A"/>
                </a:solidFill>
              </a:rPr>
              <a:t> </a:t>
            </a:r>
            <a:r>
              <a:rPr lang="ru-RU" altLang="ru-RU" sz="3200" b="1" dirty="0" smtClean="0">
                <a:solidFill>
                  <a:srgbClr val="4A206A"/>
                </a:solidFill>
              </a:rPr>
              <a:t>Насыщенные</a:t>
            </a:r>
            <a:r>
              <a:rPr lang="en-US" altLang="ru-RU" sz="3200" b="1" dirty="0" smtClean="0">
                <a:solidFill>
                  <a:srgbClr val="4A206A"/>
                </a:solidFill>
              </a:rPr>
              <a:t>, </a:t>
            </a:r>
            <a:r>
              <a:rPr lang="ru-RU" altLang="ru-RU" sz="3200" b="1" dirty="0" smtClean="0">
                <a:solidFill>
                  <a:srgbClr val="4A206A"/>
                </a:solidFill>
              </a:rPr>
              <a:t>ненасыщенные и пересыщенные</a:t>
            </a:r>
            <a:r>
              <a:rPr lang="en-US" altLang="ru-RU" sz="3200" b="1" dirty="0" smtClean="0">
                <a:solidFill>
                  <a:srgbClr val="4A206A"/>
                </a:solidFill>
              </a:rPr>
              <a:t> </a:t>
            </a:r>
            <a:r>
              <a:rPr lang="ru-RU" altLang="ru-RU" sz="3200" b="1" dirty="0" smtClean="0">
                <a:solidFill>
                  <a:srgbClr val="4A206A"/>
                </a:solidFill>
              </a:rPr>
              <a:t> растворы</a:t>
            </a:r>
            <a:r>
              <a:rPr lang="en-US" altLang="ru-RU" sz="3200" b="1" dirty="0" smtClean="0">
                <a:solidFill>
                  <a:srgbClr val="4A206A"/>
                </a:solidFill>
              </a:rPr>
              <a:t> </a:t>
            </a:r>
            <a:r>
              <a:rPr lang="ru-RU" altLang="ru-RU" sz="3200" b="1" dirty="0" smtClean="0">
                <a:solidFill>
                  <a:srgbClr val="4A206A"/>
                </a:solidFill>
              </a:rPr>
              <a:t/>
            </a:r>
            <a:br>
              <a:rPr lang="ru-RU" altLang="ru-RU" sz="3200" b="1" dirty="0" smtClean="0">
                <a:solidFill>
                  <a:srgbClr val="4A206A"/>
                </a:solidFill>
              </a:rPr>
            </a:br>
            <a:endParaRPr lang="ru-RU" altLang="ru-RU" sz="3200" b="1" dirty="0" smtClean="0">
              <a:solidFill>
                <a:srgbClr val="4A206A"/>
              </a:solidFill>
            </a:endParaRPr>
          </a:p>
        </p:txBody>
      </p:sp>
      <p:sp>
        <p:nvSpPr>
          <p:cNvPr id="148483" name="Объект 2"/>
          <p:cNvSpPr>
            <a:spLocks noGrp="1"/>
          </p:cNvSpPr>
          <p:nvPr>
            <p:ph idx="1"/>
          </p:nvPr>
        </p:nvSpPr>
        <p:spPr>
          <a:xfrm>
            <a:off x="0" y="922338"/>
            <a:ext cx="12192000" cy="6196012"/>
          </a:xfrm>
        </p:spPr>
        <p:txBody>
          <a:bodyPr/>
          <a:lstStyle/>
          <a:p>
            <a:pPr eaLnBrk="1" hangingPunct="1"/>
            <a:r>
              <a:rPr lang="ru-RU" altLang="ru-RU" sz="2000" b="1" dirty="0" smtClean="0"/>
              <a:t>Растворимость</a:t>
            </a:r>
            <a:r>
              <a:rPr lang="en-US" altLang="ru-RU" sz="2000" b="1" dirty="0" smtClean="0"/>
              <a:t> – </a:t>
            </a:r>
            <a:r>
              <a:rPr lang="ru-RU" altLang="ru-RU" sz="2000" dirty="0" smtClean="0"/>
              <a:t>это способность вещества растворяться в воде или другом растворителе</a:t>
            </a:r>
            <a:r>
              <a:rPr lang="en-US" altLang="ru-RU" sz="2000" dirty="0" smtClean="0"/>
              <a:t>. </a:t>
            </a:r>
            <a:r>
              <a:rPr lang="ru-RU" altLang="ru-RU" sz="2000" dirty="0" smtClean="0"/>
              <a:t>Количественно растворимость вещества характеризуют коэффициентом растворимости</a:t>
            </a:r>
            <a:r>
              <a:rPr lang="en-US" altLang="ru-RU" sz="2000" dirty="0" smtClean="0"/>
              <a:t> </a:t>
            </a:r>
            <a:r>
              <a:rPr lang="ru-RU" altLang="ru-RU" sz="2000" dirty="0" smtClean="0"/>
              <a:t>или просто растворимостью вещества</a:t>
            </a:r>
            <a:r>
              <a:rPr lang="en-US" altLang="ru-RU" sz="2000" dirty="0" smtClean="0"/>
              <a:t>. </a:t>
            </a:r>
            <a:endParaRPr lang="ru-RU" altLang="ru-RU" sz="2000" dirty="0" smtClean="0"/>
          </a:p>
          <a:p>
            <a:pPr eaLnBrk="1" hangingPunct="1">
              <a:spcBef>
                <a:spcPct val="0"/>
              </a:spcBef>
              <a:buFont typeface="Arial" panose="020B0604020202020204" pitchFamily="34" charset="0"/>
              <a:buNone/>
            </a:pPr>
            <a:r>
              <a:rPr lang="ru-RU" altLang="ru-RU" sz="2000" b="1" dirty="0" smtClean="0"/>
              <a:t>    Растворимость вещества </a:t>
            </a:r>
            <a:r>
              <a:rPr lang="en-US" altLang="ru-RU" sz="2000" b="1" dirty="0" smtClean="0"/>
              <a:t>– </a:t>
            </a:r>
            <a:r>
              <a:rPr lang="en-US" altLang="ru-RU" sz="2000" dirty="0" smtClean="0"/>
              <a:t> </a:t>
            </a:r>
            <a:r>
              <a:rPr lang="en-US" altLang="ru-RU" sz="2000" b="1" dirty="0" err="1" smtClean="0"/>
              <a:t>s</a:t>
            </a:r>
            <a:r>
              <a:rPr lang="en-US" altLang="ru-RU" sz="2000" b="1" baseline="30000" dirty="0" err="1" smtClean="0"/>
              <a:t>t</a:t>
            </a:r>
            <a:r>
              <a:rPr lang="en-US" altLang="ru-RU" sz="2000" b="1" dirty="0" smtClean="0"/>
              <a:t>(X)  -</a:t>
            </a:r>
            <a:r>
              <a:rPr lang="ru-RU" altLang="ru-RU" sz="2000" b="1" dirty="0" smtClean="0"/>
              <a:t>  </a:t>
            </a:r>
            <a:r>
              <a:rPr lang="ru-RU" altLang="ru-RU" sz="2000" dirty="0" smtClean="0"/>
              <a:t>это масса вещества</a:t>
            </a:r>
            <a:r>
              <a:rPr lang="en-US" altLang="ru-RU" sz="2000" dirty="0" smtClean="0"/>
              <a:t> (X), </a:t>
            </a:r>
            <a:r>
              <a:rPr lang="ru-RU" altLang="ru-RU" sz="2000" dirty="0" smtClean="0"/>
              <a:t>которая может </a:t>
            </a:r>
            <a:r>
              <a:rPr lang="en-US" altLang="ru-RU" sz="2000" dirty="0" smtClean="0"/>
              <a:t>  </a:t>
            </a:r>
          </a:p>
          <a:p>
            <a:pPr eaLnBrk="1" hangingPunct="1">
              <a:spcBef>
                <a:spcPct val="0"/>
              </a:spcBef>
              <a:buFont typeface="Arial" panose="020B0604020202020204" pitchFamily="34" charset="0"/>
              <a:buNone/>
            </a:pPr>
            <a:r>
              <a:rPr lang="en-US" altLang="ru-RU" sz="2000" dirty="0" smtClean="0"/>
              <a:t>    </a:t>
            </a:r>
            <a:r>
              <a:rPr lang="ru-RU" altLang="ru-RU" sz="2000" dirty="0" smtClean="0"/>
              <a:t>раствориться при данной температуре</a:t>
            </a:r>
            <a:r>
              <a:rPr lang="en-US" altLang="ru-RU" sz="2000" dirty="0" smtClean="0"/>
              <a:t> t </a:t>
            </a:r>
            <a:r>
              <a:rPr lang="ru-RU" altLang="ru-RU" sz="2000" dirty="0" smtClean="0"/>
              <a:t> в 100 г растворителя (воды) с образованием </a:t>
            </a:r>
            <a:r>
              <a:rPr lang="en-US" altLang="ru-RU" sz="2000" dirty="0" smtClean="0"/>
              <a:t>  </a:t>
            </a:r>
          </a:p>
          <a:p>
            <a:pPr eaLnBrk="1" hangingPunct="1">
              <a:spcBef>
                <a:spcPct val="0"/>
              </a:spcBef>
              <a:buFont typeface="Arial" panose="020B0604020202020204" pitchFamily="34" charset="0"/>
              <a:buNone/>
            </a:pPr>
            <a:r>
              <a:rPr lang="en-US" altLang="ru-RU" sz="2000" dirty="0" smtClean="0"/>
              <a:t>    </a:t>
            </a:r>
            <a:r>
              <a:rPr lang="ru-RU" altLang="ru-RU" sz="2000" dirty="0" smtClean="0"/>
              <a:t>насыщенного раствора</a:t>
            </a:r>
            <a:r>
              <a:rPr lang="en-US" altLang="ru-RU" sz="2000" dirty="0" smtClean="0"/>
              <a:t>:  </a:t>
            </a:r>
            <a:r>
              <a:rPr lang="en-US" altLang="ru-RU" sz="2000" dirty="0" err="1" smtClean="0"/>
              <a:t>s</a:t>
            </a:r>
            <a:r>
              <a:rPr lang="en-US" altLang="ru-RU" sz="2000" baseline="30000" dirty="0" err="1" smtClean="0"/>
              <a:t>t</a:t>
            </a:r>
            <a:r>
              <a:rPr lang="en-US" altLang="ru-RU" sz="2000" dirty="0" smtClean="0"/>
              <a:t>(X)  =  [ m(X)</a:t>
            </a:r>
            <a:r>
              <a:rPr lang="ru-RU" altLang="ru-RU" sz="2000" dirty="0" smtClean="0"/>
              <a:t> / </a:t>
            </a:r>
            <a:r>
              <a:rPr lang="en-US" altLang="ru-RU" sz="2000" dirty="0" smtClean="0"/>
              <a:t>m(H</a:t>
            </a:r>
            <a:r>
              <a:rPr lang="en-US" altLang="ru-RU" sz="2000" baseline="-25000" dirty="0" smtClean="0"/>
              <a:t>2</a:t>
            </a:r>
            <a:r>
              <a:rPr lang="en-US" altLang="ru-RU" sz="2000" dirty="0" smtClean="0"/>
              <a:t>O)</a:t>
            </a:r>
            <a:r>
              <a:rPr lang="ru-RU" altLang="ru-RU" sz="2000" dirty="0" smtClean="0"/>
              <a:t> </a:t>
            </a:r>
            <a:r>
              <a:rPr lang="en-US" altLang="ru-RU" sz="2000" dirty="0" smtClean="0"/>
              <a:t>] </a:t>
            </a:r>
            <a:r>
              <a:rPr lang="ru-RU" altLang="ru-RU" sz="2000" dirty="0" smtClean="0"/>
              <a:t>·</a:t>
            </a:r>
            <a:r>
              <a:rPr lang="en-US" altLang="ru-RU" sz="2000" dirty="0" smtClean="0"/>
              <a:t> 100 </a:t>
            </a:r>
            <a:r>
              <a:rPr lang="ru-RU" altLang="ru-RU" sz="2000" dirty="0" smtClean="0"/>
              <a:t>г</a:t>
            </a:r>
            <a:r>
              <a:rPr lang="en-US" altLang="ru-RU" sz="2000" dirty="0" smtClean="0"/>
              <a:t>, </a:t>
            </a:r>
          </a:p>
          <a:p>
            <a:pPr eaLnBrk="1" hangingPunct="1">
              <a:spcBef>
                <a:spcPct val="0"/>
              </a:spcBef>
              <a:buFont typeface="Arial" panose="020B0604020202020204" pitchFamily="34" charset="0"/>
              <a:buNone/>
            </a:pPr>
            <a:r>
              <a:rPr lang="en-US" altLang="ru-RU" sz="2000" dirty="0" smtClean="0"/>
              <a:t>    </a:t>
            </a:r>
            <a:r>
              <a:rPr lang="ru-RU" altLang="ru-RU" sz="2000" dirty="0" smtClean="0"/>
              <a:t>где </a:t>
            </a:r>
            <a:r>
              <a:rPr lang="en-US" altLang="ru-RU" sz="2000" dirty="0" smtClean="0"/>
              <a:t>s – </a:t>
            </a:r>
            <a:r>
              <a:rPr lang="ru-RU" altLang="ru-RU" sz="2000" dirty="0" smtClean="0"/>
              <a:t>растворимость вещества</a:t>
            </a:r>
            <a:r>
              <a:rPr lang="en-US" altLang="ru-RU" sz="2000" dirty="0" smtClean="0"/>
              <a:t>; t – </a:t>
            </a:r>
            <a:r>
              <a:rPr lang="ru-RU" altLang="ru-RU" sz="2000" dirty="0" smtClean="0"/>
              <a:t>данная температура</a:t>
            </a:r>
            <a:r>
              <a:rPr lang="en-US" altLang="ru-RU" sz="2000" dirty="0" smtClean="0"/>
              <a:t>, X- </a:t>
            </a:r>
            <a:r>
              <a:rPr lang="ru-RU" altLang="ru-RU" sz="2000" dirty="0" smtClean="0"/>
              <a:t>формула вещества</a:t>
            </a:r>
            <a:endParaRPr lang="en-US" altLang="ru-RU" sz="2000" dirty="0" smtClean="0"/>
          </a:p>
          <a:p>
            <a:pPr eaLnBrk="1" hangingPunct="1">
              <a:spcBef>
                <a:spcPct val="0"/>
              </a:spcBef>
              <a:buFont typeface="Arial" panose="020B0604020202020204" pitchFamily="34" charset="0"/>
              <a:buNone/>
            </a:pPr>
            <a:endParaRPr lang="en-US" altLang="ru-RU" sz="2000" dirty="0" smtClean="0"/>
          </a:p>
          <a:p>
            <a:pPr eaLnBrk="1" hangingPunct="1">
              <a:spcBef>
                <a:spcPct val="0"/>
              </a:spcBef>
            </a:pPr>
            <a:r>
              <a:rPr lang="ru-RU" altLang="ru-RU" sz="2000" dirty="0" smtClean="0"/>
              <a:t>Раствор</a:t>
            </a:r>
            <a:r>
              <a:rPr lang="en-US" altLang="ru-RU" sz="2000" dirty="0" smtClean="0"/>
              <a:t>, </a:t>
            </a:r>
            <a:r>
              <a:rPr lang="ru-RU" altLang="ru-RU" sz="2000" dirty="0" smtClean="0"/>
              <a:t>в котором данное вещество при данной температуре уже больше не растворяется и</a:t>
            </a:r>
            <a:r>
              <a:rPr lang="en-US" altLang="ru-RU" sz="2000" dirty="0" smtClean="0"/>
              <a:t>, </a:t>
            </a:r>
            <a:r>
              <a:rPr lang="ru-RU" altLang="ru-RU" sz="2000" dirty="0" smtClean="0"/>
              <a:t>который находится в динамическом равновесии с растворяющимся веществом</a:t>
            </a:r>
            <a:r>
              <a:rPr lang="en-US" altLang="ru-RU" sz="2000" dirty="0" smtClean="0"/>
              <a:t>, </a:t>
            </a:r>
            <a:r>
              <a:rPr lang="ru-RU" altLang="ru-RU" sz="2000" dirty="0" smtClean="0"/>
              <a:t>называется </a:t>
            </a:r>
            <a:r>
              <a:rPr lang="ru-RU" altLang="ru-RU" sz="2000" b="1" dirty="0" smtClean="0"/>
              <a:t>насыщенным</a:t>
            </a:r>
            <a:r>
              <a:rPr lang="en-US" altLang="ru-RU" sz="2000" dirty="0" smtClean="0"/>
              <a:t>; </a:t>
            </a:r>
            <a:r>
              <a:rPr lang="ru-RU" altLang="ru-RU" sz="2000" dirty="0" smtClean="0"/>
              <a:t>а раствор</a:t>
            </a:r>
            <a:r>
              <a:rPr lang="en-US" altLang="ru-RU" sz="2000" dirty="0" smtClean="0"/>
              <a:t>, </a:t>
            </a:r>
            <a:r>
              <a:rPr lang="ru-RU" altLang="ru-RU" sz="2000" dirty="0" smtClean="0"/>
              <a:t>в котором еще может растворяться данное вещество при данной температуре и</a:t>
            </a:r>
            <a:r>
              <a:rPr lang="en-US" altLang="ru-RU" sz="2000" dirty="0" smtClean="0"/>
              <a:t> </a:t>
            </a:r>
            <a:r>
              <a:rPr lang="ru-RU" altLang="ru-RU" sz="2000" dirty="0" smtClean="0"/>
              <a:t>динамического равновесия  с растворяющимся веществом еще не наступило</a:t>
            </a:r>
            <a:r>
              <a:rPr lang="en-US" altLang="ru-RU" sz="2000" dirty="0" smtClean="0"/>
              <a:t>,</a:t>
            </a:r>
            <a:r>
              <a:rPr lang="ru-RU" altLang="ru-RU" sz="2000" dirty="0" smtClean="0"/>
              <a:t>  – </a:t>
            </a:r>
            <a:r>
              <a:rPr lang="ru-RU" altLang="ru-RU" sz="2000" b="1" dirty="0" smtClean="0"/>
              <a:t>ненасыщенным</a:t>
            </a:r>
            <a:endParaRPr lang="en-US" altLang="ru-RU" sz="2000" b="1" dirty="0" smtClean="0"/>
          </a:p>
          <a:p>
            <a:pPr eaLnBrk="1" hangingPunct="1">
              <a:spcBef>
                <a:spcPct val="0"/>
              </a:spcBef>
            </a:pPr>
            <a:r>
              <a:rPr lang="ru-RU" altLang="ru-RU" sz="2000" b="1" dirty="0" smtClean="0"/>
              <a:t>Пересыщенные</a:t>
            </a:r>
            <a:r>
              <a:rPr lang="ru-RU" altLang="ru-RU" sz="2000" dirty="0" smtClean="0"/>
              <a:t> </a:t>
            </a:r>
            <a:r>
              <a:rPr lang="ru-RU" altLang="ru-RU" sz="2000" b="1" dirty="0" smtClean="0"/>
              <a:t>растворы</a:t>
            </a:r>
            <a:r>
              <a:rPr lang="ru-RU" altLang="ru-RU" sz="2000" dirty="0" smtClean="0"/>
              <a:t> – это неустойчивые, неравновесные системы, которые, например, при лёгком сотрясении сосуда или введении в раствор кристаллов вещества, находящегося в растворе, переходят в равновесное состояние, выделяя избыток растворенного вещества, и раствор при этом становится насыщенным</a:t>
            </a:r>
          </a:p>
          <a:p>
            <a:pPr eaLnBrk="1" hangingPunct="1">
              <a:spcBef>
                <a:spcPct val="0"/>
              </a:spcBef>
            </a:pPr>
            <a:r>
              <a:rPr lang="ru-RU" altLang="ru-RU" sz="2000" dirty="0" smtClean="0"/>
              <a:t>При определенных условиях насыщенные и пересыщенные </a:t>
            </a:r>
            <a:r>
              <a:rPr lang="ru-RU" altLang="ru-RU" sz="2000" b="1" dirty="0" smtClean="0"/>
              <a:t>растворы можно переводить </a:t>
            </a:r>
            <a:r>
              <a:rPr lang="ru-RU" altLang="ru-RU" sz="2000" dirty="0" smtClean="0"/>
              <a:t>в ненасыщенные </a:t>
            </a:r>
            <a:r>
              <a:rPr lang="en-US" altLang="ru-RU" sz="2000" dirty="0"/>
              <a:t>(</a:t>
            </a:r>
            <a:r>
              <a:rPr lang="ru-RU" altLang="ru-RU" sz="2000" dirty="0"/>
              <a:t>например</a:t>
            </a:r>
            <a:r>
              <a:rPr lang="en-US" altLang="ru-RU" sz="2000" dirty="0"/>
              <a:t>, </a:t>
            </a:r>
            <a:r>
              <a:rPr lang="ru-RU" altLang="ru-RU" sz="2000" dirty="0" smtClean="0"/>
              <a:t>это становится возможным при разбавлении  </a:t>
            </a:r>
            <a:r>
              <a:rPr lang="ru-RU" altLang="ru-RU" sz="2000" dirty="0"/>
              <a:t>растворов или их</a:t>
            </a:r>
            <a:r>
              <a:rPr lang="en-US" altLang="ru-RU" sz="2000" dirty="0"/>
              <a:t> </a:t>
            </a:r>
            <a:r>
              <a:rPr lang="ru-RU" altLang="ru-RU" sz="2000" dirty="0" smtClean="0"/>
              <a:t>нагревании (дополнительно для пересыщенных –  см предыдущий абзац</a:t>
            </a:r>
            <a:r>
              <a:rPr lang="en-US" altLang="ru-RU" sz="2000" dirty="0" smtClean="0"/>
              <a:t> </a:t>
            </a:r>
            <a:r>
              <a:rPr lang="ru-RU" altLang="ru-RU" sz="2000" dirty="0" smtClean="0"/>
              <a:t>)  и наоборот – из ненасыщенных в насыщенные и пересыщенные (например</a:t>
            </a:r>
            <a:r>
              <a:rPr lang="en-US" altLang="ru-RU" sz="2000" dirty="0" smtClean="0"/>
              <a:t>, </a:t>
            </a:r>
            <a:r>
              <a:rPr lang="ru-RU" altLang="ru-RU" sz="2000" dirty="0" smtClean="0"/>
              <a:t>- при выпаривании</a:t>
            </a:r>
            <a:r>
              <a:rPr lang="en-US" altLang="ru-RU" sz="2000" dirty="0" smtClean="0"/>
              <a:t>, </a:t>
            </a:r>
            <a:r>
              <a:rPr lang="ru-RU" altLang="ru-RU" sz="2000" dirty="0" smtClean="0"/>
              <a:t>либо внесения дополнительного количества вещества)</a:t>
            </a:r>
            <a:endParaRPr lang="en-US" altLang="ru-RU" sz="2000" dirty="0" smtClean="0"/>
          </a:p>
        </p:txBody>
      </p:sp>
      <p:pic>
        <p:nvPicPr>
          <p:cNvPr id="148484" name="Рисунок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36400" y="0"/>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12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48482"/>
                                        </p:tgtEl>
                                        <p:attrNameLst>
                                          <p:attrName>style.visibility</p:attrName>
                                        </p:attrNameLst>
                                      </p:cBhvr>
                                      <p:to>
                                        <p:strVal val="visible"/>
                                      </p:to>
                                    </p:set>
                                    <p:animEffect transition="in" filter="checkerboard(across)">
                                      <p:cBhvr>
                                        <p:cTn id="7" dur="1250"/>
                                        <p:tgtEl>
                                          <p:spTgt spid="148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Заголовок 1"/>
          <p:cNvSpPr>
            <a:spLocks noGrp="1"/>
          </p:cNvSpPr>
          <p:nvPr>
            <p:ph type="title"/>
          </p:nvPr>
        </p:nvSpPr>
        <p:spPr>
          <a:xfrm>
            <a:off x="355600" y="338138"/>
            <a:ext cx="11353800" cy="1143000"/>
          </a:xfrm>
          <a:solidFill>
            <a:schemeClr val="accent6">
              <a:lumMod val="20000"/>
              <a:lumOff val="80000"/>
            </a:schemeClr>
          </a:solidFill>
          <a:ln w="38100">
            <a:solidFill>
              <a:schemeClr val="accent6">
                <a:lumMod val="60000"/>
                <a:lumOff val="40000"/>
              </a:schemeClr>
            </a:solidFill>
          </a:ln>
        </p:spPr>
        <p:txBody>
          <a:bodyPr/>
          <a:lstStyle/>
          <a:p>
            <a:pPr algn="ctr">
              <a:defRPr/>
            </a:pPr>
            <a:r>
              <a:rPr lang="ru-RU" altLang="ru-RU" sz="3600" b="1" dirty="0" smtClean="0">
                <a:solidFill>
                  <a:srgbClr val="3333CC"/>
                </a:solidFill>
              </a:rPr>
              <a:t>Решение задач на растворимость веществ в воде </a:t>
            </a:r>
            <a:br>
              <a:rPr lang="ru-RU" altLang="ru-RU" sz="3600" b="1" dirty="0" smtClean="0">
                <a:solidFill>
                  <a:srgbClr val="3333CC"/>
                </a:solidFill>
              </a:rPr>
            </a:br>
            <a:r>
              <a:rPr lang="ru-RU" altLang="ru-RU" sz="3600" b="1" dirty="0" smtClean="0">
                <a:solidFill>
                  <a:srgbClr val="3333CC"/>
                </a:solidFill>
              </a:rPr>
              <a:t>Задача 1</a:t>
            </a:r>
          </a:p>
        </p:txBody>
      </p:sp>
      <p:sp>
        <p:nvSpPr>
          <p:cNvPr id="154627" name="TextBox 4"/>
          <p:cNvSpPr txBox="1">
            <a:spLocks noChangeArrowheads="1"/>
          </p:cNvSpPr>
          <p:nvPr/>
        </p:nvSpPr>
        <p:spPr bwMode="auto">
          <a:xfrm>
            <a:off x="661988" y="1824038"/>
            <a:ext cx="10741025" cy="48320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nSpc>
                <a:spcPct val="100000"/>
              </a:lnSpc>
              <a:spcBef>
                <a:spcPct val="0"/>
              </a:spcBef>
            </a:pPr>
            <a:r>
              <a:rPr lang="ru-RU" altLang="ru-RU" b="0" dirty="0"/>
              <a:t>В </a:t>
            </a:r>
            <a:r>
              <a:rPr lang="ru-RU" altLang="ru-RU" b="0" dirty="0" smtClean="0"/>
              <a:t>300 </a:t>
            </a:r>
            <a:r>
              <a:rPr lang="ru-RU" altLang="ru-RU" b="0" dirty="0"/>
              <a:t>г раствора</a:t>
            </a:r>
            <a:r>
              <a:rPr lang="en-US" altLang="ru-RU" b="0" dirty="0"/>
              <a:t>, </a:t>
            </a:r>
            <a:r>
              <a:rPr lang="ru-RU" altLang="ru-RU" b="0" dirty="0"/>
              <a:t>насыщенного при 20 </a:t>
            </a:r>
            <a:r>
              <a:rPr lang="ru-RU" altLang="ru-RU" baseline="30000" dirty="0" err="1">
                <a:solidFill>
                  <a:srgbClr val="203864"/>
                </a:solidFill>
              </a:rPr>
              <a:t>о</a:t>
            </a:r>
            <a:r>
              <a:rPr lang="ru-RU" altLang="ru-RU" b="0" dirty="0" err="1">
                <a:solidFill>
                  <a:srgbClr val="203864"/>
                </a:solidFill>
              </a:rPr>
              <a:t>С</a:t>
            </a:r>
            <a:r>
              <a:rPr lang="en-US" altLang="ru-RU" b="0" dirty="0"/>
              <a:t>,</a:t>
            </a:r>
            <a:r>
              <a:rPr lang="ru-RU" altLang="ru-RU" b="0" dirty="0"/>
              <a:t> содержится 7</a:t>
            </a:r>
            <a:r>
              <a:rPr lang="ru-RU" altLang="ru-RU" b="0" dirty="0" smtClean="0"/>
              <a:t>2 </a:t>
            </a:r>
            <a:r>
              <a:rPr lang="ru-RU" altLang="ru-RU" b="0" dirty="0"/>
              <a:t>г  нитрата калия</a:t>
            </a:r>
            <a:r>
              <a:rPr lang="en-US" altLang="ru-RU" b="0" dirty="0"/>
              <a:t>. </a:t>
            </a:r>
            <a:r>
              <a:rPr lang="ru-RU" altLang="ru-RU" b="0" dirty="0"/>
              <a:t>Определите растворимость этой соли</a:t>
            </a:r>
            <a:r>
              <a:rPr lang="en-US" altLang="ru-RU" b="0" dirty="0"/>
              <a:t>. </a:t>
            </a:r>
          </a:p>
          <a:p>
            <a:pPr>
              <a:lnSpc>
                <a:spcPct val="100000"/>
              </a:lnSpc>
              <a:spcBef>
                <a:spcPct val="0"/>
              </a:spcBef>
              <a:buFontTx/>
              <a:buNone/>
            </a:pPr>
            <a:endParaRPr lang="en-US" altLang="ru-RU" b="0" dirty="0"/>
          </a:p>
          <a:p>
            <a:pPr>
              <a:lnSpc>
                <a:spcPct val="100000"/>
              </a:lnSpc>
              <a:spcBef>
                <a:spcPct val="0"/>
              </a:spcBef>
              <a:buFontTx/>
              <a:buNone/>
            </a:pPr>
            <a:r>
              <a:rPr lang="ru-RU" altLang="ru-RU" b="0" dirty="0"/>
              <a:t>Решение</a:t>
            </a:r>
            <a:endParaRPr lang="en-US" altLang="ru-RU" b="0" dirty="0"/>
          </a:p>
          <a:p>
            <a:pPr>
              <a:lnSpc>
                <a:spcPct val="100000"/>
              </a:lnSpc>
              <a:spcBef>
                <a:spcPct val="0"/>
              </a:spcBef>
              <a:buFontTx/>
              <a:buAutoNum type="arabicParenR"/>
            </a:pPr>
            <a:r>
              <a:rPr lang="en-US" altLang="ru-RU" b="0" dirty="0"/>
              <a:t>  </a:t>
            </a:r>
            <a:r>
              <a:rPr lang="ru-RU" altLang="ru-RU" b="0" dirty="0"/>
              <a:t>Масса воды в исходном растворе</a:t>
            </a:r>
            <a:r>
              <a:rPr lang="en-US" altLang="ru-RU" b="0" dirty="0"/>
              <a:t>:  </a:t>
            </a:r>
            <a:r>
              <a:rPr lang="ru-RU" altLang="ru-RU" b="0" dirty="0"/>
              <a:t>3</a:t>
            </a:r>
            <a:r>
              <a:rPr lang="en-US" altLang="ru-RU" b="0" dirty="0" smtClean="0"/>
              <a:t>00</a:t>
            </a:r>
            <a:r>
              <a:rPr lang="ru-RU" altLang="ru-RU" b="0" dirty="0" smtClean="0"/>
              <a:t> г</a:t>
            </a:r>
            <a:r>
              <a:rPr lang="en-US" altLang="ru-RU" b="0" dirty="0" smtClean="0"/>
              <a:t> </a:t>
            </a:r>
            <a:r>
              <a:rPr lang="en-US" altLang="ru-RU" b="0" dirty="0"/>
              <a:t>– </a:t>
            </a:r>
            <a:r>
              <a:rPr lang="ru-RU" altLang="ru-RU" b="0" dirty="0"/>
              <a:t>7</a:t>
            </a:r>
            <a:r>
              <a:rPr lang="en-US" altLang="ru-RU" b="0" dirty="0" smtClean="0"/>
              <a:t>2</a:t>
            </a:r>
            <a:r>
              <a:rPr lang="ru-RU" altLang="ru-RU" b="0" dirty="0" smtClean="0"/>
              <a:t> г</a:t>
            </a:r>
            <a:r>
              <a:rPr lang="en-US" altLang="ru-RU" b="0" dirty="0" smtClean="0"/>
              <a:t> </a:t>
            </a:r>
            <a:r>
              <a:rPr lang="en-US" altLang="ru-RU" b="0" dirty="0"/>
              <a:t>= </a:t>
            </a:r>
            <a:r>
              <a:rPr lang="ru-RU" altLang="ru-RU" b="0" dirty="0" smtClean="0"/>
              <a:t>228</a:t>
            </a:r>
            <a:r>
              <a:rPr lang="en-US" altLang="ru-RU" b="0" dirty="0" smtClean="0"/>
              <a:t> </a:t>
            </a:r>
            <a:r>
              <a:rPr lang="ru-RU" altLang="ru-RU" b="0" dirty="0"/>
              <a:t>г</a:t>
            </a:r>
          </a:p>
          <a:p>
            <a:pPr>
              <a:lnSpc>
                <a:spcPct val="100000"/>
              </a:lnSpc>
              <a:spcBef>
                <a:spcPct val="0"/>
              </a:spcBef>
              <a:buFontTx/>
              <a:buAutoNum type="arabicParenR"/>
            </a:pPr>
            <a:r>
              <a:rPr lang="en-US" altLang="ru-RU" b="0" dirty="0"/>
              <a:t>  </a:t>
            </a:r>
            <a:r>
              <a:rPr lang="ru-RU" altLang="ru-RU" b="0" dirty="0"/>
              <a:t>В </a:t>
            </a:r>
            <a:r>
              <a:rPr lang="ru-RU" altLang="ru-RU" b="0" dirty="0" smtClean="0"/>
              <a:t>228 </a:t>
            </a:r>
            <a:r>
              <a:rPr lang="ru-RU" altLang="ru-RU" b="0" dirty="0"/>
              <a:t>г воды содержится </a:t>
            </a:r>
            <a:r>
              <a:rPr lang="ru-RU" altLang="ru-RU" b="0" dirty="0" smtClean="0"/>
              <a:t>72 </a:t>
            </a:r>
            <a:r>
              <a:rPr lang="ru-RU" altLang="ru-RU" b="0" dirty="0"/>
              <a:t>г нитрата калия</a:t>
            </a:r>
            <a:r>
              <a:rPr lang="en-US" altLang="ru-RU" b="0" dirty="0"/>
              <a:t>, </a:t>
            </a:r>
            <a:endParaRPr lang="ru-RU" altLang="ru-RU" b="0" dirty="0"/>
          </a:p>
          <a:p>
            <a:pPr>
              <a:lnSpc>
                <a:spcPct val="100000"/>
              </a:lnSpc>
              <a:spcBef>
                <a:spcPct val="0"/>
              </a:spcBef>
              <a:buFontTx/>
              <a:buNone/>
            </a:pPr>
            <a:r>
              <a:rPr lang="ru-RU" altLang="ru-RU" b="0" dirty="0"/>
              <a:t>    </a:t>
            </a:r>
            <a:r>
              <a:rPr lang="ru-RU" altLang="ru-RU" b="0" dirty="0" smtClean="0"/>
              <a:t>  </a:t>
            </a:r>
            <a:r>
              <a:rPr lang="ru-RU" altLang="ru-RU" b="0" dirty="0"/>
              <a:t>в 100 г воды будет </a:t>
            </a:r>
            <a:r>
              <a:rPr lang="ru-RU" altLang="ru-RU" b="0" dirty="0" smtClean="0"/>
              <a:t>содержаться</a:t>
            </a:r>
            <a:r>
              <a:rPr lang="ru-RU" altLang="ru-RU" b="0" dirty="0"/>
              <a:t> </a:t>
            </a:r>
            <a:r>
              <a:rPr lang="ru-RU" altLang="ru-RU" b="0" dirty="0" smtClean="0"/>
              <a:t>– х г соли                                                                    </a:t>
            </a:r>
          </a:p>
          <a:p>
            <a:pPr>
              <a:lnSpc>
                <a:spcPct val="100000"/>
              </a:lnSpc>
              <a:spcBef>
                <a:spcPct val="0"/>
              </a:spcBef>
              <a:buFontTx/>
              <a:buNone/>
            </a:pPr>
            <a:r>
              <a:rPr lang="ru-RU" altLang="ru-RU" b="0" dirty="0"/>
              <a:t> </a:t>
            </a:r>
            <a:r>
              <a:rPr lang="ru-RU" altLang="ru-RU" b="0" dirty="0" smtClean="0"/>
              <a:t>                         х = </a:t>
            </a:r>
            <a:r>
              <a:rPr lang="en-US" altLang="ru-RU" b="0" dirty="0" smtClean="0"/>
              <a:t>(100</a:t>
            </a:r>
            <a:r>
              <a:rPr lang="ru-RU" altLang="ru-RU" b="0" dirty="0" smtClean="0"/>
              <a:t> г</a:t>
            </a:r>
            <a:r>
              <a:rPr lang="en-US" altLang="ru-RU" b="0" dirty="0" smtClean="0"/>
              <a:t> </a:t>
            </a:r>
            <a:r>
              <a:rPr lang="ru-RU" altLang="ru-RU" dirty="0"/>
              <a:t>· </a:t>
            </a:r>
            <a:r>
              <a:rPr lang="ru-RU" altLang="ru-RU" b="0" dirty="0" smtClean="0"/>
              <a:t>72 г</a:t>
            </a:r>
            <a:r>
              <a:rPr lang="en-US" altLang="ru-RU" b="0" dirty="0" smtClean="0"/>
              <a:t>) : </a:t>
            </a:r>
            <a:r>
              <a:rPr lang="ru-RU" altLang="ru-RU" b="0" dirty="0" smtClean="0"/>
              <a:t>228 г </a:t>
            </a:r>
            <a:r>
              <a:rPr lang="ru-RU" altLang="ru-RU" b="0" dirty="0"/>
              <a:t>= 31</a:t>
            </a:r>
            <a:r>
              <a:rPr lang="en-US" altLang="ru-RU" b="0" dirty="0" smtClean="0"/>
              <a:t>,5</a:t>
            </a:r>
            <a:r>
              <a:rPr lang="ru-RU" altLang="ru-RU" b="0" dirty="0" smtClean="0"/>
              <a:t>8 г </a:t>
            </a:r>
            <a:r>
              <a:rPr lang="en-US" altLang="ru-RU" b="0" dirty="0" smtClean="0"/>
              <a:t>, </a:t>
            </a:r>
            <a:r>
              <a:rPr lang="ru-RU" altLang="ru-RU" b="0" dirty="0" smtClean="0"/>
              <a:t>значит</a:t>
            </a:r>
            <a:endParaRPr lang="ru-RU" altLang="ru-RU" b="0" dirty="0"/>
          </a:p>
          <a:p>
            <a:pPr>
              <a:lnSpc>
                <a:spcPct val="100000"/>
              </a:lnSpc>
              <a:spcBef>
                <a:spcPct val="0"/>
              </a:spcBef>
              <a:buNone/>
            </a:pPr>
            <a:r>
              <a:rPr lang="ru-RU" altLang="ru-RU" b="0" dirty="0"/>
              <a:t>       </a:t>
            </a:r>
            <a:r>
              <a:rPr lang="en-US" altLang="ru-RU" b="0" dirty="0"/>
              <a:t>s</a:t>
            </a:r>
            <a:r>
              <a:rPr lang="ru-RU" altLang="ru-RU" b="0" dirty="0">
                <a:solidFill>
                  <a:srgbClr val="FF0000"/>
                </a:solidFill>
              </a:rPr>
              <a:t> </a:t>
            </a:r>
            <a:r>
              <a:rPr lang="en-US" altLang="ru-RU" baseline="30000" dirty="0">
                <a:solidFill>
                  <a:srgbClr val="203864"/>
                </a:solidFill>
              </a:rPr>
              <a:t>20</a:t>
            </a:r>
            <a:r>
              <a:rPr lang="ru-RU" altLang="ru-RU" b="0" dirty="0">
                <a:solidFill>
                  <a:srgbClr val="FF0000"/>
                </a:solidFill>
              </a:rPr>
              <a:t> </a:t>
            </a:r>
            <a:r>
              <a:rPr lang="ru-RU" altLang="ru-RU" b="0" dirty="0"/>
              <a:t>(</a:t>
            </a:r>
            <a:r>
              <a:rPr lang="en-US" altLang="ru-RU" b="0" dirty="0"/>
              <a:t>KNO</a:t>
            </a:r>
            <a:r>
              <a:rPr lang="en-US" altLang="ru-RU" baseline="-25000" dirty="0"/>
              <a:t>3</a:t>
            </a:r>
            <a:r>
              <a:rPr lang="en-US" altLang="ru-RU" b="0" dirty="0"/>
              <a:t>) = </a:t>
            </a:r>
            <a:r>
              <a:rPr lang="en-US" altLang="ru-RU" b="0" dirty="0" smtClean="0"/>
              <a:t>31,5</a:t>
            </a:r>
            <a:r>
              <a:rPr lang="ru-RU" altLang="ru-RU" b="0" dirty="0" smtClean="0"/>
              <a:t>8</a:t>
            </a:r>
            <a:r>
              <a:rPr lang="en-US" altLang="ru-RU" b="0" dirty="0" smtClean="0"/>
              <a:t> </a:t>
            </a:r>
            <a:r>
              <a:rPr lang="ru-RU" altLang="ru-RU" b="0" dirty="0"/>
              <a:t>г /100 г Н</a:t>
            </a:r>
            <a:r>
              <a:rPr lang="ru-RU" altLang="ru-RU" baseline="-25000" dirty="0"/>
              <a:t>2</a:t>
            </a:r>
            <a:r>
              <a:rPr lang="ru-RU" altLang="ru-RU" b="0" dirty="0"/>
              <a:t>О</a:t>
            </a:r>
          </a:p>
          <a:p>
            <a:pPr>
              <a:lnSpc>
                <a:spcPct val="100000"/>
              </a:lnSpc>
              <a:spcBef>
                <a:spcPct val="0"/>
              </a:spcBef>
              <a:buFontTx/>
              <a:buNone/>
            </a:pPr>
            <a:r>
              <a:rPr lang="ru-RU" altLang="ru-RU" b="0" dirty="0" smtClean="0"/>
              <a:t>                     </a:t>
            </a:r>
            <a:endParaRPr lang="ru-RU" altLang="ru-RU" b="0" dirty="0"/>
          </a:p>
          <a:p>
            <a:pPr>
              <a:lnSpc>
                <a:spcPct val="100000"/>
              </a:lnSpc>
              <a:spcBef>
                <a:spcPct val="0"/>
              </a:spcBef>
              <a:buFontTx/>
              <a:buNone/>
            </a:pPr>
            <a:r>
              <a:rPr lang="ru-RU" altLang="ru-RU" b="0" dirty="0"/>
              <a:t>         Ответ</a:t>
            </a:r>
            <a:r>
              <a:rPr lang="en-US" altLang="ru-RU" b="0" dirty="0"/>
              <a:t>:    s</a:t>
            </a:r>
            <a:r>
              <a:rPr lang="ru-RU" altLang="ru-RU" b="0" dirty="0">
                <a:solidFill>
                  <a:srgbClr val="FF0000"/>
                </a:solidFill>
              </a:rPr>
              <a:t> </a:t>
            </a:r>
            <a:r>
              <a:rPr lang="en-US" altLang="ru-RU" baseline="30000" dirty="0">
                <a:solidFill>
                  <a:srgbClr val="203864"/>
                </a:solidFill>
              </a:rPr>
              <a:t>20</a:t>
            </a:r>
            <a:r>
              <a:rPr lang="ru-RU" altLang="ru-RU" b="0" dirty="0">
                <a:solidFill>
                  <a:srgbClr val="FF0000"/>
                </a:solidFill>
              </a:rPr>
              <a:t> </a:t>
            </a:r>
            <a:r>
              <a:rPr lang="ru-RU" altLang="ru-RU" b="0" dirty="0"/>
              <a:t>(</a:t>
            </a:r>
            <a:r>
              <a:rPr lang="en-US" altLang="ru-RU" b="0" dirty="0"/>
              <a:t>KNO</a:t>
            </a:r>
            <a:r>
              <a:rPr lang="en-US" altLang="ru-RU" baseline="-25000" dirty="0"/>
              <a:t>3</a:t>
            </a:r>
            <a:r>
              <a:rPr lang="en-US" altLang="ru-RU" b="0" dirty="0"/>
              <a:t>) = </a:t>
            </a:r>
            <a:r>
              <a:rPr lang="en-US" altLang="ru-RU" b="0" dirty="0" smtClean="0"/>
              <a:t>31,5</a:t>
            </a:r>
            <a:r>
              <a:rPr lang="ru-RU" altLang="ru-RU" b="0" smtClean="0"/>
              <a:t>8</a:t>
            </a:r>
            <a:r>
              <a:rPr lang="en-US" altLang="ru-RU" b="0" smtClean="0"/>
              <a:t> </a:t>
            </a:r>
            <a:r>
              <a:rPr lang="ru-RU" altLang="ru-RU" b="0" dirty="0"/>
              <a:t>г /100 г Н</a:t>
            </a:r>
            <a:r>
              <a:rPr lang="ru-RU" altLang="ru-RU" baseline="-25000" dirty="0"/>
              <a:t>2</a:t>
            </a:r>
            <a:r>
              <a:rPr lang="ru-RU" altLang="ru-RU" b="0" dirty="0"/>
              <a:t>О</a:t>
            </a:r>
          </a:p>
        </p:txBody>
      </p:sp>
      <p:pic>
        <p:nvPicPr>
          <p:cNvPr id="154628"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17363" y="63500"/>
            <a:ext cx="274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Рисунок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barn(outVertical)">
                                      <p:cBhvr>
                                        <p:cTn id="7" dur="125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Заголовок 1"/>
          <p:cNvSpPr>
            <a:spLocks noGrp="1"/>
          </p:cNvSpPr>
          <p:nvPr>
            <p:ph type="title"/>
          </p:nvPr>
        </p:nvSpPr>
        <p:spPr>
          <a:xfrm>
            <a:off x="355600" y="338138"/>
            <a:ext cx="11353800" cy="1143000"/>
          </a:xfrm>
          <a:solidFill>
            <a:schemeClr val="accent6">
              <a:lumMod val="20000"/>
              <a:lumOff val="80000"/>
            </a:schemeClr>
          </a:solidFill>
          <a:ln w="38100">
            <a:solidFill>
              <a:schemeClr val="accent6">
                <a:lumMod val="60000"/>
                <a:lumOff val="40000"/>
              </a:schemeClr>
            </a:solidFill>
          </a:ln>
        </p:spPr>
        <p:txBody>
          <a:bodyPr/>
          <a:lstStyle/>
          <a:p>
            <a:pPr algn="ctr">
              <a:defRPr/>
            </a:pPr>
            <a:r>
              <a:rPr lang="ru-RU" altLang="ru-RU" sz="3600" b="1" dirty="0" smtClean="0">
                <a:solidFill>
                  <a:srgbClr val="3333CC"/>
                </a:solidFill>
              </a:rPr>
              <a:t>Решение задач на растворимость веществ в воде </a:t>
            </a:r>
            <a:br>
              <a:rPr lang="ru-RU" altLang="ru-RU" sz="3600" b="1" dirty="0" smtClean="0">
                <a:solidFill>
                  <a:srgbClr val="3333CC"/>
                </a:solidFill>
              </a:rPr>
            </a:br>
            <a:r>
              <a:rPr lang="ru-RU" altLang="ru-RU" sz="3600" b="1" dirty="0" smtClean="0">
                <a:solidFill>
                  <a:srgbClr val="3333CC"/>
                </a:solidFill>
              </a:rPr>
              <a:t>Задача 2</a:t>
            </a:r>
          </a:p>
        </p:txBody>
      </p:sp>
      <p:sp>
        <p:nvSpPr>
          <p:cNvPr id="154627" name="TextBox 4"/>
          <p:cNvSpPr txBox="1">
            <a:spLocks noChangeArrowheads="1"/>
          </p:cNvSpPr>
          <p:nvPr/>
        </p:nvSpPr>
        <p:spPr bwMode="auto">
          <a:xfrm>
            <a:off x="661988" y="1824038"/>
            <a:ext cx="10741025" cy="52629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nSpc>
                <a:spcPct val="100000"/>
              </a:lnSpc>
              <a:spcBef>
                <a:spcPct val="0"/>
              </a:spcBef>
            </a:pPr>
            <a:r>
              <a:rPr lang="ru-RU" altLang="ru-RU" b="0" dirty="0" smtClean="0"/>
              <a:t>При температуре 40 </a:t>
            </a:r>
            <a:r>
              <a:rPr lang="ru-RU" altLang="ru-RU" b="0" baseline="30000" dirty="0" smtClean="0"/>
              <a:t>0</a:t>
            </a:r>
            <a:r>
              <a:rPr lang="ru-RU" altLang="ru-RU" b="0" dirty="0" smtClean="0"/>
              <a:t>С растворимость хлорида натрия составляет </a:t>
            </a:r>
          </a:p>
          <a:p>
            <a:pPr>
              <a:lnSpc>
                <a:spcPct val="100000"/>
              </a:lnSpc>
              <a:spcBef>
                <a:spcPct val="0"/>
              </a:spcBef>
              <a:buFontTx/>
              <a:buNone/>
            </a:pPr>
            <a:r>
              <a:rPr lang="ru-RU" altLang="ru-RU" b="0" dirty="0" smtClean="0"/>
              <a:t>36</a:t>
            </a:r>
            <a:r>
              <a:rPr lang="en-US" altLang="ru-RU" b="0" dirty="0" smtClean="0"/>
              <a:t>, 6 </a:t>
            </a:r>
            <a:r>
              <a:rPr lang="ru-RU" altLang="ru-RU" b="0" dirty="0" smtClean="0"/>
              <a:t>г</a:t>
            </a:r>
            <a:r>
              <a:rPr lang="en-US" altLang="ru-RU" b="0" dirty="0" smtClean="0"/>
              <a:t>. </a:t>
            </a:r>
            <a:r>
              <a:rPr lang="ru-RU" altLang="ru-RU" b="0" dirty="0" smtClean="0"/>
              <a:t>Вычислите массовую долю (%) соли в насыщенном растворе</a:t>
            </a:r>
            <a:r>
              <a:rPr lang="en-US" altLang="ru-RU" b="0" dirty="0" smtClean="0"/>
              <a:t>.</a:t>
            </a:r>
            <a:endParaRPr lang="en-US" altLang="ru-RU" b="0" dirty="0"/>
          </a:p>
          <a:p>
            <a:pPr>
              <a:lnSpc>
                <a:spcPct val="100000"/>
              </a:lnSpc>
              <a:spcBef>
                <a:spcPct val="0"/>
              </a:spcBef>
              <a:buFontTx/>
              <a:buNone/>
            </a:pPr>
            <a:r>
              <a:rPr lang="ru-RU" altLang="ru-RU" b="0" dirty="0" smtClean="0"/>
              <a:t>                                                 </a:t>
            </a:r>
            <a:endParaRPr lang="en-US" altLang="ru-RU" b="0" dirty="0" smtClean="0"/>
          </a:p>
          <a:p>
            <a:pPr>
              <a:lnSpc>
                <a:spcPct val="100000"/>
              </a:lnSpc>
              <a:spcBef>
                <a:spcPct val="0"/>
              </a:spcBef>
              <a:buFontTx/>
              <a:buNone/>
            </a:pPr>
            <a:r>
              <a:rPr lang="en-US" altLang="ru-RU" b="0" dirty="0" smtClean="0"/>
              <a:t>                                                       </a:t>
            </a:r>
            <a:r>
              <a:rPr lang="ru-RU" altLang="ru-RU" b="0" u="sng" dirty="0" smtClean="0"/>
              <a:t>Решение</a:t>
            </a:r>
            <a:endParaRPr lang="en-US" altLang="ru-RU" b="0" u="sng" dirty="0"/>
          </a:p>
          <a:p>
            <a:pPr>
              <a:lnSpc>
                <a:spcPct val="100000"/>
              </a:lnSpc>
              <a:spcBef>
                <a:spcPct val="0"/>
              </a:spcBef>
              <a:buNone/>
            </a:pPr>
            <a:r>
              <a:rPr lang="ru-RU" altLang="ru-RU" b="0" dirty="0" smtClean="0"/>
              <a:t>        </a:t>
            </a:r>
          </a:p>
          <a:p>
            <a:pPr>
              <a:lnSpc>
                <a:spcPct val="100000"/>
              </a:lnSpc>
              <a:spcBef>
                <a:spcPct val="0"/>
              </a:spcBef>
              <a:buNone/>
            </a:pPr>
            <a:r>
              <a:rPr lang="ru-RU" altLang="ru-RU" b="0" dirty="0"/>
              <a:t> </a:t>
            </a:r>
            <a:r>
              <a:rPr lang="ru-RU" altLang="ru-RU" b="0" dirty="0" smtClean="0"/>
              <a:t>                       1)  </a:t>
            </a:r>
            <a:r>
              <a:rPr lang="en-US" altLang="ru-RU" b="0" dirty="0" smtClean="0"/>
              <a:t>S</a:t>
            </a:r>
            <a:r>
              <a:rPr lang="en-US" altLang="ru-RU" b="0" baseline="30000" dirty="0" smtClean="0"/>
              <a:t>40 </a:t>
            </a:r>
            <a:r>
              <a:rPr lang="en-US" altLang="ru-RU" b="0" dirty="0" smtClean="0"/>
              <a:t>(</a:t>
            </a:r>
            <a:r>
              <a:rPr lang="en-US" altLang="ru-RU" b="0" dirty="0" err="1" smtClean="0"/>
              <a:t>NaCl</a:t>
            </a:r>
            <a:r>
              <a:rPr lang="en-US" altLang="ru-RU" b="0" dirty="0" smtClean="0"/>
              <a:t>) = 36, 6 </a:t>
            </a:r>
            <a:r>
              <a:rPr lang="ru-RU" altLang="ru-RU" b="0" dirty="0" smtClean="0"/>
              <a:t>г/100 г Н</a:t>
            </a:r>
            <a:r>
              <a:rPr lang="ru-RU" altLang="ru-RU" b="0" baseline="-25000" dirty="0" smtClean="0"/>
              <a:t>2</a:t>
            </a:r>
            <a:r>
              <a:rPr lang="ru-RU" altLang="ru-RU" b="0" dirty="0" smtClean="0"/>
              <a:t>О</a:t>
            </a:r>
            <a:r>
              <a:rPr lang="en-US" altLang="ru-RU" b="0" dirty="0" smtClean="0"/>
              <a:t>  </a:t>
            </a:r>
            <a:endParaRPr lang="ru-RU" altLang="ru-RU" b="0" dirty="0"/>
          </a:p>
          <a:p>
            <a:pPr>
              <a:lnSpc>
                <a:spcPct val="100000"/>
              </a:lnSpc>
              <a:spcBef>
                <a:spcPct val="0"/>
              </a:spcBef>
              <a:buNone/>
            </a:pPr>
            <a:r>
              <a:rPr lang="ru-RU" altLang="ru-RU" b="0" dirty="0" smtClean="0"/>
              <a:t>                   2)  </a:t>
            </a:r>
            <a:r>
              <a:rPr lang="en-US" altLang="ru-RU" b="0" dirty="0" smtClean="0"/>
              <a:t>m (</a:t>
            </a:r>
            <a:r>
              <a:rPr lang="ru-RU" altLang="ru-RU" b="0" dirty="0" smtClean="0"/>
              <a:t>р-</a:t>
            </a:r>
            <a:r>
              <a:rPr lang="ru-RU" altLang="ru-RU" b="0" dirty="0" err="1" smtClean="0"/>
              <a:t>ра</a:t>
            </a:r>
            <a:r>
              <a:rPr lang="ru-RU" altLang="ru-RU" b="0" dirty="0" smtClean="0"/>
              <a:t> </a:t>
            </a:r>
            <a:r>
              <a:rPr lang="en-US" altLang="ru-RU" b="0" dirty="0" err="1" smtClean="0"/>
              <a:t>NaCl</a:t>
            </a:r>
            <a:r>
              <a:rPr lang="en-US" altLang="ru-RU" b="0" dirty="0" smtClean="0"/>
              <a:t>)  = m(</a:t>
            </a:r>
            <a:r>
              <a:rPr lang="en-US" altLang="ru-RU" b="0" dirty="0" err="1" smtClean="0"/>
              <a:t>NaCl</a:t>
            </a:r>
            <a:r>
              <a:rPr lang="en-US" altLang="ru-RU" b="0" dirty="0" smtClean="0"/>
              <a:t>) + m(H</a:t>
            </a:r>
            <a:r>
              <a:rPr lang="en-US" altLang="ru-RU" b="0" baseline="-25000" dirty="0" smtClean="0"/>
              <a:t>2</a:t>
            </a:r>
            <a:r>
              <a:rPr lang="en-US" altLang="ru-RU" b="0" dirty="0" smtClean="0"/>
              <a:t>O)</a:t>
            </a:r>
          </a:p>
          <a:p>
            <a:pPr>
              <a:lnSpc>
                <a:spcPct val="100000"/>
              </a:lnSpc>
              <a:spcBef>
                <a:spcPct val="0"/>
              </a:spcBef>
              <a:buNone/>
            </a:pPr>
            <a:r>
              <a:rPr lang="en-US" altLang="ru-RU" b="0" dirty="0"/>
              <a:t> </a:t>
            </a:r>
            <a:r>
              <a:rPr lang="en-US" altLang="ru-RU" b="0" dirty="0" smtClean="0"/>
              <a:t>     </a:t>
            </a:r>
            <a:r>
              <a:rPr lang="ru-RU" altLang="ru-RU" b="0" dirty="0" smtClean="0"/>
              <a:t>                  </a:t>
            </a:r>
            <a:r>
              <a:rPr lang="en-US" altLang="ru-RU" b="0" dirty="0" smtClean="0"/>
              <a:t>m </a:t>
            </a:r>
            <a:r>
              <a:rPr lang="en-US" altLang="ru-RU" b="0" dirty="0"/>
              <a:t>(</a:t>
            </a:r>
            <a:r>
              <a:rPr lang="ru-RU" altLang="ru-RU" b="0" dirty="0"/>
              <a:t>р-</a:t>
            </a:r>
            <a:r>
              <a:rPr lang="ru-RU" altLang="ru-RU" b="0" dirty="0" err="1"/>
              <a:t>ра</a:t>
            </a:r>
            <a:r>
              <a:rPr lang="ru-RU" altLang="ru-RU" b="0" dirty="0"/>
              <a:t> </a:t>
            </a:r>
            <a:r>
              <a:rPr lang="en-US" altLang="ru-RU" b="0" dirty="0" err="1"/>
              <a:t>NaCl</a:t>
            </a:r>
            <a:r>
              <a:rPr lang="en-US" altLang="ru-RU" b="0" dirty="0" smtClean="0"/>
              <a:t>)  = 36,6</a:t>
            </a:r>
            <a:r>
              <a:rPr lang="ru-RU" altLang="ru-RU" b="0" dirty="0" smtClean="0"/>
              <a:t> г </a:t>
            </a:r>
            <a:r>
              <a:rPr lang="en-US" altLang="ru-RU" b="0" dirty="0" smtClean="0"/>
              <a:t>+ 100</a:t>
            </a:r>
            <a:r>
              <a:rPr lang="ru-RU" altLang="ru-RU" b="0" dirty="0" smtClean="0"/>
              <a:t> г = 136</a:t>
            </a:r>
            <a:r>
              <a:rPr lang="en-US" altLang="ru-RU" b="0" dirty="0" smtClean="0"/>
              <a:t>,6 </a:t>
            </a:r>
            <a:r>
              <a:rPr lang="ru-RU" altLang="ru-RU" b="0" dirty="0" smtClean="0"/>
              <a:t>г</a:t>
            </a:r>
            <a:r>
              <a:rPr lang="el-GR" dirty="0"/>
              <a:t> </a:t>
            </a:r>
            <a:r>
              <a:rPr lang="ru-RU" dirty="0" smtClean="0"/>
              <a:t>                                                                             </a:t>
            </a:r>
          </a:p>
          <a:p>
            <a:pPr>
              <a:lnSpc>
                <a:spcPct val="100000"/>
              </a:lnSpc>
              <a:spcBef>
                <a:spcPct val="0"/>
              </a:spcBef>
              <a:buNone/>
            </a:pPr>
            <a:r>
              <a:rPr lang="ru-RU" b="0" dirty="0"/>
              <a:t> </a:t>
            </a:r>
            <a:r>
              <a:rPr lang="ru-RU" b="0" dirty="0" smtClean="0"/>
              <a:t>                3) </a:t>
            </a:r>
            <a:r>
              <a:rPr lang="el-GR" b="0" dirty="0" smtClean="0"/>
              <a:t>ω</a:t>
            </a:r>
            <a:r>
              <a:rPr lang="en-US" b="0" dirty="0"/>
              <a:t>% (</a:t>
            </a:r>
            <a:r>
              <a:rPr lang="ru-RU" altLang="ru-RU" b="0" dirty="0"/>
              <a:t>в-</a:t>
            </a:r>
            <a:r>
              <a:rPr lang="ru-RU" altLang="ru-RU" b="0" dirty="0" err="1"/>
              <a:t>ва</a:t>
            </a:r>
            <a:r>
              <a:rPr lang="ru-RU" altLang="ru-RU" b="0" dirty="0"/>
              <a:t>) = </a:t>
            </a:r>
            <a:r>
              <a:rPr lang="en-US" altLang="ru-RU" b="0" dirty="0" smtClean="0"/>
              <a:t>[ m </a:t>
            </a:r>
            <a:r>
              <a:rPr lang="en-US" altLang="ru-RU" b="0" dirty="0"/>
              <a:t>(</a:t>
            </a:r>
            <a:r>
              <a:rPr lang="ru-RU" altLang="ru-RU" b="0" dirty="0"/>
              <a:t>в-</a:t>
            </a:r>
            <a:r>
              <a:rPr lang="ru-RU" altLang="ru-RU" b="0" dirty="0" err="1"/>
              <a:t>ва</a:t>
            </a:r>
            <a:r>
              <a:rPr lang="ru-RU" altLang="ru-RU" b="0" dirty="0"/>
              <a:t>)</a:t>
            </a:r>
            <a:r>
              <a:rPr lang="en-US" altLang="ru-RU" b="0" dirty="0"/>
              <a:t> </a:t>
            </a:r>
            <a:r>
              <a:rPr lang="en-US" altLang="ru-RU" b="0" dirty="0" smtClean="0"/>
              <a:t>:</a:t>
            </a:r>
            <a:r>
              <a:rPr lang="ru-RU" altLang="ru-RU" b="0" dirty="0" smtClean="0"/>
              <a:t> </a:t>
            </a:r>
            <a:r>
              <a:rPr lang="en-US" altLang="ru-RU" b="0" dirty="0"/>
              <a:t>m(</a:t>
            </a:r>
            <a:r>
              <a:rPr lang="ru-RU" altLang="ru-RU" b="0" dirty="0"/>
              <a:t>р-</a:t>
            </a:r>
            <a:r>
              <a:rPr lang="ru-RU" altLang="ru-RU" b="0" dirty="0" err="1"/>
              <a:t>ра</a:t>
            </a:r>
            <a:r>
              <a:rPr lang="ru-RU" altLang="ru-RU" b="0" dirty="0"/>
              <a:t>)</a:t>
            </a:r>
            <a:r>
              <a:rPr lang="en-US" altLang="ru-RU" b="0" dirty="0"/>
              <a:t>]</a:t>
            </a:r>
            <a:r>
              <a:rPr lang="en-US" b="0" dirty="0"/>
              <a:t> </a:t>
            </a:r>
            <a:r>
              <a:rPr lang="ru-RU" b="0" dirty="0"/>
              <a:t>· 100%</a:t>
            </a:r>
            <a:r>
              <a:rPr lang="en-US" altLang="ru-RU" b="0" dirty="0"/>
              <a:t> </a:t>
            </a:r>
            <a:endParaRPr lang="ru-RU" altLang="ru-RU" b="0" dirty="0" smtClean="0"/>
          </a:p>
          <a:p>
            <a:pPr>
              <a:lnSpc>
                <a:spcPct val="100000"/>
              </a:lnSpc>
              <a:spcBef>
                <a:spcPct val="0"/>
              </a:spcBef>
              <a:buNone/>
            </a:pPr>
            <a:r>
              <a:rPr lang="ru-RU" altLang="ru-RU" b="0" dirty="0" smtClean="0"/>
              <a:t>                     </a:t>
            </a:r>
            <a:r>
              <a:rPr lang="el-GR" b="0" dirty="0"/>
              <a:t>ω</a:t>
            </a:r>
            <a:r>
              <a:rPr lang="en-US" b="0" dirty="0"/>
              <a:t>% </a:t>
            </a:r>
            <a:r>
              <a:rPr lang="en-US" b="0" dirty="0" smtClean="0"/>
              <a:t>(</a:t>
            </a:r>
            <a:r>
              <a:rPr lang="en-US" b="0" dirty="0" err="1" smtClean="0"/>
              <a:t>NaCl</a:t>
            </a:r>
            <a:r>
              <a:rPr lang="ru-RU" altLang="ru-RU" b="0" dirty="0" smtClean="0"/>
              <a:t>)</a:t>
            </a:r>
            <a:r>
              <a:rPr lang="en-US" altLang="ru-RU" b="0" dirty="0" smtClean="0"/>
              <a:t> = </a:t>
            </a:r>
            <a:r>
              <a:rPr lang="ru-RU" altLang="ru-RU" b="0" dirty="0" smtClean="0"/>
              <a:t>(</a:t>
            </a:r>
            <a:r>
              <a:rPr lang="en-US" altLang="ru-RU" b="0" dirty="0" smtClean="0"/>
              <a:t>36,6</a:t>
            </a:r>
            <a:r>
              <a:rPr lang="ru-RU" altLang="ru-RU" b="0" dirty="0" smtClean="0"/>
              <a:t> г</a:t>
            </a:r>
            <a:r>
              <a:rPr lang="en-US" altLang="ru-RU" b="0" dirty="0" smtClean="0"/>
              <a:t> </a:t>
            </a:r>
            <a:r>
              <a:rPr lang="en-US" altLang="ru-RU" b="0" dirty="0"/>
              <a:t>:</a:t>
            </a:r>
            <a:r>
              <a:rPr lang="ru-RU" altLang="ru-RU" b="0" dirty="0" smtClean="0"/>
              <a:t> 136</a:t>
            </a:r>
            <a:r>
              <a:rPr lang="en-US" altLang="ru-RU" b="0" dirty="0" smtClean="0"/>
              <a:t>,6 </a:t>
            </a:r>
            <a:r>
              <a:rPr lang="ru-RU" altLang="ru-RU" b="0" dirty="0" smtClean="0"/>
              <a:t>г)</a:t>
            </a:r>
            <a:r>
              <a:rPr lang="ru-RU" b="0" dirty="0"/>
              <a:t> · 100%</a:t>
            </a:r>
            <a:r>
              <a:rPr lang="en-US" altLang="ru-RU" b="0" dirty="0"/>
              <a:t> </a:t>
            </a:r>
            <a:r>
              <a:rPr lang="ru-RU" altLang="ru-RU" b="0" dirty="0" smtClean="0"/>
              <a:t>= 26</a:t>
            </a:r>
            <a:r>
              <a:rPr lang="en-US" altLang="ru-RU" b="0" dirty="0" smtClean="0"/>
              <a:t>,79%</a:t>
            </a:r>
            <a:endParaRPr lang="ru-RU" altLang="ru-RU" b="0" dirty="0"/>
          </a:p>
          <a:p>
            <a:pPr>
              <a:lnSpc>
                <a:spcPct val="100000"/>
              </a:lnSpc>
              <a:spcBef>
                <a:spcPct val="0"/>
              </a:spcBef>
              <a:buNone/>
            </a:pPr>
            <a:r>
              <a:rPr lang="en-US" altLang="ru-RU" b="0" dirty="0"/>
              <a:t> </a:t>
            </a:r>
            <a:r>
              <a:rPr lang="en-US" altLang="ru-RU" b="0" dirty="0" smtClean="0"/>
              <a:t>                                                                                            </a:t>
            </a:r>
            <a:r>
              <a:rPr lang="ru-RU" altLang="ru-RU" b="0" dirty="0" smtClean="0"/>
              <a:t>Ответ</a:t>
            </a:r>
            <a:r>
              <a:rPr lang="en-US" altLang="ru-RU" b="0" dirty="0"/>
              <a:t>:  </a:t>
            </a:r>
            <a:r>
              <a:rPr lang="ru-RU" altLang="ru-RU" b="0" dirty="0"/>
              <a:t>26</a:t>
            </a:r>
            <a:r>
              <a:rPr lang="en-US" altLang="ru-RU" b="0" dirty="0"/>
              <a:t>,79%</a:t>
            </a:r>
            <a:endParaRPr lang="ru-RU" altLang="ru-RU" b="0" dirty="0"/>
          </a:p>
          <a:p>
            <a:pPr>
              <a:lnSpc>
                <a:spcPct val="100000"/>
              </a:lnSpc>
              <a:spcBef>
                <a:spcPct val="0"/>
              </a:spcBef>
              <a:buNone/>
            </a:pPr>
            <a:r>
              <a:rPr lang="en-US" altLang="ru-RU" b="0" dirty="0" smtClean="0"/>
              <a:t>  </a:t>
            </a:r>
            <a:endParaRPr lang="ru-RU" altLang="ru-RU" b="0" dirty="0"/>
          </a:p>
        </p:txBody>
      </p:sp>
      <p:pic>
        <p:nvPicPr>
          <p:cNvPr id="154628"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17363" y="63500"/>
            <a:ext cx="274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Рисунок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83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barn(inHorizontal)">
                                      <p:cBhvr>
                                        <p:cTn id="7" dur="125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Заголовок 1"/>
          <p:cNvSpPr>
            <a:spLocks noGrp="1"/>
          </p:cNvSpPr>
          <p:nvPr>
            <p:ph type="title"/>
          </p:nvPr>
        </p:nvSpPr>
        <p:spPr/>
        <p:txBody>
          <a:bodyPr/>
          <a:lstStyle/>
          <a:p>
            <a:r>
              <a:rPr lang="ru-RU" altLang="ru-RU" dirty="0" smtClean="0"/>
              <a:t>                 </a:t>
            </a:r>
            <a:r>
              <a:rPr lang="en-US" altLang="ru-RU" dirty="0" smtClean="0"/>
              <a:t>   </a:t>
            </a:r>
            <a:r>
              <a:rPr lang="ru-RU" altLang="ru-RU" b="1" dirty="0" smtClean="0">
                <a:solidFill>
                  <a:srgbClr val="3333CC"/>
                </a:solidFill>
              </a:rPr>
              <a:t>Кривые растворимости</a:t>
            </a:r>
          </a:p>
        </p:txBody>
      </p:sp>
      <p:pic>
        <p:nvPicPr>
          <p:cNvPr id="155651"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13125" y="1782763"/>
            <a:ext cx="5013325" cy="4957762"/>
          </a:xfrm>
        </p:spPr>
      </p:pic>
      <p:pic>
        <p:nvPicPr>
          <p:cNvPr id="155652" name="Рисунок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49100"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additive="base">
                                        <p:cTn id="7" dur="1250" fill="hold"/>
                                        <p:tgtEl>
                                          <p:spTgt spid="155650"/>
                                        </p:tgtEl>
                                        <p:attrNameLst>
                                          <p:attrName>ppt_x</p:attrName>
                                        </p:attrNameLst>
                                      </p:cBhvr>
                                      <p:tavLst>
                                        <p:tav tm="0">
                                          <p:val>
                                            <p:strVal val="1+#ppt_w/2"/>
                                          </p:val>
                                        </p:tav>
                                        <p:tav tm="100000">
                                          <p:val>
                                            <p:strVal val="#ppt_x"/>
                                          </p:val>
                                        </p:tav>
                                      </p:tavLst>
                                    </p:anim>
                                    <p:anim calcmode="lin" valueType="num">
                                      <p:cBhvr additive="base">
                                        <p:cTn id="8" dur="1250" fill="hold"/>
                                        <p:tgtEl>
                                          <p:spTgt spid="1556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Заголовок 1"/>
          <p:cNvSpPr>
            <a:spLocks noGrp="1"/>
          </p:cNvSpPr>
          <p:nvPr>
            <p:ph type="title"/>
          </p:nvPr>
        </p:nvSpPr>
        <p:spPr>
          <a:xfrm>
            <a:off x="631825" y="74613"/>
            <a:ext cx="10515600" cy="1325562"/>
          </a:xfrm>
        </p:spPr>
        <p:txBody>
          <a:bodyPr/>
          <a:lstStyle/>
          <a:p>
            <a:pPr algn="ctr"/>
            <a:r>
              <a:rPr lang="ru-RU" altLang="ru-RU" sz="3600" b="1" smtClean="0">
                <a:solidFill>
                  <a:srgbClr val="3333CC"/>
                </a:solidFill>
              </a:rPr>
              <a:t>Понятие о концентрированных и неконцентрированных растворах</a:t>
            </a:r>
          </a:p>
        </p:txBody>
      </p:sp>
      <p:pic>
        <p:nvPicPr>
          <p:cNvPr id="156675"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1125" y="204788"/>
            <a:ext cx="2190750" cy="1458912"/>
          </a:xfrm>
        </p:spPr>
      </p:pic>
      <p:pic>
        <p:nvPicPr>
          <p:cNvPr id="156676"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09125" y="182563"/>
            <a:ext cx="2144713"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45746" y="1892448"/>
            <a:ext cx="9861550" cy="4893647"/>
          </a:xfrm>
          <a:prstGeom prst="rect">
            <a:avLst/>
          </a:prstGeom>
          <a:solidFill>
            <a:schemeClr val="accent2">
              <a:lumMod val="20000"/>
              <a:lumOff val="80000"/>
            </a:schemeClr>
          </a:solidFill>
          <a:ln w="19050">
            <a:solidFill>
              <a:schemeClr val="accent2">
                <a:lumMod val="75000"/>
              </a:schemeClr>
            </a:solidFill>
          </a:ln>
        </p:spPr>
        <p:txBody>
          <a:bodyPr>
            <a:spAutoFit/>
          </a:bodyPr>
          <a:lstStyle>
            <a:lvl1pPr marL="342900" indent="-342900">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buFont typeface="Arial" panose="020B0604020202020204" pitchFamily="34" charset="0"/>
              <a:buChar char="•"/>
              <a:defRPr/>
            </a:pPr>
            <a:r>
              <a:rPr lang="ru-RU" altLang="ru-RU" sz="2400" b="0" dirty="0"/>
              <a:t>Различают растворы концентрированные и неконцентрированные </a:t>
            </a:r>
            <a:r>
              <a:rPr lang="ru-RU" altLang="ru-RU" sz="2400" b="0" dirty="0" smtClean="0"/>
              <a:t>           </a:t>
            </a:r>
          </a:p>
          <a:p>
            <a:pPr marL="0" indent="0">
              <a:defRPr/>
            </a:pPr>
            <a:r>
              <a:rPr lang="ru-RU" altLang="ru-RU" sz="2400" b="0" dirty="0"/>
              <a:t> </a:t>
            </a:r>
            <a:r>
              <a:rPr lang="ru-RU" altLang="ru-RU" sz="2400" b="0" dirty="0" smtClean="0"/>
              <a:t>                                                                                              (</a:t>
            </a:r>
            <a:r>
              <a:rPr lang="ru-RU" altLang="ru-RU" sz="2400" b="0" dirty="0"/>
              <a:t>разбавленные)</a:t>
            </a:r>
          </a:p>
          <a:p>
            <a:pPr>
              <a:defRPr/>
            </a:pPr>
            <a:endParaRPr lang="en-US" altLang="ru-RU" sz="2400" b="0" dirty="0"/>
          </a:p>
          <a:p>
            <a:pPr>
              <a:buFont typeface="Arial" panose="020B0604020202020204" pitchFamily="34" charset="0"/>
              <a:buChar char="•"/>
              <a:defRPr/>
            </a:pPr>
            <a:r>
              <a:rPr lang="ru-RU" altLang="ru-RU" sz="2400" b="0" dirty="0"/>
              <a:t>Если в определенном объеме раствора содержится мало растворенного вещества</a:t>
            </a:r>
            <a:r>
              <a:rPr lang="en-US" altLang="ru-RU" sz="2400" b="0" dirty="0"/>
              <a:t>, </a:t>
            </a:r>
          </a:p>
          <a:p>
            <a:pPr>
              <a:defRPr/>
            </a:pPr>
            <a:r>
              <a:rPr lang="en-US" altLang="ru-RU" sz="2400" b="0" dirty="0"/>
              <a:t>     </a:t>
            </a:r>
            <a:r>
              <a:rPr lang="ru-RU" altLang="ru-RU" sz="2400" b="0" dirty="0"/>
              <a:t>то такой раствор называется </a:t>
            </a:r>
            <a:r>
              <a:rPr lang="ru-RU" altLang="ru-RU" sz="2400" b="0" i="1" dirty="0">
                <a:solidFill>
                  <a:srgbClr val="990033"/>
                </a:solidFill>
              </a:rPr>
              <a:t>разбавленным</a:t>
            </a:r>
            <a:r>
              <a:rPr lang="en-US" altLang="ru-RU" sz="2400" b="0" dirty="0"/>
              <a:t>,</a:t>
            </a:r>
            <a:r>
              <a:rPr lang="ru-RU" altLang="ru-RU" sz="2400" b="0" dirty="0"/>
              <a:t> </a:t>
            </a:r>
            <a:r>
              <a:rPr lang="ru-RU" altLang="ru-RU" sz="2400" b="0" dirty="0" smtClean="0"/>
              <a:t>                                                                                </a:t>
            </a:r>
          </a:p>
          <a:p>
            <a:pPr>
              <a:defRPr/>
            </a:pPr>
            <a:r>
              <a:rPr lang="ru-RU" altLang="ru-RU" sz="2400" b="0" dirty="0"/>
              <a:t> </a:t>
            </a:r>
            <a:r>
              <a:rPr lang="ru-RU" altLang="ru-RU" sz="2400" b="0" dirty="0" smtClean="0"/>
              <a:t>    а </a:t>
            </a:r>
            <a:r>
              <a:rPr lang="ru-RU" altLang="ru-RU" sz="2400" b="0" dirty="0"/>
              <a:t>если много - </a:t>
            </a:r>
            <a:r>
              <a:rPr lang="ru-RU" altLang="ru-RU" sz="2400" b="0" i="1" dirty="0" smtClean="0">
                <a:solidFill>
                  <a:srgbClr val="990033"/>
                </a:solidFill>
              </a:rPr>
              <a:t>концентрированным</a:t>
            </a:r>
            <a:endParaRPr lang="en-US" altLang="ru-RU" sz="2400" b="0" i="1" dirty="0">
              <a:solidFill>
                <a:srgbClr val="990033"/>
              </a:solidFill>
            </a:endParaRPr>
          </a:p>
          <a:p>
            <a:pPr>
              <a:defRPr/>
            </a:pPr>
            <a:endParaRPr lang="ru-RU" altLang="ru-RU" sz="2400" b="0" dirty="0"/>
          </a:p>
          <a:p>
            <a:pPr>
              <a:buFont typeface="Arial" panose="020B0604020202020204" pitchFamily="34" charset="0"/>
              <a:buChar char="•"/>
              <a:defRPr/>
            </a:pPr>
            <a:r>
              <a:rPr lang="ru-RU" altLang="ru-RU" sz="2400" b="0" dirty="0"/>
              <a:t>Не следует смешивать понятия «насыщенный» и «концентрированный»</a:t>
            </a:r>
            <a:r>
              <a:rPr lang="en-US" altLang="ru-RU" sz="2400" b="0" dirty="0"/>
              <a:t>. </a:t>
            </a:r>
          </a:p>
          <a:p>
            <a:pPr>
              <a:defRPr/>
            </a:pPr>
            <a:endParaRPr lang="ru-RU" altLang="ru-RU" sz="2400" b="0" dirty="0"/>
          </a:p>
          <a:p>
            <a:pPr>
              <a:buFont typeface="Arial" panose="020B0604020202020204" pitchFamily="34" charset="0"/>
              <a:buChar char="•"/>
              <a:defRPr/>
            </a:pPr>
            <a:r>
              <a:rPr lang="ru-RU" altLang="ru-RU" sz="2400" b="0" dirty="0"/>
              <a:t>Так</a:t>
            </a:r>
            <a:r>
              <a:rPr lang="en-US" altLang="ru-RU" sz="2400" b="0" dirty="0"/>
              <a:t>, </a:t>
            </a:r>
            <a:r>
              <a:rPr lang="ru-RU" altLang="ru-RU" sz="2400" b="0" dirty="0"/>
              <a:t>например</a:t>
            </a:r>
            <a:r>
              <a:rPr lang="en-US" altLang="ru-RU" sz="2400" b="0" dirty="0"/>
              <a:t>, </a:t>
            </a:r>
            <a:r>
              <a:rPr lang="ru-RU" altLang="ru-RU" sz="2400" b="0" dirty="0"/>
              <a:t>ненасыщенный раствор сахара (1000 г/л)  является весьма концентрированным</a:t>
            </a:r>
            <a:endParaRPr lang="en-US" altLang="ru-RU" sz="2400" b="0" dirty="0"/>
          </a:p>
        </p:txBody>
      </p:sp>
      <p:pic>
        <p:nvPicPr>
          <p:cNvPr id="156678" name="Рисунок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5925" y="74613"/>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Рисунок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6674"/>
                                        </p:tgtEl>
                                        <p:attrNameLst>
                                          <p:attrName>style.visibility</p:attrName>
                                        </p:attrNameLst>
                                      </p:cBhvr>
                                      <p:to>
                                        <p:strVal val="visible"/>
                                      </p:to>
                                    </p:set>
                                    <p:anim calcmode="lin" valueType="num">
                                      <p:cBhvr>
                                        <p:cTn id="7" dur="1250" fill="hold"/>
                                        <p:tgtEl>
                                          <p:spTgt spid="156674"/>
                                        </p:tgtEl>
                                        <p:attrNameLst>
                                          <p:attrName>ppt_w</p:attrName>
                                        </p:attrNameLst>
                                      </p:cBhvr>
                                      <p:tavLst>
                                        <p:tav tm="0">
                                          <p:val>
                                            <p:fltVal val="0"/>
                                          </p:val>
                                        </p:tav>
                                        <p:tav tm="100000">
                                          <p:val>
                                            <p:strVal val="#ppt_w"/>
                                          </p:val>
                                        </p:tav>
                                      </p:tavLst>
                                    </p:anim>
                                    <p:anim calcmode="lin" valueType="num">
                                      <p:cBhvr>
                                        <p:cTn id="8" dur="1250" fill="hold"/>
                                        <p:tgtEl>
                                          <p:spTgt spid="156674"/>
                                        </p:tgtEl>
                                        <p:attrNameLst>
                                          <p:attrName>ppt_h</p:attrName>
                                        </p:attrNameLst>
                                      </p:cBhvr>
                                      <p:tavLst>
                                        <p:tav tm="0">
                                          <p:val>
                                            <p:fltVal val="0"/>
                                          </p:val>
                                        </p:tav>
                                        <p:tav tm="100000">
                                          <p:val>
                                            <p:strVal val="#ppt_h"/>
                                          </p:val>
                                        </p:tav>
                                      </p:tavLst>
                                    </p:anim>
                                    <p:anim calcmode="lin" valueType="num">
                                      <p:cBhvr>
                                        <p:cTn id="9" dur="1250" fill="hold"/>
                                        <p:tgtEl>
                                          <p:spTgt spid="156674"/>
                                        </p:tgtEl>
                                        <p:attrNameLst>
                                          <p:attrName>style.rotation</p:attrName>
                                        </p:attrNameLst>
                                      </p:cBhvr>
                                      <p:tavLst>
                                        <p:tav tm="0">
                                          <p:val>
                                            <p:fltVal val="90"/>
                                          </p:val>
                                        </p:tav>
                                        <p:tav tm="100000">
                                          <p:val>
                                            <p:fltVal val="0"/>
                                          </p:val>
                                        </p:tav>
                                      </p:tavLst>
                                    </p:anim>
                                    <p:animEffect transition="in" filter="fade">
                                      <p:cBhvr>
                                        <p:cTn id="10" dur="1250"/>
                                        <p:tgtEl>
                                          <p:spTgt spid="156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Заголовок 1"/>
          <p:cNvSpPr>
            <a:spLocks noGrp="1"/>
          </p:cNvSpPr>
          <p:nvPr>
            <p:ph type="title"/>
          </p:nvPr>
        </p:nvSpPr>
        <p:spPr>
          <a:xfrm>
            <a:off x="609600" y="263525"/>
            <a:ext cx="10966450" cy="1171575"/>
          </a:xfrm>
          <a:solidFill>
            <a:srgbClr val="FFF3E7"/>
          </a:solidFill>
          <a:ln w="38100">
            <a:solidFill>
              <a:schemeClr val="accent2">
                <a:lumMod val="60000"/>
                <a:lumOff val="40000"/>
              </a:schemeClr>
            </a:solidFill>
          </a:ln>
        </p:spPr>
        <p:txBody>
          <a:bodyPr/>
          <a:lstStyle/>
          <a:p>
            <a:pPr algn="ctr">
              <a:defRPr/>
            </a:pPr>
            <a:r>
              <a:rPr lang="ru-RU" altLang="ru-RU" sz="3600" b="1" dirty="0" smtClean="0">
                <a:solidFill>
                  <a:srgbClr val="3333CC"/>
                </a:solidFill>
              </a:rPr>
              <a:t>Некоторые способы выражения      </a:t>
            </a:r>
            <a:br>
              <a:rPr lang="ru-RU" altLang="ru-RU" sz="3600" b="1" dirty="0" smtClean="0">
                <a:solidFill>
                  <a:srgbClr val="3333CC"/>
                </a:solidFill>
              </a:rPr>
            </a:br>
            <a:r>
              <a:rPr lang="ru-RU" altLang="ru-RU" sz="3600" b="1" dirty="0" smtClean="0">
                <a:solidFill>
                  <a:srgbClr val="3333CC"/>
                </a:solidFill>
              </a:rPr>
              <a:t>  концентрации веществ в растворе</a:t>
            </a:r>
          </a:p>
        </p:txBody>
      </p:sp>
      <p:sp>
        <p:nvSpPr>
          <p:cNvPr id="157699" name="TextBox 4"/>
          <p:cNvSpPr txBox="1">
            <a:spLocks noChangeArrowheads="1"/>
          </p:cNvSpPr>
          <p:nvPr/>
        </p:nvSpPr>
        <p:spPr bwMode="auto">
          <a:xfrm>
            <a:off x="1014413" y="2498516"/>
            <a:ext cx="1206976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AutoNum type="arabicPeriod"/>
            </a:pPr>
            <a:r>
              <a:rPr lang="ru-RU" altLang="ru-RU" b="0" dirty="0"/>
              <a:t>Массовая доля растворенного </a:t>
            </a:r>
            <a:r>
              <a:rPr lang="ru-RU" altLang="ru-RU" b="0" dirty="0" smtClean="0"/>
              <a:t>вещества</a:t>
            </a:r>
            <a:r>
              <a:rPr lang="en-US" altLang="ru-RU" b="0" dirty="0" smtClean="0"/>
              <a:t> </a:t>
            </a:r>
            <a:r>
              <a:rPr lang="ru-RU" altLang="ru-RU" b="0" dirty="0"/>
              <a:t>(</a:t>
            </a:r>
            <a:r>
              <a:rPr lang="el-GR" altLang="ru-RU" dirty="0">
                <a:latin typeface="Arial" panose="020B0604020202020204" pitchFamily="34" charset="0"/>
              </a:rPr>
              <a:t>ω</a:t>
            </a:r>
            <a:r>
              <a:rPr lang="ru-RU" altLang="ru-RU" b="0" dirty="0"/>
              <a:t>)</a:t>
            </a:r>
            <a:r>
              <a:rPr lang="en-US" altLang="ru-RU" sz="3200" b="0" dirty="0"/>
              <a:t> </a:t>
            </a:r>
            <a:r>
              <a:rPr lang="ru-RU" altLang="ru-RU" sz="3200" b="0" dirty="0" smtClean="0"/>
              <a:t> </a:t>
            </a:r>
          </a:p>
          <a:p>
            <a:pPr marL="0" indent="0">
              <a:lnSpc>
                <a:spcPct val="100000"/>
              </a:lnSpc>
              <a:spcBef>
                <a:spcPct val="0"/>
              </a:spcBef>
              <a:buNone/>
            </a:pPr>
            <a:r>
              <a:rPr lang="ru-RU" altLang="ru-RU" sz="3200" b="0" dirty="0"/>
              <a:t> </a:t>
            </a:r>
            <a:r>
              <a:rPr lang="ru-RU" altLang="ru-RU" sz="3200" b="0" dirty="0" smtClean="0"/>
              <a:t>    </a:t>
            </a:r>
            <a:r>
              <a:rPr lang="en-US" altLang="ru-RU" sz="3200" b="0" dirty="0" smtClean="0"/>
              <a:t>   </a:t>
            </a:r>
            <a:r>
              <a:rPr lang="ru-RU" altLang="ru-RU" b="0" dirty="0" smtClean="0"/>
              <a:t>Пример записи</a:t>
            </a:r>
            <a:r>
              <a:rPr lang="en-US" altLang="ru-RU" b="0" dirty="0" smtClean="0"/>
              <a:t>: </a:t>
            </a:r>
            <a:r>
              <a:rPr lang="el-GR" altLang="ru-RU" dirty="0" smtClean="0">
                <a:latin typeface="Arial" panose="020B0604020202020204" pitchFamily="34" charset="0"/>
              </a:rPr>
              <a:t>ω</a:t>
            </a:r>
            <a:r>
              <a:rPr lang="en-US" altLang="ru-RU" dirty="0" smtClean="0">
                <a:latin typeface="+mj-lt"/>
              </a:rPr>
              <a:t>(</a:t>
            </a:r>
            <a:r>
              <a:rPr lang="en-US" altLang="ru-RU" dirty="0" err="1" smtClean="0">
                <a:latin typeface="+mj-lt"/>
              </a:rPr>
              <a:t>NaCl</a:t>
            </a:r>
            <a:r>
              <a:rPr lang="en-US" altLang="ru-RU" dirty="0" smtClean="0">
                <a:latin typeface="+mj-lt"/>
              </a:rPr>
              <a:t>) = 0,2     </a:t>
            </a:r>
            <a:r>
              <a:rPr lang="ru-RU" altLang="ru-RU" dirty="0" smtClean="0">
                <a:latin typeface="+mj-lt"/>
              </a:rPr>
              <a:t>или </a:t>
            </a:r>
            <a:r>
              <a:rPr lang="en-US" altLang="ru-RU" dirty="0" smtClean="0">
                <a:latin typeface="+mj-lt"/>
              </a:rPr>
              <a:t>    </a:t>
            </a:r>
            <a:r>
              <a:rPr lang="el-GR" altLang="ru-RU" dirty="0" smtClean="0">
                <a:latin typeface="+mj-lt"/>
              </a:rPr>
              <a:t>ω</a:t>
            </a:r>
            <a:r>
              <a:rPr lang="ru-RU" altLang="ru-RU" dirty="0" smtClean="0">
                <a:latin typeface="+mj-lt"/>
              </a:rPr>
              <a:t>%</a:t>
            </a:r>
            <a:r>
              <a:rPr lang="en-US" altLang="ru-RU" dirty="0" smtClean="0">
                <a:latin typeface="+mj-lt"/>
              </a:rPr>
              <a:t> (</a:t>
            </a:r>
            <a:r>
              <a:rPr lang="en-US" altLang="ru-RU" dirty="0" err="1" smtClean="0">
                <a:latin typeface="+mj-lt"/>
              </a:rPr>
              <a:t>NaCl</a:t>
            </a:r>
            <a:r>
              <a:rPr lang="en-US" altLang="ru-RU" dirty="0" smtClean="0">
                <a:latin typeface="+mj-lt"/>
              </a:rPr>
              <a:t>)</a:t>
            </a:r>
            <a:r>
              <a:rPr lang="ru-RU" altLang="ru-RU" dirty="0" smtClean="0">
                <a:latin typeface="+mj-lt"/>
              </a:rPr>
              <a:t> = 20%</a:t>
            </a:r>
            <a:endParaRPr lang="en-US" altLang="ru-RU" dirty="0" smtClean="0">
              <a:latin typeface="+mj-lt"/>
            </a:endParaRPr>
          </a:p>
          <a:p>
            <a:pPr marL="0" indent="0">
              <a:lnSpc>
                <a:spcPct val="100000"/>
              </a:lnSpc>
              <a:spcBef>
                <a:spcPct val="0"/>
              </a:spcBef>
              <a:buNone/>
            </a:pPr>
            <a:endParaRPr lang="en-US" altLang="ru-RU" b="0" dirty="0" smtClean="0"/>
          </a:p>
          <a:p>
            <a:pPr marL="0" indent="0">
              <a:lnSpc>
                <a:spcPct val="100000"/>
              </a:lnSpc>
              <a:spcBef>
                <a:spcPct val="0"/>
              </a:spcBef>
              <a:buNone/>
            </a:pPr>
            <a:r>
              <a:rPr lang="ru-RU" altLang="ru-RU" b="0" dirty="0" smtClean="0"/>
              <a:t>2</a:t>
            </a:r>
            <a:r>
              <a:rPr lang="en-US" altLang="ru-RU" b="0" dirty="0" smtClean="0"/>
              <a:t>.   </a:t>
            </a:r>
            <a:r>
              <a:rPr lang="ru-RU" altLang="ru-RU" b="0" dirty="0" smtClean="0"/>
              <a:t>Молярная </a:t>
            </a:r>
            <a:r>
              <a:rPr lang="ru-RU" altLang="ru-RU" b="0" dirty="0"/>
              <a:t>концентрация  </a:t>
            </a:r>
            <a:r>
              <a:rPr lang="ru-RU" altLang="ru-RU" b="0" dirty="0" smtClean="0"/>
              <a:t>(</a:t>
            </a:r>
            <a:r>
              <a:rPr lang="en-US" altLang="ru-RU" b="0" dirty="0" smtClean="0"/>
              <a:t>C</a:t>
            </a:r>
            <a:r>
              <a:rPr lang="ru-RU" altLang="ru-RU" b="0" baseline="-25000" dirty="0" smtClean="0"/>
              <a:t>М</a:t>
            </a:r>
            <a:r>
              <a:rPr lang="ru-RU" altLang="ru-RU" b="0" dirty="0" smtClean="0"/>
              <a:t>)  </a:t>
            </a:r>
          </a:p>
          <a:p>
            <a:pPr marL="0" indent="0">
              <a:lnSpc>
                <a:spcPct val="100000"/>
              </a:lnSpc>
              <a:spcBef>
                <a:spcPct val="0"/>
              </a:spcBef>
              <a:buNone/>
            </a:pPr>
            <a:r>
              <a:rPr lang="ru-RU" altLang="ru-RU" b="0" dirty="0"/>
              <a:t> </a:t>
            </a:r>
            <a:r>
              <a:rPr lang="ru-RU" altLang="ru-RU" b="0" dirty="0" smtClean="0"/>
              <a:t>         Пример </a:t>
            </a:r>
            <a:r>
              <a:rPr lang="ru-RU" altLang="ru-RU" b="0" dirty="0"/>
              <a:t>записи</a:t>
            </a:r>
            <a:r>
              <a:rPr lang="en-US" altLang="ru-RU" b="0" dirty="0" smtClean="0"/>
              <a:t>:</a:t>
            </a:r>
            <a:r>
              <a:rPr lang="ru-RU" altLang="ru-RU" b="0" dirty="0" smtClean="0"/>
              <a:t>  С</a:t>
            </a:r>
            <a:r>
              <a:rPr lang="ru-RU" altLang="ru-RU" b="0" baseline="-25000" dirty="0"/>
              <a:t>М</a:t>
            </a:r>
            <a:r>
              <a:rPr lang="en-US" altLang="ru-RU" b="0" dirty="0" smtClean="0"/>
              <a:t> (</a:t>
            </a:r>
            <a:r>
              <a:rPr lang="en-US" altLang="ru-RU" b="0" dirty="0" err="1" smtClean="0"/>
              <a:t>NaOH</a:t>
            </a:r>
            <a:r>
              <a:rPr lang="en-US" altLang="ru-RU" b="0" dirty="0" smtClean="0"/>
              <a:t>) = </a:t>
            </a:r>
            <a:r>
              <a:rPr lang="ru-RU" altLang="ru-RU" b="0" dirty="0"/>
              <a:t>5 </a:t>
            </a:r>
            <a:r>
              <a:rPr lang="ru-RU" altLang="ru-RU" b="0" dirty="0" smtClean="0"/>
              <a:t>моль/л </a:t>
            </a:r>
            <a:r>
              <a:rPr lang="en-US" altLang="ru-RU" b="0" dirty="0" smtClean="0"/>
              <a:t>, </a:t>
            </a:r>
            <a:r>
              <a:rPr lang="ru-RU" altLang="ru-RU" b="0" dirty="0" smtClean="0"/>
              <a:t>или</a:t>
            </a:r>
            <a:r>
              <a:rPr lang="en-US" altLang="ru-RU" b="0" dirty="0" smtClean="0"/>
              <a:t>  C</a:t>
            </a:r>
            <a:r>
              <a:rPr lang="ru-RU" altLang="ru-RU" b="0" baseline="-25000" dirty="0" smtClean="0"/>
              <a:t>М</a:t>
            </a:r>
            <a:r>
              <a:rPr lang="en-US" altLang="ru-RU" b="0" dirty="0" smtClean="0"/>
              <a:t> </a:t>
            </a:r>
            <a:r>
              <a:rPr lang="ru-RU" altLang="ru-RU" b="0" dirty="0" smtClean="0"/>
              <a:t>(</a:t>
            </a:r>
            <a:r>
              <a:rPr lang="en-US" altLang="ru-RU" b="0" dirty="0" err="1" smtClean="0"/>
              <a:t>NaOH</a:t>
            </a:r>
            <a:r>
              <a:rPr lang="en-US" altLang="ru-RU" b="0" dirty="0" smtClean="0"/>
              <a:t>) = 5M</a:t>
            </a:r>
            <a:endParaRPr lang="ru-RU" altLang="ru-RU" b="0" dirty="0"/>
          </a:p>
          <a:p>
            <a:pPr marL="0" indent="0">
              <a:lnSpc>
                <a:spcPct val="100000"/>
              </a:lnSpc>
              <a:spcBef>
                <a:spcPct val="0"/>
              </a:spcBef>
              <a:buNone/>
            </a:pPr>
            <a:endParaRPr lang="ru-RU" altLang="ru-RU" b="0" dirty="0"/>
          </a:p>
        </p:txBody>
      </p:sp>
      <p:pic>
        <p:nvPicPr>
          <p:cNvPr id="157700"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1163" y="0"/>
            <a:ext cx="3508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fade">
                                      <p:cBhvr>
                                        <p:cTn id="7" dur="1250"/>
                                        <p:tgtEl>
                                          <p:spTgt spid="152578"/>
                                        </p:tgtEl>
                                      </p:cBhvr>
                                    </p:animEffect>
                                    <p:anim calcmode="lin" valueType="num">
                                      <p:cBhvr>
                                        <p:cTn id="8" dur="1250" fill="hold"/>
                                        <p:tgtEl>
                                          <p:spTgt spid="152578"/>
                                        </p:tgtEl>
                                        <p:attrNameLst>
                                          <p:attrName>ppt_x</p:attrName>
                                        </p:attrNameLst>
                                      </p:cBhvr>
                                      <p:tavLst>
                                        <p:tav tm="0">
                                          <p:val>
                                            <p:strVal val="#ppt_x"/>
                                          </p:val>
                                        </p:tav>
                                        <p:tav tm="100000">
                                          <p:val>
                                            <p:strVal val="#ppt_x"/>
                                          </p:val>
                                        </p:tav>
                                      </p:tavLst>
                                    </p:anim>
                                    <p:anim calcmode="lin" valueType="num">
                                      <p:cBhvr>
                                        <p:cTn id="9" dur="1250" fill="hold"/>
                                        <p:tgtEl>
                                          <p:spTgt spid="152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Заголовок 1"/>
          <p:cNvSpPr>
            <a:spLocks noGrp="1"/>
          </p:cNvSpPr>
          <p:nvPr>
            <p:ph type="title"/>
          </p:nvPr>
        </p:nvSpPr>
        <p:spPr>
          <a:xfrm>
            <a:off x="312738" y="95250"/>
            <a:ext cx="11353800" cy="1325563"/>
          </a:xfrm>
          <a:solidFill>
            <a:schemeClr val="accent6">
              <a:lumMod val="20000"/>
              <a:lumOff val="80000"/>
            </a:schemeClr>
          </a:solidFill>
          <a:ln w="28575">
            <a:solidFill>
              <a:schemeClr val="accent6">
                <a:lumMod val="75000"/>
              </a:schemeClr>
            </a:solidFill>
          </a:ln>
        </p:spPr>
        <p:txBody>
          <a:bodyPr/>
          <a:lstStyle/>
          <a:p>
            <a:pPr algn="ctr" eaLnBrk="1" hangingPunct="1">
              <a:defRPr/>
            </a:pPr>
            <a:r>
              <a:rPr lang="en-US" altLang="ru-RU" sz="3600" b="1" dirty="0" smtClean="0">
                <a:solidFill>
                  <a:srgbClr val="993300"/>
                </a:solidFill>
              </a:rPr>
              <a:t> </a:t>
            </a:r>
            <a:r>
              <a:rPr lang="ru-RU" altLang="ru-RU" sz="3600" b="1" dirty="0" smtClean="0">
                <a:solidFill>
                  <a:srgbClr val="993300"/>
                </a:solidFill>
              </a:rPr>
              <a:t>Способы выражения концентрации веществ</a:t>
            </a:r>
            <a:br>
              <a:rPr lang="ru-RU" altLang="ru-RU" sz="3600" b="1" dirty="0" smtClean="0">
                <a:solidFill>
                  <a:srgbClr val="993300"/>
                </a:solidFill>
              </a:rPr>
            </a:br>
            <a:r>
              <a:rPr lang="en-US" altLang="ru-RU" sz="3600" b="1" dirty="0">
                <a:solidFill>
                  <a:srgbClr val="993300"/>
                </a:solidFill>
              </a:rPr>
              <a:t>I. </a:t>
            </a:r>
            <a:r>
              <a:rPr lang="ru-RU" altLang="ru-RU" sz="3600" b="1" dirty="0" smtClean="0">
                <a:solidFill>
                  <a:srgbClr val="993300"/>
                </a:solidFill>
              </a:rPr>
              <a:t>Массовая доля растворенного вещества (</a:t>
            </a:r>
            <a:r>
              <a:rPr lang="el-GR" sz="3600" b="1" dirty="0" smtClean="0">
                <a:solidFill>
                  <a:srgbClr val="993300"/>
                </a:solidFill>
              </a:rPr>
              <a:t>ω</a:t>
            </a:r>
            <a:r>
              <a:rPr lang="ru-RU" sz="3600" b="1" dirty="0" smtClean="0">
                <a:solidFill>
                  <a:srgbClr val="993300"/>
                </a:solidFill>
              </a:rPr>
              <a:t>)</a:t>
            </a:r>
            <a:endParaRPr lang="ru-RU" altLang="ru-RU" sz="3600" b="1" dirty="0" smtClean="0">
              <a:solidFill>
                <a:srgbClr val="993300"/>
              </a:solidFill>
            </a:endParaRPr>
          </a:p>
        </p:txBody>
      </p:sp>
      <p:sp>
        <p:nvSpPr>
          <p:cNvPr id="158723" name="Объект 2"/>
          <p:cNvSpPr>
            <a:spLocks noGrp="1"/>
          </p:cNvSpPr>
          <p:nvPr>
            <p:ph idx="1"/>
          </p:nvPr>
        </p:nvSpPr>
        <p:spPr>
          <a:xfrm>
            <a:off x="530225" y="1784350"/>
            <a:ext cx="10918825" cy="4887913"/>
          </a:xfrm>
          <a:ln w="12700">
            <a:solidFill>
              <a:schemeClr val="tx1"/>
            </a:solidFill>
            <a:miter lim="800000"/>
            <a:headEnd/>
            <a:tailEnd/>
          </a:ln>
        </p:spPr>
        <p:txBody>
          <a:bodyPr/>
          <a:lstStyle/>
          <a:p>
            <a:pPr eaLnBrk="1" hangingPunct="1"/>
            <a:r>
              <a:rPr lang="ru-RU" altLang="ru-RU" dirty="0" smtClean="0"/>
              <a:t>Массовая доля растворенного вещества </a:t>
            </a:r>
            <a:r>
              <a:rPr lang="el-GR" altLang="ru-RU" dirty="0" smtClean="0"/>
              <a:t>ω</a:t>
            </a:r>
            <a:r>
              <a:rPr lang="en-US" altLang="ru-RU" dirty="0" smtClean="0"/>
              <a:t> (в</a:t>
            </a:r>
            <a:r>
              <a:rPr lang="ru-RU" altLang="ru-RU" dirty="0" smtClean="0"/>
              <a:t> - </a:t>
            </a:r>
            <a:r>
              <a:rPr lang="ru-RU" altLang="ru-RU" dirty="0" err="1" smtClean="0"/>
              <a:t>ва</a:t>
            </a:r>
            <a:r>
              <a:rPr lang="ru-RU" altLang="ru-RU" dirty="0" smtClean="0"/>
              <a:t>) – </a:t>
            </a:r>
          </a:p>
          <a:p>
            <a:pPr eaLnBrk="1" hangingPunct="1">
              <a:buFont typeface="Arial" panose="020B0604020202020204" pitchFamily="34" charset="0"/>
              <a:buNone/>
            </a:pPr>
            <a:r>
              <a:rPr lang="ru-RU" altLang="ru-RU" dirty="0" smtClean="0"/>
              <a:t> это отношение массы растворенного вещества (</a:t>
            </a:r>
            <a:r>
              <a:rPr lang="en-US" altLang="ru-RU" dirty="0" smtClean="0"/>
              <a:t>m(</a:t>
            </a:r>
            <a:r>
              <a:rPr lang="ru-RU" altLang="ru-RU" dirty="0" smtClean="0"/>
              <a:t>в-</a:t>
            </a:r>
            <a:r>
              <a:rPr lang="ru-RU" altLang="ru-RU" dirty="0" err="1" smtClean="0"/>
              <a:t>ва</a:t>
            </a:r>
            <a:r>
              <a:rPr lang="ru-RU" altLang="ru-RU" dirty="0" smtClean="0"/>
              <a:t>)</a:t>
            </a:r>
            <a:r>
              <a:rPr lang="en-US" altLang="ru-RU" dirty="0" smtClean="0"/>
              <a:t>, </a:t>
            </a:r>
            <a:r>
              <a:rPr lang="ru-RU" altLang="ru-RU" dirty="0" smtClean="0"/>
              <a:t>г) к общей массе раствора (</a:t>
            </a:r>
            <a:r>
              <a:rPr lang="en-US" altLang="ru-RU" dirty="0" smtClean="0"/>
              <a:t>m(</a:t>
            </a:r>
            <a:r>
              <a:rPr lang="ru-RU" altLang="ru-RU" dirty="0" smtClean="0"/>
              <a:t>р-</a:t>
            </a:r>
            <a:r>
              <a:rPr lang="ru-RU" altLang="ru-RU" dirty="0" err="1" smtClean="0"/>
              <a:t>ра</a:t>
            </a:r>
            <a:r>
              <a:rPr lang="ru-RU" altLang="ru-RU" dirty="0" smtClean="0"/>
              <a:t>)</a:t>
            </a:r>
            <a:r>
              <a:rPr lang="en-US" altLang="ru-RU" dirty="0" smtClean="0"/>
              <a:t>, </a:t>
            </a:r>
            <a:r>
              <a:rPr lang="ru-RU" altLang="ru-RU" dirty="0" smtClean="0"/>
              <a:t>г)</a:t>
            </a:r>
            <a:r>
              <a:rPr lang="en-US" altLang="ru-RU" dirty="0" smtClean="0"/>
              <a:t>:</a:t>
            </a:r>
            <a:endParaRPr lang="ru-RU" altLang="ru-RU" dirty="0" smtClean="0"/>
          </a:p>
          <a:p>
            <a:pPr eaLnBrk="1" hangingPunct="1">
              <a:buFont typeface="Arial" panose="020B0604020202020204" pitchFamily="34" charset="0"/>
              <a:buNone/>
            </a:pPr>
            <a:r>
              <a:rPr lang="ru-RU" altLang="ru-RU" dirty="0" smtClean="0"/>
              <a:t>       В долях единицы</a:t>
            </a:r>
            <a:r>
              <a:rPr lang="en-US" altLang="ru-RU" dirty="0" smtClean="0"/>
              <a:t>:    </a:t>
            </a:r>
            <a:r>
              <a:rPr lang="el-GR" altLang="ru-RU" dirty="0" smtClean="0"/>
              <a:t>ω</a:t>
            </a:r>
            <a:r>
              <a:rPr lang="en-US" altLang="ru-RU" dirty="0" smtClean="0"/>
              <a:t>(</a:t>
            </a:r>
            <a:r>
              <a:rPr lang="ru-RU" altLang="ru-RU" dirty="0" smtClean="0"/>
              <a:t>в-</a:t>
            </a:r>
            <a:r>
              <a:rPr lang="ru-RU" altLang="ru-RU" dirty="0" err="1" smtClean="0"/>
              <a:t>ва</a:t>
            </a:r>
            <a:r>
              <a:rPr lang="ru-RU" altLang="ru-RU" dirty="0" smtClean="0"/>
              <a:t>) = </a:t>
            </a:r>
            <a:r>
              <a:rPr lang="en-US" altLang="ru-RU" dirty="0" smtClean="0"/>
              <a:t>m (</a:t>
            </a:r>
            <a:r>
              <a:rPr lang="ru-RU" altLang="ru-RU" dirty="0" smtClean="0"/>
              <a:t>в-</a:t>
            </a:r>
            <a:r>
              <a:rPr lang="ru-RU" altLang="ru-RU" dirty="0" err="1" smtClean="0"/>
              <a:t>ва</a:t>
            </a:r>
            <a:r>
              <a:rPr lang="ru-RU" altLang="ru-RU" dirty="0" smtClean="0"/>
              <a:t>)</a:t>
            </a:r>
            <a:r>
              <a:rPr lang="en-US" altLang="ru-RU" dirty="0" smtClean="0"/>
              <a:t> </a:t>
            </a:r>
            <a:r>
              <a:rPr lang="ru-RU" altLang="ru-RU" dirty="0" smtClean="0"/>
              <a:t>/</a:t>
            </a:r>
            <a:r>
              <a:rPr lang="en-US" altLang="ru-RU" dirty="0" smtClean="0"/>
              <a:t> m(</a:t>
            </a:r>
            <a:r>
              <a:rPr lang="ru-RU" altLang="ru-RU" dirty="0" smtClean="0"/>
              <a:t>р-</a:t>
            </a:r>
            <a:r>
              <a:rPr lang="ru-RU" altLang="ru-RU" dirty="0" err="1" smtClean="0"/>
              <a:t>ра</a:t>
            </a:r>
            <a:r>
              <a:rPr lang="ru-RU" altLang="ru-RU" dirty="0" smtClean="0"/>
              <a:t>)</a:t>
            </a:r>
          </a:p>
          <a:p>
            <a:pPr eaLnBrk="1" hangingPunct="1">
              <a:buFont typeface="Arial" panose="020B0604020202020204" pitchFamily="34" charset="0"/>
              <a:buNone/>
            </a:pPr>
            <a:r>
              <a:rPr lang="en-US" altLang="ru-RU" dirty="0" smtClean="0"/>
              <a:t>      </a:t>
            </a:r>
            <a:r>
              <a:rPr lang="ru-RU" altLang="ru-RU" dirty="0" smtClean="0"/>
              <a:t> В процентах</a:t>
            </a:r>
            <a:r>
              <a:rPr lang="en-US" altLang="ru-RU" dirty="0" smtClean="0"/>
              <a:t>:             </a:t>
            </a:r>
            <a:r>
              <a:rPr lang="el-GR" altLang="ru-RU" dirty="0" smtClean="0"/>
              <a:t>ω</a:t>
            </a:r>
            <a:r>
              <a:rPr lang="en-US" altLang="ru-RU" dirty="0" smtClean="0"/>
              <a:t>% (</a:t>
            </a:r>
            <a:r>
              <a:rPr lang="ru-RU" altLang="ru-RU" dirty="0" smtClean="0"/>
              <a:t>в-</a:t>
            </a:r>
            <a:r>
              <a:rPr lang="ru-RU" altLang="ru-RU" dirty="0" err="1" smtClean="0"/>
              <a:t>ва</a:t>
            </a:r>
            <a:r>
              <a:rPr lang="ru-RU" altLang="ru-RU" dirty="0" smtClean="0"/>
              <a:t>) = </a:t>
            </a:r>
            <a:r>
              <a:rPr lang="en-US" altLang="ru-RU" dirty="0" smtClean="0"/>
              <a:t>[ m (</a:t>
            </a:r>
            <a:r>
              <a:rPr lang="ru-RU" altLang="ru-RU" dirty="0" smtClean="0"/>
              <a:t>в-</a:t>
            </a:r>
            <a:r>
              <a:rPr lang="ru-RU" altLang="ru-RU" dirty="0" err="1" smtClean="0"/>
              <a:t>ва</a:t>
            </a:r>
            <a:r>
              <a:rPr lang="ru-RU" altLang="ru-RU" dirty="0" smtClean="0"/>
              <a:t>)</a:t>
            </a:r>
            <a:r>
              <a:rPr lang="en-US" altLang="ru-RU" dirty="0" smtClean="0"/>
              <a:t> </a:t>
            </a:r>
            <a:r>
              <a:rPr lang="ru-RU" altLang="ru-RU" dirty="0" smtClean="0"/>
              <a:t>/ </a:t>
            </a:r>
            <a:r>
              <a:rPr lang="en-US" altLang="ru-RU" dirty="0" smtClean="0"/>
              <a:t>m (</a:t>
            </a:r>
            <a:r>
              <a:rPr lang="ru-RU" altLang="ru-RU" dirty="0" smtClean="0"/>
              <a:t>р-</a:t>
            </a:r>
            <a:r>
              <a:rPr lang="ru-RU" altLang="ru-RU" dirty="0" err="1" smtClean="0"/>
              <a:t>ра</a:t>
            </a:r>
            <a:r>
              <a:rPr lang="ru-RU" altLang="ru-RU" dirty="0" smtClean="0"/>
              <a:t>)</a:t>
            </a:r>
            <a:r>
              <a:rPr lang="en-US" altLang="ru-RU" dirty="0" smtClean="0"/>
              <a:t> ] </a:t>
            </a:r>
            <a:r>
              <a:rPr lang="ru-RU" altLang="ru-RU" dirty="0" smtClean="0"/>
              <a:t>· 100%</a:t>
            </a:r>
            <a:r>
              <a:rPr lang="en-US" altLang="ru-RU" dirty="0" smtClean="0"/>
              <a:t> </a:t>
            </a:r>
            <a:endParaRPr lang="ru-RU" altLang="ru-RU" dirty="0" smtClean="0"/>
          </a:p>
          <a:p>
            <a:pPr eaLnBrk="1" hangingPunct="1">
              <a:buFont typeface="Arial" panose="020B0604020202020204" pitchFamily="34" charset="0"/>
              <a:buNone/>
            </a:pPr>
            <a:r>
              <a:rPr lang="en-US" altLang="ru-RU" dirty="0" smtClean="0"/>
              <a:t>                                            </a:t>
            </a:r>
            <a:r>
              <a:rPr lang="ru-RU" altLang="ru-RU" dirty="0" smtClean="0"/>
              <a:t>где   </a:t>
            </a:r>
            <a:r>
              <a:rPr lang="en-US" altLang="ru-RU" dirty="0" smtClean="0"/>
              <a:t>m (</a:t>
            </a:r>
            <a:r>
              <a:rPr lang="ru-RU" altLang="ru-RU" dirty="0" smtClean="0"/>
              <a:t>р-</a:t>
            </a:r>
            <a:r>
              <a:rPr lang="ru-RU" altLang="ru-RU" dirty="0" err="1" smtClean="0"/>
              <a:t>ра</a:t>
            </a:r>
            <a:r>
              <a:rPr lang="ru-RU" altLang="ru-RU" dirty="0" smtClean="0"/>
              <a:t>) = </a:t>
            </a:r>
            <a:r>
              <a:rPr lang="en-US" altLang="ru-RU" dirty="0" smtClean="0"/>
              <a:t>m (</a:t>
            </a:r>
            <a:r>
              <a:rPr lang="ru-RU" altLang="ru-RU" dirty="0" smtClean="0"/>
              <a:t>в-</a:t>
            </a:r>
            <a:r>
              <a:rPr lang="ru-RU" altLang="ru-RU" dirty="0" err="1" smtClean="0"/>
              <a:t>ва</a:t>
            </a:r>
            <a:r>
              <a:rPr lang="ru-RU" altLang="ru-RU" dirty="0" smtClean="0"/>
              <a:t>) +  </a:t>
            </a:r>
            <a:r>
              <a:rPr lang="en-US" altLang="ru-RU" dirty="0" smtClean="0"/>
              <a:t>m (</a:t>
            </a:r>
            <a:r>
              <a:rPr lang="ru-RU" altLang="ru-RU" dirty="0" smtClean="0"/>
              <a:t>Н</a:t>
            </a:r>
            <a:r>
              <a:rPr lang="ru-RU" altLang="ru-RU" b="1" baseline="-25000" dirty="0" smtClean="0"/>
              <a:t>2</a:t>
            </a:r>
            <a:r>
              <a:rPr lang="ru-RU" altLang="ru-RU" dirty="0" smtClean="0"/>
              <a:t>О)</a:t>
            </a:r>
            <a:r>
              <a:rPr lang="en-US" altLang="ru-RU" dirty="0"/>
              <a:t>;</a:t>
            </a:r>
            <a:r>
              <a:rPr lang="en-US" altLang="ru-RU" dirty="0" smtClean="0"/>
              <a:t>                                                                                        </a:t>
            </a:r>
          </a:p>
          <a:p>
            <a:pPr eaLnBrk="1" hangingPunct="1">
              <a:buFont typeface="Arial" panose="020B0604020202020204" pitchFamily="34" charset="0"/>
              <a:buNone/>
            </a:pPr>
            <a:r>
              <a:rPr lang="en-US" altLang="ru-RU" dirty="0" smtClean="0"/>
              <a:t>                             </a:t>
            </a:r>
            <a:r>
              <a:rPr lang="ru-RU" altLang="ru-RU" dirty="0" smtClean="0"/>
              <a:t>                        </a:t>
            </a:r>
            <a:r>
              <a:rPr lang="en-US" altLang="ru-RU" dirty="0" smtClean="0"/>
              <a:t> </a:t>
            </a:r>
            <a:r>
              <a:rPr lang="ru-RU" altLang="ru-RU" dirty="0" smtClean="0"/>
              <a:t> через плотность</a:t>
            </a:r>
            <a:r>
              <a:rPr lang="en-US" altLang="ru-RU" dirty="0" smtClean="0"/>
              <a:t>:</a:t>
            </a:r>
            <a:r>
              <a:rPr lang="ru-RU" altLang="ru-RU" dirty="0" smtClean="0"/>
              <a:t> </a:t>
            </a:r>
          </a:p>
          <a:p>
            <a:pPr eaLnBrk="1" hangingPunct="1">
              <a:buFont typeface="Arial" panose="020B0604020202020204" pitchFamily="34" charset="0"/>
              <a:buNone/>
            </a:pPr>
            <a:r>
              <a:rPr lang="ru-RU" altLang="ru-RU" dirty="0" smtClean="0"/>
              <a:t>        </a:t>
            </a:r>
            <a:r>
              <a:rPr lang="en-US" altLang="ru-RU" dirty="0" smtClean="0"/>
              <a:t>                         </a:t>
            </a:r>
            <a:r>
              <a:rPr lang="ru-RU" altLang="ru-RU" dirty="0" smtClean="0"/>
              <a:t>т</a:t>
            </a:r>
            <a:r>
              <a:rPr lang="en-US" altLang="ru-RU" dirty="0" smtClean="0"/>
              <a:t>.</a:t>
            </a:r>
            <a:r>
              <a:rPr lang="ru-RU" altLang="ru-RU" dirty="0" smtClean="0"/>
              <a:t> к</a:t>
            </a:r>
            <a:r>
              <a:rPr lang="en-US" altLang="ru-RU" dirty="0" smtClean="0"/>
              <a:t>.  m (</a:t>
            </a:r>
            <a:r>
              <a:rPr lang="ru-RU" altLang="ru-RU" dirty="0" smtClean="0"/>
              <a:t>р-</a:t>
            </a:r>
            <a:r>
              <a:rPr lang="ru-RU" altLang="ru-RU" dirty="0" err="1" smtClean="0"/>
              <a:t>ра</a:t>
            </a:r>
            <a:r>
              <a:rPr lang="ru-RU" altLang="ru-RU" dirty="0" smtClean="0"/>
              <a:t>) = </a:t>
            </a:r>
            <a:r>
              <a:rPr lang="en-US" altLang="ru-RU" dirty="0" smtClean="0"/>
              <a:t>V (</a:t>
            </a:r>
            <a:r>
              <a:rPr lang="ru-RU" altLang="ru-RU" dirty="0" smtClean="0"/>
              <a:t>р-</a:t>
            </a:r>
            <a:r>
              <a:rPr lang="ru-RU" altLang="ru-RU" dirty="0" err="1" smtClean="0"/>
              <a:t>ра</a:t>
            </a:r>
            <a:r>
              <a:rPr lang="ru-RU" altLang="ru-RU" dirty="0" smtClean="0"/>
              <a:t>) · ρ</a:t>
            </a:r>
            <a:r>
              <a:rPr lang="en-US" altLang="ru-RU" dirty="0" smtClean="0"/>
              <a:t> </a:t>
            </a:r>
            <a:r>
              <a:rPr lang="ru-RU" altLang="ru-RU" dirty="0" smtClean="0"/>
              <a:t>(р-</a:t>
            </a:r>
            <a:r>
              <a:rPr lang="ru-RU" altLang="ru-RU" dirty="0" err="1" smtClean="0"/>
              <a:t>ра</a:t>
            </a:r>
            <a:r>
              <a:rPr lang="ru-RU" altLang="ru-RU" dirty="0" smtClean="0"/>
              <a:t>)</a:t>
            </a:r>
            <a:r>
              <a:rPr lang="en-US" altLang="ru-RU" dirty="0" smtClean="0"/>
              <a:t>, </a:t>
            </a:r>
            <a:r>
              <a:rPr lang="ru-RU" altLang="ru-RU" dirty="0" smtClean="0"/>
              <a:t>то</a:t>
            </a:r>
            <a:r>
              <a:rPr lang="en-US" altLang="ru-RU" dirty="0" smtClean="0"/>
              <a:t>                                                                         </a:t>
            </a:r>
          </a:p>
          <a:p>
            <a:pPr eaLnBrk="1" hangingPunct="1">
              <a:buFont typeface="Arial" panose="020B0604020202020204" pitchFamily="34" charset="0"/>
              <a:buNone/>
            </a:pPr>
            <a:r>
              <a:rPr lang="en-US" altLang="ru-RU" dirty="0" smtClean="0"/>
              <a:t>                                 </a:t>
            </a:r>
            <a:r>
              <a:rPr lang="el-GR" altLang="ru-RU" dirty="0" smtClean="0"/>
              <a:t>ω</a:t>
            </a:r>
            <a:r>
              <a:rPr lang="ru-RU" altLang="ru-RU" dirty="0" smtClean="0"/>
              <a:t> (в-</a:t>
            </a:r>
            <a:r>
              <a:rPr lang="ru-RU" altLang="ru-RU" dirty="0" err="1" smtClean="0"/>
              <a:t>ва</a:t>
            </a:r>
            <a:r>
              <a:rPr lang="ru-RU" altLang="ru-RU" dirty="0" smtClean="0"/>
              <a:t>) =  </a:t>
            </a:r>
            <a:r>
              <a:rPr lang="en-US" altLang="ru-RU" dirty="0" smtClean="0"/>
              <a:t>m (</a:t>
            </a:r>
            <a:r>
              <a:rPr lang="ru-RU" altLang="ru-RU" dirty="0" smtClean="0"/>
              <a:t>в-</a:t>
            </a:r>
            <a:r>
              <a:rPr lang="ru-RU" altLang="ru-RU" dirty="0" err="1" smtClean="0"/>
              <a:t>ва</a:t>
            </a:r>
            <a:r>
              <a:rPr lang="ru-RU" altLang="ru-RU" dirty="0" smtClean="0"/>
              <a:t>) / </a:t>
            </a:r>
            <a:r>
              <a:rPr lang="en-US" altLang="ru-RU" dirty="0" smtClean="0"/>
              <a:t>V (</a:t>
            </a:r>
            <a:r>
              <a:rPr lang="ru-RU" altLang="ru-RU" dirty="0" smtClean="0"/>
              <a:t>р-</a:t>
            </a:r>
            <a:r>
              <a:rPr lang="ru-RU" altLang="ru-RU" dirty="0" err="1" smtClean="0"/>
              <a:t>ра</a:t>
            </a:r>
            <a:r>
              <a:rPr lang="ru-RU" altLang="ru-RU" dirty="0" smtClean="0"/>
              <a:t>)</a:t>
            </a:r>
            <a:r>
              <a:rPr lang="en-US" altLang="ru-RU" dirty="0" smtClean="0"/>
              <a:t> </a:t>
            </a:r>
            <a:r>
              <a:rPr lang="ru-RU" altLang="ru-RU" dirty="0" smtClean="0"/>
              <a:t>· ρ </a:t>
            </a:r>
            <a:r>
              <a:rPr lang="en-US" altLang="ru-RU" dirty="0" smtClean="0"/>
              <a:t>(</a:t>
            </a:r>
            <a:r>
              <a:rPr lang="ru-RU" altLang="ru-RU" dirty="0" smtClean="0"/>
              <a:t>р-</a:t>
            </a:r>
            <a:r>
              <a:rPr lang="ru-RU" altLang="ru-RU" dirty="0" err="1" smtClean="0"/>
              <a:t>ра</a:t>
            </a:r>
            <a:r>
              <a:rPr lang="ru-RU" altLang="ru-RU" dirty="0" smtClean="0"/>
              <a:t>)</a:t>
            </a:r>
          </a:p>
          <a:p>
            <a:pPr eaLnBrk="1" hangingPunct="1">
              <a:buFont typeface="Arial" panose="020B0604020202020204" pitchFamily="34" charset="0"/>
              <a:buNone/>
            </a:pPr>
            <a:endParaRPr lang="ru-RU" altLang="ru-RU" dirty="0" smtClean="0"/>
          </a:p>
          <a:p>
            <a:pPr eaLnBrk="1" hangingPunct="1">
              <a:buFont typeface="Arial" panose="020B0604020202020204" pitchFamily="34" charset="0"/>
              <a:buNone/>
            </a:pPr>
            <a:r>
              <a:rPr lang="ru-RU" altLang="ru-RU" dirty="0" smtClean="0"/>
              <a:t>        </a:t>
            </a:r>
          </a:p>
          <a:p>
            <a:pPr eaLnBrk="1" hangingPunct="1">
              <a:buFont typeface="Arial" panose="020B0604020202020204" pitchFamily="34" charset="0"/>
              <a:buNone/>
            </a:pPr>
            <a:r>
              <a:rPr lang="en-US" altLang="ru-RU" dirty="0" smtClean="0"/>
              <a:t>    </a:t>
            </a:r>
            <a:endParaRPr lang="ru-RU" altLang="ru-RU" dirty="0" smtClean="0"/>
          </a:p>
        </p:txBody>
      </p:sp>
      <p:pic>
        <p:nvPicPr>
          <p:cNvPr id="158724" name="Рисунок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63375" y="55563"/>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fade">
                                      <p:cBhvr>
                                        <p:cTn id="7" dur="1250"/>
                                        <p:tgtEl>
                                          <p:spTgt spid="142338"/>
                                        </p:tgtEl>
                                      </p:cBhvr>
                                    </p:animEffect>
                                    <p:anim calcmode="lin" valueType="num">
                                      <p:cBhvr>
                                        <p:cTn id="8" dur="1250" fill="hold"/>
                                        <p:tgtEl>
                                          <p:spTgt spid="142338"/>
                                        </p:tgtEl>
                                        <p:attrNameLst>
                                          <p:attrName>ppt_x</p:attrName>
                                        </p:attrNameLst>
                                      </p:cBhvr>
                                      <p:tavLst>
                                        <p:tav tm="0">
                                          <p:val>
                                            <p:strVal val="#ppt_x"/>
                                          </p:val>
                                        </p:tav>
                                        <p:tav tm="100000">
                                          <p:val>
                                            <p:strVal val="#ppt_x"/>
                                          </p:val>
                                        </p:tav>
                                      </p:tavLst>
                                    </p:anim>
                                    <p:anim calcmode="lin" valueType="num">
                                      <p:cBhvr>
                                        <p:cTn id="9" dur="1250" fill="hold"/>
                                        <p:tgtEl>
                                          <p:spTgt spid="142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1703388" y="84138"/>
            <a:ext cx="8801100" cy="808037"/>
          </a:xfrm>
          <a:solidFill>
            <a:srgbClr val="FFEBFF"/>
          </a:solidFill>
          <a:ln w="28575">
            <a:solidFill>
              <a:srgbClr val="990033"/>
            </a:solidFill>
            <a:miter lim="800000"/>
            <a:headEnd/>
            <a:tailEnd/>
          </a:ln>
        </p:spPr>
        <p:txBody>
          <a:bodyPr/>
          <a:lstStyle/>
          <a:p>
            <a:pPr eaLnBrk="1" hangingPunct="1"/>
            <a:r>
              <a:rPr lang="ru-RU" altLang="ru-RU" sz="4000" b="1" dirty="0" smtClean="0">
                <a:solidFill>
                  <a:srgbClr val="00B050"/>
                </a:solidFill>
              </a:rPr>
              <a:t>   </a:t>
            </a:r>
            <a:r>
              <a:rPr lang="ru-RU" altLang="ru-RU" sz="4000" b="1" dirty="0" smtClean="0">
                <a:solidFill>
                  <a:srgbClr val="2E75B6"/>
                </a:solidFill>
              </a:rPr>
              <a:t>Сколько воды в организме человека</a:t>
            </a:r>
            <a:r>
              <a:rPr lang="en-US" altLang="ru-RU" sz="4000" b="1" dirty="0" smtClean="0">
                <a:solidFill>
                  <a:srgbClr val="2E75B6"/>
                </a:solidFill>
              </a:rPr>
              <a:t>?</a:t>
            </a:r>
            <a:endParaRPr lang="ru-RU" altLang="ru-RU" sz="4000" b="1" dirty="0" smtClean="0">
              <a:solidFill>
                <a:srgbClr val="2E75B6"/>
              </a:solidFill>
            </a:endParaRPr>
          </a:p>
        </p:txBody>
      </p:sp>
      <p:sp>
        <p:nvSpPr>
          <p:cNvPr id="19459" name="Объект 2"/>
          <p:cNvSpPr>
            <a:spLocks noGrp="1"/>
          </p:cNvSpPr>
          <p:nvPr>
            <p:ph idx="1"/>
          </p:nvPr>
        </p:nvSpPr>
        <p:spPr>
          <a:xfrm>
            <a:off x="328613" y="1068388"/>
            <a:ext cx="10950575" cy="5789612"/>
          </a:xfrm>
        </p:spPr>
        <p:txBody>
          <a:bodyPr/>
          <a:lstStyle/>
          <a:p>
            <a:pPr marL="0" indent="0" eaLnBrk="1" hangingPunct="1">
              <a:lnSpc>
                <a:spcPct val="70000"/>
              </a:lnSpc>
              <a:buFont typeface="Arial" panose="020B0604020202020204" pitchFamily="34" charset="0"/>
              <a:buNone/>
            </a:pPr>
            <a:r>
              <a:rPr lang="ru-RU" altLang="ru-RU" sz="2900" smtClean="0">
                <a:latin typeface="Arial" panose="020B0604020202020204" pitchFamily="34" charset="0"/>
              </a:rPr>
              <a:t>            </a:t>
            </a:r>
            <a:r>
              <a:rPr lang="ru-RU" altLang="ru-RU" sz="2900" smtClean="0"/>
              <a:t> </a:t>
            </a:r>
            <a:r>
              <a:rPr lang="ru-RU" altLang="ru-RU" sz="2400" b="1" smtClean="0">
                <a:solidFill>
                  <a:srgbClr val="FF0000"/>
                </a:solidFill>
              </a:rPr>
              <a:t>Распределена вода в органах неравномерно</a:t>
            </a:r>
            <a:r>
              <a:rPr lang="ru-RU" altLang="ru-RU" sz="2900" smtClean="0"/>
              <a:t> </a:t>
            </a:r>
            <a:r>
              <a:rPr lang="en-US" altLang="ru-RU" sz="2900" smtClean="0"/>
              <a:t>           </a:t>
            </a:r>
          </a:p>
          <a:p>
            <a:pPr marL="0" indent="0" eaLnBrk="1" hangingPunct="1">
              <a:lnSpc>
                <a:spcPct val="70000"/>
              </a:lnSpc>
            </a:pPr>
            <a:r>
              <a:rPr lang="en-US" altLang="ru-RU" sz="2200" b="1" smtClean="0"/>
              <a:t>      </a:t>
            </a:r>
            <a:r>
              <a:rPr lang="ru-RU" altLang="ru-RU" sz="2200" b="1" smtClean="0"/>
              <a:t>Меньше всего воды </a:t>
            </a:r>
            <a:r>
              <a:rPr lang="ru-RU" altLang="ru-RU" sz="2200" smtClean="0"/>
              <a:t>содержат </a:t>
            </a:r>
            <a:r>
              <a:rPr lang="ru-RU" altLang="ru-RU" sz="2200" b="1" u="sng" smtClean="0"/>
              <a:t>кости</a:t>
            </a:r>
            <a:r>
              <a:rPr lang="ru-RU" altLang="ru-RU" sz="2200" smtClean="0"/>
              <a:t>. Там ее </a:t>
            </a:r>
            <a:r>
              <a:rPr lang="ru-RU" altLang="ru-RU" sz="2200" b="1" smtClean="0"/>
              <a:t>около 32 – 35%</a:t>
            </a:r>
            <a:endParaRPr lang="en-US" altLang="ru-RU" sz="2200" b="1" smtClean="0"/>
          </a:p>
          <a:p>
            <a:pPr marL="0" indent="0" eaLnBrk="1" hangingPunct="1">
              <a:lnSpc>
                <a:spcPct val="70000"/>
              </a:lnSpc>
            </a:pPr>
            <a:r>
              <a:rPr lang="en-US" altLang="ru-RU" sz="2200" b="1" smtClean="0"/>
              <a:t>     </a:t>
            </a:r>
            <a:r>
              <a:rPr lang="ru-RU" altLang="ru-RU" sz="2200" b="1" smtClean="0"/>
              <a:t> </a:t>
            </a:r>
            <a:r>
              <a:rPr lang="ru-RU" altLang="ru-RU" sz="2200" smtClean="0"/>
              <a:t>Наибольшее количество воды содержит </a:t>
            </a:r>
            <a:r>
              <a:rPr lang="ru-RU" altLang="ru-RU" sz="2200" b="1" u="sng" smtClean="0"/>
              <a:t>мозг</a:t>
            </a:r>
            <a:r>
              <a:rPr lang="ru-RU" altLang="ru-RU" sz="2200" smtClean="0"/>
              <a:t>. В этом органе</a:t>
            </a:r>
            <a:r>
              <a:rPr lang="en-US" altLang="ru-RU" sz="2200" smtClean="0"/>
              <a:t>  </a:t>
            </a:r>
          </a:p>
          <a:p>
            <a:pPr marL="0" indent="0" eaLnBrk="1" hangingPunct="1">
              <a:lnSpc>
                <a:spcPct val="70000"/>
              </a:lnSpc>
              <a:buFont typeface="Arial" panose="020B0604020202020204" pitchFamily="34" charset="0"/>
              <a:buNone/>
            </a:pPr>
            <a:r>
              <a:rPr lang="en-US" altLang="ru-RU" sz="2200" b="1" smtClean="0"/>
              <a:t>        </a:t>
            </a:r>
            <a:r>
              <a:rPr lang="ru-RU" altLang="ru-RU" sz="2200" smtClean="0"/>
              <a:t>количество жидкости доходит </a:t>
            </a:r>
            <a:r>
              <a:rPr lang="ru-RU" altLang="ru-RU" sz="2200" b="1" smtClean="0"/>
              <a:t>до 90%</a:t>
            </a:r>
            <a:r>
              <a:rPr lang="en-US" altLang="ru-RU" sz="2200" b="1" smtClean="0"/>
              <a:t> </a:t>
            </a:r>
          </a:p>
          <a:p>
            <a:pPr marL="0" indent="0" eaLnBrk="1" hangingPunct="1">
              <a:lnSpc>
                <a:spcPct val="70000"/>
              </a:lnSpc>
            </a:pPr>
            <a:r>
              <a:rPr lang="en-US" altLang="ru-RU" sz="2200" smtClean="0"/>
              <a:t>      </a:t>
            </a:r>
            <a:r>
              <a:rPr lang="ru-RU" altLang="ru-RU" sz="2200" b="1" u="sng" smtClean="0"/>
              <a:t>В</a:t>
            </a:r>
            <a:r>
              <a:rPr lang="ru-RU" altLang="ru-RU" sz="2200" u="sng" smtClean="0"/>
              <a:t> </a:t>
            </a:r>
            <a:r>
              <a:rPr lang="ru-RU" altLang="ru-RU" sz="2200" b="1" u="sng" smtClean="0"/>
              <a:t>крови </a:t>
            </a:r>
            <a:r>
              <a:rPr lang="ru-RU" altLang="ru-RU" sz="2200" smtClean="0"/>
              <a:t>ее</a:t>
            </a:r>
            <a:r>
              <a:rPr lang="ru-RU" altLang="ru-RU" sz="2200" b="1" smtClean="0"/>
              <a:t> </a:t>
            </a:r>
            <a:r>
              <a:rPr lang="ru-RU" altLang="ru-RU" sz="2200" smtClean="0"/>
              <a:t>примерно</a:t>
            </a:r>
            <a:r>
              <a:rPr lang="ru-RU" altLang="ru-RU" sz="2200" b="1" smtClean="0"/>
              <a:t> 80%</a:t>
            </a:r>
          </a:p>
          <a:p>
            <a:pPr marL="0" indent="0" eaLnBrk="1" hangingPunct="1">
              <a:lnSpc>
                <a:spcPct val="70000"/>
              </a:lnSpc>
            </a:pPr>
            <a:r>
              <a:rPr lang="en-US" altLang="ru-RU" sz="2200" smtClean="0"/>
              <a:t>     </a:t>
            </a:r>
            <a:r>
              <a:rPr lang="ru-RU" altLang="ru-RU" sz="2200" smtClean="0"/>
              <a:t> Большая часть воды</a:t>
            </a:r>
            <a:r>
              <a:rPr lang="en-US" altLang="ru-RU" sz="2200" smtClean="0"/>
              <a:t>, </a:t>
            </a:r>
            <a:r>
              <a:rPr lang="ru-RU" altLang="ru-RU" sz="2200" b="1" smtClean="0"/>
              <a:t>около</a:t>
            </a:r>
            <a:r>
              <a:rPr lang="en-US" altLang="ru-RU" sz="2200" b="1" smtClean="0"/>
              <a:t> </a:t>
            </a:r>
            <a:r>
              <a:rPr lang="ru-RU" altLang="ru-RU" sz="2200" b="1" smtClean="0"/>
              <a:t>70%</a:t>
            </a:r>
            <a:r>
              <a:rPr lang="en-US" altLang="ru-RU" sz="2200" b="1" smtClean="0"/>
              <a:t>,</a:t>
            </a:r>
            <a:r>
              <a:rPr lang="ru-RU" altLang="ru-RU" sz="2200" b="1" smtClean="0"/>
              <a:t> </a:t>
            </a:r>
            <a:r>
              <a:rPr lang="ru-RU" altLang="ru-RU" sz="2200" smtClean="0"/>
              <a:t>распределена</a:t>
            </a:r>
            <a:r>
              <a:rPr lang="ru-RU" altLang="ru-RU" sz="2200" b="1" smtClean="0"/>
              <a:t> </a:t>
            </a:r>
            <a:r>
              <a:rPr lang="ru-RU" altLang="ru-RU" sz="2200" b="1" u="sng" smtClean="0"/>
              <a:t>внутри клеток</a:t>
            </a:r>
            <a:endParaRPr lang="ru-RU" altLang="ru-RU" sz="2200" u="sng" smtClean="0"/>
          </a:p>
          <a:p>
            <a:pPr marL="0" indent="0" eaLnBrk="1" hangingPunct="1">
              <a:lnSpc>
                <a:spcPct val="70000"/>
              </a:lnSpc>
            </a:pPr>
            <a:r>
              <a:rPr lang="ru-RU" altLang="ru-RU" sz="2200" smtClean="0"/>
              <a:t>      </a:t>
            </a:r>
            <a:r>
              <a:rPr lang="ru-RU" altLang="ru-RU" sz="2200" b="1" smtClean="0"/>
              <a:t>Оставшуюся  часть </a:t>
            </a:r>
            <a:r>
              <a:rPr lang="ru-RU" altLang="ru-RU" sz="2200" smtClean="0"/>
              <a:t>жидкости принято называть </a:t>
            </a:r>
            <a:r>
              <a:rPr lang="ru-RU" altLang="ru-RU" sz="2200" b="1" u="sng" smtClean="0"/>
              <a:t>внеклеточной</a:t>
            </a:r>
            <a:r>
              <a:rPr lang="en-US" altLang="ru-RU" sz="2200" b="1" smtClean="0"/>
              <a:t>.</a:t>
            </a:r>
            <a:r>
              <a:rPr lang="ru-RU" altLang="ru-RU" sz="2200" b="1" smtClean="0"/>
              <a:t>                                                         </a:t>
            </a:r>
          </a:p>
          <a:p>
            <a:pPr marL="0" indent="0" eaLnBrk="1" hangingPunct="1">
              <a:lnSpc>
                <a:spcPct val="70000"/>
              </a:lnSpc>
              <a:buFont typeface="Arial" panose="020B0604020202020204" pitchFamily="34" charset="0"/>
              <a:buNone/>
            </a:pPr>
            <a:r>
              <a:rPr lang="ru-RU" altLang="ru-RU" sz="2200" b="1" smtClean="0"/>
              <a:t>        </a:t>
            </a:r>
            <a:r>
              <a:rPr lang="ru-RU" altLang="ru-RU" sz="2200" smtClean="0"/>
              <a:t>Она входит в состав крови </a:t>
            </a:r>
            <a:r>
              <a:rPr lang="ru-RU" altLang="ru-RU" sz="2200" b="1" smtClean="0"/>
              <a:t>(плазмы), </a:t>
            </a:r>
            <a:r>
              <a:rPr lang="ru-RU" altLang="ru-RU" sz="2200" smtClean="0"/>
              <a:t>лимфы</a:t>
            </a:r>
          </a:p>
          <a:p>
            <a:pPr marL="0" indent="0" eaLnBrk="1" hangingPunct="1">
              <a:lnSpc>
                <a:spcPct val="70000"/>
              </a:lnSpc>
              <a:buFont typeface="Arial" panose="020B0604020202020204" pitchFamily="34" charset="0"/>
              <a:buNone/>
            </a:pPr>
            <a:r>
              <a:rPr lang="ru-RU" altLang="ru-RU" smtClean="0"/>
              <a:t>   </a:t>
            </a:r>
            <a:r>
              <a:rPr lang="ru-RU" altLang="ru-RU" sz="2400" b="1" smtClean="0">
                <a:solidFill>
                  <a:srgbClr val="FF0000"/>
                </a:solidFill>
              </a:rPr>
              <a:t>Не одинаково содержание воды в организме у людей различного </a:t>
            </a:r>
            <a:r>
              <a:rPr lang="ru-RU" altLang="ru-RU" sz="2400" b="1" smtClean="0">
                <a:solidFill>
                  <a:srgbClr val="FF0000"/>
                </a:solidFill>
                <a:latin typeface="Arial" panose="020B0604020202020204" pitchFamily="34" charset="0"/>
              </a:rPr>
              <a:t>  </a:t>
            </a:r>
            <a:r>
              <a:rPr lang="ru-RU" altLang="ru-RU" sz="2400" b="1" smtClean="0">
                <a:solidFill>
                  <a:srgbClr val="FF0000"/>
                </a:solidFill>
              </a:rPr>
              <a:t>возраста</a:t>
            </a:r>
          </a:p>
          <a:p>
            <a:pPr marL="0" indent="0" eaLnBrk="1" hangingPunct="1">
              <a:lnSpc>
                <a:spcPct val="70000"/>
              </a:lnSpc>
            </a:pPr>
            <a:r>
              <a:rPr lang="ru-RU" altLang="ru-RU" smtClean="0"/>
              <a:t>    </a:t>
            </a:r>
            <a:r>
              <a:rPr lang="ru-RU" altLang="ru-RU" smtClean="0">
                <a:latin typeface="Arial" panose="020B0604020202020204" pitchFamily="34" charset="0"/>
              </a:rPr>
              <a:t> </a:t>
            </a:r>
            <a:r>
              <a:rPr lang="ru-RU" altLang="ru-RU" sz="2200" smtClean="0"/>
              <a:t>В период, когда </a:t>
            </a:r>
            <a:r>
              <a:rPr lang="ru-RU" altLang="ru-RU" sz="2200" b="1" u="sng" smtClean="0"/>
              <a:t>эмбрион</a:t>
            </a:r>
            <a:r>
              <a:rPr lang="ru-RU" altLang="ru-RU" sz="2200" smtClean="0"/>
              <a:t> только начинает формироваться в утробе матери,  </a:t>
            </a:r>
          </a:p>
          <a:p>
            <a:pPr marL="0" indent="0" eaLnBrk="1" hangingPunct="1">
              <a:lnSpc>
                <a:spcPct val="70000"/>
              </a:lnSpc>
              <a:buFont typeface="Arial" panose="020B0604020202020204" pitchFamily="34" charset="0"/>
              <a:buNone/>
            </a:pPr>
            <a:r>
              <a:rPr lang="ru-RU" altLang="ru-RU" sz="2200" b="1" smtClean="0"/>
              <a:t>        </a:t>
            </a:r>
            <a:r>
              <a:rPr lang="ru-RU" altLang="ru-RU" sz="2200" b="1" smtClean="0">
                <a:latin typeface="Arial" panose="020B0604020202020204" pitchFamily="34" charset="0"/>
              </a:rPr>
              <a:t>он </a:t>
            </a:r>
            <a:r>
              <a:rPr lang="ru-RU" altLang="ru-RU" sz="2200" b="1" smtClean="0"/>
              <a:t>более чем на 90% </a:t>
            </a:r>
            <a:r>
              <a:rPr lang="ru-RU" altLang="ru-RU" sz="2200" smtClean="0"/>
              <a:t>состоит из воды </a:t>
            </a:r>
          </a:p>
          <a:p>
            <a:pPr marL="0" indent="0" eaLnBrk="1" hangingPunct="1">
              <a:lnSpc>
                <a:spcPct val="70000"/>
              </a:lnSpc>
            </a:pPr>
            <a:r>
              <a:rPr lang="ru-RU" altLang="ru-RU" sz="2200" b="1" smtClean="0"/>
              <a:t>      </a:t>
            </a:r>
            <a:r>
              <a:rPr lang="ru-RU" altLang="ru-RU" sz="2200" smtClean="0"/>
              <a:t>К рождению ребенка ее количество значительно сокращается</a:t>
            </a:r>
            <a:endParaRPr lang="ru-RU" altLang="ru-RU" sz="2200" smtClean="0">
              <a:latin typeface="Arial" panose="020B0604020202020204" pitchFamily="34" charset="0"/>
            </a:endParaRPr>
          </a:p>
          <a:p>
            <a:pPr marL="0" indent="0" eaLnBrk="1" hangingPunct="1">
              <a:lnSpc>
                <a:spcPct val="70000"/>
              </a:lnSpc>
            </a:pPr>
            <a:r>
              <a:rPr lang="ru-RU" altLang="ru-RU" sz="2200" smtClean="0"/>
              <a:t> </a:t>
            </a:r>
            <a:r>
              <a:rPr lang="ru-RU" altLang="ru-RU" sz="2200" smtClean="0">
                <a:latin typeface="Arial" panose="020B0604020202020204" pitchFamily="34" charset="0"/>
              </a:rPr>
              <a:t>     </a:t>
            </a:r>
            <a:r>
              <a:rPr lang="ru-RU" altLang="ru-RU" sz="2200" b="1" u="sng" smtClean="0"/>
              <a:t>Новорожденные</a:t>
            </a:r>
            <a:r>
              <a:rPr lang="ru-RU" altLang="ru-RU" sz="2200" b="1" smtClean="0"/>
              <a:t> </a:t>
            </a:r>
            <a:r>
              <a:rPr lang="ru-RU" altLang="ru-RU" sz="2200" smtClean="0"/>
              <a:t>имеют</a:t>
            </a:r>
            <a:r>
              <a:rPr lang="ru-RU" altLang="ru-RU" sz="2200" b="1" smtClean="0"/>
              <a:t> примерно 80% </a:t>
            </a:r>
            <a:r>
              <a:rPr lang="ru-RU" altLang="ru-RU" sz="2200" smtClean="0"/>
              <a:t>воды</a:t>
            </a:r>
            <a:r>
              <a:rPr lang="ru-RU" altLang="ru-RU" sz="2200" b="1" smtClean="0"/>
              <a:t> </a:t>
            </a:r>
            <a:r>
              <a:rPr lang="ru-RU" altLang="ru-RU" sz="2200" smtClean="0"/>
              <a:t>от массы тела</a:t>
            </a:r>
          </a:p>
          <a:p>
            <a:pPr marL="0" indent="0" eaLnBrk="1" hangingPunct="1">
              <a:lnSpc>
                <a:spcPct val="70000"/>
              </a:lnSpc>
            </a:pPr>
            <a:r>
              <a:rPr lang="ru-RU" altLang="ru-RU" sz="2200" b="1" smtClean="0"/>
              <a:t>     </a:t>
            </a:r>
            <a:r>
              <a:rPr lang="en-US" altLang="ru-RU" sz="2200" b="1" smtClean="0"/>
              <a:t> </a:t>
            </a:r>
            <a:r>
              <a:rPr lang="ru-RU" altLang="ru-RU" sz="2200" b="1" u="sng" smtClean="0"/>
              <a:t>У людей взрослых</a:t>
            </a:r>
            <a:r>
              <a:rPr lang="ru-RU" altLang="ru-RU" sz="2200" u="sng" smtClean="0"/>
              <a:t> </a:t>
            </a:r>
            <a:r>
              <a:rPr lang="ru-RU" altLang="ru-RU" sz="2200" smtClean="0"/>
              <a:t> содержание воды в норме составляет</a:t>
            </a:r>
            <a:r>
              <a:rPr lang="en-US" altLang="ru-RU" sz="2200" b="1" smtClean="0"/>
              <a:t>  </a:t>
            </a:r>
            <a:r>
              <a:rPr lang="ru-RU" altLang="ru-RU" sz="2200" b="1" smtClean="0"/>
              <a:t>от 55 до 70 %</a:t>
            </a:r>
          </a:p>
        </p:txBody>
      </p:sp>
      <p:pic>
        <p:nvPicPr>
          <p:cNvPr id="19460"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04650" y="0"/>
            <a:ext cx="3873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250" fill="hold"/>
                                        <p:tgtEl>
                                          <p:spTgt spid="19458"/>
                                        </p:tgtEl>
                                        <p:attrNameLst>
                                          <p:attrName>ppt_w</p:attrName>
                                        </p:attrNameLst>
                                      </p:cBhvr>
                                      <p:tavLst>
                                        <p:tav tm="0">
                                          <p:val>
                                            <p:fltVal val="0"/>
                                          </p:val>
                                        </p:tav>
                                        <p:tav tm="100000">
                                          <p:val>
                                            <p:strVal val="#ppt_w"/>
                                          </p:val>
                                        </p:tav>
                                      </p:tavLst>
                                    </p:anim>
                                    <p:anim calcmode="lin" valueType="num">
                                      <p:cBhvr>
                                        <p:cTn id="8" dur="1250" fill="hold"/>
                                        <p:tgtEl>
                                          <p:spTgt spid="19458"/>
                                        </p:tgtEl>
                                        <p:attrNameLst>
                                          <p:attrName>ppt_h</p:attrName>
                                        </p:attrNameLst>
                                      </p:cBhvr>
                                      <p:tavLst>
                                        <p:tav tm="0">
                                          <p:val>
                                            <p:fltVal val="0"/>
                                          </p:val>
                                        </p:tav>
                                        <p:tav tm="100000">
                                          <p:val>
                                            <p:strVal val="#ppt_h"/>
                                          </p:val>
                                        </p:tav>
                                      </p:tavLst>
                                    </p:anim>
                                    <p:anim calcmode="lin" valueType="num">
                                      <p:cBhvr>
                                        <p:cTn id="9" dur="1250" fill="hold"/>
                                        <p:tgtEl>
                                          <p:spTgt spid="19458"/>
                                        </p:tgtEl>
                                        <p:attrNameLst>
                                          <p:attrName>style.rotation</p:attrName>
                                        </p:attrNameLst>
                                      </p:cBhvr>
                                      <p:tavLst>
                                        <p:tav tm="0">
                                          <p:val>
                                            <p:fltVal val="90"/>
                                          </p:val>
                                        </p:tav>
                                        <p:tav tm="100000">
                                          <p:val>
                                            <p:fltVal val="0"/>
                                          </p:val>
                                        </p:tav>
                                      </p:tavLst>
                                    </p:anim>
                                    <p:animEffect transition="in" filter="fade">
                                      <p:cBhvr>
                                        <p:cTn id="10" dur="125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Заголовок 1"/>
          <p:cNvSpPr>
            <a:spLocks noGrp="1"/>
          </p:cNvSpPr>
          <p:nvPr>
            <p:ph type="title"/>
          </p:nvPr>
        </p:nvSpPr>
        <p:spPr>
          <a:xfrm>
            <a:off x="112713" y="74613"/>
            <a:ext cx="11749087" cy="1325562"/>
          </a:xfrm>
          <a:solidFill>
            <a:schemeClr val="accent2">
              <a:lumMod val="20000"/>
              <a:lumOff val="80000"/>
            </a:schemeClr>
          </a:solidFill>
          <a:ln w="28575">
            <a:solidFill>
              <a:schemeClr val="accent2">
                <a:lumMod val="75000"/>
              </a:schemeClr>
            </a:solidFill>
          </a:ln>
        </p:spPr>
        <p:txBody>
          <a:bodyPr/>
          <a:lstStyle/>
          <a:p>
            <a:pPr>
              <a:defRPr/>
            </a:pPr>
            <a:r>
              <a:rPr lang="ru-RU" altLang="ru-RU" sz="3600" b="1" dirty="0" smtClean="0">
                <a:solidFill>
                  <a:srgbClr val="993300"/>
                </a:solidFill>
              </a:rPr>
              <a:t>  Решение задач на массовую долю растворенного вещества</a:t>
            </a:r>
            <a:br>
              <a:rPr lang="ru-RU" altLang="ru-RU" sz="3600" b="1" dirty="0" smtClean="0">
                <a:solidFill>
                  <a:srgbClr val="993300"/>
                </a:solidFill>
              </a:rPr>
            </a:br>
            <a:r>
              <a:rPr lang="ru-RU" altLang="ru-RU" sz="3600" b="1" dirty="0" smtClean="0">
                <a:solidFill>
                  <a:srgbClr val="993300"/>
                </a:solidFill>
              </a:rPr>
              <a:t>                                          Задача 1</a:t>
            </a:r>
          </a:p>
        </p:txBody>
      </p:sp>
      <p:sp>
        <p:nvSpPr>
          <p:cNvPr id="3" name="Объект 2"/>
          <p:cNvSpPr>
            <a:spLocks noGrp="1"/>
          </p:cNvSpPr>
          <p:nvPr>
            <p:ph idx="1"/>
          </p:nvPr>
        </p:nvSpPr>
        <p:spPr>
          <a:xfrm>
            <a:off x="112713" y="1512888"/>
            <a:ext cx="11974512" cy="5248275"/>
          </a:xfrm>
          <a:ln>
            <a:solidFill>
              <a:schemeClr val="tx1"/>
            </a:solidFill>
          </a:ln>
        </p:spPr>
        <p:txBody>
          <a:bodyPr/>
          <a:lstStyle/>
          <a:p>
            <a:pPr>
              <a:defRPr/>
            </a:pPr>
            <a:endParaRPr lang="ru-RU" dirty="0" smtClean="0"/>
          </a:p>
          <a:p>
            <a:pPr>
              <a:defRPr/>
            </a:pPr>
            <a:r>
              <a:rPr lang="ru-RU" dirty="0" smtClean="0"/>
              <a:t>          Определите массовую долю(%) соли в растворе</a:t>
            </a:r>
            <a:r>
              <a:rPr lang="en-US" dirty="0" smtClean="0"/>
              <a:t>,</a:t>
            </a:r>
            <a:r>
              <a:rPr lang="ru-RU" dirty="0" smtClean="0"/>
              <a:t> полученном </a:t>
            </a:r>
          </a:p>
          <a:p>
            <a:pPr marL="0" indent="0">
              <a:buFont typeface="Arial" panose="020B0604020202020204" pitchFamily="34" charset="0"/>
              <a:buNone/>
              <a:defRPr/>
            </a:pPr>
            <a:r>
              <a:rPr lang="ru-RU" dirty="0"/>
              <a:t> </a:t>
            </a:r>
            <a:r>
              <a:rPr lang="ru-RU" dirty="0" smtClean="0"/>
              <a:t>            при</a:t>
            </a:r>
            <a:r>
              <a:rPr lang="en-US" dirty="0" smtClean="0"/>
              <a:t> </a:t>
            </a:r>
            <a:r>
              <a:rPr lang="ru-RU" dirty="0" smtClean="0"/>
              <a:t> растворении 50 г соли в 300 г воды</a:t>
            </a:r>
            <a:r>
              <a:rPr lang="en-US" dirty="0" smtClean="0"/>
              <a:t>.</a:t>
            </a:r>
            <a:endParaRPr lang="ru-RU" dirty="0" smtClean="0"/>
          </a:p>
          <a:p>
            <a:pPr marL="0" indent="0">
              <a:buFont typeface="Arial" panose="020B0604020202020204" pitchFamily="34" charset="0"/>
              <a:buNone/>
              <a:defRPr/>
            </a:pPr>
            <a:r>
              <a:rPr lang="ru-RU" dirty="0" smtClean="0"/>
              <a:t>       </a:t>
            </a:r>
          </a:p>
          <a:p>
            <a:pPr marL="0" indent="0">
              <a:buFont typeface="Arial" panose="020B0604020202020204" pitchFamily="34" charset="0"/>
              <a:buNone/>
              <a:defRPr/>
            </a:pPr>
            <a:r>
              <a:rPr lang="ru-RU" dirty="0" smtClean="0"/>
              <a:t> </a:t>
            </a:r>
            <a:r>
              <a:rPr lang="ru-RU" u="sng" dirty="0" smtClean="0"/>
              <a:t> Дано</a:t>
            </a:r>
            <a:r>
              <a:rPr lang="en-US" dirty="0" smtClean="0"/>
              <a:t>:</a:t>
            </a:r>
            <a:r>
              <a:rPr lang="ru-RU" dirty="0" smtClean="0"/>
              <a:t>                                                        </a:t>
            </a:r>
            <a:r>
              <a:rPr lang="ru-RU" u="sng" dirty="0" smtClean="0"/>
              <a:t>Решение</a:t>
            </a:r>
            <a:endParaRPr lang="en-US" u="sng" dirty="0" smtClean="0"/>
          </a:p>
          <a:p>
            <a:pPr marL="0" indent="0">
              <a:buFont typeface="Arial" panose="020B0604020202020204" pitchFamily="34" charset="0"/>
              <a:buNone/>
              <a:defRPr/>
            </a:pPr>
            <a:r>
              <a:rPr lang="en-US" dirty="0"/>
              <a:t> </a:t>
            </a:r>
            <a:r>
              <a:rPr lang="en-US" dirty="0" smtClean="0"/>
              <a:t> m</a:t>
            </a:r>
            <a:r>
              <a:rPr lang="ru-RU" dirty="0" smtClean="0"/>
              <a:t> (соли) = 50 г </a:t>
            </a:r>
            <a:r>
              <a:rPr lang="en-US" dirty="0" smtClean="0"/>
              <a:t> </a:t>
            </a:r>
            <a:r>
              <a:rPr lang="ru-RU" dirty="0" smtClean="0"/>
              <a:t>       </a:t>
            </a:r>
            <a:r>
              <a:rPr lang="en-US" dirty="0" smtClean="0"/>
              <a:t>          </a:t>
            </a:r>
            <a:r>
              <a:rPr lang="ru-RU" dirty="0" smtClean="0"/>
              <a:t>В </a:t>
            </a:r>
            <a:r>
              <a:rPr lang="ru-RU" dirty="0"/>
              <a:t>решении задачи используем </a:t>
            </a:r>
            <a:r>
              <a:rPr lang="ru-RU" dirty="0" smtClean="0"/>
              <a:t>формулу</a:t>
            </a:r>
            <a:r>
              <a:rPr lang="en-US" dirty="0" smtClean="0"/>
              <a:t>:  </a:t>
            </a:r>
            <a:endParaRPr lang="en-US" dirty="0"/>
          </a:p>
          <a:p>
            <a:pPr marL="0" indent="0">
              <a:buFont typeface="Arial" panose="020B0604020202020204" pitchFamily="34" charset="0"/>
              <a:buNone/>
              <a:defRPr/>
            </a:pPr>
            <a:r>
              <a:rPr lang="en-US" dirty="0"/>
              <a:t> m </a:t>
            </a:r>
            <a:r>
              <a:rPr lang="ru-RU" dirty="0"/>
              <a:t>(</a:t>
            </a:r>
            <a:r>
              <a:rPr lang="en-US" dirty="0"/>
              <a:t>H</a:t>
            </a:r>
            <a:r>
              <a:rPr lang="en-US" baseline="-25000" dirty="0"/>
              <a:t>2</a:t>
            </a:r>
            <a:r>
              <a:rPr lang="en-US" dirty="0"/>
              <a:t>O) = 300 </a:t>
            </a:r>
            <a:r>
              <a:rPr lang="ru-RU" dirty="0"/>
              <a:t>г</a:t>
            </a:r>
            <a:r>
              <a:rPr lang="en-US" dirty="0" smtClean="0"/>
              <a:t>                   </a:t>
            </a:r>
            <a:r>
              <a:rPr lang="el-GR" dirty="0" smtClean="0"/>
              <a:t>ω</a:t>
            </a:r>
            <a:r>
              <a:rPr lang="en-US" dirty="0"/>
              <a:t>% (</a:t>
            </a:r>
            <a:r>
              <a:rPr lang="ru-RU" altLang="ru-RU" dirty="0"/>
              <a:t>в-</a:t>
            </a:r>
            <a:r>
              <a:rPr lang="ru-RU" altLang="ru-RU" dirty="0" err="1"/>
              <a:t>ва</a:t>
            </a:r>
            <a:r>
              <a:rPr lang="ru-RU" altLang="ru-RU" dirty="0"/>
              <a:t>) = </a:t>
            </a:r>
            <a:r>
              <a:rPr lang="en-US" altLang="ru-RU" dirty="0" smtClean="0"/>
              <a:t>[ m </a:t>
            </a:r>
            <a:r>
              <a:rPr lang="en-US" altLang="ru-RU" dirty="0"/>
              <a:t>(</a:t>
            </a:r>
            <a:r>
              <a:rPr lang="ru-RU" altLang="ru-RU" dirty="0"/>
              <a:t>в-</a:t>
            </a:r>
            <a:r>
              <a:rPr lang="ru-RU" altLang="ru-RU" dirty="0" err="1"/>
              <a:t>ва</a:t>
            </a:r>
            <a:r>
              <a:rPr lang="ru-RU" altLang="ru-RU" dirty="0"/>
              <a:t>)</a:t>
            </a:r>
            <a:r>
              <a:rPr lang="en-US" altLang="ru-RU" dirty="0"/>
              <a:t> </a:t>
            </a:r>
            <a:r>
              <a:rPr lang="ru-RU" altLang="ru-RU" dirty="0" smtClean="0"/>
              <a:t>/ </a:t>
            </a:r>
            <a:r>
              <a:rPr lang="en-US" altLang="ru-RU" dirty="0" smtClean="0"/>
              <a:t>m(</a:t>
            </a:r>
            <a:r>
              <a:rPr lang="ru-RU" altLang="ru-RU" dirty="0"/>
              <a:t>р-</a:t>
            </a:r>
            <a:r>
              <a:rPr lang="ru-RU" altLang="ru-RU" dirty="0" err="1"/>
              <a:t>ра</a:t>
            </a:r>
            <a:r>
              <a:rPr lang="ru-RU" altLang="ru-RU" dirty="0" smtClean="0"/>
              <a:t>)</a:t>
            </a:r>
            <a:r>
              <a:rPr lang="en-US" altLang="ru-RU" dirty="0" smtClean="0"/>
              <a:t>]</a:t>
            </a:r>
            <a:r>
              <a:rPr lang="en-US" dirty="0" smtClean="0"/>
              <a:t> </a:t>
            </a:r>
            <a:r>
              <a:rPr lang="ru-RU" dirty="0"/>
              <a:t>· 100%</a:t>
            </a:r>
            <a:r>
              <a:rPr lang="en-US" altLang="ru-RU" dirty="0" smtClean="0"/>
              <a:t>                                                 </a:t>
            </a:r>
          </a:p>
          <a:p>
            <a:pPr marL="0" indent="0">
              <a:buFont typeface="Arial" panose="020B0604020202020204" pitchFamily="34" charset="0"/>
              <a:buNone/>
              <a:defRPr/>
            </a:pPr>
            <a:r>
              <a:rPr lang="en-US" dirty="0" smtClean="0"/>
              <a:t>----------------------       </a:t>
            </a:r>
            <a:r>
              <a:rPr lang="el-GR" sz="2400" dirty="0" smtClean="0"/>
              <a:t>ω</a:t>
            </a:r>
            <a:r>
              <a:rPr lang="en-US" sz="2400" dirty="0"/>
              <a:t>% (</a:t>
            </a:r>
            <a:r>
              <a:rPr lang="ru-RU" sz="2400" dirty="0"/>
              <a:t>соли) = </a:t>
            </a:r>
            <a:r>
              <a:rPr lang="en-US" altLang="ru-RU" sz="2400" dirty="0"/>
              <a:t> [</a:t>
            </a:r>
            <a:r>
              <a:rPr lang="ru-RU" sz="2400" dirty="0" smtClean="0"/>
              <a:t>50 г / (50 г </a:t>
            </a:r>
            <a:r>
              <a:rPr lang="ru-RU" sz="2400" dirty="0"/>
              <a:t>+</a:t>
            </a:r>
            <a:r>
              <a:rPr lang="en-US" sz="2400" dirty="0"/>
              <a:t> </a:t>
            </a:r>
            <a:r>
              <a:rPr lang="ru-RU" sz="2400" dirty="0" smtClean="0"/>
              <a:t>300 г) </a:t>
            </a:r>
            <a:r>
              <a:rPr lang="en-US" altLang="ru-RU" sz="2400" dirty="0"/>
              <a:t>] </a:t>
            </a:r>
            <a:r>
              <a:rPr lang="ru-RU" sz="2400" dirty="0" smtClean="0"/>
              <a:t>· </a:t>
            </a:r>
            <a:r>
              <a:rPr lang="ru-RU" sz="2400" dirty="0"/>
              <a:t>100% =  (50/ 350) · 100%</a:t>
            </a:r>
            <a:r>
              <a:rPr lang="en-US" sz="2400" dirty="0"/>
              <a:t> = </a:t>
            </a:r>
            <a:r>
              <a:rPr lang="ru-RU" sz="2400" dirty="0"/>
              <a:t>14</a:t>
            </a:r>
            <a:r>
              <a:rPr lang="en-US" sz="2400" dirty="0" smtClean="0"/>
              <a:t>,28 %</a:t>
            </a:r>
          </a:p>
          <a:p>
            <a:pPr marL="0" indent="0">
              <a:buNone/>
              <a:defRPr/>
            </a:pPr>
            <a:r>
              <a:rPr lang="en-US" dirty="0"/>
              <a:t> </a:t>
            </a:r>
            <a:r>
              <a:rPr lang="ru-RU" sz="2400" dirty="0" smtClean="0"/>
              <a:t>Н</a:t>
            </a:r>
            <a:r>
              <a:rPr lang="ru-RU" dirty="0" smtClean="0"/>
              <a:t>айти</a:t>
            </a:r>
            <a:r>
              <a:rPr lang="en-US" dirty="0" smtClean="0"/>
              <a:t>:</a:t>
            </a:r>
            <a:r>
              <a:rPr lang="el-GR" dirty="0"/>
              <a:t> ω</a:t>
            </a:r>
            <a:r>
              <a:rPr lang="ru-RU" dirty="0"/>
              <a:t> </a:t>
            </a:r>
            <a:r>
              <a:rPr lang="ru-RU" dirty="0" smtClean="0"/>
              <a:t>% (соли)</a:t>
            </a:r>
            <a:r>
              <a:rPr lang="en-US" dirty="0" smtClean="0"/>
              <a:t>                  </a:t>
            </a:r>
            <a:r>
              <a:rPr lang="ru-RU" dirty="0" smtClean="0"/>
              <a:t>                                   </a:t>
            </a:r>
            <a:r>
              <a:rPr lang="en-US" dirty="0" smtClean="0"/>
              <a:t> </a:t>
            </a:r>
            <a:r>
              <a:rPr lang="ru-RU" u="sng" dirty="0"/>
              <a:t>Ответ</a:t>
            </a:r>
            <a:r>
              <a:rPr lang="en-US" dirty="0"/>
              <a:t>: </a:t>
            </a:r>
            <a:r>
              <a:rPr lang="ru-RU" dirty="0"/>
              <a:t>14</a:t>
            </a:r>
            <a:r>
              <a:rPr lang="en-US" dirty="0" smtClean="0"/>
              <a:t>,28 % </a:t>
            </a:r>
            <a:endParaRPr lang="ru-RU" dirty="0"/>
          </a:p>
          <a:p>
            <a:pPr marL="0" indent="0">
              <a:buFont typeface="Arial" panose="020B0604020202020204" pitchFamily="34" charset="0"/>
              <a:buNone/>
              <a:defRPr/>
            </a:pPr>
            <a:r>
              <a:rPr lang="ru-RU" dirty="0"/>
              <a:t> </a:t>
            </a:r>
            <a:r>
              <a:rPr lang="ru-RU" dirty="0" smtClean="0"/>
              <a:t>               в р-ре</a:t>
            </a:r>
            <a:r>
              <a:rPr lang="en-US" dirty="0" smtClean="0"/>
              <a:t>                        </a:t>
            </a:r>
            <a:r>
              <a:rPr lang="ru-RU" dirty="0" smtClean="0"/>
              <a:t> </a:t>
            </a:r>
            <a:r>
              <a:rPr lang="ru-RU" dirty="0"/>
              <a:t> </a:t>
            </a:r>
            <a:r>
              <a:rPr lang="ru-RU" dirty="0" smtClean="0"/>
              <a:t>                                                </a:t>
            </a:r>
            <a:endParaRPr lang="ru-RU" dirty="0"/>
          </a:p>
          <a:p>
            <a:pPr marL="0" indent="0">
              <a:buFont typeface="Arial" panose="020B0604020202020204" pitchFamily="34" charset="0"/>
              <a:buNone/>
              <a:defRPr/>
            </a:pPr>
            <a:r>
              <a:rPr lang="en-US" dirty="0" smtClean="0"/>
              <a:t>                                                         </a:t>
            </a:r>
            <a:endParaRPr lang="ru-RU" dirty="0"/>
          </a:p>
          <a:p>
            <a:pPr marL="0" indent="0">
              <a:buFont typeface="Arial" panose="020B0604020202020204" pitchFamily="34" charset="0"/>
              <a:buNone/>
              <a:defRPr/>
            </a:pPr>
            <a:r>
              <a:rPr lang="en-US" dirty="0"/>
              <a:t> </a:t>
            </a:r>
            <a:r>
              <a:rPr lang="en-US" dirty="0" smtClean="0"/>
              <a:t>                                                                                          </a:t>
            </a:r>
          </a:p>
          <a:p>
            <a:pPr marL="0" indent="0">
              <a:buFont typeface="Arial" panose="020B0604020202020204" pitchFamily="34" charset="0"/>
              <a:buNone/>
              <a:defRPr/>
            </a:pPr>
            <a:endParaRPr lang="ru-RU" dirty="0"/>
          </a:p>
        </p:txBody>
      </p:sp>
      <p:pic>
        <p:nvPicPr>
          <p:cNvPr id="160772"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61800" y="33338"/>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fade">
                                      <p:cBhvr>
                                        <p:cTn id="7" dur="1250"/>
                                        <p:tgtEl>
                                          <p:spTgt spid="144386"/>
                                        </p:tgtEl>
                                      </p:cBhvr>
                                    </p:animEffect>
                                    <p:anim calcmode="lin" valueType="num">
                                      <p:cBhvr>
                                        <p:cTn id="8" dur="1250" fill="hold"/>
                                        <p:tgtEl>
                                          <p:spTgt spid="144386"/>
                                        </p:tgtEl>
                                        <p:attrNameLst>
                                          <p:attrName>ppt_x</p:attrName>
                                        </p:attrNameLst>
                                      </p:cBhvr>
                                      <p:tavLst>
                                        <p:tav tm="0">
                                          <p:val>
                                            <p:strVal val="#ppt_x"/>
                                          </p:val>
                                        </p:tav>
                                        <p:tav tm="100000">
                                          <p:val>
                                            <p:strVal val="#ppt_x"/>
                                          </p:val>
                                        </p:tav>
                                      </p:tavLst>
                                    </p:anim>
                                    <p:anim calcmode="lin" valueType="num">
                                      <p:cBhvr>
                                        <p:cTn id="9" dur="1250" fill="hold"/>
                                        <p:tgtEl>
                                          <p:spTgt spid="144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Заголовок 1"/>
          <p:cNvSpPr>
            <a:spLocks noGrp="1"/>
          </p:cNvSpPr>
          <p:nvPr>
            <p:ph type="title"/>
          </p:nvPr>
        </p:nvSpPr>
        <p:spPr>
          <a:xfrm>
            <a:off x="192088" y="365125"/>
            <a:ext cx="11852275" cy="1325563"/>
          </a:xfrm>
          <a:solidFill>
            <a:schemeClr val="accent1">
              <a:lumMod val="20000"/>
              <a:lumOff val="80000"/>
            </a:schemeClr>
          </a:solidFill>
          <a:ln w="19050">
            <a:solidFill>
              <a:schemeClr val="accent1">
                <a:lumMod val="75000"/>
              </a:schemeClr>
            </a:solidFill>
          </a:ln>
        </p:spPr>
        <p:txBody>
          <a:bodyPr/>
          <a:lstStyle/>
          <a:p>
            <a:pPr>
              <a:defRPr/>
            </a:pPr>
            <a:r>
              <a:rPr lang="ru-RU" altLang="ru-RU" sz="3600" b="1" dirty="0" smtClean="0">
                <a:solidFill>
                  <a:srgbClr val="3333CC"/>
                </a:solidFill>
              </a:rPr>
              <a:t>  Решение задач на массовую долю растворенного вещества</a:t>
            </a:r>
            <a:br>
              <a:rPr lang="ru-RU" altLang="ru-RU" sz="3600" b="1" dirty="0" smtClean="0">
                <a:solidFill>
                  <a:srgbClr val="3333CC"/>
                </a:solidFill>
              </a:rPr>
            </a:br>
            <a:r>
              <a:rPr lang="ru-RU" altLang="ru-RU" sz="3600" b="1" dirty="0" smtClean="0">
                <a:solidFill>
                  <a:srgbClr val="3333CC"/>
                </a:solidFill>
              </a:rPr>
              <a:t>                                              Задача </a:t>
            </a:r>
            <a:r>
              <a:rPr lang="ru-RU" altLang="ru-RU" sz="3600" b="1" dirty="0">
                <a:solidFill>
                  <a:srgbClr val="3333CC"/>
                </a:solidFill>
              </a:rPr>
              <a:t>2</a:t>
            </a:r>
            <a:endParaRPr lang="ru-RU" altLang="ru-RU" sz="3600" b="1" dirty="0" smtClean="0">
              <a:solidFill>
                <a:srgbClr val="3333CC"/>
              </a:solidFill>
            </a:endParaRPr>
          </a:p>
        </p:txBody>
      </p:sp>
      <p:sp>
        <p:nvSpPr>
          <p:cNvPr id="157699" name="Объект 2"/>
          <p:cNvSpPr>
            <a:spLocks noGrp="1"/>
          </p:cNvSpPr>
          <p:nvPr>
            <p:ph idx="1"/>
          </p:nvPr>
        </p:nvSpPr>
        <p:spPr>
          <a:xfrm>
            <a:off x="192088" y="1825625"/>
            <a:ext cx="11852275" cy="4678363"/>
          </a:xfrm>
          <a:ln>
            <a:solidFill>
              <a:schemeClr val="tx1"/>
            </a:solidFill>
          </a:ln>
        </p:spPr>
        <p:txBody>
          <a:bodyPr/>
          <a:lstStyle/>
          <a:p>
            <a:pPr>
              <a:defRPr/>
            </a:pPr>
            <a:r>
              <a:rPr lang="ru-RU" altLang="ru-RU" dirty="0" smtClean="0"/>
              <a:t>К 200 г раствора с массовой долей сахарозы  5 %</a:t>
            </a:r>
            <a:r>
              <a:rPr lang="ru-RU" altLang="ru-RU" dirty="0" smtClean="0">
                <a:latin typeface="Arial" panose="020B0604020202020204" pitchFamily="34" charset="0"/>
              </a:rPr>
              <a:t> </a:t>
            </a:r>
            <a:r>
              <a:rPr lang="ru-RU" altLang="ru-RU" dirty="0" smtClean="0"/>
              <a:t> добавили 10 г сахарозы</a:t>
            </a:r>
            <a:r>
              <a:rPr lang="en-US" altLang="ru-RU" dirty="0" smtClean="0"/>
              <a:t>. </a:t>
            </a:r>
            <a:r>
              <a:rPr lang="ru-RU" altLang="ru-RU" dirty="0" smtClean="0"/>
              <a:t>Какова массовая доля (%) вещества во вновь полученном растворе</a:t>
            </a:r>
            <a:r>
              <a:rPr lang="en-US" altLang="ru-RU" dirty="0" smtClean="0"/>
              <a:t>?</a:t>
            </a:r>
          </a:p>
          <a:p>
            <a:pPr marL="0" indent="0">
              <a:buFont typeface="Arial" panose="020B0604020202020204" pitchFamily="34" charset="0"/>
              <a:buNone/>
              <a:defRPr/>
            </a:pPr>
            <a:r>
              <a:rPr lang="ru-RU" altLang="ru-RU" dirty="0" smtClean="0"/>
              <a:t>   </a:t>
            </a:r>
            <a:r>
              <a:rPr lang="ru-RU" altLang="ru-RU" u="sng" dirty="0" smtClean="0"/>
              <a:t>Решение</a:t>
            </a:r>
          </a:p>
          <a:p>
            <a:pPr eaLnBrk="1" hangingPunct="1">
              <a:buFont typeface="Arial" panose="020B0604020202020204" pitchFamily="34" charset="0"/>
              <a:buNone/>
              <a:defRPr/>
            </a:pPr>
            <a:r>
              <a:rPr lang="ru-RU" altLang="ru-RU" dirty="0" smtClean="0"/>
              <a:t>В решении задачи используем формулы</a:t>
            </a:r>
            <a:r>
              <a:rPr lang="en-US" altLang="ru-RU" dirty="0" smtClean="0"/>
              <a:t>:  </a:t>
            </a:r>
          </a:p>
          <a:p>
            <a:pPr eaLnBrk="1" hangingPunct="1">
              <a:buFont typeface="Arial" panose="020B0604020202020204" pitchFamily="34" charset="0"/>
              <a:buNone/>
              <a:defRPr/>
            </a:pPr>
            <a:r>
              <a:rPr lang="en-US" altLang="ru-RU" dirty="0" smtClean="0"/>
              <a:t> </a:t>
            </a:r>
            <a:r>
              <a:rPr lang="el-GR" altLang="ru-RU" dirty="0" smtClean="0"/>
              <a:t>ω</a:t>
            </a:r>
            <a:r>
              <a:rPr lang="en-US" altLang="ru-RU" dirty="0" smtClean="0"/>
              <a:t>% (</a:t>
            </a:r>
            <a:r>
              <a:rPr lang="ru-RU" altLang="ru-RU" dirty="0" smtClean="0"/>
              <a:t>сахарозы) = </a:t>
            </a:r>
            <a:r>
              <a:rPr lang="en-US" altLang="ru-RU" dirty="0" smtClean="0"/>
              <a:t>[ m (</a:t>
            </a:r>
            <a:r>
              <a:rPr lang="ru-RU" altLang="ru-RU" dirty="0" smtClean="0"/>
              <a:t>в-</a:t>
            </a:r>
            <a:r>
              <a:rPr lang="ru-RU" altLang="ru-RU" dirty="0" err="1" smtClean="0"/>
              <a:t>ва</a:t>
            </a:r>
            <a:r>
              <a:rPr lang="ru-RU" altLang="ru-RU" dirty="0" smtClean="0"/>
              <a:t>) / </a:t>
            </a:r>
            <a:r>
              <a:rPr lang="en-US" altLang="ru-RU" dirty="0" smtClean="0"/>
              <a:t>m</a:t>
            </a:r>
            <a:r>
              <a:rPr lang="ru-RU" altLang="ru-RU" dirty="0" smtClean="0"/>
              <a:t> </a:t>
            </a:r>
            <a:r>
              <a:rPr lang="en-US" altLang="ru-RU" dirty="0" smtClean="0"/>
              <a:t>(</a:t>
            </a:r>
            <a:r>
              <a:rPr lang="ru-RU" altLang="ru-RU" dirty="0" smtClean="0"/>
              <a:t>р-</a:t>
            </a:r>
            <a:r>
              <a:rPr lang="ru-RU" altLang="ru-RU" dirty="0" err="1" smtClean="0"/>
              <a:t>ра</a:t>
            </a:r>
            <a:r>
              <a:rPr lang="ru-RU" altLang="ru-RU" dirty="0" smtClean="0"/>
              <a:t>) </a:t>
            </a:r>
            <a:r>
              <a:rPr lang="en-US" altLang="ru-RU" dirty="0" smtClean="0"/>
              <a:t>] </a:t>
            </a:r>
            <a:r>
              <a:rPr lang="ru-RU" altLang="ru-RU" dirty="0" smtClean="0"/>
              <a:t>·</a:t>
            </a:r>
            <a:r>
              <a:rPr lang="en-US" altLang="ru-RU" dirty="0" smtClean="0"/>
              <a:t> 100% </a:t>
            </a:r>
            <a:r>
              <a:rPr lang="ru-RU" altLang="ru-RU" dirty="0" smtClean="0"/>
              <a:t>                                                                        </a:t>
            </a:r>
          </a:p>
          <a:p>
            <a:pPr eaLnBrk="1" hangingPunct="1">
              <a:buFont typeface="Arial" panose="020B0604020202020204" pitchFamily="34" charset="0"/>
              <a:buNone/>
              <a:defRPr/>
            </a:pPr>
            <a:r>
              <a:rPr lang="ru-RU" altLang="ru-RU" dirty="0" smtClean="0"/>
              <a:t> </a:t>
            </a:r>
            <a:r>
              <a:rPr lang="ru-RU" altLang="ru-RU" b="1" dirty="0" smtClean="0">
                <a:latin typeface="Courier New" panose="02070309020205020404" pitchFamily="49" charset="0"/>
                <a:cs typeface="Times New Roman" panose="02020603050405020304" pitchFamily="18" charset="0"/>
              </a:rPr>
              <a:t>ν</a:t>
            </a:r>
            <a:r>
              <a:rPr lang="en-US" altLang="ru-RU" dirty="0" smtClean="0"/>
              <a:t>% (</a:t>
            </a:r>
            <a:r>
              <a:rPr lang="ru-RU" altLang="ru-RU" dirty="0" smtClean="0"/>
              <a:t>сахарозы) = </a:t>
            </a:r>
            <a:r>
              <a:rPr lang="en-US" altLang="ru-RU" dirty="0" smtClean="0"/>
              <a:t>[m</a:t>
            </a:r>
            <a:r>
              <a:rPr lang="ru-RU" altLang="ru-RU" b="1" baseline="-25000" dirty="0" smtClean="0"/>
              <a:t>1</a:t>
            </a:r>
            <a:r>
              <a:rPr lang="en-US" altLang="ru-RU" dirty="0" smtClean="0"/>
              <a:t> (</a:t>
            </a:r>
            <a:r>
              <a:rPr lang="ru-RU" altLang="ru-RU" dirty="0" smtClean="0"/>
              <a:t>в-</a:t>
            </a:r>
            <a:r>
              <a:rPr lang="ru-RU" altLang="ru-RU" dirty="0" err="1" smtClean="0"/>
              <a:t>ва</a:t>
            </a:r>
            <a:r>
              <a:rPr lang="ru-RU" altLang="ru-RU" dirty="0" smtClean="0"/>
              <a:t>)</a:t>
            </a:r>
            <a:r>
              <a:rPr lang="ru-RU" altLang="ru-RU" b="1" dirty="0" smtClean="0"/>
              <a:t>+</a:t>
            </a:r>
            <a:r>
              <a:rPr lang="en-US" altLang="ru-RU" dirty="0" smtClean="0"/>
              <a:t> </a:t>
            </a:r>
            <a:r>
              <a:rPr lang="en-US" altLang="ru-RU" b="1" dirty="0" smtClean="0"/>
              <a:t>m</a:t>
            </a:r>
            <a:r>
              <a:rPr lang="ru-RU" altLang="ru-RU" b="1" baseline="-25000" dirty="0" smtClean="0"/>
              <a:t>2</a:t>
            </a:r>
            <a:r>
              <a:rPr lang="en-US" altLang="ru-RU" baseline="-25000" dirty="0" smtClean="0"/>
              <a:t> </a:t>
            </a:r>
            <a:r>
              <a:rPr lang="en-US" altLang="ru-RU" b="1" dirty="0" smtClean="0"/>
              <a:t>(</a:t>
            </a:r>
            <a:r>
              <a:rPr lang="ru-RU" altLang="ru-RU" b="1" dirty="0" err="1" smtClean="0"/>
              <a:t>доб</a:t>
            </a:r>
            <a:r>
              <a:rPr lang="en-US" altLang="ru-RU" b="1" dirty="0" smtClean="0"/>
              <a:t>. </a:t>
            </a:r>
            <a:r>
              <a:rPr lang="ru-RU" altLang="ru-RU" b="1" dirty="0" smtClean="0"/>
              <a:t>в-</a:t>
            </a:r>
            <a:r>
              <a:rPr lang="ru-RU" altLang="ru-RU" b="1" dirty="0" err="1" smtClean="0"/>
              <a:t>ва</a:t>
            </a:r>
            <a:r>
              <a:rPr lang="ru-RU" altLang="ru-RU" b="1" dirty="0" smtClean="0"/>
              <a:t>) </a:t>
            </a:r>
            <a:r>
              <a:rPr lang="ru-RU" altLang="ru-RU" dirty="0" smtClean="0"/>
              <a:t>/ </a:t>
            </a:r>
            <a:r>
              <a:rPr lang="en-US" altLang="ru-RU" dirty="0" smtClean="0"/>
              <a:t>m</a:t>
            </a:r>
            <a:r>
              <a:rPr lang="ru-RU" altLang="ru-RU" b="1" baseline="-25000" dirty="0" smtClean="0"/>
              <a:t> </a:t>
            </a:r>
            <a:r>
              <a:rPr lang="en-US" altLang="ru-RU" dirty="0" smtClean="0"/>
              <a:t>(</a:t>
            </a:r>
            <a:r>
              <a:rPr lang="ru-RU" altLang="ru-RU" dirty="0" smtClean="0"/>
              <a:t>р-</a:t>
            </a:r>
            <a:r>
              <a:rPr lang="ru-RU" altLang="ru-RU" dirty="0" err="1" smtClean="0"/>
              <a:t>ра</a:t>
            </a:r>
            <a:r>
              <a:rPr lang="ru-RU" altLang="ru-RU" dirty="0" smtClean="0"/>
              <a:t>)</a:t>
            </a:r>
            <a:r>
              <a:rPr lang="ru-RU" altLang="ru-RU" b="1" dirty="0" smtClean="0"/>
              <a:t>+</a:t>
            </a:r>
            <a:r>
              <a:rPr lang="ru-RU" altLang="ru-RU" dirty="0" smtClean="0"/>
              <a:t> </a:t>
            </a:r>
            <a:r>
              <a:rPr lang="en-US" altLang="ru-RU" b="1" dirty="0" smtClean="0"/>
              <a:t>m</a:t>
            </a:r>
            <a:r>
              <a:rPr lang="ru-RU" altLang="ru-RU" b="1" baseline="-25000" dirty="0" smtClean="0"/>
              <a:t>2</a:t>
            </a:r>
            <a:r>
              <a:rPr lang="en-US" altLang="ru-RU" b="1" dirty="0" smtClean="0"/>
              <a:t> (</a:t>
            </a:r>
            <a:r>
              <a:rPr lang="ru-RU" altLang="ru-RU" b="1" dirty="0" err="1" smtClean="0"/>
              <a:t>доб</a:t>
            </a:r>
            <a:r>
              <a:rPr lang="en-US" altLang="ru-RU" b="1" dirty="0" smtClean="0"/>
              <a:t>. </a:t>
            </a:r>
            <a:r>
              <a:rPr lang="ru-RU" altLang="ru-RU" b="1" dirty="0" smtClean="0"/>
              <a:t>в-</a:t>
            </a:r>
            <a:r>
              <a:rPr lang="ru-RU" altLang="ru-RU" b="1" dirty="0" err="1" smtClean="0"/>
              <a:t>ва</a:t>
            </a:r>
            <a:r>
              <a:rPr lang="ru-RU" altLang="ru-RU" b="1" dirty="0" smtClean="0"/>
              <a:t>)</a:t>
            </a:r>
            <a:r>
              <a:rPr lang="en-US" altLang="ru-RU" dirty="0" smtClean="0"/>
              <a:t>] </a:t>
            </a:r>
            <a:r>
              <a:rPr lang="ru-RU" altLang="ru-RU" dirty="0" smtClean="0"/>
              <a:t>·</a:t>
            </a:r>
            <a:r>
              <a:rPr lang="en-US" altLang="ru-RU" dirty="0" smtClean="0"/>
              <a:t> 100%</a:t>
            </a:r>
            <a:endParaRPr lang="ru-RU" altLang="ru-RU" dirty="0" smtClean="0"/>
          </a:p>
          <a:p>
            <a:pPr eaLnBrk="1" hangingPunct="1">
              <a:buFont typeface="Arial" panose="020B0604020202020204" pitchFamily="34" charset="0"/>
              <a:buNone/>
              <a:defRPr/>
            </a:pPr>
            <a:endParaRPr lang="ru-RU" altLang="ru-RU" u="sng" dirty="0" smtClean="0"/>
          </a:p>
          <a:p>
            <a:pPr eaLnBrk="1" hangingPunct="1">
              <a:buFont typeface="Arial" panose="020B0604020202020204" pitchFamily="34" charset="0"/>
              <a:buNone/>
              <a:defRPr/>
            </a:pPr>
            <a:r>
              <a:rPr lang="en-US" altLang="ru-RU" dirty="0" smtClean="0">
                <a:solidFill>
                  <a:srgbClr val="FF0000"/>
                </a:solidFill>
              </a:rPr>
              <a:t> </a:t>
            </a:r>
            <a:r>
              <a:rPr lang="el-GR" altLang="ru-RU" dirty="0"/>
              <a:t>ω</a:t>
            </a:r>
            <a:r>
              <a:rPr lang="en-US" altLang="ru-RU" dirty="0" smtClean="0"/>
              <a:t>%</a:t>
            </a:r>
            <a:r>
              <a:rPr lang="ru-RU" altLang="ru-RU" dirty="0"/>
              <a:t> </a:t>
            </a:r>
            <a:r>
              <a:rPr lang="en-US" altLang="ru-RU" dirty="0" smtClean="0"/>
              <a:t>(</a:t>
            </a:r>
            <a:r>
              <a:rPr lang="ru-RU" altLang="ru-RU" dirty="0" smtClean="0"/>
              <a:t>сахарозы)</a:t>
            </a:r>
            <a:r>
              <a:rPr lang="en-US" altLang="ru-RU" dirty="0" smtClean="0"/>
              <a:t> = [(200</a:t>
            </a:r>
            <a:r>
              <a:rPr lang="ru-RU" altLang="ru-RU" dirty="0" smtClean="0"/>
              <a:t> г</a:t>
            </a:r>
            <a:r>
              <a:rPr lang="en-US" altLang="ru-RU" dirty="0" smtClean="0"/>
              <a:t>  </a:t>
            </a:r>
            <a:r>
              <a:rPr lang="ru-RU" altLang="ru-RU" dirty="0" smtClean="0"/>
              <a:t>·</a:t>
            </a:r>
            <a:r>
              <a:rPr lang="en-US" altLang="ru-RU" dirty="0" smtClean="0"/>
              <a:t> 0,</a:t>
            </a:r>
            <a:r>
              <a:rPr lang="ru-RU" altLang="ru-RU" dirty="0" smtClean="0"/>
              <a:t> 05</a:t>
            </a:r>
            <a:r>
              <a:rPr lang="en-US" altLang="ru-RU" dirty="0" smtClean="0"/>
              <a:t>) </a:t>
            </a:r>
            <a:r>
              <a:rPr lang="en-US" altLang="ru-RU" b="1" dirty="0" smtClean="0"/>
              <a:t>+ 10</a:t>
            </a:r>
            <a:r>
              <a:rPr lang="ru-RU" altLang="ru-RU" b="1" dirty="0" smtClean="0"/>
              <a:t> г</a:t>
            </a:r>
            <a:r>
              <a:rPr lang="en-US" altLang="ru-RU" b="1" dirty="0" smtClean="0"/>
              <a:t>  </a:t>
            </a:r>
            <a:r>
              <a:rPr lang="ru-RU" altLang="ru-RU" dirty="0" smtClean="0"/>
              <a:t>/  200 г </a:t>
            </a:r>
            <a:r>
              <a:rPr lang="ru-RU" altLang="ru-RU" b="1" dirty="0" smtClean="0"/>
              <a:t>+ 10 г</a:t>
            </a:r>
            <a:r>
              <a:rPr lang="en-US" altLang="ru-RU" dirty="0" smtClean="0"/>
              <a:t>]</a:t>
            </a:r>
            <a:r>
              <a:rPr lang="ru-RU" altLang="ru-RU" dirty="0" smtClean="0"/>
              <a:t> ·</a:t>
            </a:r>
            <a:r>
              <a:rPr lang="en-US" altLang="ru-RU" dirty="0" smtClean="0"/>
              <a:t> </a:t>
            </a:r>
            <a:r>
              <a:rPr lang="ru-RU" altLang="ru-RU" dirty="0" smtClean="0"/>
              <a:t>100% = 9</a:t>
            </a:r>
            <a:r>
              <a:rPr lang="en-US" altLang="ru-RU" dirty="0" smtClean="0"/>
              <a:t>,52</a:t>
            </a:r>
            <a:r>
              <a:rPr lang="ru-RU" altLang="ru-RU" dirty="0" smtClean="0"/>
              <a:t>% </a:t>
            </a:r>
            <a:endParaRPr lang="en-US" altLang="ru-RU" dirty="0" smtClean="0"/>
          </a:p>
          <a:p>
            <a:pPr eaLnBrk="1" hangingPunct="1">
              <a:buFont typeface="Arial" panose="020B0604020202020204" pitchFamily="34" charset="0"/>
              <a:buNone/>
              <a:defRPr/>
            </a:pPr>
            <a:r>
              <a:rPr lang="ru-RU" altLang="ru-RU" dirty="0" smtClean="0"/>
              <a:t>  </a:t>
            </a:r>
            <a:r>
              <a:rPr lang="ru-RU" altLang="ru-RU" u="sng" dirty="0" smtClean="0"/>
              <a:t>Ответ</a:t>
            </a:r>
            <a:r>
              <a:rPr lang="en-US" altLang="ru-RU" dirty="0" smtClean="0"/>
              <a:t>: 9,52%</a:t>
            </a:r>
            <a:endParaRPr lang="ru-RU" altLang="ru-RU" dirty="0" smtClean="0"/>
          </a:p>
          <a:p>
            <a:pPr eaLnBrk="1" hangingPunct="1">
              <a:buFont typeface="Arial" panose="020B0604020202020204" pitchFamily="34" charset="0"/>
              <a:buNone/>
              <a:defRPr/>
            </a:pPr>
            <a:endParaRPr lang="ru-RU" altLang="ru-RU" u="sng" dirty="0" smtClean="0"/>
          </a:p>
        </p:txBody>
      </p:sp>
      <p:pic>
        <p:nvPicPr>
          <p:cNvPr id="162820"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26875"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146434"/>
                                        </p:tgtEl>
                                        <p:attrNameLst>
                                          <p:attrName>style.visibility</p:attrName>
                                        </p:attrNameLst>
                                      </p:cBhvr>
                                      <p:to>
                                        <p:strVal val="visible"/>
                                      </p:to>
                                    </p:set>
                                    <p:anim calcmode="lin" valueType="num">
                                      <p:cBhvr additive="base">
                                        <p:cTn id="7" dur="1250" fill="hold"/>
                                        <p:tgtEl>
                                          <p:spTgt spid="146434"/>
                                        </p:tgtEl>
                                        <p:attrNameLst>
                                          <p:attrName>ppt_x</p:attrName>
                                        </p:attrNameLst>
                                      </p:cBhvr>
                                      <p:tavLst>
                                        <p:tav tm="0">
                                          <p:val>
                                            <p:strVal val="1+#ppt_w/2"/>
                                          </p:val>
                                        </p:tav>
                                        <p:tav tm="100000">
                                          <p:val>
                                            <p:strVal val="#ppt_x"/>
                                          </p:val>
                                        </p:tav>
                                      </p:tavLst>
                                    </p:anim>
                                    <p:anim calcmode="lin" valueType="num">
                                      <p:cBhvr additive="base">
                                        <p:cTn id="8" dur="1250" fill="hold"/>
                                        <p:tgtEl>
                                          <p:spTgt spid="146434"/>
                                        </p:tgtEl>
                                        <p:attrNameLst>
                                          <p:attrName>ppt_y</p:attrName>
                                        </p:attrNameLst>
                                      </p:cBhvr>
                                      <p:tavLst>
                                        <p:tav tm="0">
                                          <p:val>
                                            <p:strVal val="1+#ppt_h/2"/>
                                          </p:val>
                                        </p:tav>
                                        <p:tav tm="100000">
                                          <p:val>
                                            <p:strVal val="#ppt_y"/>
                                          </p:val>
                                        </p:tav>
                                      </p:tavLst>
                                    </p:anim>
                                  </p:childTnLst>
                                </p:cTn>
                              </p:par>
                              <p:par>
                                <p:cTn id="9" presetID="2" presetClass="entr" presetSubtype="8" fill="hold" grpId="1" nodeType="withEffect">
                                  <p:stCondLst>
                                    <p:cond delay="0"/>
                                  </p:stCondLst>
                                  <p:childTnLst>
                                    <p:set>
                                      <p:cBhvr>
                                        <p:cTn id="10" dur="1" fill="hold">
                                          <p:stCondLst>
                                            <p:cond delay="0"/>
                                          </p:stCondLst>
                                        </p:cTn>
                                        <p:tgtEl>
                                          <p:spTgt spid="146434"/>
                                        </p:tgtEl>
                                        <p:attrNameLst>
                                          <p:attrName>style.visibility</p:attrName>
                                        </p:attrNameLst>
                                      </p:cBhvr>
                                      <p:to>
                                        <p:strVal val="visible"/>
                                      </p:to>
                                    </p:set>
                                    <p:anim calcmode="lin" valueType="num">
                                      <p:cBhvr additive="base">
                                        <p:cTn id="11" dur="1500" fill="hold"/>
                                        <p:tgtEl>
                                          <p:spTgt spid="146434"/>
                                        </p:tgtEl>
                                        <p:attrNameLst>
                                          <p:attrName>ppt_x</p:attrName>
                                        </p:attrNameLst>
                                      </p:cBhvr>
                                      <p:tavLst>
                                        <p:tav tm="0">
                                          <p:val>
                                            <p:strVal val="0-#ppt_w/2"/>
                                          </p:val>
                                        </p:tav>
                                        <p:tav tm="100000">
                                          <p:val>
                                            <p:strVal val="#ppt_x"/>
                                          </p:val>
                                        </p:tav>
                                      </p:tavLst>
                                    </p:anim>
                                    <p:anim calcmode="lin" valueType="num">
                                      <p:cBhvr additive="base">
                                        <p:cTn id="12" dur="1500" fill="hold"/>
                                        <p:tgtEl>
                                          <p:spTgt spid="1464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animBg="1"/>
      <p:bldP spid="146434"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Заголовок 1"/>
          <p:cNvSpPr>
            <a:spLocks noGrp="1"/>
          </p:cNvSpPr>
          <p:nvPr>
            <p:ph type="title"/>
          </p:nvPr>
        </p:nvSpPr>
        <p:spPr>
          <a:xfrm>
            <a:off x="123825" y="254794"/>
            <a:ext cx="11725274" cy="1247775"/>
          </a:xfrm>
          <a:solidFill>
            <a:srgbClr val="E3F3D1"/>
          </a:solidFill>
          <a:ln w="12700">
            <a:solidFill>
              <a:schemeClr val="accent2">
                <a:lumMod val="75000"/>
              </a:schemeClr>
            </a:solidFill>
          </a:ln>
        </p:spPr>
        <p:txBody>
          <a:bodyPr/>
          <a:lstStyle/>
          <a:p>
            <a:pPr>
              <a:defRPr/>
            </a:pPr>
            <a:r>
              <a:rPr lang="ru-RU" altLang="ru-RU" sz="3200" b="1" dirty="0" smtClean="0">
                <a:solidFill>
                  <a:srgbClr val="993300"/>
                </a:solidFill>
              </a:rPr>
              <a:t>  </a:t>
            </a:r>
            <a:r>
              <a:rPr lang="ru-RU" altLang="ru-RU" sz="3600" b="1" dirty="0" smtClean="0">
                <a:solidFill>
                  <a:srgbClr val="993300"/>
                </a:solidFill>
              </a:rPr>
              <a:t>Решение задач на массовую долю растворенного вещества</a:t>
            </a:r>
            <a:br>
              <a:rPr lang="ru-RU" altLang="ru-RU" sz="3600" b="1" dirty="0" smtClean="0">
                <a:solidFill>
                  <a:srgbClr val="993300"/>
                </a:solidFill>
              </a:rPr>
            </a:br>
            <a:r>
              <a:rPr lang="ru-RU" altLang="ru-RU" sz="3600" b="1" dirty="0" smtClean="0">
                <a:solidFill>
                  <a:srgbClr val="993300"/>
                </a:solidFill>
              </a:rPr>
              <a:t>                                               Задача 3</a:t>
            </a:r>
          </a:p>
        </p:txBody>
      </p:sp>
      <p:sp>
        <p:nvSpPr>
          <p:cNvPr id="161795" name="Объект 2"/>
          <p:cNvSpPr>
            <a:spLocks noGrp="1"/>
          </p:cNvSpPr>
          <p:nvPr>
            <p:ph idx="1"/>
          </p:nvPr>
        </p:nvSpPr>
        <p:spPr>
          <a:xfrm>
            <a:off x="123825" y="1825625"/>
            <a:ext cx="11987213" cy="5032375"/>
          </a:xfrm>
          <a:ln>
            <a:solidFill>
              <a:schemeClr val="tx1"/>
            </a:solidFill>
            <a:miter lim="800000"/>
            <a:headEnd/>
            <a:tailEnd/>
          </a:ln>
        </p:spPr>
        <p:txBody>
          <a:bodyPr/>
          <a:lstStyle/>
          <a:p>
            <a:r>
              <a:rPr lang="ru-RU" altLang="ru-RU" sz="2400" dirty="0" smtClean="0"/>
              <a:t>Смешали </a:t>
            </a:r>
            <a:r>
              <a:rPr lang="en-US" altLang="ru-RU" sz="2400" dirty="0" smtClean="0"/>
              <a:t>2</a:t>
            </a:r>
            <a:r>
              <a:rPr lang="ru-RU" altLang="ru-RU" sz="2400" dirty="0" smtClean="0"/>
              <a:t>0 мл раствора с массовой долей азотной кислоты </a:t>
            </a:r>
            <a:r>
              <a:rPr lang="en-US" altLang="ru-RU" sz="2400" dirty="0" smtClean="0"/>
              <a:t>10 % (</a:t>
            </a:r>
            <a:r>
              <a:rPr lang="ru-RU" altLang="ru-RU" sz="2400" dirty="0" smtClean="0"/>
              <a:t>ρ </a:t>
            </a:r>
            <a:r>
              <a:rPr lang="en-US" altLang="ru-RU" sz="2400" dirty="0" smtClean="0"/>
              <a:t>= 1, 056 </a:t>
            </a:r>
            <a:r>
              <a:rPr lang="ru-RU" altLang="ru-RU" sz="2400" dirty="0" smtClean="0"/>
              <a:t>г/мл)                           и 200 мл  раствора с массовой долей 30% азотной кислоты (ρ</a:t>
            </a:r>
            <a:r>
              <a:rPr lang="en-US" altLang="ru-RU" sz="2400" dirty="0" smtClean="0"/>
              <a:t> =</a:t>
            </a:r>
            <a:r>
              <a:rPr lang="ru-RU" altLang="ru-RU" sz="2400" dirty="0" smtClean="0"/>
              <a:t> </a:t>
            </a:r>
            <a:r>
              <a:rPr lang="en-US" altLang="ru-RU" sz="2400" dirty="0" smtClean="0"/>
              <a:t>1,184</a:t>
            </a:r>
            <a:r>
              <a:rPr lang="ru-RU" altLang="ru-RU" sz="2400" dirty="0" smtClean="0"/>
              <a:t> г/мл)</a:t>
            </a:r>
            <a:r>
              <a:rPr lang="en-US" altLang="ru-RU" sz="2400" dirty="0" smtClean="0"/>
              <a:t>. </a:t>
            </a:r>
            <a:r>
              <a:rPr lang="ru-RU" altLang="ru-RU" sz="2400" dirty="0" smtClean="0"/>
              <a:t>Вычислите</a:t>
            </a:r>
            <a:r>
              <a:rPr lang="en-US" altLang="ru-RU" sz="2400" dirty="0" smtClean="0"/>
              <a:t> </a:t>
            </a:r>
            <a:r>
              <a:rPr lang="ru-RU" altLang="ru-RU" sz="2400" dirty="0" smtClean="0"/>
              <a:t>массовую долю азотной кислоты (%) в полученном растворе</a:t>
            </a:r>
            <a:r>
              <a:rPr lang="en-US" altLang="ru-RU" sz="2400" dirty="0" smtClean="0"/>
              <a:t>.</a:t>
            </a:r>
          </a:p>
          <a:p>
            <a:pPr>
              <a:buFont typeface="Arial" panose="020B0604020202020204" pitchFamily="34" charset="0"/>
              <a:buNone/>
            </a:pPr>
            <a:r>
              <a:rPr lang="ru-RU" altLang="ru-RU" sz="2400" dirty="0" smtClean="0"/>
              <a:t>    </a:t>
            </a:r>
            <a:r>
              <a:rPr lang="ru-RU" altLang="ru-RU" sz="2400" u="sng" dirty="0" smtClean="0"/>
              <a:t>Решение</a:t>
            </a:r>
          </a:p>
          <a:p>
            <a:pPr eaLnBrk="1" hangingPunct="1">
              <a:buFont typeface="Arial" panose="020B0604020202020204" pitchFamily="34" charset="0"/>
              <a:buNone/>
            </a:pPr>
            <a:r>
              <a:rPr lang="ru-RU" altLang="ru-RU" sz="2400" dirty="0" smtClean="0"/>
              <a:t>    В решении задачи используем формулы</a:t>
            </a:r>
            <a:r>
              <a:rPr lang="en-US" altLang="ru-RU" sz="2400" dirty="0" smtClean="0"/>
              <a:t>:  </a:t>
            </a:r>
          </a:p>
          <a:p>
            <a:pPr eaLnBrk="1" hangingPunct="1">
              <a:buFont typeface="Arial" panose="020B0604020202020204" pitchFamily="34" charset="0"/>
              <a:buNone/>
            </a:pPr>
            <a:r>
              <a:rPr lang="ru-RU" altLang="ru-RU" sz="2400" dirty="0" smtClean="0"/>
              <a:t>   </a:t>
            </a:r>
            <a:r>
              <a:rPr lang="en-US" altLang="ru-RU" sz="2400" dirty="0" smtClean="0"/>
              <a:t> </a:t>
            </a:r>
            <a:r>
              <a:rPr lang="el-GR" altLang="ru-RU" sz="2400" dirty="0" smtClean="0"/>
              <a:t>ω</a:t>
            </a:r>
            <a:r>
              <a:rPr lang="en-US" altLang="ru-RU" sz="2400" dirty="0" smtClean="0"/>
              <a:t>% (</a:t>
            </a:r>
            <a:r>
              <a:rPr lang="ru-RU" altLang="ru-RU" sz="2400" dirty="0" smtClean="0"/>
              <a:t>в-</a:t>
            </a:r>
            <a:r>
              <a:rPr lang="ru-RU" altLang="ru-RU" sz="2400" dirty="0" err="1" smtClean="0"/>
              <a:t>ва</a:t>
            </a:r>
            <a:r>
              <a:rPr lang="ru-RU" altLang="ru-RU" sz="2400" dirty="0" smtClean="0"/>
              <a:t>) = </a:t>
            </a:r>
            <a:r>
              <a:rPr lang="en-US" altLang="ru-RU" sz="2400" dirty="0" smtClean="0"/>
              <a:t>[ m (</a:t>
            </a:r>
            <a:r>
              <a:rPr lang="ru-RU" altLang="ru-RU" sz="2400" dirty="0" smtClean="0"/>
              <a:t>в-</a:t>
            </a:r>
            <a:r>
              <a:rPr lang="ru-RU" altLang="ru-RU" sz="2400" dirty="0" err="1" smtClean="0"/>
              <a:t>ва</a:t>
            </a:r>
            <a:r>
              <a:rPr lang="ru-RU" altLang="ru-RU" sz="2400" dirty="0" smtClean="0"/>
              <a:t>) / </a:t>
            </a:r>
            <a:r>
              <a:rPr lang="en-US" altLang="ru-RU" sz="2400" dirty="0" smtClean="0"/>
              <a:t>m</a:t>
            </a:r>
            <a:r>
              <a:rPr lang="ru-RU" altLang="ru-RU" sz="2400" dirty="0" smtClean="0"/>
              <a:t> </a:t>
            </a:r>
            <a:r>
              <a:rPr lang="en-US" altLang="ru-RU" sz="2400" dirty="0" smtClean="0"/>
              <a:t>(</a:t>
            </a:r>
            <a:r>
              <a:rPr lang="ru-RU" altLang="ru-RU" sz="2400" dirty="0" smtClean="0"/>
              <a:t>р-</a:t>
            </a:r>
            <a:r>
              <a:rPr lang="ru-RU" altLang="ru-RU" sz="2400" dirty="0" err="1" smtClean="0"/>
              <a:t>ра</a:t>
            </a:r>
            <a:r>
              <a:rPr lang="ru-RU" altLang="ru-RU" sz="2400" dirty="0" smtClean="0"/>
              <a:t>) </a:t>
            </a:r>
            <a:r>
              <a:rPr lang="en-US" altLang="ru-RU" sz="2400" dirty="0" smtClean="0"/>
              <a:t>] </a:t>
            </a:r>
            <a:r>
              <a:rPr lang="ru-RU" altLang="ru-RU" sz="2400" dirty="0" smtClean="0"/>
              <a:t>·</a:t>
            </a:r>
            <a:r>
              <a:rPr lang="en-US" altLang="ru-RU" sz="2400" dirty="0" smtClean="0"/>
              <a:t> 100%          </a:t>
            </a:r>
            <a:r>
              <a:rPr lang="ru-RU" altLang="ru-RU" sz="2400" dirty="0" smtClean="0"/>
              <a:t>и        </a:t>
            </a:r>
            <a:r>
              <a:rPr lang="en-US" altLang="ru-RU" sz="2400" dirty="0" smtClean="0"/>
              <a:t>m (</a:t>
            </a:r>
            <a:r>
              <a:rPr lang="ru-RU" altLang="ru-RU" sz="2400" dirty="0" smtClean="0"/>
              <a:t>р-</a:t>
            </a:r>
            <a:r>
              <a:rPr lang="ru-RU" altLang="ru-RU" sz="2400" dirty="0" err="1" smtClean="0"/>
              <a:t>ра</a:t>
            </a:r>
            <a:r>
              <a:rPr lang="ru-RU" altLang="ru-RU" sz="2400" dirty="0" smtClean="0"/>
              <a:t>)</a:t>
            </a:r>
            <a:r>
              <a:rPr lang="en-US" altLang="ru-RU" sz="2400" dirty="0" smtClean="0"/>
              <a:t>  = V </a:t>
            </a:r>
            <a:r>
              <a:rPr lang="ru-RU" altLang="ru-RU" sz="2400" dirty="0" smtClean="0"/>
              <a:t>·</a:t>
            </a:r>
            <a:r>
              <a:rPr lang="en-US" altLang="ru-RU" sz="2400" dirty="0" smtClean="0"/>
              <a:t> </a:t>
            </a:r>
            <a:r>
              <a:rPr lang="ru-RU" altLang="ru-RU" sz="2400" dirty="0" smtClean="0"/>
              <a:t>ρ</a:t>
            </a:r>
            <a:r>
              <a:rPr lang="en-US" altLang="ru-RU" sz="2400" dirty="0" smtClean="0"/>
              <a:t>  </a:t>
            </a:r>
          </a:p>
          <a:p>
            <a:pPr eaLnBrk="1" hangingPunct="1">
              <a:buFont typeface="Arial" panose="020B0604020202020204" pitchFamily="34" charset="0"/>
              <a:buNone/>
            </a:pPr>
            <a:r>
              <a:rPr lang="en-US" altLang="ru-RU" sz="2400" dirty="0" smtClean="0"/>
              <a:t>                  </a:t>
            </a:r>
          </a:p>
          <a:p>
            <a:pPr eaLnBrk="1" hangingPunct="1">
              <a:buFont typeface="Arial" panose="020B0604020202020204" pitchFamily="34" charset="0"/>
              <a:buNone/>
            </a:pPr>
            <a:r>
              <a:rPr lang="ru-RU" altLang="ru-RU" sz="2400" dirty="0" smtClean="0"/>
              <a:t>    </a:t>
            </a:r>
            <a:r>
              <a:rPr lang="el-GR" altLang="ru-RU" sz="2400" dirty="0" smtClean="0"/>
              <a:t>ω</a:t>
            </a:r>
            <a:r>
              <a:rPr lang="en-US" altLang="ru-RU" sz="2400" dirty="0" smtClean="0"/>
              <a:t>% (HNO</a:t>
            </a:r>
            <a:r>
              <a:rPr lang="en-US" altLang="ru-RU" sz="2400" b="1" baseline="-25000" dirty="0" smtClean="0"/>
              <a:t>3</a:t>
            </a:r>
            <a:r>
              <a:rPr lang="en-US" altLang="ru-RU" sz="2400" dirty="0" smtClean="0"/>
              <a:t>)  = [m</a:t>
            </a:r>
            <a:r>
              <a:rPr lang="en-US" altLang="ru-RU" sz="2400" b="1" baseline="-25000" dirty="0" smtClean="0"/>
              <a:t>1</a:t>
            </a:r>
            <a:r>
              <a:rPr lang="en-US" altLang="ru-RU" sz="2400" dirty="0" smtClean="0"/>
              <a:t>(HNO</a:t>
            </a:r>
            <a:r>
              <a:rPr lang="en-US" altLang="ru-RU" sz="2400" b="1" baseline="-25000" dirty="0" smtClean="0"/>
              <a:t>3</a:t>
            </a:r>
            <a:r>
              <a:rPr lang="ru-RU" altLang="ru-RU" sz="2400" dirty="0" smtClean="0"/>
              <a:t>) + </a:t>
            </a:r>
            <a:r>
              <a:rPr lang="en-US" altLang="ru-RU" sz="2400" dirty="0" smtClean="0"/>
              <a:t>m</a:t>
            </a:r>
            <a:r>
              <a:rPr lang="en-US" altLang="ru-RU" sz="2400" b="1" baseline="-25000" dirty="0" smtClean="0"/>
              <a:t>2</a:t>
            </a:r>
            <a:r>
              <a:rPr lang="en-US" altLang="ru-RU" sz="2400" dirty="0" smtClean="0"/>
              <a:t> (HNO</a:t>
            </a:r>
            <a:r>
              <a:rPr lang="en-US" altLang="ru-RU" sz="2400" b="1" baseline="-25000" dirty="0" smtClean="0"/>
              <a:t>3</a:t>
            </a:r>
            <a:r>
              <a:rPr lang="ru-RU" altLang="ru-RU" sz="2400" dirty="0" smtClean="0"/>
              <a:t>)</a:t>
            </a:r>
            <a:r>
              <a:rPr lang="en-US" altLang="ru-RU" sz="2400" dirty="0" smtClean="0"/>
              <a:t>]</a:t>
            </a:r>
            <a:r>
              <a:rPr lang="ru-RU" altLang="ru-RU" sz="2400" dirty="0" smtClean="0"/>
              <a:t> </a:t>
            </a:r>
            <a:r>
              <a:rPr lang="en-US" altLang="ru-RU" sz="2400" dirty="0" smtClean="0"/>
              <a:t>: [m</a:t>
            </a:r>
            <a:r>
              <a:rPr lang="ru-RU" altLang="ru-RU" sz="2400" b="1" baseline="-25000" dirty="0" smtClean="0"/>
              <a:t>1</a:t>
            </a:r>
            <a:r>
              <a:rPr lang="en-US" altLang="ru-RU" sz="2400" dirty="0" smtClean="0"/>
              <a:t> </a:t>
            </a:r>
            <a:r>
              <a:rPr lang="ru-RU" altLang="ru-RU" sz="2400" dirty="0" smtClean="0"/>
              <a:t>(р-</a:t>
            </a:r>
            <a:r>
              <a:rPr lang="ru-RU" altLang="ru-RU" sz="2400" dirty="0" err="1" smtClean="0"/>
              <a:t>ра</a:t>
            </a:r>
            <a:r>
              <a:rPr lang="en-US" altLang="ru-RU" sz="2400" dirty="0" smtClean="0"/>
              <a:t> HNO</a:t>
            </a:r>
            <a:r>
              <a:rPr lang="en-US" altLang="ru-RU" sz="2400" b="1" baseline="-25000" dirty="0" smtClean="0"/>
              <a:t>3</a:t>
            </a:r>
            <a:r>
              <a:rPr lang="ru-RU" altLang="ru-RU" sz="2400" dirty="0" smtClean="0"/>
              <a:t>) +</a:t>
            </a:r>
            <a:r>
              <a:rPr lang="en-US" altLang="ru-RU" sz="2400" dirty="0" smtClean="0"/>
              <a:t>  m</a:t>
            </a:r>
            <a:r>
              <a:rPr lang="en-US" altLang="ru-RU" sz="2400" b="1" baseline="-25000" dirty="0" smtClean="0"/>
              <a:t>2</a:t>
            </a:r>
            <a:r>
              <a:rPr lang="en-US" altLang="ru-RU" sz="2400" dirty="0" smtClean="0"/>
              <a:t>(</a:t>
            </a:r>
            <a:r>
              <a:rPr lang="ru-RU" altLang="ru-RU" sz="2400" dirty="0" smtClean="0"/>
              <a:t>р</a:t>
            </a:r>
            <a:r>
              <a:rPr lang="en-US" altLang="ru-RU" sz="2400" dirty="0" smtClean="0"/>
              <a:t>-</a:t>
            </a:r>
            <a:r>
              <a:rPr lang="ru-RU" altLang="ru-RU" sz="2400" dirty="0" smtClean="0"/>
              <a:t> </a:t>
            </a:r>
            <a:r>
              <a:rPr lang="ru-RU" altLang="ru-RU" sz="2400" dirty="0" err="1" smtClean="0"/>
              <a:t>ра</a:t>
            </a:r>
            <a:r>
              <a:rPr lang="ru-RU" altLang="ru-RU" sz="2400" dirty="0" smtClean="0"/>
              <a:t> </a:t>
            </a:r>
            <a:r>
              <a:rPr lang="en-US" altLang="ru-RU" sz="2400" dirty="0" smtClean="0"/>
              <a:t>HNO</a:t>
            </a:r>
            <a:r>
              <a:rPr lang="en-US" altLang="ru-RU" sz="2400" b="1" baseline="-25000" dirty="0" smtClean="0"/>
              <a:t>3</a:t>
            </a:r>
            <a:r>
              <a:rPr lang="ru-RU" altLang="ru-RU" sz="2400" dirty="0" smtClean="0"/>
              <a:t>)</a:t>
            </a:r>
            <a:r>
              <a:rPr lang="en-US" altLang="ru-RU" sz="2400" dirty="0" smtClean="0"/>
              <a:t>]</a:t>
            </a:r>
            <a:r>
              <a:rPr lang="ru-RU" altLang="ru-RU" sz="2400" dirty="0" smtClean="0"/>
              <a:t> </a:t>
            </a:r>
            <a:r>
              <a:rPr lang="en-US" altLang="ru-RU" sz="2400" dirty="0" smtClean="0"/>
              <a:t> </a:t>
            </a:r>
            <a:endParaRPr lang="ru-RU" altLang="ru-RU" sz="2400" dirty="0" smtClean="0"/>
          </a:p>
          <a:p>
            <a:pPr eaLnBrk="1" hangingPunct="1">
              <a:buFont typeface="Arial" panose="020B0604020202020204" pitchFamily="34" charset="0"/>
              <a:buNone/>
            </a:pPr>
            <a:r>
              <a:rPr lang="ru-RU" altLang="ru-RU" sz="2400" dirty="0" smtClean="0"/>
              <a:t>    </a:t>
            </a:r>
            <a:r>
              <a:rPr lang="el-GR" altLang="ru-RU" sz="2400" dirty="0" smtClean="0"/>
              <a:t>ω</a:t>
            </a:r>
            <a:r>
              <a:rPr lang="en-US" altLang="ru-RU" sz="2400" dirty="0" smtClean="0"/>
              <a:t>% (HNO</a:t>
            </a:r>
            <a:r>
              <a:rPr lang="en-US" altLang="ru-RU" sz="2400" b="1" baseline="-25000" dirty="0" smtClean="0"/>
              <a:t>3</a:t>
            </a:r>
            <a:r>
              <a:rPr lang="en-US" altLang="ru-RU" sz="2400" dirty="0" smtClean="0"/>
              <a:t>) = [(20</a:t>
            </a:r>
            <a:r>
              <a:rPr lang="ru-RU" altLang="ru-RU" sz="2400" dirty="0" smtClean="0"/>
              <a:t> мл ·</a:t>
            </a:r>
            <a:r>
              <a:rPr lang="en-US" altLang="ru-RU" sz="2400" dirty="0" smtClean="0"/>
              <a:t> 1, 056</a:t>
            </a:r>
            <a:r>
              <a:rPr lang="ru-RU" altLang="ru-RU" sz="2400" dirty="0"/>
              <a:t> </a:t>
            </a:r>
            <a:r>
              <a:rPr lang="ru-RU" altLang="ru-RU" sz="2400" dirty="0" smtClean="0"/>
              <a:t>г/мл ·</a:t>
            </a:r>
            <a:r>
              <a:rPr lang="en-US" altLang="ru-RU" sz="2400" dirty="0" smtClean="0"/>
              <a:t>  0,1  + 200</a:t>
            </a:r>
            <a:r>
              <a:rPr lang="ru-RU" altLang="ru-RU" sz="2400" dirty="0" smtClean="0"/>
              <a:t> мл</a:t>
            </a:r>
            <a:r>
              <a:rPr lang="en-US" altLang="ru-RU" sz="2400" dirty="0" smtClean="0"/>
              <a:t> </a:t>
            </a:r>
            <a:r>
              <a:rPr lang="ru-RU" altLang="ru-RU" sz="2400" dirty="0" smtClean="0"/>
              <a:t>·</a:t>
            </a:r>
            <a:r>
              <a:rPr lang="en-US" altLang="ru-RU" sz="2400" dirty="0" smtClean="0"/>
              <a:t>  1, 184</a:t>
            </a:r>
            <a:r>
              <a:rPr lang="ru-RU" altLang="ru-RU" sz="2400" dirty="0" smtClean="0"/>
              <a:t> г/мл ·</a:t>
            </a:r>
            <a:r>
              <a:rPr lang="en-US" altLang="ru-RU" sz="2400" dirty="0" smtClean="0"/>
              <a:t> 0,3) : (20</a:t>
            </a:r>
            <a:r>
              <a:rPr lang="ru-RU" altLang="ru-RU" sz="2400" dirty="0" smtClean="0"/>
              <a:t> мл ·</a:t>
            </a:r>
            <a:r>
              <a:rPr lang="en-US" altLang="ru-RU" sz="2400" dirty="0" smtClean="0"/>
              <a:t> 1,056 </a:t>
            </a:r>
            <a:r>
              <a:rPr lang="ru-RU" altLang="ru-RU" sz="2400" dirty="0" smtClean="0"/>
              <a:t>г/мл </a:t>
            </a:r>
            <a:r>
              <a:rPr lang="en-US" altLang="ru-RU" sz="2400" dirty="0" smtClean="0"/>
              <a:t>+ </a:t>
            </a:r>
            <a:r>
              <a:rPr lang="ru-RU" altLang="ru-RU" sz="2400" dirty="0" smtClean="0"/>
              <a:t>            </a:t>
            </a:r>
          </a:p>
          <a:p>
            <a:pPr eaLnBrk="1" hangingPunct="1">
              <a:buFont typeface="Arial" panose="020B0604020202020204" pitchFamily="34" charset="0"/>
              <a:buNone/>
            </a:pPr>
            <a:r>
              <a:rPr lang="ru-RU" altLang="ru-RU" sz="2400" dirty="0"/>
              <a:t> </a:t>
            </a:r>
            <a:r>
              <a:rPr lang="ru-RU" altLang="ru-RU" sz="2400" dirty="0" smtClean="0"/>
              <a:t>                               + </a:t>
            </a:r>
            <a:r>
              <a:rPr lang="en-US" altLang="ru-RU" sz="2400" dirty="0" smtClean="0"/>
              <a:t>200</a:t>
            </a:r>
            <a:r>
              <a:rPr lang="ru-RU" altLang="ru-RU" sz="2400" dirty="0" smtClean="0"/>
              <a:t> мл ·</a:t>
            </a:r>
            <a:r>
              <a:rPr lang="en-US" altLang="ru-RU" sz="2400" dirty="0" smtClean="0"/>
              <a:t> 1,184</a:t>
            </a:r>
            <a:r>
              <a:rPr lang="ru-RU" altLang="ru-RU" sz="2400" dirty="0" smtClean="0"/>
              <a:t> г/мл</a:t>
            </a:r>
            <a:r>
              <a:rPr lang="en-US" altLang="ru-RU" sz="2400" dirty="0" smtClean="0"/>
              <a:t>)]</a:t>
            </a:r>
            <a:r>
              <a:rPr lang="ru-RU" altLang="ru-RU" sz="2400" dirty="0" smtClean="0"/>
              <a:t> ·</a:t>
            </a:r>
            <a:r>
              <a:rPr lang="en-US" altLang="ru-RU" sz="2400" dirty="0" smtClean="0"/>
              <a:t> 100% </a:t>
            </a:r>
            <a:r>
              <a:rPr lang="ru-RU" altLang="ru-RU" sz="2400" dirty="0"/>
              <a:t> </a:t>
            </a:r>
            <a:r>
              <a:rPr lang="ru-RU" altLang="ru-RU" sz="2400" dirty="0" smtClean="0"/>
              <a:t>= </a:t>
            </a:r>
            <a:r>
              <a:rPr lang="en-US" altLang="ru-RU" sz="2400" dirty="0" smtClean="0"/>
              <a:t>28,36%</a:t>
            </a:r>
            <a:endParaRPr lang="en-US" altLang="ru-RU" sz="2400" dirty="0"/>
          </a:p>
          <a:p>
            <a:pPr eaLnBrk="1" hangingPunct="1">
              <a:buFont typeface="Arial" panose="020B0604020202020204" pitchFamily="34" charset="0"/>
              <a:buNone/>
            </a:pPr>
            <a:r>
              <a:rPr lang="ru-RU" altLang="ru-RU" dirty="0" smtClean="0"/>
              <a:t>   </a:t>
            </a:r>
            <a:r>
              <a:rPr lang="en-US" altLang="ru-RU" dirty="0" smtClean="0"/>
              <a:t> </a:t>
            </a:r>
            <a:r>
              <a:rPr lang="ru-RU" altLang="ru-RU" sz="2400" u="sng" dirty="0" smtClean="0"/>
              <a:t>Ответ</a:t>
            </a:r>
            <a:r>
              <a:rPr lang="en-US" altLang="ru-RU" sz="2400" dirty="0" smtClean="0"/>
              <a:t>: 28,36%</a:t>
            </a:r>
            <a:endParaRPr lang="ru-RU" altLang="ru-RU" sz="2400" dirty="0" smtClean="0"/>
          </a:p>
          <a:p>
            <a:pPr eaLnBrk="1" hangingPunct="1">
              <a:buFont typeface="Arial" panose="020B0604020202020204" pitchFamily="34" charset="0"/>
              <a:buNone/>
            </a:pPr>
            <a:endParaRPr lang="ru-RU" altLang="ru-RU" sz="2400" dirty="0" smtClean="0"/>
          </a:p>
          <a:p>
            <a:pPr>
              <a:buFont typeface="Arial" panose="020B0604020202020204" pitchFamily="34" charset="0"/>
              <a:buNone/>
            </a:pPr>
            <a:endParaRPr lang="ru-RU" altLang="ru-RU" dirty="0" smtClean="0"/>
          </a:p>
        </p:txBody>
      </p:sp>
      <p:pic>
        <p:nvPicPr>
          <p:cNvPr id="161796"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66550" y="82550"/>
            <a:ext cx="344488"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56674"/>
                                        </p:tgtEl>
                                        <p:attrNameLst>
                                          <p:attrName>style.visibility</p:attrName>
                                        </p:attrNameLst>
                                      </p:cBhvr>
                                      <p:to>
                                        <p:strVal val="visible"/>
                                      </p:to>
                                    </p:set>
                                    <p:anim calcmode="lin" valueType="num">
                                      <p:cBhvr>
                                        <p:cTn id="7" dur="1250" fill="hold"/>
                                        <p:tgtEl>
                                          <p:spTgt spid="156674"/>
                                        </p:tgtEl>
                                        <p:attrNameLst>
                                          <p:attrName>ppt_w</p:attrName>
                                        </p:attrNameLst>
                                      </p:cBhvr>
                                      <p:tavLst>
                                        <p:tav tm="0">
                                          <p:val>
                                            <p:strVal val="#ppt_w*0.70"/>
                                          </p:val>
                                        </p:tav>
                                        <p:tav tm="100000">
                                          <p:val>
                                            <p:strVal val="#ppt_w"/>
                                          </p:val>
                                        </p:tav>
                                      </p:tavLst>
                                    </p:anim>
                                    <p:anim calcmode="lin" valueType="num">
                                      <p:cBhvr>
                                        <p:cTn id="8" dur="1250" fill="hold"/>
                                        <p:tgtEl>
                                          <p:spTgt spid="156674"/>
                                        </p:tgtEl>
                                        <p:attrNameLst>
                                          <p:attrName>ppt_h</p:attrName>
                                        </p:attrNameLst>
                                      </p:cBhvr>
                                      <p:tavLst>
                                        <p:tav tm="0">
                                          <p:val>
                                            <p:strVal val="#ppt_h"/>
                                          </p:val>
                                        </p:tav>
                                        <p:tav tm="100000">
                                          <p:val>
                                            <p:strVal val="#ppt_h"/>
                                          </p:val>
                                        </p:tav>
                                      </p:tavLst>
                                    </p:anim>
                                    <p:animEffect transition="in" filter="fade">
                                      <p:cBhvr>
                                        <p:cTn id="9" dur="1250"/>
                                        <p:tgtEl>
                                          <p:spTgt spid="156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Заголовок 1"/>
          <p:cNvSpPr>
            <a:spLocks noGrp="1"/>
          </p:cNvSpPr>
          <p:nvPr>
            <p:ph type="title"/>
          </p:nvPr>
        </p:nvSpPr>
        <p:spPr>
          <a:solidFill>
            <a:srgbClr val="FFEFFF"/>
          </a:solidFill>
          <a:ln w="28575">
            <a:solidFill>
              <a:srgbClr val="990033"/>
            </a:solidFill>
            <a:miter lim="800000"/>
            <a:headEnd/>
            <a:tailEnd/>
          </a:ln>
        </p:spPr>
        <p:txBody>
          <a:bodyPr/>
          <a:lstStyle/>
          <a:p>
            <a:pPr algn="ctr" eaLnBrk="1" hangingPunct="1"/>
            <a:r>
              <a:rPr lang="en-US" altLang="ru-RU" sz="3600" dirty="0" smtClean="0"/>
              <a:t/>
            </a:r>
            <a:br>
              <a:rPr lang="en-US" altLang="ru-RU" sz="3600" dirty="0" smtClean="0"/>
            </a:br>
            <a:r>
              <a:rPr lang="ru-RU" altLang="ru-RU" sz="3600" b="1" dirty="0" smtClean="0">
                <a:solidFill>
                  <a:srgbClr val="990033"/>
                </a:solidFill>
              </a:rPr>
              <a:t>Способы выражения концентрации веществ</a:t>
            </a:r>
            <a:br>
              <a:rPr lang="ru-RU" altLang="ru-RU" sz="3600" b="1" dirty="0" smtClean="0">
                <a:solidFill>
                  <a:srgbClr val="990033"/>
                </a:solidFill>
              </a:rPr>
            </a:br>
            <a:r>
              <a:rPr lang="en-US" altLang="ru-RU" sz="3600" b="1" dirty="0" smtClean="0">
                <a:solidFill>
                  <a:srgbClr val="990033"/>
                </a:solidFill>
              </a:rPr>
              <a:t>II. </a:t>
            </a:r>
            <a:r>
              <a:rPr lang="ru-RU" altLang="ru-RU" sz="3600" b="1" dirty="0" smtClean="0">
                <a:solidFill>
                  <a:srgbClr val="990033"/>
                </a:solidFill>
              </a:rPr>
              <a:t>Молярная концентрация растворов</a:t>
            </a:r>
            <a:r>
              <a:rPr lang="en-US" altLang="ru-RU" sz="3600" b="1" dirty="0" smtClean="0">
                <a:solidFill>
                  <a:srgbClr val="990033"/>
                </a:solidFill>
              </a:rPr>
              <a:t> (C</a:t>
            </a:r>
            <a:r>
              <a:rPr lang="ru-RU" altLang="ru-RU" sz="3600" b="1" baseline="-25000" dirty="0" smtClean="0">
                <a:solidFill>
                  <a:srgbClr val="990033"/>
                </a:solidFill>
              </a:rPr>
              <a:t>М</a:t>
            </a:r>
            <a:r>
              <a:rPr lang="en-US" altLang="ru-RU" sz="3600" b="1" dirty="0" smtClean="0">
                <a:solidFill>
                  <a:srgbClr val="990033"/>
                </a:solidFill>
              </a:rPr>
              <a:t>)</a:t>
            </a:r>
            <a:r>
              <a:rPr lang="ru-RU" altLang="ru-RU" sz="3600" b="1" dirty="0" smtClean="0">
                <a:solidFill>
                  <a:srgbClr val="990033"/>
                </a:solidFill>
              </a:rPr>
              <a:t/>
            </a:r>
            <a:br>
              <a:rPr lang="ru-RU" altLang="ru-RU" sz="3600" b="1" dirty="0" smtClean="0">
                <a:solidFill>
                  <a:srgbClr val="990033"/>
                </a:solidFill>
              </a:rPr>
            </a:br>
            <a:endParaRPr lang="ru-RU" altLang="ru-RU" sz="3600" b="1" dirty="0" smtClean="0">
              <a:solidFill>
                <a:srgbClr val="990033"/>
              </a:solidFill>
            </a:endParaRPr>
          </a:p>
        </p:txBody>
      </p:sp>
      <p:sp>
        <p:nvSpPr>
          <p:cNvPr id="147459" name="Объект 2"/>
          <p:cNvSpPr>
            <a:spLocks noGrp="1"/>
          </p:cNvSpPr>
          <p:nvPr>
            <p:ph idx="1"/>
          </p:nvPr>
        </p:nvSpPr>
        <p:spPr>
          <a:xfrm>
            <a:off x="584791" y="2033588"/>
            <a:ext cx="11264309" cy="4122737"/>
          </a:xfrm>
          <a:ln>
            <a:solidFill>
              <a:schemeClr val="bg1"/>
            </a:solidFill>
          </a:ln>
        </p:spPr>
        <p:txBody>
          <a:bodyPr/>
          <a:lstStyle/>
          <a:p>
            <a:pPr eaLnBrk="1" hangingPunct="1">
              <a:defRPr/>
            </a:pPr>
            <a:endParaRPr lang="ru-RU" altLang="ru-RU" dirty="0" smtClean="0"/>
          </a:p>
          <a:p>
            <a:pPr eaLnBrk="1" hangingPunct="1">
              <a:defRPr/>
            </a:pPr>
            <a:r>
              <a:rPr lang="ru-RU" altLang="ru-RU" dirty="0" smtClean="0"/>
              <a:t>Молярная концентрация (</a:t>
            </a:r>
            <a:r>
              <a:rPr lang="ru-RU" altLang="ru-RU" dirty="0" err="1" smtClean="0"/>
              <a:t>молярность</a:t>
            </a:r>
            <a:r>
              <a:rPr lang="ru-RU" altLang="ru-RU" dirty="0" smtClean="0"/>
              <a:t>) </a:t>
            </a:r>
            <a:r>
              <a:rPr lang="en-US" altLang="ru-RU" dirty="0" smtClean="0"/>
              <a:t>- </a:t>
            </a:r>
            <a:r>
              <a:rPr lang="en-US" altLang="ru-RU" b="1" dirty="0" smtClean="0"/>
              <a:t>C</a:t>
            </a:r>
            <a:r>
              <a:rPr lang="ru-RU" altLang="ru-RU" b="1" baseline="-25000" dirty="0" smtClean="0"/>
              <a:t>М</a:t>
            </a:r>
            <a:r>
              <a:rPr lang="en-US" altLang="ru-RU" b="1" baseline="-25000" dirty="0" smtClean="0"/>
              <a:t> </a:t>
            </a:r>
            <a:r>
              <a:rPr lang="en-US" altLang="ru-RU" dirty="0" smtClean="0"/>
              <a:t>- </a:t>
            </a:r>
            <a:r>
              <a:rPr lang="ru-RU" altLang="ru-RU" dirty="0" smtClean="0"/>
              <a:t>показывает число молей растворенного вещества</a:t>
            </a:r>
            <a:r>
              <a:rPr lang="en-US" altLang="ru-RU" dirty="0" smtClean="0"/>
              <a:t>, </a:t>
            </a:r>
            <a:r>
              <a:rPr lang="ru-RU" altLang="ru-RU" dirty="0" smtClean="0"/>
              <a:t>содержащихся в 1 л раствора</a:t>
            </a:r>
          </a:p>
          <a:p>
            <a:pPr eaLnBrk="1" hangingPunct="1">
              <a:defRPr/>
            </a:pPr>
            <a:r>
              <a:rPr lang="ru-RU" altLang="ru-RU" dirty="0" smtClean="0"/>
              <a:t>Молярную концентрацию раствора выражают в моль /л</a:t>
            </a:r>
            <a:r>
              <a:rPr lang="en-US" altLang="ru-RU" dirty="0" smtClean="0"/>
              <a:t>.                  </a:t>
            </a:r>
            <a:r>
              <a:rPr lang="ru-RU" altLang="ru-RU" dirty="0" smtClean="0"/>
              <a:t>                     Эту размерность допускается обозначать буквой </a:t>
            </a:r>
            <a:r>
              <a:rPr lang="en-US" altLang="ru-RU" b="1" dirty="0" smtClean="0"/>
              <a:t>M</a:t>
            </a:r>
            <a:r>
              <a:rPr lang="en-US" altLang="ru-RU" dirty="0" smtClean="0"/>
              <a:t>  </a:t>
            </a:r>
            <a:r>
              <a:rPr lang="ru-RU" altLang="ru-RU" b="1" dirty="0" smtClean="0"/>
              <a:t> </a:t>
            </a:r>
          </a:p>
          <a:p>
            <a:pPr eaLnBrk="1" hangingPunct="1">
              <a:defRPr/>
            </a:pPr>
            <a:r>
              <a:rPr lang="ru-RU" altLang="ru-RU" dirty="0" smtClean="0"/>
              <a:t>Запись </a:t>
            </a:r>
            <a:r>
              <a:rPr lang="en-US" altLang="ru-RU" dirty="0" smtClean="0"/>
              <a:t>C</a:t>
            </a:r>
            <a:r>
              <a:rPr lang="ru-RU" altLang="ru-RU" baseline="-25000" dirty="0"/>
              <a:t>М</a:t>
            </a:r>
            <a:r>
              <a:rPr lang="en-US" altLang="ru-RU" dirty="0" smtClean="0"/>
              <a:t> (KOH) =</a:t>
            </a:r>
            <a:r>
              <a:rPr lang="ru-RU" altLang="ru-RU" dirty="0" smtClean="0"/>
              <a:t> 2</a:t>
            </a:r>
            <a:r>
              <a:rPr lang="en-US" altLang="ru-RU" dirty="0" smtClean="0"/>
              <a:t>M </a:t>
            </a:r>
            <a:r>
              <a:rPr lang="ru-RU" altLang="ru-RU" dirty="0" smtClean="0"/>
              <a:t> означает</a:t>
            </a:r>
            <a:r>
              <a:rPr lang="en-US" altLang="ru-RU" dirty="0" smtClean="0"/>
              <a:t>, </a:t>
            </a:r>
            <a:r>
              <a:rPr lang="ru-RU" altLang="ru-RU" dirty="0" smtClean="0"/>
              <a:t>что</a:t>
            </a:r>
            <a:r>
              <a:rPr lang="en-US" altLang="ru-RU" dirty="0" smtClean="0"/>
              <a:t> </a:t>
            </a:r>
            <a:r>
              <a:rPr lang="ru-RU" altLang="ru-RU" dirty="0" smtClean="0"/>
              <a:t>молярная концентрация раствора гидроксида калия равна  2 моль/л</a:t>
            </a:r>
            <a:r>
              <a:rPr lang="en-US" altLang="ru-RU" dirty="0" smtClean="0"/>
              <a:t>, </a:t>
            </a:r>
            <a:r>
              <a:rPr lang="ru-RU" altLang="ru-RU" dirty="0" smtClean="0"/>
              <a:t>или  </a:t>
            </a:r>
            <a:r>
              <a:rPr lang="en-US" altLang="ru-RU" dirty="0" smtClean="0"/>
              <a:t>C</a:t>
            </a:r>
            <a:r>
              <a:rPr lang="ru-RU" altLang="ru-RU" baseline="-25000" dirty="0" smtClean="0"/>
              <a:t>М</a:t>
            </a:r>
            <a:r>
              <a:rPr lang="en-US" altLang="ru-RU" dirty="0" smtClean="0"/>
              <a:t> (KOH) =</a:t>
            </a:r>
            <a:r>
              <a:rPr lang="ru-RU" altLang="ru-RU" dirty="0" smtClean="0"/>
              <a:t> 2 моль/л </a:t>
            </a:r>
          </a:p>
          <a:p>
            <a:pPr marL="0" indent="0" eaLnBrk="1" hangingPunct="1">
              <a:buFont typeface="Arial" panose="020B0604020202020204" pitchFamily="34" charset="0"/>
              <a:buNone/>
              <a:defRPr/>
            </a:pPr>
            <a:r>
              <a:rPr lang="ru-RU" altLang="ru-RU" dirty="0" smtClean="0"/>
              <a:t> </a:t>
            </a:r>
          </a:p>
          <a:p>
            <a:pPr eaLnBrk="1" hangingPunct="1">
              <a:defRPr/>
            </a:pPr>
            <a:endParaRPr lang="ru-RU" altLang="ru-RU" dirty="0" smtClean="0"/>
          </a:p>
          <a:p>
            <a:pPr eaLnBrk="1" hangingPunct="1">
              <a:defRPr/>
            </a:pPr>
            <a:endParaRPr lang="ru-RU" altLang="ru-RU" dirty="0" smtClean="0"/>
          </a:p>
        </p:txBody>
      </p:sp>
      <p:pic>
        <p:nvPicPr>
          <p:cNvPr id="163844"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23713" y="0"/>
            <a:ext cx="2682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fade">
                                      <p:cBhvr>
                                        <p:cTn id="7" dur="1000"/>
                                        <p:tgtEl>
                                          <p:spTgt spid="163842"/>
                                        </p:tgtEl>
                                      </p:cBhvr>
                                    </p:animEffect>
                                    <p:anim calcmode="lin" valueType="num">
                                      <p:cBhvr>
                                        <p:cTn id="8" dur="1000" fill="hold"/>
                                        <p:tgtEl>
                                          <p:spTgt spid="163842"/>
                                        </p:tgtEl>
                                        <p:attrNameLst>
                                          <p:attrName>ppt_x</p:attrName>
                                        </p:attrNameLst>
                                      </p:cBhvr>
                                      <p:tavLst>
                                        <p:tav tm="0">
                                          <p:val>
                                            <p:strVal val="#ppt_x"/>
                                          </p:val>
                                        </p:tav>
                                        <p:tav tm="100000">
                                          <p:val>
                                            <p:strVal val="#ppt_x"/>
                                          </p:val>
                                        </p:tav>
                                      </p:tavLst>
                                    </p:anim>
                                    <p:anim calcmode="lin" valueType="num">
                                      <p:cBhvr>
                                        <p:cTn id="9" dur="1000" fill="hold"/>
                                        <p:tgtEl>
                                          <p:spTgt spid="1638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Заголовок 1"/>
          <p:cNvSpPr>
            <a:spLocks noGrp="1"/>
          </p:cNvSpPr>
          <p:nvPr>
            <p:ph type="title"/>
          </p:nvPr>
        </p:nvSpPr>
        <p:spPr>
          <a:xfrm>
            <a:off x="838200" y="295275"/>
            <a:ext cx="10515600" cy="1325563"/>
          </a:xfrm>
          <a:solidFill>
            <a:schemeClr val="accent6">
              <a:lumMod val="20000"/>
              <a:lumOff val="80000"/>
            </a:schemeClr>
          </a:solidFill>
          <a:ln w="19050">
            <a:solidFill>
              <a:schemeClr val="accent6">
                <a:lumMod val="75000"/>
              </a:schemeClr>
            </a:solidFill>
          </a:ln>
        </p:spPr>
        <p:txBody>
          <a:bodyPr/>
          <a:lstStyle/>
          <a:p>
            <a:pPr>
              <a:defRPr/>
            </a:pPr>
            <a:r>
              <a:rPr lang="en-US" altLang="ru-RU" dirty="0" smtClean="0"/>
              <a:t> </a:t>
            </a:r>
            <a:r>
              <a:rPr lang="ru-RU" altLang="ru-RU" sz="3200" b="1" dirty="0" smtClean="0">
                <a:solidFill>
                  <a:srgbClr val="006600"/>
                </a:solidFill>
              </a:rPr>
              <a:t>Решение задач</a:t>
            </a:r>
            <a:r>
              <a:rPr lang="en-US" altLang="ru-RU" sz="3200" b="1" dirty="0" smtClean="0">
                <a:solidFill>
                  <a:srgbClr val="006600"/>
                </a:solidFill>
              </a:rPr>
              <a:t> </a:t>
            </a:r>
            <a:r>
              <a:rPr lang="ru-RU" altLang="ru-RU" sz="3200" b="1" dirty="0" smtClean="0">
                <a:solidFill>
                  <a:srgbClr val="006600"/>
                </a:solidFill>
              </a:rPr>
              <a:t>на молярную концентрацию растворов</a:t>
            </a:r>
            <a:r>
              <a:rPr lang="ru-RU" altLang="ru-RU" b="1" dirty="0" smtClean="0">
                <a:solidFill>
                  <a:srgbClr val="006600"/>
                </a:solidFill>
              </a:rPr>
              <a:t/>
            </a:r>
            <a:br>
              <a:rPr lang="ru-RU" altLang="ru-RU" b="1" dirty="0" smtClean="0">
                <a:solidFill>
                  <a:srgbClr val="006600"/>
                </a:solidFill>
              </a:rPr>
            </a:br>
            <a:r>
              <a:rPr lang="ru-RU" altLang="ru-RU" b="1" dirty="0" smtClean="0">
                <a:solidFill>
                  <a:srgbClr val="006600"/>
                </a:solidFill>
              </a:rPr>
              <a:t>                                     </a:t>
            </a:r>
            <a:r>
              <a:rPr lang="ru-RU" altLang="ru-RU" sz="3200" b="1" dirty="0" smtClean="0">
                <a:solidFill>
                  <a:srgbClr val="006600"/>
                </a:solidFill>
              </a:rPr>
              <a:t>Задача 1</a:t>
            </a:r>
          </a:p>
        </p:txBody>
      </p:sp>
      <p:sp>
        <p:nvSpPr>
          <p:cNvPr id="164867" name="Объект 2"/>
          <p:cNvSpPr>
            <a:spLocks noGrp="1"/>
          </p:cNvSpPr>
          <p:nvPr>
            <p:ph idx="1"/>
          </p:nvPr>
        </p:nvSpPr>
        <p:spPr>
          <a:xfrm>
            <a:off x="257175" y="2216150"/>
            <a:ext cx="11741150" cy="4622800"/>
          </a:xfrm>
          <a:ln>
            <a:solidFill>
              <a:schemeClr val="tx1"/>
            </a:solidFill>
          </a:ln>
        </p:spPr>
        <p:txBody>
          <a:bodyPr/>
          <a:lstStyle/>
          <a:p>
            <a:r>
              <a:rPr lang="ru-RU" altLang="ru-RU" dirty="0" smtClean="0"/>
              <a:t>Какова молярная концентрация раствора серной кислоты</a:t>
            </a:r>
            <a:r>
              <a:rPr lang="en-US" altLang="ru-RU" dirty="0" smtClean="0"/>
              <a:t>, </a:t>
            </a:r>
            <a:r>
              <a:rPr lang="ru-RU" altLang="ru-RU" dirty="0" smtClean="0"/>
              <a:t>если в 500 мл его содержится 49 г кислоты</a:t>
            </a:r>
            <a:r>
              <a:rPr lang="en-US" altLang="ru-RU" dirty="0" smtClean="0"/>
              <a:t>.</a:t>
            </a:r>
          </a:p>
          <a:p>
            <a:pPr>
              <a:buFont typeface="Arial" panose="020B0604020202020204" pitchFamily="34" charset="0"/>
              <a:buNone/>
            </a:pPr>
            <a:r>
              <a:rPr lang="ru-RU" altLang="ru-RU" dirty="0" smtClean="0"/>
              <a:t>                                                      </a:t>
            </a:r>
            <a:r>
              <a:rPr lang="ru-RU" altLang="ru-RU" u="sng" dirty="0" smtClean="0"/>
              <a:t>Решение</a:t>
            </a:r>
          </a:p>
          <a:p>
            <a:pPr>
              <a:buFont typeface="Arial" panose="020B0604020202020204" pitchFamily="34" charset="0"/>
              <a:buNone/>
            </a:pPr>
            <a:r>
              <a:rPr lang="ru-RU" altLang="ru-RU" dirty="0" smtClean="0"/>
              <a:t>                     В </a:t>
            </a:r>
            <a:r>
              <a:rPr lang="en-US" altLang="ru-RU" dirty="0" smtClean="0"/>
              <a:t> 0,</a:t>
            </a:r>
            <a:r>
              <a:rPr lang="ru-RU" altLang="ru-RU" dirty="0" smtClean="0"/>
              <a:t>5л раствора </a:t>
            </a:r>
            <a:r>
              <a:rPr lang="en-US" altLang="ru-RU" dirty="0" smtClean="0"/>
              <a:t>H</a:t>
            </a:r>
            <a:r>
              <a:rPr lang="en-US" altLang="ru-RU" baseline="-25000" dirty="0" smtClean="0"/>
              <a:t>2</a:t>
            </a:r>
            <a:r>
              <a:rPr lang="en-US" altLang="ru-RU" dirty="0" smtClean="0"/>
              <a:t>SO</a:t>
            </a:r>
            <a:r>
              <a:rPr lang="en-US" altLang="ru-RU" baseline="-25000" dirty="0" smtClean="0"/>
              <a:t>4</a:t>
            </a:r>
            <a:r>
              <a:rPr lang="en-US" altLang="ru-RU" dirty="0" smtClean="0"/>
              <a:t> </a:t>
            </a:r>
            <a:r>
              <a:rPr lang="ru-RU" altLang="ru-RU" dirty="0" smtClean="0"/>
              <a:t>содержится 49 г кислоты</a:t>
            </a:r>
            <a:r>
              <a:rPr lang="en-US" altLang="ru-RU" dirty="0" smtClean="0"/>
              <a:t>,</a:t>
            </a:r>
          </a:p>
          <a:p>
            <a:pPr>
              <a:buFont typeface="Arial" panose="020B0604020202020204" pitchFamily="34" charset="0"/>
              <a:buNone/>
            </a:pPr>
            <a:r>
              <a:rPr lang="ru-RU" altLang="ru-RU" dirty="0" smtClean="0"/>
              <a:t>                      в  1</a:t>
            </a:r>
            <a:r>
              <a:rPr lang="en-US" altLang="ru-RU" dirty="0" smtClean="0"/>
              <a:t>,0 </a:t>
            </a:r>
            <a:r>
              <a:rPr lang="ru-RU" altLang="ru-RU" dirty="0" smtClean="0"/>
              <a:t>л </a:t>
            </a:r>
            <a:r>
              <a:rPr lang="en-US" altLang="ru-RU" dirty="0" smtClean="0"/>
              <a:t>,</a:t>
            </a:r>
            <a:r>
              <a:rPr lang="ru-RU" altLang="ru-RU" dirty="0" smtClean="0"/>
              <a:t> соответственно</a:t>
            </a:r>
            <a:r>
              <a:rPr lang="en-US" altLang="ru-RU" dirty="0" smtClean="0"/>
              <a:t>, -</a:t>
            </a:r>
            <a:r>
              <a:rPr lang="ru-RU" altLang="ru-RU" dirty="0" smtClean="0"/>
              <a:t> 98 г кислоты </a:t>
            </a:r>
            <a:endParaRPr lang="ru-RU" altLang="ru-RU" dirty="0"/>
          </a:p>
          <a:p>
            <a:pPr>
              <a:buNone/>
            </a:pPr>
            <a:r>
              <a:rPr lang="ru-RU" altLang="ru-RU" b="1" dirty="0" smtClean="0"/>
              <a:t>                                                               </a:t>
            </a:r>
            <a:r>
              <a:rPr lang="en-US" altLang="ru-RU" dirty="0" smtClean="0"/>
              <a:t> </a:t>
            </a:r>
            <a:r>
              <a:rPr lang="ru-RU" altLang="ru-RU" b="1" dirty="0" smtClean="0">
                <a:latin typeface="Courier New" panose="02070309020205020404" pitchFamily="49" charset="0"/>
                <a:cs typeface="Times New Roman" panose="02020603050405020304" pitchFamily="18" charset="0"/>
              </a:rPr>
              <a:t>ν</a:t>
            </a:r>
            <a:r>
              <a:rPr lang="en-US" altLang="ru-RU" dirty="0" smtClean="0"/>
              <a:t> </a:t>
            </a:r>
            <a:r>
              <a:rPr lang="ru-RU" altLang="ru-RU" dirty="0" smtClean="0"/>
              <a:t>(Н</a:t>
            </a:r>
            <a:r>
              <a:rPr lang="ru-RU" altLang="ru-RU" baseline="-25000" dirty="0" smtClean="0"/>
              <a:t>2</a:t>
            </a:r>
            <a:r>
              <a:rPr lang="en-US" altLang="ru-RU" dirty="0" smtClean="0"/>
              <a:t>SO</a:t>
            </a:r>
            <a:r>
              <a:rPr lang="en-US" altLang="ru-RU" baseline="-25000" dirty="0" smtClean="0"/>
              <a:t>4</a:t>
            </a:r>
            <a:r>
              <a:rPr lang="en-US" altLang="ru-RU" dirty="0" smtClean="0"/>
              <a:t>) = 98</a:t>
            </a:r>
            <a:r>
              <a:rPr lang="ru-RU" altLang="ru-RU" dirty="0" smtClean="0"/>
              <a:t> г</a:t>
            </a:r>
            <a:r>
              <a:rPr lang="en-US" altLang="ru-RU" dirty="0"/>
              <a:t> </a:t>
            </a:r>
            <a:r>
              <a:rPr lang="en-US" altLang="ru-RU" dirty="0" smtClean="0"/>
              <a:t>:  </a:t>
            </a:r>
            <a:r>
              <a:rPr lang="ru-RU" altLang="ru-RU" dirty="0" smtClean="0"/>
              <a:t>98 г/моль = 1 моль</a:t>
            </a:r>
            <a:r>
              <a:rPr lang="en-US" altLang="ru-RU" dirty="0" smtClean="0"/>
              <a:t>                                                               </a:t>
            </a:r>
          </a:p>
          <a:p>
            <a:pPr>
              <a:buNone/>
            </a:pPr>
            <a:r>
              <a:rPr lang="en-US" altLang="ru-RU" dirty="0"/>
              <a:t> </a:t>
            </a:r>
            <a:r>
              <a:rPr lang="en-US" altLang="ru-RU" dirty="0" smtClean="0"/>
              <a:t>                           </a:t>
            </a:r>
            <a:r>
              <a:rPr lang="ru-RU" altLang="ru-RU" dirty="0" smtClean="0"/>
              <a:t>Значит С</a:t>
            </a:r>
            <a:r>
              <a:rPr lang="ru-RU" altLang="ru-RU" baseline="-25000" dirty="0" smtClean="0"/>
              <a:t>М</a:t>
            </a:r>
            <a:r>
              <a:rPr lang="en-US" altLang="ru-RU" dirty="0" smtClean="0"/>
              <a:t>(H</a:t>
            </a:r>
            <a:r>
              <a:rPr lang="en-US" altLang="ru-RU" baseline="-25000" dirty="0" smtClean="0"/>
              <a:t>2</a:t>
            </a:r>
            <a:r>
              <a:rPr lang="en-US" altLang="ru-RU" dirty="0" smtClean="0"/>
              <a:t>SO</a:t>
            </a:r>
            <a:r>
              <a:rPr lang="en-US" altLang="ru-RU" baseline="-25000" dirty="0" smtClean="0"/>
              <a:t>4</a:t>
            </a:r>
            <a:r>
              <a:rPr lang="en-US" altLang="ru-RU" dirty="0" smtClean="0"/>
              <a:t>)</a:t>
            </a:r>
            <a:r>
              <a:rPr lang="ru-RU" altLang="ru-RU" dirty="0" smtClean="0"/>
              <a:t> </a:t>
            </a:r>
            <a:r>
              <a:rPr lang="en-US" altLang="ru-RU" dirty="0" smtClean="0"/>
              <a:t>=</a:t>
            </a:r>
            <a:r>
              <a:rPr lang="ru-RU" altLang="ru-RU" dirty="0" smtClean="0"/>
              <a:t>  </a:t>
            </a:r>
            <a:r>
              <a:rPr lang="en-US" altLang="ru-RU" dirty="0" smtClean="0"/>
              <a:t>1 </a:t>
            </a:r>
            <a:r>
              <a:rPr lang="ru-RU" altLang="ru-RU" dirty="0" smtClean="0"/>
              <a:t>моль/л</a:t>
            </a:r>
            <a:r>
              <a:rPr lang="en-US" altLang="ru-RU" dirty="0" smtClean="0"/>
              <a:t>, </a:t>
            </a:r>
            <a:r>
              <a:rPr lang="ru-RU" altLang="ru-RU" dirty="0"/>
              <a:t>или </a:t>
            </a:r>
            <a:r>
              <a:rPr lang="ru-RU" altLang="ru-RU" dirty="0" smtClean="0"/>
              <a:t>С</a:t>
            </a:r>
            <a:r>
              <a:rPr lang="ru-RU" altLang="ru-RU" baseline="-25000" dirty="0"/>
              <a:t>М</a:t>
            </a:r>
            <a:r>
              <a:rPr lang="en-US" altLang="ru-RU" dirty="0" smtClean="0"/>
              <a:t>(H</a:t>
            </a:r>
            <a:r>
              <a:rPr lang="en-US" altLang="ru-RU" baseline="-25000" dirty="0" smtClean="0"/>
              <a:t>2</a:t>
            </a:r>
            <a:r>
              <a:rPr lang="en-US" altLang="ru-RU" dirty="0" smtClean="0"/>
              <a:t>SO</a:t>
            </a:r>
            <a:r>
              <a:rPr lang="en-US" altLang="ru-RU" baseline="-25000" dirty="0" smtClean="0"/>
              <a:t>4</a:t>
            </a:r>
            <a:r>
              <a:rPr lang="en-US" altLang="ru-RU" dirty="0"/>
              <a:t>)</a:t>
            </a:r>
            <a:r>
              <a:rPr lang="ru-RU" altLang="ru-RU" dirty="0"/>
              <a:t> </a:t>
            </a:r>
            <a:r>
              <a:rPr lang="ru-RU" altLang="ru-RU" dirty="0" smtClean="0"/>
              <a:t>= 1М</a:t>
            </a:r>
          </a:p>
          <a:p>
            <a:pPr>
              <a:buNone/>
            </a:pPr>
            <a:r>
              <a:rPr lang="ru-RU" altLang="ru-RU" dirty="0" smtClean="0"/>
              <a:t>  </a:t>
            </a:r>
            <a:r>
              <a:rPr lang="ru-RU" altLang="ru-RU" u="sng" dirty="0" smtClean="0"/>
              <a:t>Ответ</a:t>
            </a:r>
            <a:r>
              <a:rPr lang="en-US" altLang="ru-RU" dirty="0" smtClean="0"/>
              <a:t>:</a:t>
            </a:r>
            <a:r>
              <a:rPr lang="ru-RU" altLang="ru-RU" dirty="0"/>
              <a:t> </a:t>
            </a:r>
            <a:r>
              <a:rPr lang="ru-RU" altLang="ru-RU" dirty="0" smtClean="0"/>
              <a:t>С</a:t>
            </a:r>
            <a:r>
              <a:rPr lang="ru-RU" altLang="ru-RU" baseline="-25000" dirty="0" smtClean="0"/>
              <a:t>М</a:t>
            </a:r>
            <a:r>
              <a:rPr lang="en-US" altLang="ru-RU" dirty="0" smtClean="0"/>
              <a:t>(H</a:t>
            </a:r>
            <a:r>
              <a:rPr lang="en-US" altLang="ru-RU" baseline="-25000" dirty="0" smtClean="0"/>
              <a:t>2</a:t>
            </a:r>
            <a:r>
              <a:rPr lang="en-US" altLang="ru-RU" dirty="0" smtClean="0"/>
              <a:t>SO</a:t>
            </a:r>
            <a:r>
              <a:rPr lang="en-US" altLang="ru-RU" baseline="-25000" dirty="0" smtClean="0"/>
              <a:t>4</a:t>
            </a:r>
            <a:r>
              <a:rPr lang="en-US" altLang="ru-RU" dirty="0"/>
              <a:t>)</a:t>
            </a:r>
            <a:r>
              <a:rPr lang="ru-RU" altLang="ru-RU" dirty="0"/>
              <a:t> = 1М</a:t>
            </a:r>
          </a:p>
          <a:p>
            <a:pPr>
              <a:buFont typeface="Arial" panose="020B0604020202020204" pitchFamily="34" charset="0"/>
              <a:buNone/>
            </a:pPr>
            <a:endParaRPr lang="ru-RU" altLang="ru-RU" dirty="0" smtClean="0"/>
          </a:p>
        </p:txBody>
      </p:sp>
      <p:sp>
        <p:nvSpPr>
          <p:cNvPr id="164868" name="AutoShape 2"/>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2000"/>
          </a:p>
        </p:txBody>
      </p:sp>
      <p:pic>
        <p:nvPicPr>
          <p:cNvPr id="164869" name="Рисунок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50688" y="-11113"/>
            <a:ext cx="341312"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48482"/>
                                        </p:tgtEl>
                                        <p:attrNameLst>
                                          <p:attrName>style.visibility</p:attrName>
                                        </p:attrNameLst>
                                      </p:cBhvr>
                                      <p:to>
                                        <p:strVal val="visible"/>
                                      </p:to>
                                    </p:set>
                                    <p:animEffect transition="in" filter="wipe(right)">
                                      <p:cBhvr>
                                        <p:cTn id="7" dur="1250"/>
                                        <p:tgtEl>
                                          <p:spTgt spid="148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Заголовок 1"/>
          <p:cNvSpPr>
            <a:spLocks noGrp="1"/>
          </p:cNvSpPr>
          <p:nvPr>
            <p:ph type="title"/>
          </p:nvPr>
        </p:nvSpPr>
        <p:spPr>
          <a:xfrm>
            <a:off x="790575" y="0"/>
            <a:ext cx="10515600" cy="957263"/>
          </a:xfrm>
          <a:solidFill>
            <a:srgbClr val="CCFFFF"/>
          </a:solidFill>
          <a:ln w="28575">
            <a:solidFill>
              <a:srgbClr val="92D050"/>
            </a:solidFill>
            <a:miter lim="800000"/>
            <a:headEnd/>
            <a:tailEnd/>
          </a:ln>
        </p:spPr>
        <p:txBody>
          <a:bodyPr/>
          <a:lstStyle/>
          <a:p>
            <a:r>
              <a:rPr lang="en-US" altLang="ru-RU" sz="3200" b="1" dirty="0" smtClean="0">
                <a:solidFill>
                  <a:srgbClr val="800080"/>
                </a:solidFill>
              </a:rPr>
              <a:t>   </a:t>
            </a:r>
            <a:r>
              <a:rPr lang="ru-RU" altLang="ru-RU" sz="3200" b="1" dirty="0" smtClean="0">
                <a:solidFill>
                  <a:srgbClr val="800080"/>
                </a:solidFill>
              </a:rPr>
              <a:t>Решение задач</a:t>
            </a:r>
            <a:r>
              <a:rPr lang="en-US" altLang="ru-RU" sz="3200" b="1" dirty="0" smtClean="0">
                <a:solidFill>
                  <a:srgbClr val="800080"/>
                </a:solidFill>
              </a:rPr>
              <a:t> </a:t>
            </a:r>
            <a:r>
              <a:rPr lang="ru-RU" altLang="ru-RU" sz="3200" b="1" dirty="0" smtClean="0">
                <a:solidFill>
                  <a:srgbClr val="800080"/>
                </a:solidFill>
              </a:rPr>
              <a:t>на молярную концентрацию растворов</a:t>
            </a:r>
            <a:br>
              <a:rPr lang="ru-RU" altLang="ru-RU" sz="3200" b="1" dirty="0" smtClean="0">
                <a:solidFill>
                  <a:srgbClr val="800080"/>
                </a:solidFill>
              </a:rPr>
            </a:br>
            <a:r>
              <a:rPr lang="ru-RU" altLang="ru-RU" sz="3200" b="1" dirty="0" smtClean="0">
                <a:solidFill>
                  <a:srgbClr val="800080"/>
                </a:solidFill>
              </a:rPr>
              <a:t> </a:t>
            </a:r>
            <a:r>
              <a:rPr lang="en-US" altLang="ru-RU" sz="3200" b="1" dirty="0" smtClean="0">
                <a:solidFill>
                  <a:srgbClr val="800080"/>
                </a:solidFill>
              </a:rPr>
              <a:t>  </a:t>
            </a:r>
            <a:r>
              <a:rPr lang="ru-RU" altLang="ru-RU" sz="3200" b="1" dirty="0" smtClean="0">
                <a:solidFill>
                  <a:srgbClr val="800080"/>
                </a:solidFill>
              </a:rPr>
              <a:t>                                               Задача </a:t>
            </a:r>
            <a:r>
              <a:rPr lang="en-US" altLang="ru-RU" sz="3200" b="1" dirty="0" smtClean="0">
                <a:solidFill>
                  <a:srgbClr val="800080"/>
                </a:solidFill>
              </a:rPr>
              <a:t>2</a:t>
            </a:r>
            <a:endParaRPr lang="ru-RU" altLang="ru-RU" sz="3200" b="1" dirty="0" smtClean="0">
              <a:solidFill>
                <a:srgbClr val="800080"/>
              </a:solidFill>
            </a:endParaRPr>
          </a:p>
        </p:txBody>
      </p:sp>
      <p:sp>
        <p:nvSpPr>
          <p:cNvPr id="3" name="Объект 2"/>
          <p:cNvSpPr>
            <a:spLocks noGrp="1"/>
          </p:cNvSpPr>
          <p:nvPr>
            <p:ph idx="1"/>
          </p:nvPr>
        </p:nvSpPr>
        <p:spPr>
          <a:xfrm>
            <a:off x="76200" y="1058863"/>
            <a:ext cx="12034838" cy="5799137"/>
          </a:xfrm>
          <a:ln>
            <a:solidFill>
              <a:schemeClr val="tx1"/>
            </a:solidFill>
          </a:ln>
        </p:spPr>
        <p:txBody>
          <a:bodyPr/>
          <a:lstStyle/>
          <a:p>
            <a:pPr>
              <a:defRPr/>
            </a:pPr>
            <a:r>
              <a:rPr lang="ru-RU" dirty="0" smtClean="0"/>
              <a:t>Как изменится молярная концентрация раствора</a:t>
            </a:r>
            <a:r>
              <a:rPr lang="en-US" dirty="0" smtClean="0"/>
              <a:t>, </a:t>
            </a:r>
            <a:r>
              <a:rPr lang="ru-RU" dirty="0" smtClean="0"/>
              <a:t>если к 200 мл 5 М раствора гидроксида натрия добавить 100 мл воды</a:t>
            </a:r>
            <a:r>
              <a:rPr lang="en-US" dirty="0" smtClean="0"/>
              <a:t>?</a:t>
            </a:r>
          </a:p>
          <a:p>
            <a:pPr marL="0" indent="0">
              <a:buFont typeface="Arial" panose="020B0604020202020204" pitchFamily="34" charset="0"/>
              <a:buNone/>
              <a:defRPr/>
            </a:pPr>
            <a:r>
              <a:rPr lang="ru-RU" dirty="0" smtClean="0"/>
              <a:t>   </a:t>
            </a:r>
            <a:r>
              <a:rPr lang="ru-RU" u="sng" dirty="0" smtClean="0"/>
              <a:t>Решение</a:t>
            </a:r>
          </a:p>
          <a:p>
            <a:pPr marL="0" indent="0">
              <a:buFont typeface="Arial" panose="020B0604020202020204" pitchFamily="34" charset="0"/>
              <a:buNone/>
              <a:defRPr/>
            </a:pPr>
            <a:r>
              <a:rPr lang="ru-RU" sz="2400" dirty="0" smtClean="0"/>
              <a:t>Количество вещества в полученном растворе не изменится</a:t>
            </a:r>
            <a:r>
              <a:rPr lang="en-US" sz="2400" dirty="0" smtClean="0"/>
              <a:t>, </a:t>
            </a:r>
            <a:r>
              <a:rPr lang="ru-RU" sz="2400" dirty="0" smtClean="0"/>
              <a:t>меняется лишь объем раствора – он увеличивается</a:t>
            </a:r>
            <a:r>
              <a:rPr lang="en-US" sz="2400" dirty="0"/>
              <a:t> </a:t>
            </a:r>
            <a:r>
              <a:rPr lang="ru-RU" sz="2400" dirty="0" smtClean="0"/>
              <a:t>на 100 мл</a:t>
            </a:r>
            <a:r>
              <a:rPr lang="en-US" sz="2400" dirty="0" smtClean="0"/>
              <a:t>.</a:t>
            </a:r>
            <a:r>
              <a:rPr lang="ru-RU" sz="2400" dirty="0" smtClean="0"/>
              <a:t> В 200 мл раствора гидроксида натрия содержится</a:t>
            </a:r>
            <a:r>
              <a:rPr lang="en-US" sz="2400" dirty="0" smtClean="0"/>
              <a:t>  (</a:t>
            </a:r>
            <a:r>
              <a:rPr lang="ru-RU" sz="2400" dirty="0" smtClean="0"/>
              <a:t>0</a:t>
            </a:r>
            <a:r>
              <a:rPr lang="en-US" sz="2400" dirty="0" smtClean="0"/>
              <a:t>,2 </a:t>
            </a:r>
            <a:r>
              <a:rPr lang="ru-RU" sz="2400" dirty="0" smtClean="0"/>
              <a:t>л · </a:t>
            </a:r>
            <a:r>
              <a:rPr lang="en-US" sz="2400" dirty="0" smtClean="0"/>
              <a:t>5</a:t>
            </a:r>
            <a:r>
              <a:rPr lang="ru-RU" sz="2400" dirty="0" smtClean="0"/>
              <a:t> моль/л</a:t>
            </a:r>
            <a:r>
              <a:rPr lang="en-US" sz="2400" dirty="0" smtClean="0"/>
              <a:t>)</a:t>
            </a:r>
            <a:r>
              <a:rPr lang="ru-RU" sz="2400" dirty="0" smtClean="0"/>
              <a:t> </a:t>
            </a:r>
            <a:r>
              <a:rPr lang="en-US" sz="2400" dirty="0" smtClean="0"/>
              <a:t>: 1,0 </a:t>
            </a:r>
            <a:r>
              <a:rPr lang="ru-RU" sz="2400" dirty="0" smtClean="0"/>
              <a:t>л</a:t>
            </a:r>
            <a:r>
              <a:rPr lang="en-US" sz="2400" dirty="0" smtClean="0"/>
              <a:t> = 1 </a:t>
            </a:r>
            <a:r>
              <a:rPr lang="ru-RU" sz="2400" dirty="0" smtClean="0"/>
              <a:t>моль </a:t>
            </a:r>
            <a:r>
              <a:rPr lang="en-US" sz="2400" dirty="0" err="1" smtClean="0"/>
              <a:t>NaOH</a:t>
            </a:r>
            <a:endParaRPr lang="en-US" sz="2400" dirty="0" smtClean="0"/>
          </a:p>
          <a:p>
            <a:pPr marL="0" indent="0">
              <a:buFont typeface="Arial" panose="020B0604020202020204" pitchFamily="34" charset="0"/>
              <a:buNone/>
              <a:defRPr/>
            </a:pPr>
            <a:r>
              <a:rPr lang="ru-RU" sz="2400" dirty="0" smtClean="0"/>
              <a:t>Концентрация гидроксида натрия в растворе после добавления воды уменьшится</a:t>
            </a:r>
            <a:r>
              <a:rPr lang="en-US" sz="2400" dirty="0" smtClean="0"/>
              <a:t>, </a:t>
            </a:r>
            <a:r>
              <a:rPr lang="ru-RU" sz="2400" dirty="0" smtClean="0"/>
              <a:t>т</a:t>
            </a:r>
            <a:r>
              <a:rPr lang="en-US" sz="2400" dirty="0" smtClean="0"/>
              <a:t>. </a:t>
            </a:r>
            <a:r>
              <a:rPr lang="ru-RU" sz="2400" dirty="0" smtClean="0"/>
              <a:t>к</a:t>
            </a:r>
            <a:r>
              <a:rPr lang="en-US" sz="2400" dirty="0" smtClean="0"/>
              <a:t>.</a:t>
            </a:r>
            <a:r>
              <a:rPr lang="ru-RU" sz="2400" dirty="0" smtClean="0"/>
              <a:t>      в 0</a:t>
            </a:r>
            <a:r>
              <a:rPr lang="en-US" sz="2400" dirty="0" smtClean="0"/>
              <a:t>, 3 </a:t>
            </a:r>
            <a:r>
              <a:rPr lang="ru-RU" sz="2400" dirty="0" smtClean="0"/>
              <a:t>л раствора (</a:t>
            </a:r>
            <a:r>
              <a:rPr lang="en-US" sz="2400" dirty="0" smtClean="0"/>
              <a:t>200</a:t>
            </a:r>
            <a:r>
              <a:rPr lang="ru-RU" sz="2400" dirty="0" smtClean="0"/>
              <a:t> мл +100 мл</a:t>
            </a:r>
            <a:r>
              <a:rPr lang="en-US" sz="2400" dirty="0" smtClean="0"/>
              <a:t> = 300</a:t>
            </a:r>
            <a:r>
              <a:rPr lang="ru-RU" sz="2400" dirty="0" smtClean="0"/>
              <a:t> мл)</a:t>
            </a:r>
            <a:r>
              <a:rPr lang="en-US" sz="2400" dirty="0" smtClean="0"/>
              <a:t> </a:t>
            </a:r>
            <a:r>
              <a:rPr lang="ru-RU" sz="2400" dirty="0" smtClean="0"/>
              <a:t>будет содержаться тот же  1 моль </a:t>
            </a:r>
            <a:r>
              <a:rPr lang="en-US" sz="2400" dirty="0" err="1" smtClean="0"/>
              <a:t>NaOH</a:t>
            </a:r>
            <a:r>
              <a:rPr lang="en-US" sz="2400" dirty="0" smtClean="0"/>
              <a:t>, </a:t>
            </a:r>
            <a:r>
              <a:rPr lang="ru-RU" sz="2400" dirty="0" smtClean="0"/>
              <a:t>             а</a:t>
            </a:r>
            <a:r>
              <a:rPr lang="en-US" sz="2400" dirty="0" smtClean="0"/>
              <a:t> </a:t>
            </a:r>
            <a:r>
              <a:rPr lang="ru-RU" sz="2400" dirty="0" smtClean="0"/>
              <a:t>значит в 1</a:t>
            </a:r>
            <a:r>
              <a:rPr lang="en-US" sz="2400" dirty="0" smtClean="0"/>
              <a:t>,</a:t>
            </a:r>
            <a:r>
              <a:rPr lang="ru-RU" sz="2400" dirty="0" smtClean="0"/>
              <a:t>0</a:t>
            </a:r>
            <a:r>
              <a:rPr lang="en-US" sz="2400" dirty="0" smtClean="0"/>
              <a:t> </a:t>
            </a:r>
            <a:r>
              <a:rPr lang="ru-RU" sz="2400" dirty="0" smtClean="0"/>
              <a:t>л такого раствора будет содержаться уже Х моль вещества</a:t>
            </a:r>
            <a:r>
              <a:rPr lang="en-US" sz="2400" dirty="0" smtClean="0"/>
              <a:t>, </a:t>
            </a:r>
            <a:r>
              <a:rPr lang="ru-RU" sz="2400" dirty="0" smtClean="0"/>
              <a:t>или </a:t>
            </a:r>
          </a:p>
          <a:p>
            <a:pPr marL="0" indent="0">
              <a:buFont typeface="Arial" panose="020B0604020202020204" pitchFamily="34" charset="0"/>
              <a:buNone/>
              <a:defRPr/>
            </a:pPr>
            <a:r>
              <a:rPr lang="ru-RU" sz="2400" dirty="0"/>
              <a:t> </a:t>
            </a:r>
            <a:r>
              <a:rPr lang="ru-RU" sz="2400" dirty="0" smtClean="0"/>
              <a:t>                                                          в 0</a:t>
            </a:r>
            <a:r>
              <a:rPr lang="en-US" sz="2400" dirty="0" smtClean="0"/>
              <a:t>,3 </a:t>
            </a:r>
            <a:r>
              <a:rPr lang="ru-RU" sz="2400" dirty="0" smtClean="0"/>
              <a:t>л р-</a:t>
            </a:r>
            <a:r>
              <a:rPr lang="ru-RU" sz="2400" dirty="0" err="1" smtClean="0"/>
              <a:t>ра</a:t>
            </a:r>
            <a:r>
              <a:rPr lang="ru-RU" sz="2400" dirty="0" smtClean="0"/>
              <a:t>  содержится 1 моль </a:t>
            </a:r>
            <a:r>
              <a:rPr lang="en-US" sz="2400" dirty="0" err="1" smtClean="0"/>
              <a:t>NaOH</a:t>
            </a:r>
            <a:endParaRPr lang="en-US" sz="2400" dirty="0" smtClean="0"/>
          </a:p>
          <a:p>
            <a:pPr marL="0" indent="0">
              <a:buFont typeface="Arial" panose="020B0604020202020204" pitchFamily="34" charset="0"/>
              <a:buNone/>
              <a:defRPr/>
            </a:pPr>
            <a:r>
              <a:rPr lang="ru-RU" sz="2400" dirty="0" smtClean="0"/>
              <a:t>   </a:t>
            </a:r>
            <a:r>
              <a:rPr lang="en-US" sz="2400" dirty="0" smtClean="0"/>
              <a:t>                                                     </a:t>
            </a:r>
            <a:r>
              <a:rPr lang="ru-RU" sz="2400" dirty="0" smtClean="0"/>
              <a:t>а в 1</a:t>
            </a:r>
            <a:r>
              <a:rPr lang="en-US" sz="2400" dirty="0" smtClean="0"/>
              <a:t>,0</a:t>
            </a:r>
            <a:r>
              <a:rPr lang="ru-RU" sz="2400" dirty="0" smtClean="0"/>
              <a:t> л р-</a:t>
            </a:r>
            <a:r>
              <a:rPr lang="ru-RU" sz="2400" dirty="0" err="1" smtClean="0"/>
              <a:t>ра</a:t>
            </a:r>
            <a:r>
              <a:rPr lang="ru-RU" sz="2400" dirty="0" smtClean="0"/>
              <a:t>   ---------------  х моль </a:t>
            </a:r>
            <a:r>
              <a:rPr lang="en-US" sz="2400" dirty="0" err="1" smtClean="0"/>
              <a:t>NaOH</a:t>
            </a:r>
            <a:r>
              <a:rPr lang="en-US" sz="2400" dirty="0" smtClean="0"/>
              <a:t> </a:t>
            </a:r>
            <a:r>
              <a:rPr lang="ru-RU" sz="2400" dirty="0" smtClean="0"/>
              <a:t>  х = 3</a:t>
            </a:r>
            <a:r>
              <a:rPr lang="en-US" sz="2400" dirty="0" smtClean="0"/>
              <a:t>, 33 </a:t>
            </a:r>
            <a:r>
              <a:rPr lang="ru-RU" sz="2400" dirty="0" smtClean="0"/>
              <a:t>моль</a:t>
            </a:r>
            <a:r>
              <a:rPr lang="en-US" sz="2400" dirty="0" smtClean="0"/>
              <a:t> </a:t>
            </a:r>
            <a:r>
              <a:rPr lang="en-US" sz="2400" dirty="0" err="1" smtClean="0"/>
              <a:t>NaOH</a:t>
            </a:r>
            <a:endParaRPr lang="ru-RU" sz="2400" dirty="0" smtClean="0"/>
          </a:p>
          <a:p>
            <a:pPr marL="0" indent="0">
              <a:buNone/>
              <a:defRPr/>
            </a:pPr>
            <a:r>
              <a:rPr lang="ru-RU" sz="2400" dirty="0"/>
              <a:t>т</a:t>
            </a:r>
            <a:r>
              <a:rPr lang="en-US" sz="2400" dirty="0"/>
              <a:t>.</a:t>
            </a:r>
            <a:r>
              <a:rPr lang="ru-RU" sz="2400" dirty="0"/>
              <a:t>е</a:t>
            </a:r>
            <a:r>
              <a:rPr lang="en-US" sz="2400" dirty="0"/>
              <a:t>.</a:t>
            </a:r>
            <a:r>
              <a:rPr lang="ru-RU" sz="2400" dirty="0"/>
              <a:t> </a:t>
            </a:r>
            <a:r>
              <a:rPr lang="ru-RU" sz="2400" dirty="0" smtClean="0"/>
              <a:t>С</a:t>
            </a:r>
            <a:r>
              <a:rPr lang="ru-RU" sz="2400" baseline="-25000" dirty="0" smtClean="0"/>
              <a:t>М</a:t>
            </a:r>
            <a:r>
              <a:rPr lang="ru-RU" sz="2400" dirty="0" smtClean="0"/>
              <a:t> </a:t>
            </a:r>
            <a:r>
              <a:rPr lang="ru-RU" sz="2400" dirty="0"/>
              <a:t>полученного </a:t>
            </a:r>
            <a:r>
              <a:rPr lang="ru-RU" sz="2400" dirty="0" err="1"/>
              <a:t>ра</a:t>
            </a:r>
            <a:r>
              <a:rPr lang="en-US" sz="2400" dirty="0"/>
              <a:t>c</a:t>
            </a:r>
            <a:r>
              <a:rPr lang="ru-RU" sz="2400" dirty="0" err="1"/>
              <a:t>твора</a:t>
            </a:r>
            <a:r>
              <a:rPr lang="ru-RU" sz="2400" dirty="0"/>
              <a:t> будет </a:t>
            </a:r>
            <a:r>
              <a:rPr lang="ru-RU" sz="2400" dirty="0" smtClean="0"/>
              <a:t>равна</a:t>
            </a:r>
            <a:r>
              <a:rPr lang="ru-RU" sz="2400" dirty="0"/>
              <a:t> </a:t>
            </a:r>
            <a:r>
              <a:rPr lang="ru-RU" sz="2400" dirty="0" smtClean="0"/>
              <a:t>- </a:t>
            </a:r>
            <a:r>
              <a:rPr lang="ru-RU" sz="2400" dirty="0"/>
              <a:t>3</a:t>
            </a:r>
            <a:r>
              <a:rPr lang="en-US" sz="2400" dirty="0"/>
              <a:t>, 333</a:t>
            </a:r>
            <a:r>
              <a:rPr lang="ru-RU" sz="2400" dirty="0"/>
              <a:t> </a:t>
            </a:r>
            <a:r>
              <a:rPr lang="ru-RU" sz="2400" dirty="0" smtClean="0"/>
              <a:t>моль/л</a:t>
            </a:r>
            <a:r>
              <a:rPr lang="en-US" sz="2400" dirty="0" smtClean="0"/>
              <a:t>, </a:t>
            </a:r>
            <a:r>
              <a:rPr lang="ru-RU" sz="2400" dirty="0" smtClean="0"/>
              <a:t>или 3</a:t>
            </a:r>
            <a:r>
              <a:rPr lang="en-US" sz="2400" dirty="0" smtClean="0"/>
              <a:t>,333 M</a:t>
            </a:r>
            <a:endParaRPr lang="ru-RU" sz="2400" dirty="0"/>
          </a:p>
          <a:p>
            <a:pPr marL="0" indent="0">
              <a:buFont typeface="Arial" panose="020B0604020202020204" pitchFamily="34" charset="0"/>
              <a:buNone/>
              <a:defRPr/>
            </a:pPr>
            <a:r>
              <a:rPr lang="ru-RU" sz="2000" dirty="0" smtClean="0"/>
              <a:t>Концентрация вещества</a:t>
            </a:r>
            <a:r>
              <a:rPr lang="en-US" sz="2000" dirty="0" smtClean="0"/>
              <a:t> </a:t>
            </a:r>
            <a:r>
              <a:rPr lang="ru-RU" sz="2000" dirty="0" smtClean="0"/>
              <a:t>в растворе уменьшится и достигнет величины в 3</a:t>
            </a:r>
            <a:r>
              <a:rPr lang="en-US" sz="2000" dirty="0" smtClean="0"/>
              <a:t>, 333 </a:t>
            </a:r>
            <a:r>
              <a:rPr lang="ru-RU" sz="2000" dirty="0" smtClean="0"/>
              <a:t>моль/л</a:t>
            </a:r>
            <a:r>
              <a:rPr lang="ru-RU" sz="2000" dirty="0"/>
              <a:t> </a:t>
            </a:r>
            <a:r>
              <a:rPr lang="ru-RU" sz="2000" dirty="0" smtClean="0"/>
              <a:t> (3</a:t>
            </a:r>
            <a:r>
              <a:rPr lang="en-US" sz="2000" dirty="0" smtClean="0"/>
              <a:t>, 333 M)</a:t>
            </a:r>
            <a:r>
              <a:rPr lang="ru-RU" sz="2000" dirty="0" smtClean="0"/>
              <a:t>                                      </a:t>
            </a:r>
            <a:r>
              <a:rPr lang="en-US" sz="2400" dirty="0" smtClean="0"/>
              <a:t> </a:t>
            </a:r>
            <a:r>
              <a:rPr lang="ru-RU" sz="2400" u="sng" dirty="0" smtClean="0"/>
              <a:t>Ответ</a:t>
            </a:r>
            <a:r>
              <a:rPr lang="en-US" sz="2400" dirty="0" smtClean="0"/>
              <a:t>: </a:t>
            </a:r>
            <a:r>
              <a:rPr lang="ru-RU" sz="2400" dirty="0" smtClean="0"/>
              <a:t>С</a:t>
            </a:r>
            <a:r>
              <a:rPr lang="ru-RU" sz="2400" baseline="-25000" dirty="0"/>
              <a:t>М</a:t>
            </a:r>
            <a:r>
              <a:rPr lang="ru-RU" sz="2400" dirty="0" smtClean="0"/>
              <a:t> раствора </a:t>
            </a:r>
            <a:r>
              <a:rPr lang="en-US" sz="2400" dirty="0" err="1" smtClean="0"/>
              <a:t>NaOH</a:t>
            </a:r>
            <a:r>
              <a:rPr lang="ru-RU" sz="2400" dirty="0" smtClean="0"/>
              <a:t> уменьшится до 3</a:t>
            </a:r>
            <a:r>
              <a:rPr lang="en-US" sz="2400" dirty="0" smtClean="0"/>
              <a:t>, 333 </a:t>
            </a:r>
            <a:r>
              <a:rPr lang="ru-RU" sz="2400" dirty="0" smtClean="0"/>
              <a:t>моль/л </a:t>
            </a:r>
            <a:r>
              <a:rPr lang="en-US" sz="2400" dirty="0" smtClean="0"/>
              <a:t> </a:t>
            </a:r>
            <a:r>
              <a:rPr lang="ru-RU" sz="2400" dirty="0" smtClean="0"/>
              <a:t>(с 5 М  до 3</a:t>
            </a:r>
            <a:r>
              <a:rPr lang="en-US" sz="2400" dirty="0" smtClean="0"/>
              <a:t>,333</a:t>
            </a:r>
            <a:r>
              <a:rPr lang="ru-RU" sz="2400" dirty="0" smtClean="0"/>
              <a:t> М)</a:t>
            </a:r>
            <a:endParaRPr lang="ru-RU" sz="2400" dirty="0"/>
          </a:p>
        </p:txBody>
      </p:sp>
      <p:pic>
        <p:nvPicPr>
          <p:cNvPr id="166916" name="Рисунок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61800" y="-25400"/>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wipe(down)">
                                      <p:cBhvr>
                                        <p:cTn id="7" dur="362">
                                          <p:stCondLst>
                                            <p:cond delay="0"/>
                                          </p:stCondLst>
                                        </p:cTn>
                                        <p:tgtEl>
                                          <p:spTgt spid="166914"/>
                                        </p:tgtEl>
                                      </p:cBhvr>
                                    </p:animEffect>
                                    <p:anim calcmode="lin" valueType="num">
                                      <p:cBhvr>
                                        <p:cTn id="8" dur="1139" tmFilter="0,0; 0.14,0.36; 0.43,0.73; 0.71,0.91; 1.0,1.0">
                                          <p:stCondLst>
                                            <p:cond delay="0"/>
                                          </p:stCondLst>
                                        </p:cTn>
                                        <p:tgtEl>
                                          <p:spTgt spid="16691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6691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6691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6691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66914"/>
                                        </p:tgtEl>
                                        <p:attrNameLst>
                                          <p:attrName>ppt_y</p:attrName>
                                        </p:attrNameLst>
                                      </p:cBhvr>
                                      <p:tavLst>
                                        <p:tav tm="0" fmla="#ppt_y-sin(pi*$)/81">
                                          <p:val>
                                            <p:fltVal val="0"/>
                                          </p:val>
                                        </p:tav>
                                        <p:tav tm="100000">
                                          <p:val>
                                            <p:fltVal val="1"/>
                                          </p:val>
                                        </p:tav>
                                      </p:tavLst>
                                    </p:anim>
                                    <p:animScale>
                                      <p:cBhvr>
                                        <p:cTn id="13" dur="16">
                                          <p:stCondLst>
                                            <p:cond delay="406"/>
                                          </p:stCondLst>
                                        </p:cTn>
                                        <p:tgtEl>
                                          <p:spTgt spid="166914"/>
                                        </p:tgtEl>
                                      </p:cBhvr>
                                      <p:to x="100000" y="60000"/>
                                    </p:animScale>
                                    <p:animScale>
                                      <p:cBhvr>
                                        <p:cTn id="14" dur="104" decel="50000">
                                          <p:stCondLst>
                                            <p:cond delay="423"/>
                                          </p:stCondLst>
                                        </p:cTn>
                                        <p:tgtEl>
                                          <p:spTgt spid="166914"/>
                                        </p:tgtEl>
                                      </p:cBhvr>
                                      <p:to x="100000" y="100000"/>
                                    </p:animScale>
                                    <p:animScale>
                                      <p:cBhvr>
                                        <p:cTn id="15" dur="16">
                                          <p:stCondLst>
                                            <p:cond delay="820"/>
                                          </p:stCondLst>
                                        </p:cTn>
                                        <p:tgtEl>
                                          <p:spTgt spid="166914"/>
                                        </p:tgtEl>
                                      </p:cBhvr>
                                      <p:to x="100000" y="80000"/>
                                    </p:animScale>
                                    <p:animScale>
                                      <p:cBhvr>
                                        <p:cTn id="16" dur="104" decel="50000">
                                          <p:stCondLst>
                                            <p:cond delay="836"/>
                                          </p:stCondLst>
                                        </p:cTn>
                                        <p:tgtEl>
                                          <p:spTgt spid="166914"/>
                                        </p:tgtEl>
                                      </p:cBhvr>
                                      <p:to x="100000" y="100000"/>
                                    </p:animScale>
                                    <p:animScale>
                                      <p:cBhvr>
                                        <p:cTn id="17" dur="16">
                                          <p:stCondLst>
                                            <p:cond delay="1026"/>
                                          </p:stCondLst>
                                        </p:cTn>
                                        <p:tgtEl>
                                          <p:spTgt spid="166914"/>
                                        </p:tgtEl>
                                      </p:cBhvr>
                                      <p:to x="100000" y="90000"/>
                                    </p:animScale>
                                    <p:animScale>
                                      <p:cBhvr>
                                        <p:cTn id="18" dur="104" decel="50000">
                                          <p:stCondLst>
                                            <p:cond delay="1042"/>
                                          </p:stCondLst>
                                        </p:cTn>
                                        <p:tgtEl>
                                          <p:spTgt spid="166914"/>
                                        </p:tgtEl>
                                      </p:cBhvr>
                                      <p:to x="100000" y="100000"/>
                                    </p:animScale>
                                    <p:animScale>
                                      <p:cBhvr>
                                        <p:cTn id="19" dur="16">
                                          <p:stCondLst>
                                            <p:cond delay="1130"/>
                                          </p:stCondLst>
                                        </p:cTn>
                                        <p:tgtEl>
                                          <p:spTgt spid="166914"/>
                                        </p:tgtEl>
                                      </p:cBhvr>
                                      <p:to x="100000" y="95000"/>
                                    </p:animScale>
                                    <p:animScale>
                                      <p:cBhvr>
                                        <p:cTn id="20" dur="104" decel="50000">
                                          <p:stCondLst>
                                            <p:cond delay="1146"/>
                                          </p:stCondLst>
                                        </p:cTn>
                                        <p:tgtEl>
                                          <p:spTgt spid="1669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2263" y="123825"/>
            <a:ext cx="11215687" cy="1404938"/>
          </a:xfrm>
          <a:solidFill>
            <a:schemeClr val="accent2">
              <a:lumMod val="40000"/>
              <a:lumOff val="60000"/>
            </a:schemeClr>
          </a:solidFill>
          <a:ln w="28575">
            <a:solidFill>
              <a:srgbClr val="C00000"/>
            </a:solidFill>
          </a:ln>
        </p:spPr>
        <p:txBody>
          <a:bodyPr rtlCol="0">
            <a:normAutofit fontScale="90000"/>
          </a:bodyPr>
          <a:lstStyle/>
          <a:p>
            <a:pPr eaLnBrk="1" fontAlgn="auto" hangingPunct="1">
              <a:spcAft>
                <a:spcPts val="0"/>
              </a:spcAft>
              <a:defRPr/>
            </a:pPr>
            <a:r>
              <a:rPr lang="ru-RU" dirty="0" smtClean="0"/>
              <a:t>                                                                                                                </a:t>
            </a:r>
            <a:br>
              <a:rPr lang="ru-RU" dirty="0" smtClean="0"/>
            </a:br>
            <a:r>
              <a:rPr lang="ru-RU" dirty="0"/>
              <a:t/>
            </a:r>
            <a:br>
              <a:rPr lang="ru-RU" dirty="0"/>
            </a:br>
            <a:r>
              <a:rPr lang="ru-RU" dirty="0" smtClean="0"/>
              <a:t/>
            </a:r>
            <a:br>
              <a:rPr lang="ru-RU" dirty="0" smtClean="0"/>
            </a:br>
            <a:r>
              <a:rPr lang="ru-RU" dirty="0" smtClean="0"/>
              <a:t>                            </a:t>
            </a:r>
            <a:r>
              <a:rPr lang="ru-RU" b="1" i="1" dirty="0" smtClean="0">
                <a:solidFill>
                  <a:srgbClr val="FF0000"/>
                </a:solidFill>
              </a:rPr>
              <a:t>Практическая работа                                                             </a:t>
            </a:r>
            <a:r>
              <a:rPr lang="ru-RU" sz="3600" b="1" i="1" dirty="0" smtClean="0">
                <a:solidFill>
                  <a:srgbClr val="FF0000"/>
                </a:solidFill>
              </a:rPr>
              <a:t/>
            </a:r>
            <a:br>
              <a:rPr lang="ru-RU" sz="3600" b="1" i="1" dirty="0" smtClean="0">
                <a:solidFill>
                  <a:srgbClr val="FF0000"/>
                </a:solidFill>
              </a:rPr>
            </a:br>
            <a:r>
              <a:rPr lang="ru-RU" sz="3600" b="1" i="1" dirty="0">
                <a:solidFill>
                  <a:schemeClr val="accent2">
                    <a:lumMod val="75000"/>
                  </a:schemeClr>
                </a:solidFill>
              </a:rPr>
              <a:t> </a:t>
            </a:r>
            <a:r>
              <a:rPr lang="ru-RU" sz="3600" b="1" i="1" dirty="0" smtClean="0">
                <a:solidFill>
                  <a:schemeClr val="accent2">
                    <a:lumMod val="75000"/>
                  </a:schemeClr>
                </a:solidFill>
              </a:rPr>
              <a:t>       </a:t>
            </a:r>
            <a:r>
              <a:rPr lang="ru-RU" sz="3600" b="1" i="1" dirty="0" smtClean="0"/>
              <a:t>«</a:t>
            </a:r>
            <a:r>
              <a:rPr lang="ru-RU" sz="3600" b="1" i="1" dirty="0"/>
              <a:t>Приготовление </a:t>
            </a:r>
            <a:r>
              <a:rPr lang="ru-RU" sz="3600" b="1" i="1" dirty="0" smtClean="0"/>
              <a:t>растворов различных  концентраций»</a:t>
            </a:r>
            <a:r>
              <a:rPr lang="ru-RU" sz="3600" b="1" i="1" dirty="0"/>
              <a:t/>
            </a:r>
            <a:br>
              <a:rPr lang="ru-RU" sz="3600" b="1" i="1" dirty="0"/>
            </a:br>
            <a:r>
              <a:rPr lang="ru-RU" sz="3600" b="1" i="1" dirty="0" smtClean="0">
                <a:solidFill>
                  <a:schemeClr val="accent2">
                    <a:lumMod val="75000"/>
                  </a:schemeClr>
                </a:solidFill>
              </a:rPr>
              <a:t/>
            </a:r>
            <a:br>
              <a:rPr lang="ru-RU" sz="3600" b="1" i="1" dirty="0" smtClean="0">
                <a:solidFill>
                  <a:schemeClr val="accent2">
                    <a:lumMod val="75000"/>
                  </a:schemeClr>
                </a:solidFill>
              </a:rPr>
            </a:br>
            <a:r>
              <a:rPr lang="ru-RU" sz="3600" dirty="0"/>
              <a:t/>
            </a:r>
            <a:br>
              <a:rPr lang="ru-RU" sz="3600" dirty="0"/>
            </a:br>
            <a:r>
              <a:rPr lang="ru-RU" sz="4000" dirty="0" smtClean="0"/>
              <a:t/>
            </a:r>
            <a:br>
              <a:rPr lang="ru-RU" sz="4000" dirty="0" smtClean="0"/>
            </a:br>
            <a:endParaRPr lang="ru-RU" sz="3100" b="1" dirty="0"/>
          </a:p>
        </p:txBody>
      </p:sp>
      <p:sp>
        <p:nvSpPr>
          <p:cNvPr id="167939" name="TextBox 2"/>
          <p:cNvSpPr txBox="1">
            <a:spLocks noChangeArrowheads="1"/>
          </p:cNvSpPr>
          <p:nvPr/>
        </p:nvSpPr>
        <p:spPr bwMode="auto">
          <a:xfrm>
            <a:off x="104775" y="1909763"/>
            <a:ext cx="724376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b="0" dirty="0"/>
              <a:t/>
            </a:r>
            <a:br>
              <a:rPr lang="ru-RU" altLang="ru-RU" b="0" dirty="0"/>
            </a:br>
            <a:r>
              <a:rPr lang="en-US" altLang="ru-RU" b="0" dirty="0"/>
              <a:t>    </a:t>
            </a:r>
            <a:r>
              <a:rPr lang="ru-RU" altLang="ru-RU" b="0" dirty="0"/>
              <a:t>А</a:t>
            </a:r>
            <a:r>
              <a:rPr lang="en-US" altLang="ru-RU" b="0" dirty="0"/>
              <a:t>. </a:t>
            </a:r>
            <a:r>
              <a:rPr lang="ru-RU" altLang="ru-RU" b="0" dirty="0"/>
              <a:t>С определенной массовой долей </a:t>
            </a:r>
            <a:r>
              <a:rPr lang="en-US" altLang="ru-RU" b="0" dirty="0"/>
              <a:t>  </a:t>
            </a:r>
          </a:p>
          <a:p>
            <a:pPr>
              <a:lnSpc>
                <a:spcPct val="100000"/>
              </a:lnSpc>
              <a:spcBef>
                <a:spcPct val="0"/>
              </a:spcBef>
              <a:buFontTx/>
              <a:buNone/>
            </a:pPr>
            <a:r>
              <a:rPr lang="en-US" altLang="ru-RU" b="0" dirty="0"/>
              <a:t>         </a:t>
            </a:r>
            <a:r>
              <a:rPr lang="ru-RU" altLang="ru-RU" b="0" dirty="0" smtClean="0"/>
              <a:t>растворенного вещества</a:t>
            </a:r>
            <a:r>
              <a:rPr lang="el-GR" altLang="ru-RU" b="0" dirty="0" smtClean="0"/>
              <a:t> </a:t>
            </a:r>
            <a:r>
              <a:rPr lang="ru-RU" altLang="ru-RU" b="0" dirty="0"/>
              <a:t>(</a:t>
            </a:r>
            <a:r>
              <a:rPr lang="el-GR" altLang="ru-RU" b="0" dirty="0"/>
              <a:t>ω</a:t>
            </a:r>
            <a:r>
              <a:rPr lang="en-US" altLang="ru-RU" b="0" dirty="0"/>
              <a:t>%</a:t>
            </a:r>
            <a:r>
              <a:rPr lang="ru-RU" altLang="ru-RU" b="0" dirty="0"/>
              <a:t>)</a:t>
            </a:r>
            <a:r>
              <a:rPr lang="en-US" altLang="ru-RU" b="0" dirty="0"/>
              <a:t> </a:t>
            </a:r>
            <a:endParaRPr lang="ru-RU" altLang="ru-RU" b="0" dirty="0"/>
          </a:p>
          <a:p>
            <a:pPr>
              <a:lnSpc>
                <a:spcPct val="100000"/>
              </a:lnSpc>
              <a:spcBef>
                <a:spcPct val="0"/>
              </a:spcBef>
              <a:buFontTx/>
              <a:buNone/>
            </a:pPr>
            <a:r>
              <a:rPr lang="ru-RU" altLang="ru-RU" b="0" dirty="0"/>
              <a:t/>
            </a:r>
            <a:br>
              <a:rPr lang="ru-RU" altLang="ru-RU" b="0" dirty="0"/>
            </a:br>
            <a:r>
              <a:rPr lang="en-US" altLang="ru-RU" b="0" dirty="0"/>
              <a:t>    </a:t>
            </a:r>
            <a:r>
              <a:rPr lang="ru-RU" altLang="ru-RU" b="0" dirty="0"/>
              <a:t>Б</a:t>
            </a:r>
            <a:r>
              <a:rPr lang="en-US" altLang="ru-RU" b="0" dirty="0"/>
              <a:t>. </a:t>
            </a:r>
            <a:r>
              <a:rPr lang="ru-RU" altLang="ru-RU" b="0" dirty="0"/>
              <a:t>О</a:t>
            </a:r>
            <a:r>
              <a:rPr lang="ru-RU" altLang="ru-RU" b="0" dirty="0" smtClean="0"/>
              <a:t>пределенной </a:t>
            </a:r>
            <a:r>
              <a:rPr lang="ru-RU" altLang="ru-RU" b="0" dirty="0"/>
              <a:t>молярной </a:t>
            </a:r>
            <a:r>
              <a:rPr lang="en-US" altLang="ru-RU" b="0" dirty="0"/>
              <a:t>  </a:t>
            </a:r>
          </a:p>
          <a:p>
            <a:pPr>
              <a:lnSpc>
                <a:spcPct val="100000"/>
              </a:lnSpc>
              <a:spcBef>
                <a:spcPct val="0"/>
              </a:spcBef>
              <a:buFontTx/>
              <a:buNone/>
            </a:pPr>
            <a:r>
              <a:rPr lang="en-US" altLang="ru-RU" b="0" dirty="0"/>
              <a:t>      </a:t>
            </a:r>
            <a:r>
              <a:rPr lang="ru-RU" altLang="ru-RU" b="0" dirty="0"/>
              <a:t>   </a:t>
            </a:r>
            <a:r>
              <a:rPr lang="ru-RU" altLang="ru-RU" b="0" dirty="0" smtClean="0"/>
              <a:t>концентрации </a:t>
            </a:r>
            <a:r>
              <a:rPr lang="en-US" altLang="ru-RU" b="0" dirty="0" smtClean="0"/>
              <a:t> </a:t>
            </a:r>
            <a:r>
              <a:rPr lang="ru-RU" altLang="ru-RU" b="0" dirty="0"/>
              <a:t>(</a:t>
            </a:r>
            <a:r>
              <a:rPr lang="en-US" altLang="ru-RU" b="0" dirty="0" smtClean="0"/>
              <a:t>C</a:t>
            </a:r>
            <a:r>
              <a:rPr lang="ru-RU" altLang="ru-RU" b="0" baseline="-25000" dirty="0" smtClean="0"/>
              <a:t>М</a:t>
            </a:r>
            <a:r>
              <a:rPr lang="en-US" altLang="ru-RU" b="0" dirty="0" smtClean="0"/>
              <a:t>)</a:t>
            </a:r>
            <a:endParaRPr lang="ru-RU" altLang="ru-RU" b="0" dirty="0"/>
          </a:p>
          <a:p>
            <a:pPr>
              <a:lnSpc>
                <a:spcPct val="100000"/>
              </a:lnSpc>
              <a:spcBef>
                <a:spcPct val="0"/>
              </a:spcBef>
              <a:buFontTx/>
              <a:buNone/>
            </a:pPr>
            <a:endParaRPr lang="ru-RU" altLang="ru-RU" b="0" dirty="0"/>
          </a:p>
          <a:p>
            <a:pPr>
              <a:lnSpc>
                <a:spcPct val="100000"/>
              </a:lnSpc>
              <a:spcBef>
                <a:spcPct val="0"/>
              </a:spcBef>
              <a:buFontTx/>
              <a:buNone/>
            </a:pPr>
            <a:r>
              <a:rPr lang="ru-RU" altLang="ru-RU" b="0" dirty="0" smtClean="0">
                <a:solidFill>
                  <a:srgbClr val="C00000"/>
                </a:solidFill>
              </a:rPr>
              <a:t>                      </a:t>
            </a:r>
            <a:r>
              <a:rPr lang="ru-RU" altLang="ru-RU" b="0" u="sng" dirty="0" err="1" smtClean="0">
                <a:solidFill>
                  <a:srgbClr val="C00000"/>
                </a:solidFill>
              </a:rPr>
              <a:t>Техн</a:t>
            </a:r>
            <a:r>
              <a:rPr lang="ru-RU" altLang="ru-RU" b="0" u="sng" dirty="0" smtClean="0">
                <a:solidFill>
                  <a:srgbClr val="C00000"/>
                </a:solidFill>
              </a:rPr>
              <a:t>/безопасности</a:t>
            </a:r>
          </a:p>
          <a:p>
            <a:pPr marL="514350" indent="-514350">
              <a:lnSpc>
                <a:spcPct val="100000"/>
              </a:lnSpc>
              <a:spcBef>
                <a:spcPct val="0"/>
              </a:spcBef>
              <a:buFontTx/>
              <a:buAutoNum type="arabicPeriod"/>
            </a:pPr>
            <a:r>
              <a:rPr lang="ru-RU" altLang="ru-RU" b="0" dirty="0" smtClean="0"/>
              <a:t>Осторожное обращение со стеклом</a:t>
            </a:r>
          </a:p>
          <a:p>
            <a:pPr marL="514350" indent="-514350">
              <a:lnSpc>
                <a:spcPct val="100000"/>
              </a:lnSpc>
              <a:spcBef>
                <a:spcPct val="0"/>
              </a:spcBef>
              <a:buFontTx/>
              <a:buAutoNum type="arabicPeriod"/>
            </a:pPr>
            <a:r>
              <a:rPr lang="ru-RU" altLang="ru-RU" b="0" dirty="0" smtClean="0"/>
              <a:t>Аккуратное обращение с весами и разновесами</a:t>
            </a:r>
            <a:endParaRPr lang="ru-RU" altLang="ru-RU" b="0" dirty="0"/>
          </a:p>
        </p:txBody>
      </p:sp>
      <p:pic>
        <p:nvPicPr>
          <p:cNvPr id="167940" name="Объект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659688" y="1528763"/>
            <a:ext cx="3878262" cy="5422900"/>
          </a:xfrm>
        </p:spPr>
      </p:pic>
      <p:pic>
        <p:nvPicPr>
          <p:cNvPr id="167941"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55438" y="0"/>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Рисунок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Заголовок 1"/>
          <p:cNvSpPr>
            <a:spLocks noGrp="1"/>
          </p:cNvSpPr>
          <p:nvPr>
            <p:ph type="title"/>
          </p:nvPr>
        </p:nvSpPr>
        <p:spPr>
          <a:xfrm>
            <a:off x="838200" y="200025"/>
            <a:ext cx="10515600" cy="679450"/>
          </a:xfrm>
          <a:solidFill>
            <a:schemeClr val="accent4"/>
          </a:solidFill>
          <a:ln w="38100">
            <a:solidFill>
              <a:srgbClr val="FF7C80"/>
            </a:solidFill>
          </a:ln>
        </p:spPr>
        <p:txBody>
          <a:bodyPr/>
          <a:lstStyle/>
          <a:p>
            <a:pPr>
              <a:defRPr/>
            </a:pPr>
            <a:r>
              <a:rPr lang="en-US" altLang="ru-RU" dirty="0" smtClean="0"/>
              <a:t> </a:t>
            </a:r>
            <a:r>
              <a:rPr lang="ru-RU" altLang="ru-RU" dirty="0" smtClean="0"/>
              <a:t>       </a:t>
            </a:r>
            <a:r>
              <a:rPr lang="en-US" altLang="ru-RU" dirty="0" smtClean="0"/>
              <a:t>     </a:t>
            </a:r>
            <a:r>
              <a:rPr lang="ru-RU" altLang="ru-RU" sz="4000" b="1" i="1" dirty="0" smtClean="0">
                <a:solidFill>
                  <a:schemeClr val="accent6">
                    <a:lumMod val="50000"/>
                  </a:schemeClr>
                </a:solidFill>
              </a:rPr>
              <a:t>Задания к практической работе</a:t>
            </a:r>
          </a:p>
        </p:txBody>
      </p:sp>
      <p:sp>
        <p:nvSpPr>
          <p:cNvPr id="169987" name="Объект 2"/>
          <p:cNvSpPr>
            <a:spLocks noGrp="1"/>
          </p:cNvSpPr>
          <p:nvPr>
            <p:ph idx="1"/>
          </p:nvPr>
        </p:nvSpPr>
        <p:spPr>
          <a:xfrm>
            <a:off x="123825" y="1058863"/>
            <a:ext cx="11987213" cy="5613400"/>
          </a:xfrm>
          <a:ln w="19050">
            <a:solidFill>
              <a:schemeClr val="tx1"/>
            </a:solidFill>
            <a:miter lim="800000"/>
            <a:headEnd/>
            <a:tailEnd/>
          </a:ln>
        </p:spPr>
        <p:txBody>
          <a:bodyPr/>
          <a:lstStyle/>
          <a:p>
            <a:pPr marL="0" indent="0">
              <a:buFont typeface="Arial" panose="020B0604020202020204" pitchFamily="34" charset="0"/>
              <a:buNone/>
            </a:pPr>
            <a:r>
              <a:rPr lang="ru-RU" altLang="ru-RU" sz="2000" b="1" dirty="0" smtClean="0">
                <a:solidFill>
                  <a:srgbClr val="FF0000"/>
                </a:solidFill>
              </a:rPr>
              <a:t>Задание 1</a:t>
            </a:r>
            <a:r>
              <a:rPr lang="en-US" altLang="ru-RU" sz="2000" b="1" dirty="0" smtClean="0">
                <a:solidFill>
                  <a:srgbClr val="FF0000"/>
                </a:solidFill>
              </a:rPr>
              <a:t>.</a:t>
            </a:r>
          </a:p>
          <a:p>
            <a:pPr marL="0" indent="0">
              <a:buFont typeface="Arial" panose="020B0604020202020204" pitchFamily="34" charset="0"/>
              <a:buNone/>
            </a:pPr>
            <a:r>
              <a:rPr lang="ru-RU" altLang="ru-RU" sz="2000" dirty="0" smtClean="0"/>
              <a:t>1) Приготовьте 40 г раствора поваренной соли с массовой долей вещества в нем </a:t>
            </a:r>
            <a:r>
              <a:rPr lang="en-US" altLang="ru-RU" sz="2000" dirty="0" smtClean="0"/>
              <a:t>5</a:t>
            </a:r>
            <a:r>
              <a:rPr lang="ru-RU" altLang="ru-RU" sz="2000" dirty="0" smtClean="0"/>
              <a:t> %</a:t>
            </a:r>
          </a:p>
          <a:p>
            <a:pPr marL="0" indent="0">
              <a:buFont typeface="Arial" panose="020B0604020202020204" pitchFamily="34" charset="0"/>
              <a:buAutoNum type="arabicParenR" startAt="2"/>
            </a:pPr>
            <a:r>
              <a:rPr lang="ru-RU" altLang="ru-RU" sz="2000" dirty="0" smtClean="0">
                <a:latin typeface="Arial" panose="020B0604020202020204" pitchFamily="34" charset="0"/>
              </a:rPr>
              <a:t> </a:t>
            </a:r>
            <a:r>
              <a:rPr lang="ru-RU" altLang="ru-RU" sz="2000" dirty="0" smtClean="0"/>
              <a:t>Разделите полученный раствор пополам ( р-р А и р-р Б) </a:t>
            </a:r>
          </a:p>
          <a:p>
            <a:pPr marL="0" indent="0">
              <a:buFont typeface="Arial" panose="020B0604020202020204" pitchFamily="34" charset="0"/>
              <a:buAutoNum type="arabicParenR" startAt="2"/>
            </a:pPr>
            <a:r>
              <a:rPr lang="ru-RU" altLang="ru-RU" sz="2000" dirty="0" smtClean="0">
                <a:latin typeface="Arial" panose="020B0604020202020204" pitchFamily="34" charset="0"/>
              </a:rPr>
              <a:t> </a:t>
            </a:r>
            <a:r>
              <a:rPr lang="ru-RU" altLang="ru-RU" sz="2000" dirty="0" smtClean="0"/>
              <a:t>Из раствора А получите</a:t>
            </a:r>
            <a:r>
              <a:rPr lang="en-US" altLang="ru-RU" sz="2000" dirty="0" smtClean="0"/>
              <a:t>:</a:t>
            </a:r>
          </a:p>
          <a:p>
            <a:pPr marL="0" indent="0">
              <a:buFont typeface="Arial" panose="020B0604020202020204" pitchFamily="34" charset="0"/>
              <a:buNone/>
            </a:pPr>
            <a:r>
              <a:rPr lang="ru-RU" altLang="ru-RU" sz="2000" dirty="0" smtClean="0"/>
              <a:t>     Раствор поваренной соли с массовой долей вещества в нем 10</a:t>
            </a:r>
            <a:r>
              <a:rPr lang="en-US" altLang="ru-RU" sz="2000" dirty="0" smtClean="0"/>
              <a:t>%</a:t>
            </a:r>
            <a:r>
              <a:rPr lang="ru-RU" altLang="ru-RU" sz="2000" dirty="0" smtClean="0"/>
              <a:t> </a:t>
            </a:r>
            <a:r>
              <a:rPr lang="en-US" altLang="ru-RU" sz="2000" dirty="0" smtClean="0"/>
              <a:t>(</a:t>
            </a:r>
            <a:r>
              <a:rPr lang="ru-RU" altLang="ru-RU" sz="2000" dirty="0" smtClean="0"/>
              <a:t>большей</a:t>
            </a:r>
            <a:r>
              <a:rPr lang="en-US" altLang="ru-RU" sz="2000" dirty="0" smtClean="0"/>
              <a:t>, </a:t>
            </a:r>
            <a:r>
              <a:rPr lang="ru-RU" altLang="ru-RU" sz="2000" dirty="0" smtClean="0"/>
              <a:t>чем в исходном растворе</a:t>
            </a:r>
            <a:r>
              <a:rPr lang="en-US" altLang="ru-RU" sz="2000" dirty="0" smtClean="0"/>
              <a:t>)                            </a:t>
            </a:r>
            <a:r>
              <a:rPr lang="ru-RU" altLang="ru-RU" sz="2000" dirty="0" smtClean="0"/>
              <a:t>                             </a:t>
            </a:r>
            <a:r>
              <a:rPr lang="en-US" altLang="ru-RU" sz="2000" dirty="0" smtClean="0"/>
              <a:t> </a:t>
            </a:r>
            <a:r>
              <a:rPr lang="ru-RU" altLang="ru-RU" sz="2000" dirty="0" smtClean="0"/>
              <a:t>  </a:t>
            </a:r>
          </a:p>
          <a:p>
            <a:pPr marL="0" indent="0">
              <a:buFont typeface="Arial" panose="020B0604020202020204" pitchFamily="34" charset="0"/>
              <a:buNone/>
            </a:pPr>
            <a:r>
              <a:rPr lang="ru-RU" altLang="ru-RU" sz="2000" dirty="0" smtClean="0"/>
              <a:t>4)  Из раствора Б получите</a:t>
            </a:r>
            <a:r>
              <a:rPr lang="en-US" altLang="ru-RU" sz="2000" dirty="0" smtClean="0"/>
              <a:t>:</a:t>
            </a:r>
          </a:p>
          <a:p>
            <a:pPr marL="0" indent="0">
              <a:buFont typeface="Arial" panose="020B0604020202020204" pitchFamily="34" charset="0"/>
              <a:buNone/>
            </a:pPr>
            <a:r>
              <a:rPr lang="ru-RU" altLang="ru-RU" sz="2000" dirty="0" smtClean="0"/>
              <a:t>     Раствор поваренной соли с массовой долей вещества в нем 2</a:t>
            </a:r>
            <a:r>
              <a:rPr lang="en-US" altLang="ru-RU" sz="2000" dirty="0" smtClean="0"/>
              <a:t>,5%</a:t>
            </a:r>
            <a:r>
              <a:rPr lang="ru-RU" altLang="ru-RU" sz="2000" dirty="0" smtClean="0"/>
              <a:t> (меньшей</a:t>
            </a:r>
            <a:r>
              <a:rPr lang="en-US" altLang="ru-RU" sz="2000" dirty="0" smtClean="0"/>
              <a:t>, </a:t>
            </a:r>
            <a:r>
              <a:rPr lang="ru-RU" altLang="ru-RU" sz="2000" dirty="0" smtClean="0"/>
              <a:t>чем в исходном растворе)    </a:t>
            </a:r>
            <a:endParaRPr lang="en-US" altLang="ru-RU" sz="2000" dirty="0" smtClean="0"/>
          </a:p>
          <a:p>
            <a:pPr marL="0" indent="0">
              <a:buFont typeface="Arial" panose="020B0604020202020204" pitchFamily="34" charset="0"/>
              <a:buNone/>
            </a:pPr>
            <a:r>
              <a:rPr lang="ru-RU" altLang="ru-RU" sz="2000" b="1" dirty="0" smtClean="0">
                <a:solidFill>
                  <a:srgbClr val="FF0000"/>
                </a:solidFill>
              </a:rPr>
              <a:t>Задание 2</a:t>
            </a:r>
            <a:r>
              <a:rPr lang="en-US" altLang="ru-RU" sz="2000" b="1" dirty="0" smtClean="0">
                <a:solidFill>
                  <a:srgbClr val="FF0000"/>
                </a:solidFill>
              </a:rPr>
              <a:t>. </a:t>
            </a:r>
          </a:p>
          <a:p>
            <a:pPr marL="0" indent="0">
              <a:buFont typeface="Arial" panose="020B0604020202020204" pitchFamily="34" charset="0"/>
              <a:buNone/>
            </a:pPr>
            <a:r>
              <a:rPr lang="ru-RU" altLang="ru-RU" sz="2000" dirty="0" smtClean="0"/>
              <a:t>Приготовьте 100 мл  0</a:t>
            </a:r>
            <a:r>
              <a:rPr lang="en-US" altLang="ru-RU" sz="2000" dirty="0" smtClean="0"/>
              <a:t>, </a:t>
            </a:r>
            <a:r>
              <a:rPr lang="ru-RU" altLang="ru-RU" sz="2000" dirty="0" smtClean="0"/>
              <a:t>028</a:t>
            </a:r>
            <a:r>
              <a:rPr lang="en-US" altLang="ru-RU" sz="2000" dirty="0" smtClean="0"/>
              <a:t> M </a:t>
            </a:r>
            <a:r>
              <a:rPr lang="ru-RU" altLang="ru-RU" sz="2000" dirty="0" smtClean="0"/>
              <a:t>раствора глюкозы С</a:t>
            </a:r>
            <a:r>
              <a:rPr lang="ru-RU" altLang="ru-RU" sz="2000" baseline="-25000" dirty="0" smtClean="0"/>
              <a:t>6</a:t>
            </a:r>
            <a:r>
              <a:rPr lang="ru-RU" altLang="ru-RU" sz="2000" dirty="0" smtClean="0"/>
              <a:t>Н</a:t>
            </a:r>
            <a:r>
              <a:rPr lang="ru-RU" altLang="ru-RU" sz="2000" baseline="-25000" dirty="0" smtClean="0"/>
              <a:t>12</a:t>
            </a:r>
            <a:r>
              <a:rPr lang="ru-RU" altLang="ru-RU" sz="2000" dirty="0" smtClean="0"/>
              <a:t>О</a:t>
            </a:r>
            <a:r>
              <a:rPr lang="ru-RU" altLang="ru-RU" sz="2000" baseline="-25000" dirty="0" smtClean="0"/>
              <a:t>6</a:t>
            </a:r>
            <a:r>
              <a:rPr lang="ru-RU" altLang="ru-RU" sz="2000" dirty="0" smtClean="0"/>
              <a:t> (с концентрацией глюкозы в растворе 0</a:t>
            </a:r>
            <a:r>
              <a:rPr lang="en-US" altLang="ru-RU" sz="2000" dirty="0" smtClean="0"/>
              <a:t>, 028 </a:t>
            </a:r>
            <a:r>
              <a:rPr lang="ru-RU" altLang="ru-RU" sz="2000" dirty="0" smtClean="0"/>
              <a:t>моль/л)</a:t>
            </a:r>
          </a:p>
          <a:p>
            <a:pPr marL="0" indent="0">
              <a:buFont typeface="Arial" panose="020B0604020202020204" pitchFamily="34" charset="0"/>
              <a:buNone/>
            </a:pPr>
            <a:r>
              <a:rPr lang="ru-RU" altLang="ru-RU" sz="2000" dirty="0" smtClean="0"/>
              <a:t>(для данного задания можно использовать более доступные вещества – сахарозу или поваренную соль!)</a:t>
            </a:r>
          </a:p>
          <a:p>
            <a:pPr marL="0" indent="0">
              <a:buFont typeface="Arial" panose="020B0604020202020204" pitchFamily="34" charset="0"/>
              <a:buNone/>
            </a:pPr>
            <a:r>
              <a:rPr lang="en-US" altLang="ru-RU" sz="2000" dirty="0" smtClean="0"/>
              <a:t>                                     </a:t>
            </a:r>
            <a:r>
              <a:rPr lang="en-US" altLang="ru-RU" sz="2000" u="sng" dirty="0" smtClean="0"/>
              <a:t>  </a:t>
            </a:r>
            <a:r>
              <a:rPr lang="ru-RU" altLang="ru-RU" sz="2000" u="sng" dirty="0" smtClean="0"/>
              <a:t>Для выполнения практической работы необходимо</a:t>
            </a:r>
            <a:r>
              <a:rPr lang="en-US" altLang="ru-RU" sz="2000" u="sng" dirty="0" smtClean="0"/>
              <a:t>:</a:t>
            </a:r>
            <a:endParaRPr lang="ru-RU" altLang="ru-RU" sz="2000" u="sng" dirty="0" smtClean="0"/>
          </a:p>
          <a:p>
            <a:pPr marL="0" indent="0">
              <a:buFont typeface="Arial" panose="020B0604020202020204" pitchFamily="34" charset="0"/>
              <a:buAutoNum type="arabicParenR"/>
            </a:pPr>
            <a:r>
              <a:rPr lang="ru-RU" altLang="ru-RU" sz="2000" dirty="0" smtClean="0">
                <a:latin typeface="Arial" panose="020B0604020202020204" pitchFamily="34" charset="0"/>
              </a:rPr>
              <a:t> </a:t>
            </a:r>
            <a:r>
              <a:rPr lang="ru-RU" altLang="ru-RU" sz="2000" dirty="0" smtClean="0"/>
              <a:t>Произвести соответствующие расчеты</a:t>
            </a:r>
            <a:endParaRPr lang="en-US" altLang="ru-RU" sz="2000" dirty="0" smtClean="0"/>
          </a:p>
          <a:p>
            <a:pPr marL="0" indent="0">
              <a:buFont typeface="Arial" panose="020B0604020202020204" pitchFamily="34" charset="0"/>
              <a:buAutoNum type="arabicParenR"/>
            </a:pPr>
            <a:r>
              <a:rPr lang="ru-RU" altLang="ru-RU" sz="2000" dirty="0" smtClean="0">
                <a:latin typeface="Arial" panose="020B0604020202020204" pitchFamily="34" charset="0"/>
              </a:rPr>
              <a:t> </a:t>
            </a:r>
            <a:r>
              <a:rPr lang="ru-RU" altLang="ru-RU" sz="2000" dirty="0" smtClean="0"/>
              <a:t>Используя необходимые лабораторные принадлежности</a:t>
            </a:r>
            <a:r>
              <a:rPr lang="en-US" altLang="ru-RU" sz="2000" dirty="0" smtClean="0"/>
              <a:t>  </a:t>
            </a:r>
            <a:r>
              <a:rPr lang="ru-RU" altLang="ru-RU" sz="2000" dirty="0" smtClean="0"/>
              <a:t>и реактивы</a:t>
            </a:r>
            <a:r>
              <a:rPr lang="en-US" altLang="ru-RU" sz="2000" dirty="0" smtClean="0"/>
              <a:t>, </a:t>
            </a:r>
            <a:r>
              <a:rPr lang="ru-RU" altLang="ru-RU" sz="2000" dirty="0" smtClean="0"/>
              <a:t>приготовить растворы </a:t>
            </a:r>
            <a:r>
              <a:rPr lang="en-US" altLang="ru-RU" sz="2000" dirty="0" smtClean="0"/>
              <a:t>                                      </a:t>
            </a:r>
          </a:p>
          <a:p>
            <a:pPr marL="0" indent="0">
              <a:buFont typeface="Arial" panose="020B0604020202020204" pitchFamily="34" charset="0"/>
              <a:buNone/>
            </a:pPr>
            <a:r>
              <a:rPr lang="en-US" altLang="ru-RU" sz="2000" dirty="0" smtClean="0"/>
              <a:t>     </a:t>
            </a:r>
            <a:r>
              <a:rPr lang="ru-RU" altLang="ru-RU" sz="2000" dirty="0" smtClean="0"/>
              <a:t>с заданными характеристиками</a:t>
            </a:r>
            <a:endParaRPr lang="en-US" altLang="ru-RU" sz="2000" dirty="0" smtClean="0"/>
          </a:p>
          <a:p>
            <a:pPr marL="0" indent="0"/>
            <a:endParaRPr lang="ru-RU" altLang="ru-RU" sz="2000" dirty="0" smtClean="0"/>
          </a:p>
        </p:txBody>
      </p:sp>
      <p:pic>
        <p:nvPicPr>
          <p:cNvPr id="169988" name="Рисунок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93538" y="12700"/>
            <a:ext cx="3730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1250" fill="hold"/>
                                        <p:tgtEl>
                                          <p:spTgt spid="151554"/>
                                        </p:tgtEl>
                                        <p:attrNameLst>
                                          <p:attrName>ppt_w</p:attrName>
                                        </p:attrNameLst>
                                      </p:cBhvr>
                                      <p:tavLst>
                                        <p:tav tm="0">
                                          <p:val>
                                            <p:fltVal val="0"/>
                                          </p:val>
                                        </p:tav>
                                        <p:tav tm="100000">
                                          <p:val>
                                            <p:strVal val="#ppt_w"/>
                                          </p:val>
                                        </p:tav>
                                      </p:tavLst>
                                    </p:anim>
                                    <p:anim calcmode="lin" valueType="num">
                                      <p:cBhvr>
                                        <p:cTn id="8" dur="1250" fill="hold"/>
                                        <p:tgtEl>
                                          <p:spTgt spid="151554"/>
                                        </p:tgtEl>
                                        <p:attrNameLst>
                                          <p:attrName>ppt_h</p:attrName>
                                        </p:attrNameLst>
                                      </p:cBhvr>
                                      <p:tavLst>
                                        <p:tav tm="0">
                                          <p:val>
                                            <p:fltVal val="0"/>
                                          </p:val>
                                        </p:tav>
                                        <p:tav tm="100000">
                                          <p:val>
                                            <p:strVal val="#ppt_h"/>
                                          </p:val>
                                        </p:tav>
                                      </p:tavLst>
                                    </p:anim>
                                    <p:animEffect transition="in" filter="fade">
                                      <p:cBhvr>
                                        <p:cTn id="9" dur="125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Заголовок 1"/>
          <p:cNvSpPr>
            <a:spLocks noGrp="1"/>
          </p:cNvSpPr>
          <p:nvPr>
            <p:ph type="title"/>
          </p:nvPr>
        </p:nvSpPr>
        <p:spPr>
          <a:xfrm>
            <a:off x="1306513" y="365125"/>
            <a:ext cx="9686925" cy="1065213"/>
          </a:xfrm>
          <a:solidFill>
            <a:schemeClr val="accent6">
              <a:lumMod val="20000"/>
              <a:lumOff val="80000"/>
            </a:schemeClr>
          </a:solidFill>
          <a:ln w="28575">
            <a:solidFill>
              <a:schemeClr val="accent6">
                <a:lumMod val="75000"/>
              </a:schemeClr>
            </a:solidFill>
          </a:ln>
        </p:spPr>
        <p:txBody>
          <a:bodyPr/>
          <a:lstStyle/>
          <a:p>
            <a:pPr>
              <a:defRPr/>
            </a:pPr>
            <a:r>
              <a:rPr lang="ru-RU" altLang="ru-RU" dirty="0" smtClean="0"/>
              <a:t>                 </a:t>
            </a:r>
            <a:r>
              <a:rPr lang="ru-RU" altLang="ru-RU" sz="4000" b="1" i="1" dirty="0" smtClean="0">
                <a:solidFill>
                  <a:schemeClr val="accent6">
                    <a:lumMod val="50000"/>
                  </a:schemeClr>
                </a:solidFill>
              </a:rPr>
              <a:t>Оформление работы</a:t>
            </a:r>
          </a:p>
        </p:txBody>
      </p:sp>
      <p:sp>
        <p:nvSpPr>
          <p:cNvPr id="3" name="Объект 2"/>
          <p:cNvSpPr>
            <a:spLocks noGrp="1"/>
          </p:cNvSpPr>
          <p:nvPr>
            <p:ph idx="1"/>
          </p:nvPr>
        </p:nvSpPr>
        <p:spPr>
          <a:xfrm>
            <a:off x="790575" y="1917700"/>
            <a:ext cx="10717213" cy="4351338"/>
          </a:xfrm>
          <a:ln>
            <a:solidFill>
              <a:schemeClr val="bg1"/>
            </a:solidFill>
          </a:ln>
        </p:spPr>
        <p:txBody>
          <a:bodyPr/>
          <a:lstStyle/>
          <a:p>
            <a:pPr marL="0" indent="0">
              <a:buFont typeface="Arial" panose="020B0604020202020204" pitchFamily="34" charset="0"/>
              <a:buNone/>
              <a:defRPr/>
            </a:pPr>
            <a:endParaRPr lang="en-US" dirty="0" smtClean="0"/>
          </a:p>
          <a:p>
            <a:pPr marL="514350" indent="-514350">
              <a:buFont typeface="Arial" panose="020B0604020202020204" pitchFamily="34" charset="0"/>
              <a:buAutoNum type="arabicParenR"/>
              <a:defRPr/>
            </a:pPr>
            <a:r>
              <a:rPr lang="ru-RU" dirty="0" smtClean="0"/>
              <a:t>Оформить расчетную часть работы</a:t>
            </a:r>
          </a:p>
          <a:p>
            <a:pPr marL="0" indent="0">
              <a:buFont typeface="Arial" panose="020B0604020202020204" pitchFamily="34" charset="0"/>
              <a:buNone/>
              <a:defRPr/>
            </a:pPr>
            <a:r>
              <a:rPr lang="ru-RU" dirty="0" smtClean="0"/>
              <a:t>       (записать расчеты по нахождению массы соли</a:t>
            </a:r>
            <a:r>
              <a:rPr lang="en-US" dirty="0" smtClean="0"/>
              <a:t>;</a:t>
            </a:r>
            <a:r>
              <a:rPr lang="ru-RU" dirty="0" smtClean="0"/>
              <a:t> массы (объема)  </a:t>
            </a:r>
          </a:p>
          <a:p>
            <a:pPr marL="0" indent="0">
              <a:buFont typeface="Arial" panose="020B0604020202020204" pitchFamily="34" charset="0"/>
              <a:buNone/>
              <a:defRPr/>
            </a:pPr>
            <a:r>
              <a:rPr lang="ru-RU" dirty="0"/>
              <a:t>  </a:t>
            </a:r>
            <a:r>
              <a:rPr lang="ru-RU" dirty="0" smtClean="0"/>
              <a:t>      воды</a:t>
            </a:r>
            <a:r>
              <a:rPr lang="en-US" dirty="0" smtClean="0"/>
              <a:t>, </a:t>
            </a:r>
            <a:r>
              <a:rPr lang="ru-RU" dirty="0" smtClean="0"/>
              <a:t>необходимых для приготовления заданных растворов)  </a:t>
            </a:r>
          </a:p>
          <a:p>
            <a:pPr marL="0" indent="0">
              <a:buFont typeface="Arial" panose="020B0604020202020204" pitchFamily="34" charset="0"/>
              <a:buNone/>
              <a:defRPr/>
            </a:pPr>
            <a:r>
              <a:rPr lang="ru-RU" dirty="0"/>
              <a:t> </a:t>
            </a:r>
            <a:endParaRPr lang="en-US" dirty="0" smtClean="0"/>
          </a:p>
          <a:p>
            <a:pPr marL="0" indent="0">
              <a:buFont typeface="Arial" panose="020B0604020202020204" pitchFamily="34" charset="0"/>
              <a:buNone/>
              <a:defRPr/>
            </a:pPr>
            <a:r>
              <a:rPr lang="ru-RU" dirty="0" smtClean="0"/>
              <a:t>2)  Обозначить все этапы практической части работы</a:t>
            </a:r>
          </a:p>
          <a:p>
            <a:pPr marL="0" indent="0">
              <a:buFont typeface="Arial" panose="020B0604020202020204" pitchFamily="34" charset="0"/>
              <a:buNone/>
              <a:defRPr/>
            </a:pPr>
            <a:r>
              <a:rPr lang="ru-RU" dirty="0"/>
              <a:t> </a:t>
            </a:r>
            <a:r>
              <a:rPr lang="ru-RU" dirty="0" smtClean="0"/>
              <a:t>       </a:t>
            </a:r>
            <a:r>
              <a:rPr lang="en-US" dirty="0" smtClean="0"/>
              <a:t>        (</a:t>
            </a:r>
            <a:r>
              <a:rPr lang="ru-RU" dirty="0" smtClean="0"/>
              <a:t>с указанием  конкретных действий)</a:t>
            </a:r>
          </a:p>
          <a:p>
            <a:pPr marL="0" indent="0">
              <a:buFont typeface="Arial" panose="020B0604020202020204" pitchFamily="34" charset="0"/>
              <a:buNone/>
              <a:defRPr/>
            </a:pPr>
            <a:r>
              <a:rPr lang="ru-RU" dirty="0"/>
              <a:t> </a:t>
            </a:r>
            <a:r>
              <a:rPr lang="ru-RU" dirty="0" smtClean="0"/>
              <a:t>   </a:t>
            </a:r>
            <a:endParaRPr lang="ru-RU" dirty="0"/>
          </a:p>
        </p:txBody>
      </p:sp>
      <p:pic>
        <p:nvPicPr>
          <p:cNvPr id="171012"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9100"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2578"/>
                                        </p:tgtEl>
                                        <p:attrNameLst>
                                          <p:attrName>style.visibility</p:attrName>
                                        </p:attrNameLst>
                                      </p:cBhvr>
                                      <p:to>
                                        <p:strVal val="visible"/>
                                      </p:to>
                                    </p:set>
                                    <p:anim calcmode="lin" valueType="num">
                                      <p:cBhvr additive="base">
                                        <p:cTn id="7" dur="1250" fill="hold"/>
                                        <p:tgtEl>
                                          <p:spTgt spid="152578"/>
                                        </p:tgtEl>
                                        <p:attrNameLst>
                                          <p:attrName>ppt_x</p:attrName>
                                        </p:attrNameLst>
                                      </p:cBhvr>
                                      <p:tavLst>
                                        <p:tav tm="0">
                                          <p:val>
                                            <p:strVal val="#ppt_x"/>
                                          </p:val>
                                        </p:tav>
                                        <p:tav tm="100000">
                                          <p:val>
                                            <p:strVal val="#ppt_x"/>
                                          </p:val>
                                        </p:tav>
                                      </p:tavLst>
                                    </p:anim>
                                    <p:anim calcmode="lin" valueType="num">
                                      <p:cBhvr additive="base">
                                        <p:cTn id="8" dur="1250" fill="hold"/>
                                        <p:tgtEl>
                                          <p:spTgt spid="152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7712" y="133350"/>
            <a:ext cx="11521226" cy="596900"/>
          </a:xfrm>
          <a:solidFill>
            <a:schemeClr val="accent4">
              <a:lumMod val="20000"/>
              <a:lumOff val="80000"/>
            </a:schemeClr>
          </a:solidFill>
          <a:ln w="28575">
            <a:solidFill>
              <a:schemeClr val="accent4">
                <a:lumMod val="75000"/>
              </a:schemeClr>
            </a:solidFill>
          </a:ln>
        </p:spPr>
        <p:txBody>
          <a:bodyPr/>
          <a:lstStyle/>
          <a:p>
            <a:pPr>
              <a:defRPr/>
            </a:pPr>
            <a:r>
              <a:rPr lang="ru-RU" dirty="0" smtClean="0"/>
              <a:t> </a:t>
            </a:r>
            <a:r>
              <a:rPr lang="en-US" dirty="0" smtClean="0"/>
              <a:t>    </a:t>
            </a:r>
            <a:r>
              <a:rPr lang="ru-RU" sz="4000" b="1" i="1" dirty="0" smtClean="0"/>
              <a:t>Пример записей расчетной части по Заданию 1</a:t>
            </a:r>
            <a:endParaRPr lang="ru-RU" sz="4000" b="1" i="1" dirty="0"/>
          </a:p>
        </p:txBody>
      </p:sp>
      <p:sp>
        <p:nvSpPr>
          <p:cNvPr id="172035" name="Объект 2"/>
          <p:cNvSpPr>
            <a:spLocks noGrp="1"/>
          </p:cNvSpPr>
          <p:nvPr>
            <p:ph idx="1"/>
          </p:nvPr>
        </p:nvSpPr>
        <p:spPr>
          <a:xfrm>
            <a:off x="103188" y="803275"/>
            <a:ext cx="12007850" cy="6054725"/>
          </a:xfrm>
          <a:ln>
            <a:solidFill>
              <a:schemeClr val="tx1"/>
            </a:solidFill>
            <a:miter lim="800000"/>
            <a:headEnd/>
            <a:tailEnd/>
          </a:ln>
        </p:spPr>
        <p:txBody>
          <a:bodyPr/>
          <a:lstStyle/>
          <a:p>
            <a:pPr marL="0" indent="0">
              <a:buFont typeface="Arial" panose="020B0604020202020204" pitchFamily="34" charset="0"/>
              <a:buNone/>
            </a:pPr>
            <a:r>
              <a:rPr lang="ru-RU" altLang="ru-RU" dirty="0" smtClean="0"/>
              <a:t>                                                           </a:t>
            </a:r>
            <a:r>
              <a:rPr lang="ru-RU" altLang="ru-RU" u="sng" dirty="0" smtClean="0"/>
              <a:t>Задание 1 </a:t>
            </a:r>
            <a:endParaRPr lang="en-US" altLang="ru-RU" u="sng" dirty="0" smtClean="0"/>
          </a:p>
          <a:p>
            <a:pPr marL="0" indent="0">
              <a:buNone/>
            </a:pPr>
            <a:r>
              <a:rPr lang="en-US" altLang="ru-RU" sz="2400" dirty="0">
                <a:solidFill>
                  <a:srgbClr val="990033"/>
                </a:solidFill>
              </a:rPr>
              <a:t> </a:t>
            </a:r>
            <a:r>
              <a:rPr lang="en-US" altLang="ru-RU" sz="2400" dirty="0" smtClean="0">
                <a:solidFill>
                  <a:srgbClr val="990033"/>
                </a:solidFill>
              </a:rPr>
              <a:t> </a:t>
            </a:r>
            <a:r>
              <a:rPr lang="en-US" altLang="ru-RU" sz="2000" dirty="0" smtClean="0">
                <a:solidFill>
                  <a:srgbClr val="990033"/>
                </a:solidFill>
              </a:rPr>
              <a:t>1) </a:t>
            </a:r>
            <a:r>
              <a:rPr lang="ru-RU" altLang="ru-RU" sz="2000" dirty="0" smtClean="0">
                <a:solidFill>
                  <a:srgbClr val="990033"/>
                </a:solidFill>
              </a:rPr>
              <a:t>Приготовление</a:t>
            </a:r>
            <a:r>
              <a:rPr lang="en-US" altLang="ru-RU" sz="2000" dirty="0" smtClean="0">
                <a:solidFill>
                  <a:srgbClr val="990033"/>
                </a:solidFill>
              </a:rPr>
              <a:t> </a:t>
            </a:r>
            <a:r>
              <a:rPr lang="ru-RU" altLang="ru-RU" sz="2000" dirty="0" smtClean="0">
                <a:solidFill>
                  <a:srgbClr val="990033"/>
                </a:solidFill>
              </a:rPr>
              <a:t>исходного раствора массой 40 г и массовой долей вещества в нем 5%</a:t>
            </a:r>
          </a:p>
          <a:p>
            <a:pPr marL="0" indent="0">
              <a:spcBef>
                <a:spcPts val="0"/>
              </a:spcBef>
              <a:buNone/>
            </a:pPr>
            <a:r>
              <a:rPr lang="en-US" altLang="ru-RU" sz="2000" dirty="0" smtClean="0"/>
              <a:t>     </a:t>
            </a:r>
            <a:r>
              <a:rPr lang="ru-RU" altLang="ru-RU" sz="2000" dirty="0" smtClean="0"/>
              <a:t> </a:t>
            </a:r>
            <a:r>
              <a:rPr lang="en-US" altLang="ru-RU" sz="2000" dirty="0" smtClean="0"/>
              <a:t>  </a:t>
            </a:r>
            <a:r>
              <a:rPr lang="ru-RU" altLang="ru-RU" sz="2000" dirty="0" smtClean="0"/>
              <a:t>а)  Какую массу соли (г) необходимо взвесить для приготовления раствора</a:t>
            </a:r>
            <a:r>
              <a:rPr lang="en-US" altLang="ru-RU" sz="2000" dirty="0" smtClean="0"/>
              <a:t>:</a:t>
            </a:r>
            <a:r>
              <a:rPr lang="ru-RU" altLang="ru-RU" sz="2000" dirty="0" smtClean="0"/>
              <a:t> </a:t>
            </a:r>
            <a:r>
              <a:rPr lang="en-US" altLang="ru-RU" sz="2000" dirty="0" smtClean="0"/>
              <a:t> m </a:t>
            </a:r>
            <a:r>
              <a:rPr lang="en-US" altLang="ru-RU" sz="2000" dirty="0"/>
              <a:t>(</a:t>
            </a:r>
            <a:r>
              <a:rPr lang="ru-RU" altLang="ru-RU" sz="2000" dirty="0"/>
              <a:t>соли) = 40 г · 0</a:t>
            </a:r>
            <a:r>
              <a:rPr lang="en-US" altLang="ru-RU" sz="2000" dirty="0"/>
              <a:t>, 05 = </a:t>
            </a:r>
            <a:r>
              <a:rPr lang="ru-RU" altLang="ru-RU" sz="2000" b="1" dirty="0"/>
              <a:t>2</a:t>
            </a:r>
            <a:r>
              <a:rPr lang="en-US" altLang="ru-RU" sz="2000" b="1" dirty="0"/>
              <a:t> </a:t>
            </a:r>
            <a:r>
              <a:rPr lang="ru-RU" altLang="ru-RU" sz="2000" b="1" dirty="0"/>
              <a:t>г</a:t>
            </a:r>
            <a:r>
              <a:rPr lang="ru-RU" altLang="ru-RU" sz="2000" dirty="0" smtClean="0"/>
              <a:t>                                                                                   </a:t>
            </a:r>
          </a:p>
          <a:p>
            <a:pPr marL="0" indent="0">
              <a:spcBef>
                <a:spcPts val="0"/>
              </a:spcBef>
              <a:buNone/>
            </a:pPr>
            <a:r>
              <a:rPr lang="ru-RU" altLang="ru-RU" sz="2000" dirty="0" smtClean="0"/>
              <a:t>     </a:t>
            </a:r>
            <a:r>
              <a:rPr lang="en-US" altLang="ru-RU" sz="2000" dirty="0" smtClean="0"/>
              <a:t>  </a:t>
            </a:r>
            <a:r>
              <a:rPr lang="ru-RU" altLang="ru-RU" sz="2000" dirty="0" smtClean="0"/>
              <a:t> б)  Какая масса воды (г) необходима для приготовления раствора</a:t>
            </a:r>
            <a:r>
              <a:rPr lang="en-US" altLang="ru-RU" sz="2000" dirty="0" smtClean="0"/>
              <a:t>:</a:t>
            </a:r>
            <a:r>
              <a:rPr lang="ru-RU" altLang="ru-RU" sz="2000" dirty="0" smtClean="0"/>
              <a:t> </a:t>
            </a:r>
            <a:r>
              <a:rPr lang="en-US" altLang="ru-RU" sz="2000" dirty="0"/>
              <a:t>m (H</a:t>
            </a:r>
            <a:r>
              <a:rPr lang="en-US" altLang="ru-RU" sz="2000" baseline="-25000" dirty="0"/>
              <a:t>2</a:t>
            </a:r>
            <a:r>
              <a:rPr lang="en-US" altLang="ru-RU" sz="2000" dirty="0"/>
              <a:t>O) =  </a:t>
            </a:r>
            <a:r>
              <a:rPr lang="ru-RU" altLang="ru-RU" sz="2000" dirty="0"/>
              <a:t>4</a:t>
            </a:r>
            <a:r>
              <a:rPr lang="en-US" altLang="ru-RU" sz="2000" dirty="0"/>
              <a:t>0</a:t>
            </a:r>
            <a:r>
              <a:rPr lang="ru-RU" altLang="ru-RU" sz="2000" dirty="0"/>
              <a:t> г</a:t>
            </a:r>
            <a:r>
              <a:rPr lang="en-US" altLang="ru-RU" sz="2000" dirty="0"/>
              <a:t> – </a:t>
            </a:r>
            <a:r>
              <a:rPr lang="ru-RU" altLang="ru-RU" sz="2000" dirty="0"/>
              <a:t>2 г</a:t>
            </a:r>
            <a:r>
              <a:rPr lang="en-US" altLang="ru-RU" sz="2000" dirty="0"/>
              <a:t> = </a:t>
            </a:r>
            <a:r>
              <a:rPr lang="ru-RU" altLang="ru-RU" sz="2000" dirty="0"/>
              <a:t>38</a:t>
            </a:r>
            <a:r>
              <a:rPr lang="en-US" altLang="ru-RU" sz="2000" dirty="0"/>
              <a:t> </a:t>
            </a:r>
            <a:r>
              <a:rPr lang="ru-RU" altLang="ru-RU" sz="2000" dirty="0"/>
              <a:t>г                                                           </a:t>
            </a:r>
            <a:endParaRPr lang="ru-RU" altLang="ru-RU" sz="2000" dirty="0" smtClean="0"/>
          </a:p>
          <a:p>
            <a:pPr marL="0" indent="0">
              <a:spcBef>
                <a:spcPts val="0"/>
              </a:spcBef>
              <a:buNone/>
            </a:pPr>
            <a:r>
              <a:rPr lang="ru-RU" altLang="ru-RU" sz="2000" dirty="0" smtClean="0"/>
              <a:t>      </a:t>
            </a:r>
            <a:r>
              <a:rPr lang="en-US" altLang="ru-RU" sz="2000" dirty="0" smtClean="0"/>
              <a:t>  </a:t>
            </a:r>
            <a:r>
              <a:rPr lang="ru-RU" altLang="ru-RU" sz="2000" dirty="0" smtClean="0"/>
              <a:t>в)  Какой объем воды (мл) необходимо отмерить</a:t>
            </a:r>
            <a:r>
              <a:rPr lang="en-US" altLang="ru-RU" sz="2000" dirty="0" smtClean="0"/>
              <a:t>:</a:t>
            </a:r>
            <a:r>
              <a:rPr lang="ru-RU" altLang="ru-RU" sz="2000" dirty="0" smtClean="0"/>
              <a:t>  </a:t>
            </a:r>
            <a:r>
              <a:rPr lang="ru-RU" altLang="ru-RU" sz="2000" dirty="0"/>
              <a:t> </a:t>
            </a:r>
            <a:r>
              <a:rPr lang="en-US" altLang="ru-RU" sz="2000" dirty="0"/>
              <a:t>V = m</a:t>
            </a:r>
            <a:r>
              <a:rPr lang="ru-RU" altLang="ru-RU" sz="2000" dirty="0"/>
              <a:t>/ </a:t>
            </a:r>
            <a:r>
              <a:rPr lang="ru-RU" altLang="ru-RU" sz="2000" dirty="0" smtClean="0"/>
              <a:t>ρ</a:t>
            </a:r>
            <a:r>
              <a:rPr lang="en-US" altLang="ru-RU" sz="2000" dirty="0" smtClean="0"/>
              <a:t>. </a:t>
            </a:r>
            <a:r>
              <a:rPr lang="ru-RU" altLang="ru-RU" sz="2000" dirty="0" smtClean="0"/>
              <a:t> </a:t>
            </a:r>
            <a:r>
              <a:rPr lang="ru-RU" altLang="ru-RU" sz="2000" dirty="0"/>
              <a:t>Плотность воды принять за 1г/мл</a:t>
            </a:r>
            <a:endParaRPr lang="en-US" altLang="ru-RU" sz="2000" dirty="0" smtClean="0"/>
          </a:p>
          <a:p>
            <a:pPr marL="0" indent="0">
              <a:spcBef>
                <a:spcPts val="0"/>
              </a:spcBef>
              <a:buNone/>
            </a:pPr>
            <a:r>
              <a:rPr lang="en-US" altLang="ru-RU" sz="2000" dirty="0" smtClean="0"/>
              <a:t>               </a:t>
            </a:r>
            <a:r>
              <a:rPr lang="ru-RU" altLang="ru-RU" sz="2000" dirty="0" smtClean="0"/>
              <a:t>                                                                                        </a:t>
            </a:r>
            <a:r>
              <a:rPr lang="en-US" altLang="ru-RU" sz="2000" dirty="0" smtClean="0"/>
              <a:t>V (H</a:t>
            </a:r>
            <a:r>
              <a:rPr lang="en-US" altLang="ru-RU" sz="2000" baseline="-25000" dirty="0" smtClean="0"/>
              <a:t>2</a:t>
            </a:r>
            <a:r>
              <a:rPr lang="en-US" altLang="ru-RU" sz="2000" dirty="0" smtClean="0"/>
              <a:t>O) = </a:t>
            </a:r>
            <a:r>
              <a:rPr lang="ru-RU" altLang="ru-RU" sz="2000" dirty="0" smtClean="0"/>
              <a:t>38 г</a:t>
            </a:r>
            <a:r>
              <a:rPr lang="en-US" altLang="ru-RU" sz="2000" dirty="0" smtClean="0"/>
              <a:t> :</a:t>
            </a:r>
            <a:r>
              <a:rPr lang="ru-RU" altLang="ru-RU" sz="2000" dirty="0" smtClean="0"/>
              <a:t> 1 г/мл =</a:t>
            </a:r>
            <a:r>
              <a:rPr lang="ru-RU" altLang="ru-RU" sz="2000" b="1" dirty="0" smtClean="0"/>
              <a:t> 38 мл                                                </a:t>
            </a:r>
          </a:p>
          <a:p>
            <a:pPr marL="0" indent="0">
              <a:buNone/>
            </a:pPr>
            <a:r>
              <a:rPr lang="en-US" altLang="ru-RU" sz="2000" dirty="0" smtClean="0"/>
              <a:t>  </a:t>
            </a:r>
            <a:r>
              <a:rPr lang="ru-RU" altLang="ru-RU" sz="2000" dirty="0" smtClean="0">
                <a:solidFill>
                  <a:srgbClr val="990033"/>
                </a:solidFill>
              </a:rPr>
              <a:t>2) Исходный раствор делится пополам</a:t>
            </a:r>
            <a:r>
              <a:rPr lang="en-US" altLang="ru-RU" sz="2000" dirty="0" smtClean="0">
                <a:solidFill>
                  <a:srgbClr val="990033"/>
                </a:solidFill>
              </a:rPr>
              <a:t>:</a:t>
            </a:r>
            <a:r>
              <a:rPr lang="en-US" altLang="ru-RU" sz="2000" dirty="0" smtClean="0"/>
              <a:t>  </a:t>
            </a:r>
            <a:r>
              <a:rPr lang="ru-RU" altLang="ru-RU" sz="2000" dirty="0" smtClean="0"/>
              <a:t>получаются растворы  </a:t>
            </a:r>
            <a:r>
              <a:rPr lang="ru-RU" altLang="ru-RU" sz="2000" b="1" dirty="0" smtClean="0"/>
              <a:t>А</a:t>
            </a:r>
            <a:r>
              <a:rPr lang="ru-RU" altLang="ru-RU" sz="2000" dirty="0" smtClean="0"/>
              <a:t> и </a:t>
            </a:r>
            <a:r>
              <a:rPr lang="ru-RU" altLang="ru-RU" sz="2000" b="1" dirty="0" smtClean="0"/>
              <a:t>Б</a:t>
            </a:r>
            <a:r>
              <a:rPr lang="ru-RU" altLang="ru-RU" sz="2000" dirty="0" smtClean="0"/>
              <a:t> по 20 г каждый</a:t>
            </a:r>
            <a:r>
              <a:rPr lang="en-US" altLang="ru-RU" sz="2000" dirty="0" smtClean="0"/>
              <a:t>,</a:t>
            </a:r>
            <a:r>
              <a:rPr lang="ru-RU" altLang="ru-RU" sz="2000" dirty="0" smtClean="0"/>
              <a:t> с массовой долей    </a:t>
            </a:r>
          </a:p>
          <a:p>
            <a:pPr marL="0" indent="0">
              <a:spcBef>
                <a:spcPts val="0"/>
              </a:spcBef>
              <a:buFont typeface="Arial" panose="020B0604020202020204" pitchFamily="34" charset="0"/>
              <a:buNone/>
            </a:pPr>
            <a:r>
              <a:rPr lang="ru-RU" altLang="ru-RU" sz="2000" dirty="0"/>
              <a:t> </a:t>
            </a:r>
            <a:r>
              <a:rPr lang="ru-RU" altLang="ru-RU" sz="2000" dirty="0" smtClean="0"/>
              <a:t>     </a:t>
            </a:r>
            <a:r>
              <a:rPr lang="en-US" altLang="ru-RU" sz="2000" dirty="0" smtClean="0"/>
              <a:t> </a:t>
            </a:r>
            <a:r>
              <a:rPr lang="ru-RU" altLang="ru-RU" sz="2000" dirty="0" smtClean="0"/>
              <a:t>вещества в них</a:t>
            </a:r>
            <a:r>
              <a:rPr lang="en-US" altLang="ru-RU" sz="2000" dirty="0" smtClean="0"/>
              <a:t> 5%</a:t>
            </a:r>
            <a:r>
              <a:rPr lang="ru-RU" altLang="ru-RU" sz="2000" dirty="0" smtClean="0"/>
              <a:t> </a:t>
            </a:r>
            <a:r>
              <a:rPr lang="en-US" altLang="ru-RU" sz="2000" dirty="0" smtClean="0"/>
              <a:t>:</a:t>
            </a:r>
            <a:r>
              <a:rPr lang="ru-RU" altLang="ru-RU" sz="2000" dirty="0" smtClean="0"/>
              <a:t>                    </a:t>
            </a:r>
          </a:p>
          <a:p>
            <a:pPr marL="0" indent="0">
              <a:spcBef>
                <a:spcPts val="0"/>
              </a:spcBef>
              <a:buFont typeface="Arial" panose="020B0604020202020204" pitchFamily="34" charset="0"/>
              <a:buNone/>
            </a:pPr>
            <a:r>
              <a:rPr lang="ru-RU" altLang="ru-RU" sz="2000" dirty="0" smtClean="0"/>
              <a:t> </a:t>
            </a:r>
            <a:r>
              <a:rPr lang="en-US" altLang="ru-RU" sz="2000" dirty="0"/>
              <a:t> </a:t>
            </a:r>
            <a:r>
              <a:rPr lang="en-US" altLang="ru-RU" sz="2000" dirty="0" smtClean="0"/>
              <a:t>      </a:t>
            </a:r>
            <a:r>
              <a:rPr lang="ru-RU" altLang="ru-RU" sz="2000" dirty="0" smtClean="0"/>
              <a:t>                        4</a:t>
            </a:r>
            <a:r>
              <a:rPr lang="en-US" altLang="ru-RU" sz="2000" dirty="0" smtClean="0"/>
              <a:t>0 : 2 = </a:t>
            </a:r>
            <a:r>
              <a:rPr lang="ru-RU" altLang="ru-RU" sz="2000" b="1" dirty="0" smtClean="0"/>
              <a:t>2</a:t>
            </a:r>
            <a:r>
              <a:rPr lang="en-US" altLang="ru-RU" sz="2000" b="1" dirty="0" smtClean="0"/>
              <a:t>0 </a:t>
            </a:r>
            <a:r>
              <a:rPr lang="ru-RU" altLang="ru-RU" sz="2000" b="1" dirty="0" smtClean="0"/>
              <a:t>г (раствора)  </a:t>
            </a:r>
            <a:r>
              <a:rPr lang="ru-RU" altLang="ru-RU" sz="2000" dirty="0" smtClean="0"/>
              <a:t>(в каждой части раствора </a:t>
            </a:r>
            <a:r>
              <a:rPr lang="ru-RU" altLang="ru-RU" sz="2000" b="1" dirty="0" smtClean="0"/>
              <a:t>по 1</a:t>
            </a:r>
            <a:r>
              <a:rPr lang="en-US" altLang="ru-RU" sz="2000" b="1" dirty="0" smtClean="0"/>
              <a:t>,</a:t>
            </a:r>
            <a:r>
              <a:rPr lang="ru-RU" altLang="ru-RU" sz="2000" b="1" dirty="0" smtClean="0"/>
              <a:t>0</a:t>
            </a:r>
            <a:r>
              <a:rPr lang="en-US" altLang="ru-RU" sz="2000" b="1" dirty="0" smtClean="0"/>
              <a:t> </a:t>
            </a:r>
            <a:r>
              <a:rPr lang="ru-RU" altLang="ru-RU" sz="2000" b="1" dirty="0" smtClean="0"/>
              <a:t>г поваренной соли</a:t>
            </a:r>
            <a:r>
              <a:rPr lang="ru-RU" altLang="ru-RU" sz="2000" dirty="0" smtClean="0"/>
              <a:t>)  </a:t>
            </a:r>
          </a:p>
          <a:p>
            <a:pPr marL="0" indent="0">
              <a:spcBef>
                <a:spcPts val="0"/>
              </a:spcBef>
              <a:buFont typeface="Arial" panose="020B0604020202020204" pitchFamily="34" charset="0"/>
              <a:buNone/>
            </a:pPr>
            <a:r>
              <a:rPr lang="ru-RU" altLang="ru-RU" sz="2000" dirty="0" smtClean="0"/>
              <a:t>                                   </a:t>
            </a:r>
          </a:p>
          <a:p>
            <a:pPr marL="0" indent="0">
              <a:spcBef>
                <a:spcPts val="0"/>
              </a:spcBef>
              <a:buNone/>
            </a:pPr>
            <a:r>
              <a:rPr lang="ru-RU" altLang="ru-RU" sz="2000" b="1" dirty="0">
                <a:solidFill>
                  <a:srgbClr val="990033"/>
                </a:solidFill>
              </a:rPr>
              <a:t> </a:t>
            </a:r>
            <a:r>
              <a:rPr lang="en-US" altLang="ru-RU" sz="2000" dirty="0" smtClean="0">
                <a:solidFill>
                  <a:srgbClr val="990033"/>
                </a:solidFill>
              </a:rPr>
              <a:t> 3)</a:t>
            </a:r>
            <a:r>
              <a:rPr lang="ru-RU" altLang="ru-RU" sz="2000" dirty="0" smtClean="0">
                <a:solidFill>
                  <a:srgbClr val="990033"/>
                </a:solidFill>
              </a:rPr>
              <a:t> Приготовление </a:t>
            </a:r>
            <a:r>
              <a:rPr lang="ru-RU" altLang="ru-RU" sz="2000" dirty="0">
                <a:solidFill>
                  <a:srgbClr val="990033"/>
                </a:solidFill>
              </a:rPr>
              <a:t>раствора с большей массовой </a:t>
            </a:r>
            <a:r>
              <a:rPr lang="ru-RU" altLang="ru-RU" sz="2000" dirty="0" smtClean="0">
                <a:solidFill>
                  <a:srgbClr val="990033"/>
                </a:solidFill>
              </a:rPr>
              <a:t>долей вещества </a:t>
            </a:r>
            <a:r>
              <a:rPr lang="en-US" altLang="ru-RU" sz="2000" dirty="0" smtClean="0">
                <a:solidFill>
                  <a:srgbClr val="990033"/>
                </a:solidFill>
              </a:rPr>
              <a:t> </a:t>
            </a:r>
            <a:r>
              <a:rPr lang="ru-RU" altLang="ru-RU" sz="2000" dirty="0">
                <a:solidFill>
                  <a:srgbClr val="990033"/>
                </a:solidFill>
              </a:rPr>
              <a:t>(</a:t>
            </a:r>
            <a:r>
              <a:rPr lang="ru-RU" altLang="ru-RU" sz="2000" dirty="0" smtClean="0">
                <a:solidFill>
                  <a:srgbClr val="990033"/>
                </a:solidFill>
              </a:rPr>
              <a:t>из раствора – А)</a:t>
            </a:r>
            <a:endParaRPr lang="ru-RU" altLang="ru-RU" sz="2000" dirty="0"/>
          </a:p>
          <a:p>
            <a:pPr marL="0" indent="0">
              <a:spcBef>
                <a:spcPts val="0"/>
              </a:spcBef>
              <a:buFont typeface="Arial" panose="020B0604020202020204" pitchFamily="34" charset="0"/>
              <a:buNone/>
            </a:pPr>
            <a:r>
              <a:rPr lang="en-US" altLang="ru-RU" sz="2000" dirty="0" smtClean="0"/>
              <a:t>  </a:t>
            </a:r>
            <a:r>
              <a:rPr lang="ru-RU" altLang="ru-RU" sz="2000" dirty="0" smtClean="0"/>
              <a:t> </a:t>
            </a:r>
            <a:r>
              <a:rPr lang="en-US" altLang="ru-RU" sz="2000" dirty="0" smtClean="0"/>
              <a:t>   </a:t>
            </a:r>
            <a:r>
              <a:rPr lang="ru-RU" altLang="ru-RU" sz="2000" dirty="0" smtClean="0"/>
              <a:t>Для получения раствора </a:t>
            </a:r>
            <a:r>
              <a:rPr lang="ru-RU" altLang="ru-RU" sz="2000" b="1" dirty="0" smtClean="0"/>
              <a:t>с большей массовой долей вещества </a:t>
            </a:r>
            <a:r>
              <a:rPr lang="en-US" altLang="ru-RU" sz="2000" dirty="0" smtClean="0"/>
              <a:t>(10 %) </a:t>
            </a:r>
            <a:r>
              <a:rPr lang="ru-RU" altLang="ru-RU" sz="2000" dirty="0" smtClean="0"/>
              <a:t>  </a:t>
            </a:r>
            <a:r>
              <a:rPr lang="en-US" altLang="ru-RU" sz="2000" dirty="0" smtClean="0"/>
              <a:t>                                                                                                          </a:t>
            </a:r>
          </a:p>
          <a:p>
            <a:pPr marL="0" indent="0">
              <a:spcBef>
                <a:spcPts val="0"/>
              </a:spcBef>
              <a:buFont typeface="Arial" panose="020B0604020202020204" pitchFamily="34" charset="0"/>
              <a:buNone/>
            </a:pPr>
            <a:r>
              <a:rPr lang="en-US" altLang="ru-RU" sz="2000" dirty="0"/>
              <a:t> </a:t>
            </a:r>
            <a:r>
              <a:rPr lang="en-US" altLang="ru-RU" sz="2000" dirty="0" smtClean="0"/>
              <a:t>                                         </a:t>
            </a:r>
            <a:r>
              <a:rPr lang="ru-RU" altLang="ru-RU" sz="2000" dirty="0" smtClean="0"/>
              <a:t>к раствору А</a:t>
            </a:r>
            <a:r>
              <a:rPr lang="en-US" altLang="ru-RU" sz="2000" dirty="0" smtClean="0"/>
              <a:t> </a:t>
            </a:r>
            <a:r>
              <a:rPr lang="ru-RU" altLang="ru-RU" sz="2000" u="sng" dirty="0" smtClean="0"/>
              <a:t>необходимо добавить поваренной соли </a:t>
            </a:r>
            <a:r>
              <a:rPr lang="ru-RU" altLang="ru-RU" sz="2000" dirty="0" smtClean="0"/>
              <a:t>массой (</a:t>
            </a:r>
            <a:r>
              <a:rPr lang="ru-RU" altLang="ru-RU" sz="2000" b="1" dirty="0" smtClean="0"/>
              <a:t>х</a:t>
            </a:r>
            <a:r>
              <a:rPr lang="ru-RU" altLang="ru-RU" sz="2000" dirty="0" smtClean="0"/>
              <a:t>)</a:t>
            </a:r>
            <a:r>
              <a:rPr lang="en-US" altLang="ru-RU" sz="2000" dirty="0" smtClean="0"/>
              <a:t>:</a:t>
            </a:r>
          </a:p>
          <a:p>
            <a:pPr marL="0" indent="0">
              <a:spcBef>
                <a:spcPts val="0"/>
              </a:spcBef>
              <a:buNone/>
            </a:pPr>
            <a:r>
              <a:rPr lang="en-US" altLang="ru-RU" sz="2000" dirty="0" smtClean="0"/>
              <a:t>                                                   </a:t>
            </a:r>
            <a:r>
              <a:rPr lang="ru-RU" altLang="ru-RU" sz="2000" dirty="0" smtClean="0"/>
              <a:t> 0</a:t>
            </a:r>
            <a:r>
              <a:rPr lang="en-US" altLang="ru-RU" sz="2000" dirty="0" smtClean="0"/>
              <a:t>,10 =  </a:t>
            </a:r>
            <a:r>
              <a:rPr lang="ru-RU" altLang="ru-RU" sz="2000" dirty="0" smtClean="0"/>
              <a:t>1</a:t>
            </a:r>
            <a:r>
              <a:rPr lang="en-US" altLang="ru-RU" sz="2000" dirty="0" smtClean="0"/>
              <a:t>,</a:t>
            </a:r>
            <a:r>
              <a:rPr lang="ru-RU" altLang="ru-RU" sz="2000" dirty="0" smtClean="0"/>
              <a:t>0 г + </a:t>
            </a:r>
            <a:r>
              <a:rPr lang="ru-RU" altLang="ru-RU" sz="2000" b="1" dirty="0" smtClean="0"/>
              <a:t>х г</a:t>
            </a:r>
            <a:r>
              <a:rPr lang="ru-RU" altLang="ru-RU" sz="2000" dirty="0" smtClean="0"/>
              <a:t> / 20 г + </a:t>
            </a:r>
            <a:r>
              <a:rPr lang="ru-RU" altLang="ru-RU" sz="2000" b="1" dirty="0" smtClean="0"/>
              <a:t>х г       х</a:t>
            </a:r>
            <a:r>
              <a:rPr lang="ru-RU" altLang="ru-RU" sz="2000" dirty="0" smtClean="0"/>
              <a:t> = </a:t>
            </a:r>
            <a:r>
              <a:rPr lang="ru-RU" altLang="ru-RU" sz="2000" b="1" dirty="0" smtClean="0"/>
              <a:t>1</a:t>
            </a:r>
            <a:r>
              <a:rPr lang="en-US" altLang="ru-RU" sz="2000" b="1" dirty="0" smtClean="0"/>
              <a:t>, </a:t>
            </a:r>
            <a:r>
              <a:rPr lang="ru-RU" altLang="ru-RU" sz="2000" b="1" dirty="0" smtClean="0"/>
              <a:t>1</a:t>
            </a:r>
            <a:r>
              <a:rPr lang="en-US" altLang="ru-RU" sz="2000" b="1" dirty="0" smtClean="0">
                <a:solidFill>
                  <a:srgbClr val="FF0000"/>
                </a:solidFill>
              </a:rPr>
              <a:t> </a:t>
            </a:r>
            <a:r>
              <a:rPr lang="ru-RU" altLang="ru-RU" sz="2000" b="1" dirty="0" smtClean="0"/>
              <a:t>г соли</a:t>
            </a:r>
            <a:r>
              <a:rPr lang="ru-RU" altLang="ru-RU" sz="2000" b="1" dirty="0"/>
              <a:t> </a:t>
            </a:r>
            <a:r>
              <a:rPr lang="ru-RU" altLang="ru-RU" sz="2000" b="1" dirty="0" smtClean="0"/>
              <a:t>  </a:t>
            </a:r>
            <a:r>
              <a:rPr lang="ru-RU" altLang="ru-RU" sz="2000" b="1" dirty="0">
                <a:solidFill>
                  <a:srgbClr val="990033"/>
                </a:solidFill>
              </a:rPr>
              <a:t> </a:t>
            </a:r>
            <a:endParaRPr lang="en-US" altLang="ru-RU" sz="2000" b="1" dirty="0" smtClean="0">
              <a:solidFill>
                <a:srgbClr val="990033"/>
              </a:solidFill>
            </a:endParaRPr>
          </a:p>
          <a:p>
            <a:pPr marL="0" indent="0">
              <a:spcBef>
                <a:spcPts val="0"/>
              </a:spcBef>
              <a:buNone/>
            </a:pPr>
            <a:r>
              <a:rPr lang="en-US" altLang="ru-RU" sz="2000" b="1" dirty="0" smtClean="0">
                <a:solidFill>
                  <a:srgbClr val="990033"/>
                </a:solidFill>
              </a:rPr>
              <a:t>                                                                                 </a:t>
            </a:r>
          </a:p>
          <a:p>
            <a:pPr marL="0" indent="0">
              <a:spcBef>
                <a:spcPts val="0"/>
              </a:spcBef>
              <a:buNone/>
            </a:pPr>
            <a:r>
              <a:rPr lang="en-US" altLang="ru-RU" sz="2000" dirty="0">
                <a:solidFill>
                  <a:srgbClr val="990033"/>
                </a:solidFill>
              </a:rPr>
              <a:t> </a:t>
            </a:r>
            <a:r>
              <a:rPr lang="en-US" altLang="ru-RU" sz="2000" dirty="0" smtClean="0">
                <a:solidFill>
                  <a:srgbClr val="990033"/>
                </a:solidFill>
              </a:rPr>
              <a:t> 4)</a:t>
            </a:r>
            <a:r>
              <a:rPr lang="en-US" altLang="ru-RU" sz="2000" b="1" dirty="0" smtClean="0">
                <a:solidFill>
                  <a:srgbClr val="990033"/>
                </a:solidFill>
              </a:rPr>
              <a:t> </a:t>
            </a:r>
            <a:r>
              <a:rPr lang="ru-RU" altLang="ru-RU" sz="2000" dirty="0" smtClean="0">
                <a:solidFill>
                  <a:srgbClr val="990033"/>
                </a:solidFill>
              </a:rPr>
              <a:t>Приготовление </a:t>
            </a:r>
            <a:r>
              <a:rPr lang="ru-RU" altLang="ru-RU" sz="2000" dirty="0">
                <a:solidFill>
                  <a:srgbClr val="990033"/>
                </a:solidFill>
              </a:rPr>
              <a:t>раствора с </a:t>
            </a:r>
            <a:r>
              <a:rPr lang="ru-RU" altLang="ru-RU" sz="2000" dirty="0" smtClean="0">
                <a:solidFill>
                  <a:srgbClr val="990033"/>
                </a:solidFill>
              </a:rPr>
              <a:t>меньшей </a:t>
            </a:r>
            <a:r>
              <a:rPr lang="ru-RU" altLang="ru-RU" sz="2000" dirty="0">
                <a:solidFill>
                  <a:srgbClr val="990033"/>
                </a:solidFill>
              </a:rPr>
              <a:t>массовой </a:t>
            </a:r>
            <a:r>
              <a:rPr lang="ru-RU" altLang="ru-RU" sz="2000" dirty="0" smtClean="0">
                <a:solidFill>
                  <a:srgbClr val="990033"/>
                </a:solidFill>
              </a:rPr>
              <a:t>долей вещества </a:t>
            </a:r>
            <a:r>
              <a:rPr lang="en-US" altLang="ru-RU" sz="2000" dirty="0" smtClean="0">
                <a:solidFill>
                  <a:srgbClr val="990033"/>
                </a:solidFill>
              </a:rPr>
              <a:t> </a:t>
            </a:r>
            <a:r>
              <a:rPr lang="ru-RU" altLang="ru-RU" sz="2000" dirty="0">
                <a:solidFill>
                  <a:srgbClr val="990033"/>
                </a:solidFill>
              </a:rPr>
              <a:t>(</a:t>
            </a:r>
            <a:r>
              <a:rPr lang="ru-RU" altLang="ru-RU" sz="2000" dirty="0" smtClean="0">
                <a:solidFill>
                  <a:srgbClr val="990033"/>
                </a:solidFill>
              </a:rPr>
              <a:t>из раствора – Б)</a:t>
            </a:r>
            <a:endParaRPr lang="en-US" altLang="ru-RU" sz="2000" b="1" dirty="0" smtClean="0"/>
          </a:p>
          <a:p>
            <a:pPr marL="0" indent="0">
              <a:spcBef>
                <a:spcPts val="0"/>
              </a:spcBef>
              <a:buFont typeface="Arial" panose="020B0604020202020204" pitchFamily="34" charset="0"/>
              <a:buNone/>
            </a:pPr>
            <a:r>
              <a:rPr lang="en-US" altLang="ru-RU" sz="2000" b="1" dirty="0" smtClean="0">
                <a:solidFill>
                  <a:srgbClr val="FF0000"/>
                </a:solidFill>
              </a:rPr>
              <a:t>  </a:t>
            </a:r>
            <a:r>
              <a:rPr lang="ru-RU" altLang="ru-RU" sz="2000" dirty="0"/>
              <a:t> </a:t>
            </a:r>
            <a:r>
              <a:rPr lang="ru-RU" altLang="ru-RU" sz="2000" dirty="0" smtClean="0"/>
              <a:t>   Для получения раствора </a:t>
            </a:r>
            <a:r>
              <a:rPr lang="ru-RU" altLang="ru-RU" sz="2000" b="1" dirty="0" smtClean="0"/>
              <a:t>с меньшей массовой долей вещества  </a:t>
            </a:r>
            <a:r>
              <a:rPr lang="ru-RU" altLang="ru-RU" sz="2000" dirty="0" smtClean="0"/>
              <a:t>(2</a:t>
            </a:r>
            <a:r>
              <a:rPr lang="en-US" altLang="ru-RU" sz="2000" dirty="0" smtClean="0"/>
              <a:t>, 5%)                                                                           </a:t>
            </a:r>
            <a:r>
              <a:rPr lang="ru-RU" altLang="ru-RU" sz="2000" dirty="0" smtClean="0"/>
              <a:t> </a:t>
            </a:r>
          </a:p>
          <a:p>
            <a:pPr marL="0" indent="0">
              <a:spcBef>
                <a:spcPts val="0"/>
              </a:spcBef>
              <a:buFont typeface="Arial" panose="020B0604020202020204" pitchFamily="34" charset="0"/>
              <a:buNone/>
            </a:pPr>
            <a:r>
              <a:rPr lang="ru-RU" altLang="ru-RU" sz="2000" dirty="0"/>
              <a:t> </a:t>
            </a:r>
            <a:r>
              <a:rPr lang="ru-RU" altLang="ru-RU" sz="2000" dirty="0" smtClean="0"/>
              <a:t>                                        к раствору Б </a:t>
            </a:r>
            <a:r>
              <a:rPr lang="ru-RU" altLang="ru-RU" sz="2000" u="sng" dirty="0" smtClean="0"/>
              <a:t>необходимо добавить воды </a:t>
            </a:r>
            <a:r>
              <a:rPr lang="ru-RU" altLang="ru-RU" sz="2000" dirty="0" smtClean="0"/>
              <a:t>массой </a:t>
            </a:r>
            <a:r>
              <a:rPr lang="ru-RU" altLang="ru-RU" sz="2000" b="1" dirty="0" smtClean="0"/>
              <a:t> х </a:t>
            </a:r>
            <a:r>
              <a:rPr lang="ru-RU" altLang="ru-RU" sz="2000" dirty="0" smtClean="0"/>
              <a:t>(объемом </a:t>
            </a:r>
            <a:r>
              <a:rPr lang="en-US" altLang="ru-RU" sz="2000" b="1" dirty="0" smtClean="0"/>
              <a:t>V</a:t>
            </a:r>
            <a:r>
              <a:rPr lang="ru-RU" altLang="ru-RU" sz="2000" b="1" dirty="0" smtClean="0"/>
              <a:t>х</a:t>
            </a:r>
            <a:r>
              <a:rPr lang="ru-RU" altLang="ru-RU" sz="2000" dirty="0" smtClean="0"/>
              <a:t>)</a:t>
            </a:r>
            <a:r>
              <a:rPr lang="en-US" altLang="ru-RU" sz="2000" dirty="0" smtClean="0"/>
              <a:t>:</a:t>
            </a:r>
            <a:endParaRPr lang="en-US" altLang="ru-RU" dirty="0" smtClean="0"/>
          </a:p>
          <a:p>
            <a:pPr marL="0" indent="0">
              <a:buFont typeface="Arial" panose="020B0604020202020204" pitchFamily="34" charset="0"/>
              <a:buNone/>
            </a:pPr>
            <a:r>
              <a:rPr lang="en-US" altLang="ru-RU" sz="2000" dirty="0" smtClean="0"/>
              <a:t>    </a:t>
            </a:r>
            <a:r>
              <a:rPr lang="ru-RU" altLang="ru-RU" sz="2000" dirty="0" smtClean="0"/>
              <a:t>                        </a:t>
            </a:r>
            <a:r>
              <a:rPr lang="en-US" altLang="ru-RU" sz="2000" dirty="0" smtClean="0"/>
              <a:t>0,025 = </a:t>
            </a:r>
            <a:r>
              <a:rPr lang="ru-RU" altLang="ru-RU" sz="2000" dirty="0" smtClean="0"/>
              <a:t>1</a:t>
            </a:r>
            <a:r>
              <a:rPr lang="en-US" altLang="ru-RU" sz="2000" dirty="0" smtClean="0"/>
              <a:t>,</a:t>
            </a:r>
            <a:r>
              <a:rPr lang="ru-RU" altLang="ru-RU" sz="2000" dirty="0" smtClean="0"/>
              <a:t>0 г</a:t>
            </a:r>
            <a:r>
              <a:rPr lang="en-US" altLang="ru-RU" sz="2000" dirty="0" smtClean="0"/>
              <a:t> </a:t>
            </a:r>
            <a:r>
              <a:rPr lang="ru-RU" altLang="ru-RU" sz="2000" dirty="0" smtClean="0"/>
              <a:t>/ </a:t>
            </a:r>
            <a:r>
              <a:rPr lang="ru-RU" altLang="ru-RU" sz="2000" dirty="0"/>
              <a:t>2</a:t>
            </a:r>
            <a:r>
              <a:rPr lang="ru-RU" altLang="ru-RU" sz="2000" dirty="0" smtClean="0"/>
              <a:t>0 г + </a:t>
            </a:r>
            <a:r>
              <a:rPr lang="ru-RU" altLang="ru-RU" sz="2000" b="1" dirty="0" smtClean="0"/>
              <a:t>х г             </a:t>
            </a:r>
            <a:r>
              <a:rPr lang="ru-RU" altLang="ru-RU" sz="2000" dirty="0" smtClean="0"/>
              <a:t> х =</a:t>
            </a:r>
            <a:r>
              <a:rPr lang="en-US" altLang="ru-RU" sz="2000" dirty="0" smtClean="0"/>
              <a:t> </a:t>
            </a:r>
            <a:r>
              <a:rPr lang="ru-RU" altLang="ru-RU" sz="2000" dirty="0" smtClean="0"/>
              <a:t>2</a:t>
            </a:r>
            <a:r>
              <a:rPr lang="en-US" altLang="ru-RU" sz="2000" dirty="0" smtClean="0"/>
              <a:t>0  </a:t>
            </a:r>
            <a:r>
              <a:rPr lang="ru-RU" altLang="ru-RU" sz="2000" dirty="0" smtClean="0"/>
              <a:t>г воды </a:t>
            </a:r>
            <a:r>
              <a:rPr lang="en-US" altLang="ru-RU" sz="2000" dirty="0" smtClean="0"/>
              <a:t> </a:t>
            </a:r>
            <a:r>
              <a:rPr lang="ru-RU" altLang="ru-RU" sz="2000" dirty="0" smtClean="0"/>
              <a:t>                   </a:t>
            </a:r>
            <a:r>
              <a:rPr lang="en-US" altLang="ru-RU" sz="2000" b="1" dirty="0" smtClean="0"/>
              <a:t>V</a:t>
            </a:r>
            <a:r>
              <a:rPr lang="ru-RU" altLang="ru-RU" sz="2000" b="1" dirty="0" smtClean="0"/>
              <a:t>х </a:t>
            </a:r>
            <a:r>
              <a:rPr lang="en-US" altLang="ru-RU" sz="2000" dirty="0" smtClean="0"/>
              <a:t>(H</a:t>
            </a:r>
            <a:r>
              <a:rPr lang="en-US" altLang="ru-RU" sz="2000" baseline="-25000" dirty="0" smtClean="0"/>
              <a:t>2</a:t>
            </a:r>
            <a:r>
              <a:rPr lang="en-US" altLang="ru-RU" sz="2000" dirty="0" smtClean="0"/>
              <a:t>O) = </a:t>
            </a:r>
            <a:r>
              <a:rPr lang="ru-RU" altLang="ru-RU" sz="2000" dirty="0" smtClean="0"/>
              <a:t>2</a:t>
            </a:r>
            <a:r>
              <a:rPr lang="en-US" altLang="ru-RU" sz="2000" dirty="0" smtClean="0"/>
              <a:t>0</a:t>
            </a:r>
            <a:r>
              <a:rPr lang="ru-RU" altLang="ru-RU" sz="2000" dirty="0" smtClean="0"/>
              <a:t> г </a:t>
            </a:r>
            <a:r>
              <a:rPr lang="en-US" altLang="ru-RU" sz="2000" dirty="0"/>
              <a:t>:</a:t>
            </a:r>
            <a:r>
              <a:rPr lang="ru-RU" altLang="ru-RU" sz="2000" dirty="0" smtClean="0"/>
              <a:t> 1 г/мл</a:t>
            </a:r>
            <a:r>
              <a:rPr lang="en-US" altLang="ru-RU" sz="2000" dirty="0" smtClean="0"/>
              <a:t> </a:t>
            </a:r>
            <a:r>
              <a:rPr lang="ru-RU" altLang="ru-RU" sz="2000" dirty="0" smtClean="0"/>
              <a:t>= </a:t>
            </a:r>
            <a:r>
              <a:rPr lang="en-US" altLang="ru-RU" sz="2000" b="1" dirty="0" smtClean="0"/>
              <a:t>2</a:t>
            </a:r>
            <a:r>
              <a:rPr lang="ru-RU" altLang="ru-RU" sz="2000" b="1" dirty="0" smtClean="0"/>
              <a:t>0 мл </a:t>
            </a:r>
          </a:p>
          <a:p>
            <a:pPr marL="0" indent="0">
              <a:buFont typeface="Arial" panose="020B0604020202020204" pitchFamily="34" charset="0"/>
              <a:buNone/>
            </a:pPr>
            <a:endParaRPr lang="ru-RU" altLang="ru-RU" sz="2000" dirty="0" smtClean="0"/>
          </a:p>
          <a:p>
            <a:pPr marL="0" indent="0">
              <a:buFont typeface="Arial" panose="020B0604020202020204" pitchFamily="34" charset="0"/>
              <a:buNone/>
            </a:pPr>
            <a:r>
              <a:rPr lang="en-US" altLang="ru-RU" sz="2000" dirty="0" smtClean="0"/>
              <a:t>                                  </a:t>
            </a:r>
            <a:r>
              <a:rPr lang="ru-RU" altLang="ru-RU" sz="2000" dirty="0" smtClean="0"/>
              <a:t>                                            </a:t>
            </a:r>
            <a:r>
              <a:rPr lang="ru-RU" altLang="ru-RU" sz="2000" b="1" dirty="0" smtClean="0"/>
              <a:t> </a:t>
            </a:r>
          </a:p>
        </p:txBody>
      </p:sp>
      <p:pic>
        <p:nvPicPr>
          <p:cNvPr id="172036" name="Рисунок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18938" y="0"/>
            <a:ext cx="34448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42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857250" y="111125"/>
            <a:ext cx="10515600" cy="915988"/>
          </a:xfrm>
          <a:solidFill>
            <a:srgbClr val="F1E7EF"/>
          </a:solidFill>
          <a:ln w="28575">
            <a:solidFill>
              <a:schemeClr val="accent2">
                <a:lumMod val="40000"/>
                <a:lumOff val="60000"/>
              </a:schemeClr>
            </a:solidFill>
          </a:ln>
        </p:spPr>
        <p:txBody>
          <a:bodyPr/>
          <a:lstStyle/>
          <a:p>
            <a:pPr eaLnBrk="1" hangingPunct="1">
              <a:defRPr/>
            </a:pPr>
            <a:r>
              <a:rPr lang="ru-RU" altLang="ru-RU" sz="2800" dirty="0" smtClean="0">
                <a:latin typeface="Arial" panose="020B0604020202020204" pitchFamily="34" charset="0"/>
              </a:rPr>
              <a:t>                         </a:t>
            </a:r>
            <a:r>
              <a:rPr lang="ru-RU" altLang="ru-RU" sz="2800" dirty="0" smtClean="0">
                <a:solidFill>
                  <a:srgbClr val="660066"/>
                </a:solidFill>
                <a:latin typeface="Arial" panose="020B0604020202020204" pitchFamily="34" charset="0"/>
              </a:rPr>
              <a:t>Содержание воды в организме</a:t>
            </a:r>
            <a:r>
              <a:rPr lang="ru-RU" altLang="ru-RU" sz="2800" dirty="0" smtClean="0">
                <a:solidFill>
                  <a:srgbClr val="A24A0E"/>
                </a:solidFill>
                <a:latin typeface="Arial" panose="020B0604020202020204" pitchFamily="34" charset="0"/>
              </a:rPr>
              <a:t/>
            </a:r>
            <a:br>
              <a:rPr lang="ru-RU" altLang="ru-RU" sz="2800" dirty="0" smtClean="0">
                <a:solidFill>
                  <a:srgbClr val="A24A0E"/>
                </a:solidFill>
                <a:latin typeface="Arial" panose="020B0604020202020204" pitchFamily="34" charset="0"/>
              </a:rPr>
            </a:br>
            <a:r>
              <a:rPr lang="ru-RU" altLang="ru-RU" sz="2800" dirty="0" smtClean="0">
                <a:latin typeface="Arial" panose="020B0604020202020204" pitchFamily="34" charset="0"/>
              </a:rPr>
              <a:t>                                    </a:t>
            </a:r>
            <a:r>
              <a:rPr lang="ru-RU" altLang="ru-RU" sz="2400" dirty="0" smtClean="0">
                <a:solidFill>
                  <a:srgbClr val="660066"/>
                </a:solidFill>
                <a:latin typeface="Arial" panose="020B0604020202020204" pitchFamily="34" charset="0"/>
              </a:rPr>
              <a:t>(в % к массе тела)</a:t>
            </a:r>
          </a:p>
        </p:txBody>
      </p:sp>
      <p:graphicFrame>
        <p:nvGraphicFramePr>
          <p:cNvPr id="20483" name="Object 4"/>
          <p:cNvGraphicFramePr>
            <a:graphicFrameLocks noGrp="1" noChangeAspect="1"/>
          </p:cNvGraphicFramePr>
          <p:nvPr>
            <p:ph type="body" idx="1"/>
          </p:nvPr>
        </p:nvGraphicFramePr>
        <p:xfrm>
          <a:off x="1771650" y="1246188"/>
          <a:ext cx="8647113" cy="4351337"/>
        </p:xfrm>
        <a:graphic>
          <a:graphicData uri="http://schemas.openxmlformats.org/presentationml/2006/ole">
            <mc:AlternateContent xmlns:mc="http://schemas.openxmlformats.org/markup-compatibility/2006">
              <mc:Choice xmlns:v="urn:schemas-microsoft-com:vml" Requires="v">
                <p:oleObj spid="_x0000_s21341" name="Image" r:id="rId3" imgW="12190476" imgH="6133333" progId="Photoshop.Image.9">
                  <p:embed/>
                </p:oleObj>
              </mc:Choice>
              <mc:Fallback>
                <p:oleObj name="Image" r:id="rId3" imgW="12190476" imgH="6133333" progId="Photoshop.Image.9">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650" y="1246188"/>
                        <a:ext cx="8647113"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4" name="Text Box 5"/>
          <p:cNvSpPr txBox="1">
            <a:spLocks noChangeArrowheads="1"/>
          </p:cNvSpPr>
          <p:nvPr/>
        </p:nvSpPr>
        <p:spPr bwMode="auto">
          <a:xfrm>
            <a:off x="1473200" y="5394325"/>
            <a:ext cx="9723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endParaRPr lang="ru-RU" altLang="ru-RU" sz="1800" b="0"/>
          </a:p>
        </p:txBody>
      </p:sp>
      <p:sp>
        <p:nvSpPr>
          <p:cNvPr id="20485" name="Text Box 7"/>
          <p:cNvSpPr txBox="1">
            <a:spLocks noChangeArrowheads="1"/>
          </p:cNvSpPr>
          <p:nvPr/>
        </p:nvSpPr>
        <p:spPr bwMode="auto">
          <a:xfrm>
            <a:off x="1622425" y="5505450"/>
            <a:ext cx="9586913" cy="376238"/>
          </a:xfrm>
          <a:prstGeom prst="rect">
            <a:avLst/>
          </a:prstGeom>
          <a:noFill/>
          <a:ln w="9525">
            <a:solidFill>
              <a:srgbClr val="00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ru-RU" altLang="ru-RU" sz="1800" b="0">
                <a:solidFill>
                  <a:srgbClr val="6699FF"/>
                </a:solidFill>
                <a:latin typeface="Arial" panose="020B0604020202020204" pitchFamily="34" charset="0"/>
              </a:rPr>
              <a:t>      </a:t>
            </a:r>
            <a:r>
              <a:rPr lang="ru-RU" altLang="ru-RU" sz="1800">
                <a:solidFill>
                  <a:srgbClr val="6699FF"/>
                </a:solidFill>
                <a:latin typeface="Arial" panose="020B0604020202020204" pitchFamily="34" charset="0"/>
              </a:rPr>
              <a:t>Плод-90</a:t>
            </a:r>
            <a:r>
              <a:rPr lang="ru-RU" altLang="ru-RU" sz="1800">
                <a:solidFill>
                  <a:srgbClr val="00CCFF"/>
                </a:solidFill>
                <a:latin typeface="Arial" panose="020B0604020202020204" pitchFamily="34" charset="0"/>
              </a:rPr>
              <a:t> </a:t>
            </a:r>
            <a:r>
              <a:rPr lang="ru-RU" altLang="ru-RU" sz="1800" b="0">
                <a:latin typeface="Arial" panose="020B0604020202020204" pitchFamily="34" charset="0"/>
              </a:rPr>
              <a:t>      </a:t>
            </a:r>
            <a:r>
              <a:rPr lang="ru-RU" altLang="ru-RU" sz="1800">
                <a:solidFill>
                  <a:srgbClr val="3366FF"/>
                </a:solidFill>
                <a:latin typeface="Arial" panose="020B0604020202020204" pitchFamily="34" charset="0"/>
              </a:rPr>
              <a:t>Новорожденный-80</a:t>
            </a:r>
            <a:r>
              <a:rPr lang="ru-RU" altLang="ru-RU" sz="1800" b="0">
                <a:latin typeface="Arial" panose="020B0604020202020204" pitchFamily="34" charset="0"/>
              </a:rPr>
              <a:t>    </a:t>
            </a:r>
            <a:r>
              <a:rPr lang="ru-RU" altLang="ru-RU" sz="1800">
                <a:solidFill>
                  <a:schemeClr val="accent2"/>
                </a:solidFill>
                <a:latin typeface="Arial" panose="020B0604020202020204" pitchFamily="34" charset="0"/>
              </a:rPr>
              <a:t>Ребенок-70</a:t>
            </a:r>
            <a:r>
              <a:rPr lang="ru-RU" altLang="ru-RU" sz="1800" b="0">
                <a:latin typeface="Arial" panose="020B0604020202020204" pitchFamily="34" charset="0"/>
              </a:rPr>
              <a:t>     </a:t>
            </a:r>
            <a:r>
              <a:rPr lang="ru-RU" altLang="ru-RU" sz="1800">
                <a:solidFill>
                  <a:srgbClr val="660066"/>
                </a:solidFill>
                <a:latin typeface="Arial" panose="020B0604020202020204" pitchFamily="34" charset="0"/>
              </a:rPr>
              <a:t>Взрослый-60-64</a:t>
            </a:r>
            <a:r>
              <a:rPr lang="ru-RU" altLang="ru-RU" sz="1800" b="0">
                <a:latin typeface="Arial" panose="020B0604020202020204" pitchFamily="34" charset="0"/>
              </a:rPr>
              <a:t>   </a:t>
            </a:r>
            <a:r>
              <a:rPr lang="ru-RU" altLang="ru-RU" sz="1800">
                <a:solidFill>
                  <a:srgbClr val="A24A0E"/>
                </a:solidFill>
                <a:latin typeface="Arial" panose="020B0604020202020204" pitchFamily="34" charset="0"/>
              </a:rPr>
              <a:t>Пожилой -</a:t>
            </a:r>
            <a:r>
              <a:rPr lang="ru-RU" altLang="ru-RU" sz="1800" b="0">
                <a:solidFill>
                  <a:srgbClr val="A24A0E"/>
                </a:solidFill>
                <a:latin typeface="Arial" panose="020B0604020202020204" pitchFamily="34" charset="0"/>
              </a:rPr>
              <a:t> </a:t>
            </a:r>
            <a:r>
              <a:rPr lang="ru-RU" altLang="ru-RU" sz="1800">
                <a:solidFill>
                  <a:srgbClr val="A24A0E"/>
                </a:solidFill>
                <a:latin typeface="Arial" panose="020B0604020202020204" pitchFamily="34" charset="0"/>
              </a:rPr>
              <a:t>56</a:t>
            </a:r>
          </a:p>
        </p:txBody>
      </p:sp>
      <p:pic>
        <p:nvPicPr>
          <p:cNvPr id="20486" name="Рисунок 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91950" y="0"/>
            <a:ext cx="3762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Рисунок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1250" fill="hold"/>
                                        <p:tgtEl>
                                          <p:spTgt spid="20482"/>
                                        </p:tgtEl>
                                        <p:attrNameLst>
                                          <p:attrName>ppt_x</p:attrName>
                                        </p:attrNameLst>
                                      </p:cBhvr>
                                      <p:tavLst>
                                        <p:tav tm="0">
                                          <p:val>
                                            <p:strVal val="#ppt_x"/>
                                          </p:val>
                                        </p:tav>
                                        <p:tav tm="100000">
                                          <p:val>
                                            <p:strVal val="#ppt_x"/>
                                          </p:val>
                                        </p:tav>
                                      </p:tavLst>
                                    </p:anim>
                                    <p:anim calcmode="lin" valueType="num">
                                      <p:cBhvr additive="base">
                                        <p:cTn id="8" dur="1250" fill="hold"/>
                                        <p:tgtEl>
                                          <p:spTgt spid="20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Объект 2"/>
          <p:cNvSpPr>
            <a:spLocks noGrp="1"/>
          </p:cNvSpPr>
          <p:nvPr>
            <p:ph idx="1"/>
          </p:nvPr>
        </p:nvSpPr>
        <p:spPr>
          <a:xfrm>
            <a:off x="-85060" y="852488"/>
            <a:ext cx="12277059" cy="6005512"/>
          </a:xfrm>
        </p:spPr>
        <p:txBody>
          <a:bodyPr/>
          <a:lstStyle/>
          <a:p>
            <a:pPr marL="0" indent="0">
              <a:buFont typeface="Arial" panose="020B0604020202020204" pitchFamily="34" charset="0"/>
              <a:buNone/>
            </a:pPr>
            <a:r>
              <a:rPr lang="ru-RU" altLang="ru-RU" dirty="0" smtClean="0"/>
              <a:t>                                                       </a:t>
            </a:r>
            <a:r>
              <a:rPr lang="ru-RU" altLang="ru-RU" u="sng" dirty="0" smtClean="0"/>
              <a:t>Задание 1</a:t>
            </a:r>
          </a:p>
          <a:p>
            <a:pPr marL="0" indent="0">
              <a:buFont typeface="Arial" panose="020B0604020202020204" pitchFamily="34" charset="0"/>
              <a:buNone/>
            </a:pPr>
            <a:r>
              <a:rPr lang="ru-RU" altLang="ru-RU" sz="2400" dirty="0" smtClean="0"/>
              <a:t>     1</a:t>
            </a:r>
            <a:r>
              <a:rPr lang="en-US" altLang="ru-RU" sz="2400" dirty="0" smtClean="0"/>
              <a:t>. </a:t>
            </a:r>
            <a:r>
              <a:rPr lang="ru-RU" altLang="ru-RU" sz="2400" dirty="0" smtClean="0"/>
              <a:t>Взвесить поваренную соль </a:t>
            </a:r>
            <a:r>
              <a:rPr lang="en-US" altLang="ru-RU" sz="2400" dirty="0" smtClean="0"/>
              <a:t>- </a:t>
            </a:r>
            <a:r>
              <a:rPr lang="ru-RU" altLang="ru-RU" sz="2400" dirty="0"/>
              <a:t>2</a:t>
            </a:r>
            <a:r>
              <a:rPr lang="ru-RU" altLang="ru-RU" sz="2400" dirty="0" smtClean="0"/>
              <a:t> г</a:t>
            </a:r>
          </a:p>
          <a:p>
            <a:pPr marL="0" indent="0">
              <a:spcBef>
                <a:spcPts val="0"/>
              </a:spcBef>
              <a:buFont typeface="Arial" panose="020B0604020202020204" pitchFamily="34" charset="0"/>
              <a:buNone/>
            </a:pPr>
            <a:r>
              <a:rPr lang="ru-RU" altLang="ru-RU" sz="2400" dirty="0" smtClean="0"/>
              <a:t>     2</a:t>
            </a:r>
            <a:r>
              <a:rPr lang="en-US" altLang="ru-RU" sz="2400" dirty="0" smtClean="0"/>
              <a:t>. </a:t>
            </a:r>
            <a:r>
              <a:rPr lang="ru-RU" altLang="ru-RU" sz="2400" dirty="0" smtClean="0"/>
              <a:t>Отмерить необходимый объем воды в  цилиндре </a:t>
            </a:r>
            <a:r>
              <a:rPr lang="en-US" altLang="ru-RU" sz="2400" dirty="0" smtClean="0"/>
              <a:t>- </a:t>
            </a:r>
            <a:r>
              <a:rPr lang="ru-RU" altLang="ru-RU" sz="2400" dirty="0" smtClean="0"/>
              <a:t>38 мл (по нижней границе    </a:t>
            </a:r>
          </a:p>
          <a:p>
            <a:pPr marL="0" indent="0">
              <a:spcBef>
                <a:spcPts val="0"/>
              </a:spcBef>
              <a:buFont typeface="Arial" panose="020B0604020202020204" pitchFamily="34" charset="0"/>
              <a:buNone/>
            </a:pPr>
            <a:r>
              <a:rPr lang="ru-RU" altLang="ru-RU" sz="2400" dirty="0"/>
              <a:t> </a:t>
            </a:r>
            <a:r>
              <a:rPr lang="ru-RU" altLang="ru-RU" sz="2400" dirty="0" smtClean="0"/>
              <a:t>                                                                                                                                  мениска)</a:t>
            </a:r>
            <a:r>
              <a:rPr lang="ru-RU" altLang="ru-RU" sz="2400" dirty="0"/>
              <a:t> </a:t>
            </a:r>
            <a:r>
              <a:rPr lang="ru-RU" altLang="ru-RU" sz="2400" dirty="0" smtClean="0"/>
              <a:t>                                                </a:t>
            </a:r>
          </a:p>
          <a:p>
            <a:pPr marL="0" indent="0">
              <a:spcBef>
                <a:spcPts val="0"/>
              </a:spcBef>
              <a:buFont typeface="Arial" panose="020B0604020202020204" pitchFamily="34" charset="0"/>
              <a:buNone/>
            </a:pPr>
            <a:r>
              <a:rPr lang="ru-RU" altLang="ru-RU" sz="2400" dirty="0"/>
              <a:t> </a:t>
            </a:r>
            <a:r>
              <a:rPr lang="ru-RU" altLang="ru-RU" sz="2400" dirty="0" smtClean="0"/>
              <a:t>    3</a:t>
            </a:r>
            <a:r>
              <a:rPr lang="en-US" altLang="ru-RU" sz="2400" dirty="0" smtClean="0"/>
              <a:t>. </a:t>
            </a:r>
            <a:r>
              <a:rPr lang="ru-RU" altLang="ru-RU" sz="2400" dirty="0" smtClean="0"/>
              <a:t>Поместить соль (высыпать) и вылить отмеренный объем воды в   колбу                            </a:t>
            </a:r>
          </a:p>
          <a:p>
            <a:pPr marL="0" indent="0">
              <a:spcBef>
                <a:spcPts val="0"/>
              </a:spcBef>
              <a:buFont typeface="Arial" panose="020B0604020202020204" pitchFamily="34" charset="0"/>
              <a:buNone/>
            </a:pPr>
            <a:r>
              <a:rPr lang="ru-RU" altLang="ru-RU" sz="2400" dirty="0"/>
              <a:t> </a:t>
            </a:r>
            <a:r>
              <a:rPr lang="ru-RU" altLang="ru-RU" sz="2400" dirty="0" smtClean="0"/>
              <a:t>      (с помощью воронки)</a:t>
            </a:r>
          </a:p>
          <a:p>
            <a:pPr marL="0" indent="0">
              <a:buFont typeface="Arial" panose="020B0604020202020204" pitchFamily="34" charset="0"/>
              <a:buNone/>
            </a:pPr>
            <a:r>
              <a:rPr lang="ru-RU" altLang="ru-RU" sz="2400" dirty="0" smtClean="0"/>
              <a:t>     4</a:t>
            </a:r>
            <a:r>
              <a:rPr lang="en-US" altLang="ru-RU" sz="2400" dirty="0" smtClean="0"/>
              <a:t>. </a:t>
            </a:r>
            <a:r>
              <a:rPr lang="ru-RU" altLang="ru-RU" sz="2400" dirty="0" smtClean="0"/>
              <a:t>Размешать раствор стеклянной палочкой </a:t>
            </a:r>
          </a:p>
          <a:p>
            <a:pPr marL="0" indent="0">
              <a:buFont typeface="Arial" panose="020B0604020202020204" pitchFamily="34" charset="0"/>
              <a:buNone/>
            </a:pPr>
            <a:r>
              <a:rPr lang="ru-RU" altLang="ru-RU" sz="2400" dirty="0"/>
              <a:t> </a:t>
            </a:r>
            <a:r>
              <a:rPr lang="ru-RU" altLang="ru-RU" sz="2400" dirty="0" smtClean="0"/>
              <a:t>    </a:t>
            </a:r>
            <a:r>
              <a:rPr lang="en-US" altLang="ru-RU" sz="2400" dirty="0" smtClean="0"/>
              <a:t>5.</a:t>
            </a:r>
            <a:r>
              <a:rPr lang="ru-RU" altLang="ru-RU" sz="2400" dirty="0" smtClean="0"/>
              <a:t> Полученный раствор</a:t>
            </a:r>
            <a:r>
              <a:rPr lang="en-US" altLang="ru-RU" sz="2400" dirty="0" smtClean="0"/>
              <a:t> </a:t>
            </a:r>
            <a:r>
              <a:rPr lang="ru-RU" altLang="ru-RU" sz="2400" dirty="0" smtClean="0"/>
              <a:t>разделить пополам</a:t>
            </a:r>
            <a:r>
              <a:rPr lang="en-US" altLang="ru-RU" sz="2400" dirty="0" smtClean="0"/>
              <a:t> </a:t>
            </a:r>
            <a:r>
              <a:rPr lang="ru-RU" altLang="ru-RU" sz="2400" dirty="0" smtClean="0"/>
              <a:t>с помощью цилиндра                                  </a:t>
            </a:r>
          </a:p>
          <a:p>
            <a:pPr marL="0" indent="0">
              <a:buFont typeface="Arial" panose="020B0604020202020204" pitchFamily="34" charset="0"/>
              <a:buNone/>
            </a:pPr>
            <a:r>
              <a:rPr lang="ru-RU" altLang="ru-RU" sz="2400" dirty="0"/>
              <a:t> </a:t>
            </a:r>
            <a:r>
              <a:rPr lang="ru-RU" altLang="ru-RU" sz="2400" dirty="0" smtClean="0"/>
              <a:t>      (получаем растворы А и Б)</a:t>
            </a:r>
            <a:r>
              <a:rPr lang="en-US" altLang="ru-RU" sz="2400" dirty="0" smtClean="0"/>
              <a:t>. </a:t>
            </a:r>
            <a:r>
              <a:rPr lang="ru-RU" altLang="ru-RU" sz="2400" dirty="0" smtClean="0"/>
              <a:t>Поместить растворы А и Б в конические колбы</a:t>
            </a:r>
          </a:p>
          <a:p>
            <a:pPr marL="0" indent="0">
              <a:buFont typeface="Arial" panose="020B0604020202020204" pitchFamily="34" charset="0"/>
              <a:buNone/>
            </a:pPr>
            <a:r>
              <a:rPr lang="ru-RU" altLang="ru-RU" sz="2400" dirty="0" smtClean="0"/>
              <a:t>     6</a:t>
            </a:r>
            <a:r>
              <a:rPr lang="en-US" altLang="ru-RU" sz="2400" dirty="0" smtClean="0"/>
              <a:t>. </a:t>
            </a:r>
            <a:r>
              <a:rPr lang="ru-RU" altLang="ru-RU" sz="2400" dirty="0" smtClean="0"/>
              <a:t>Взвесить 1</a:t>
            </a:r>
            <a:r>
              <a:rPr lang="en-US" altLang="ru-RU" sz="2400" dirty="0" smtClean="0"/>
              <a:t>,1</a:t>
            </a:r>
            <a:r>
              <a:rPr lang="ru-RU" altLang="ru-RU" sz="2400" dirty="0" smtClean="0"/>
              <a:t> г поваренной соли и добавить соль к раствору А</a:t>
            </a:r>
            <a:endParaRPr lang="en-US" altLang="ru-RU" sz="2400" dirty="0" smtClean="0"/>
          </a:p>
          <a:p>
            <a:pPr marL="0" indent="0">
              <a:buFont typeface="Arial" panose="020B0604020202020204" pitchFamily="34" charset="0"/>
              <a:buNone/>
            </a:pPr>
            <a:r>
              <a:rPr lang="en-US" altLang="ru-RU" sz="2400" dirty="0" smtClean="0"/>
              <a:t>   </a:t>
            </a:r>
            <a:r>
              <a:rPr lang="ru-RU" altLang="ru-RU" sz="2400" dirty="0" smtClean="0"/>
              <a:t>  </a:t>
            </a:r>
            <a:r>
              <a:rPr lang="en-US" altLang="ru-RU" sz="2400" dirty="0" smtClean="0"/>
              <a:t>7. </a:t>
            </a:r>
            <a:r>
              <a:rPr lang="ru-RU" altLang="ru-RU" sz="2400" dirty="0" smtClean="0"/>
              <a:t>Отмерить 20 мл воды и добавить к раствору Б </a:t>
            </a:r>
          </a:p>
          <a:p>
            <a:pPr marL="0" indent="0">
              <a:spcBef>
                <a:spcPts val="0"/>
              </a:spcBef>
              <a:spcAft>
                <a:spcPts val="0"/>
              </a:spcAft>
              <a:buFont typeface="Arial" panose="020B0604020202020204" pitchFamily="34" charset="0"/>
              <a:buNone/>
            </a:pPr>
            <a:r>
              <a:rPr lang="ru-RU" altLang="ru-RU" sz="2400" dirty="0" smtClean="0"/>
              <a:t>     8</a:t>
            </a:r>
            <a:r>
              <a:rPr lang="en-US" altLang="ru-RU" sz="2400" dirty="0" smtClean="0"/>
              <a:t>. </a:t>
            </a:r>
            <a:r>
              <a:rPr lang="ru-RU" altLang="ru-RU" sz="2400" dirty="0" smtClean="0"/>
              <a:t>Вновь полученные растворы размешать с помощью стеклянной палочки</a:t>
            </a:r>
            <a:endParaRPr lang="en-US" altLang="ru-RU" sz="2400" dirty="0" smtClean="0"/>
          </a:p>
          <a:p>
            <a:pPr marL="0" indent="0">
              <a:spcBef>
                <a:spcPts val="0"/>
              </a:spcBef>
              <a:spcAft>
                <a:spcPts val="0"/>
              </a:spcAft>
              <a:buFont typeface="Arial" panose="020B0604020202020204" pitchFamily="34" charset="0"/>
              <a:buNone/>
            </a:pPr>
            <a:endParaRPr lang="ru-RU" altLang="ru-RU" sz="2400" dirty="0" smtClean="0"/>
          </a:p>
          <a:p>
            <a:pPr marL="0" indent="0">
              <a:spcBef>
                <a:spcPts val="0"/>
              </a:spcBef>
              <a:spcAft>
                <a:spcPts val="0"/>
              </a:spcAft>
              <a:buNone/>
            </a:pPr>
            <a:r>
              <a:rPr lang="ru-RU" altLang="ru-RU" sz="2400" dirty="0" smtClean="0">
                <a:solidFill>
                  <a:srgbClr val="990033"/>
                </a:solidFill>
              </a:rPr>
              <a:t>  *</a:t>
            </a:r>
            <a:r>
              <a:rPr lang="ru-RU" altLang="ru-RU" sz="2400" dirty="0" smtClean="0"/>
              <a:t>Примечание</a:t>
            </a:r>
            <a:r>
              <a:rPr lang="en-US" altLang="ru-RU" sz="2400" dirty="0" smtClean="0"/>
              <a:t>. C</a:t>
            </a:r>
            <a:r>
              <a:rPr lang="ru-RU" altLang="ru-RU" sz="2400" dirty="0" err="1" smtClean="0"/>
              <a:t>теклянную</a:t>
            </a:r>
            <a:r>
              <a:rPr lang="ru-RU" altLang="ru-RU" sz="2400" dirty="0" smtClean="0"/>
              <a:t> палочку желательно использовать с </a:t>
            </a:r>
            <a:r>
              <a:rPr lang="ru-RU" altLang="ru-RU" sz="2400" dirty="0"/>
              <a:t>резиновым или   </a:t>
            </a:r>
          </a:p>
          <a:p>
            <a:pPr marL="0" indent="0">
              <a:spcBef>
                <a:spcPts val="0"/>
              </a:spcBef>
              <a:spcAft>
                <a:spcPts val="0"/>
              </a:spcAft>
              <a:buNone/>
            </a:pPr>
            <a:r>
              <a:rPr lang="ru-RU" altLang="ru-RU" sz="2400" dirty="0"/>
              <a:t>       </a:t>
            </a:r>
            <a:r>
              <a:rPr lang="en-US" altLang="ru-RU" sz="2400" dirty="0" smtClean="0"/>
              <a:t>                        </a:t>
            </a:r>
            <a:r>
              <a:rPr lang="ru-RU" altLang="ru-RU" sz="2400" dirty="0" smtClean="0"/>
              <a:t>пластмассовым наконечником</a:t>
            </a:r>
            <a:endParaRPr lang="en-US" altLang="ru-RU" sz="2400" dirty="0"/>
          </a:p>
          <a:p>
            <a:pPr marL="0" indent="0">
              <a:buFont typeface="Arial" panose="020B0604020202020204" pitchFamily="34" charset="0"/>
              <a:buNone/>
            </a:pPr>
            <a:r>
              <a:rPr lang="en-US" altLang="ru-RU" sz="2400" dirty="0" smtClean="0"/>
              <a:t>  </a:t>
            </a:r>
            <a:endParaRPr lang="ru-RU" altLang="ru-RU" sz="2400" dirty="0" smtClean="0"/>
          </a:p>
        </p:txBody>
      </p:sp>
      <p:sp>
        <p:nvSpPr>
          <p:cNvPr id="4" name="TextBox 3"/>
          <p:cNvSpPr txBox="1"/>
          <p:nvPr/>
        </p:nvSpPr>
        <p:spPr>
          <a:xfrm>
            <a:off x="1034588" y="37675"/>
            <a:ext cx="10037762" cy="708025"/>
          </a:xfrm>
          <a:prstGeom prst="rect">
            <a:avLst/>
          </a:prstGeom>
          <a:solidFill>
            <a:schemeClr val="accent4">
              <a:lumMod val="20000"/>
              <a:lumOff val="80000"/>
            </a:schemeClr>
          </a:solidFill>
          <a:ln w="28575">
            <a:solidFill>
              <a:srgbClr val="CC9900"/>
            </a:solidFill>
          </a:ln>
        </p:spPr>
        <p:txBody>
          <a:bodyPr>
            <a:spAutoFit/>
          </a:bodyPr>
          <a:lstStyle/>
          <a:p>
            <a:pPr>
              <a:defRPr/>
            </a:pPr>
            <a:r>
              <a:rPr lang="ru-RU" dirty="0"/>
              <a:t>               </a:t>
            </a:r>
            <a:r>
              <a:rPr lang="ru-RU" dirty="0" smtClean="0"/>
              <a:t> </a:t>
            </a:r>
            <a:r>
              <a:rPr lang="ru-RU" sz="4000" b="0" i="1" dirty="0" smtClean="0"/>
              <a:t>Практические </a:t>
            </a:r>
            <a:r>
              <a:rPr lang="ru-RU" sz="4000" b="0" i="1" dirty="0"/>
              <a:t>действия</a:t>
            </a:r>
            <a:r>
              <a:rPr lang="en-US" sz="4000" b="0" i="1" dirty="0"/>
              <a:t> </a:t>
            </a:r>
            <a:r>
              <a:rPr lang="ru-RU" sz="4000" b="0" i="1" dirty="0"/>
              <a:t>по </a:t>
            </a:r>
            <a:r>
              <a:rPr lang="ru-RU" sz="4000" b="0" i="1" dirty="0" smtClean="0"/>
              <a:t>Заданию </a:t>
            </a:r>
            <a:r>
              <a:rPr lang="ru-RU" sz="4000" b="0" i="1" dirty="0"/>
              <a:t>1</a:t>
            </a:r>
          </a:p>
        </p:txBody>
      </p:sp>
      <p:pic>
        <p:nvPicPr>
          <p:cNvPr id="173060" name="Рисунок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90363" y="0"/>
            <a:ext cx="3730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1948" y="2860158"/>
            <a:ext cx="1669090" cy="2595425"/>
          </a:xfrm>
          <a:prstGeom prst="rect">
            <a:avLst/>
          </a:prstGeom>
          <a:ln w="28575">
            <a:solidFill>
              <a:schemeClr val="accent4">
                <a:lumMod val="75000"/>
              </a:schemeClr>
            </a:solidFill>
          </a:ln>
        </p:spPr>
      </p:pic>
    </p:spTree>
    <p:extLst>
      <p:ext uri="{BB962C8B-B14F-4D97-AF65-F5344CB8AC3E}">
        <p14:creationId xmlns:p14="http://schemas.microsoft.com/office/powerpoint/2010/main" val="146393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Объект 2"/>
          <p:cNvSpPr>
            <a:spLocks noGrp="1"/>
          </p:cNvSpPr>
          <p:nvPr>
            <p:ph idx="1"/>
          </p:nvPr>
        </p:nvSpPr>
        <p:spPr>
          <a:xfrm>
            <a:off x="198438" y="1255565"/>
            <a:ext cx="11912600" cy="5021262"/>
          </a:xfrm>
          <a:ln>
            <a:solidFill>
              <a:schemeClr val="bg1"/>
            </a:solidFill>
            <a:miter lim="800000"/>
            <a:headEnd/>
            <a:tailEnd/>
          </a:ln>
        </p:spPr>
        <p:txBody>
          <a:bodyPr/>
          <a:lstStyle/>
          <a:p>
            <a:pPr marL="0" indent="0">
              <a:buFont typeface="Arial" panose="020B0604020202020204" pitchFamily="34" charset="0"/>
              <a:buNone/>
            </a:pPr>
            <a:r>
              <a:rPr lang="en-US" altLang="ru-RU" dirty="0" smtClean="0"/>
              <a:t>                            </a:t>
            </a:r>
            <a:r>
              <a:rPr lang="ru-RU" altLang="ru-RU" dirty="0" smtClean="0"/>
              <a:t>               </a:t>
            </a:r>
            <a:r>
              <a:rPr lang="en-US" altLang="ru-RU" dirty="0" smtClean="0"/>
              <a:t>              </a:t>
            </a:r>
            <a:r>
              <a:rPr lang="ru-RU" altLang="ru-RU" u="sng" dirty="0" smtClean="0"/>
              <a:t>Задание </a:t>
            </a:r>
            <a:r>
              <a:rPr lang="en-US" altLang="ru-RU" u="sng" dirty="0" smtClean="0"/>
              <a:t>2</a:t>
            </a:r>
            <a:endParaRPr lang="ru-RU" altLang="ru-RU" u="sng" dirty="0" smtClean="0"/>
          </a:p>
          <a:p>
            <a:pPr marL="0" indent="0">
              <a:buFont typeface="Arial" panose="020B0604020202020204" pitchFamily="34" charset="0"/>
              <a:buNone/>
            </a:pPr>
            <a:r>
              <a:rPr lang="ru-RU" altLang="ru-RU" sz="2400" dirty="0" smtClean="0"/>
              <a:t>     Приготовьте 100 мл  0</a:t>
            </a:r>
            <a:r>
              <a:rPr lang="en-US" altLang="ru-RU" sz="2400" dirty="0" smtClean="0"/>
              <a:t>, </a:t>
            </a:r>
            <a:r>
              <a:rPr lang="ru-RU" altLang="ru-RU" sz="2400" dirty="0" smtClean="0"/>
              <a:t>028</a:t>
            </a:r>
            <a:r>
              <a:rPr lang="en-US" altLang="ru-RU" sz="2400" dirty="0" smtClean="0"/>
              <a:t> M </a:t>
            </a:r>
            <a:r>
              <a:rPr lang="ru-RU" altLang="ru-RU" sz="2400" dirty="0" smtClean="0"/>
              <a:t>раствора глюкозы С</a:t>
            </a:r>
            <a:r>
              <a:rPr lang="ru-RU" altLang="ru-RU" sz="2400" baseline="-25000" dirty="0" smtClean="0"/>
              <a:t>6</a:t>
            </a:r>
            <a:r>
              <a:rPr lang="ru-RU" altLang="ru-RU" sz="2400" dirty="0" smtClean="0"/>
              <a:t>Н</a:t>
            </a:r>
            <a:r>
              <a:rPr lang="ru-RU" altLang="ru-RU" sz="2400" baseline="-25000" dirty="0" smtClean="0"/>
              <a:t>12</a:t>
            </a:r>
            <a:r>
              <a:rPr lang="ru-RU" altLang="ru-RU" sz="2400" dirty="0" smtClean="0"/>
              <a:t>О</a:t>
            </a:r>
            <a:r>
              <a:rPr lang="ru-RU" altLang="ru-RU" sz="2400" baseline="-25000" dirty="0" smtClean="0"/>
              <a:t>6</a:t>
            </a:r>
            <a:r>
              <a:rPr lang="ru-RU" altLang="ru-RU" sz="2400" dirty="0" smtClean="0"/>
              <a:t>  (с концентрацией глюкозы        </a:t>
            </a:r>
          </a:p>
          <a:p>
            <a:pPr marL="0" indent="0">
              <a:buFont typeface="Arial" panose="020B0604020202020204" pitchFamily="34" charset="0"/>
              <a:buNone/>
            </a:pPr>
            <a:r>
              <a:rPr lang="ru-RU" altLang="ru-RU" sz="2400" dirty="0"/>
              <a:t> </a:t>
            </a:r>
            <a:r>
              <a:rPr lang="ru-RU" altLang="ru-RU" sz="2400" dirty="0" smtClean="0"/>
              <a:t>    в растворе 0</a:t>
            </a:r>
            <a:r>
              <a:rPr lang="en-US" altLang="ru-RU" sz="2400" dirty="0" smtClean="0"/>
              <a:t>, 028 </a:t>
            </a:r>
            <a:r>
              <a:rPr lang="ru-RU" altLang="ru-RU" sz="2400" dirty="0" smtClean="0"/>
              <a:t>моль/л)</a:t>
            </a:r>
          </a:p>
          <a:p>
            <a:pPr marL="0" indent="0">
              <a:buFont typeface="Arial" panose="020B0604020202020204" pitchFamily="34" charset="0"/>
              <a:buNone/>
            </a:pPr>
            <a:r>
              <a:rPr lang="ru-RU" altLang="ru-RU" dirty="0" smtClean="0"/>
              <a:t>    </a:t>
            </a:r>
            <a:r>
              <a:rPr lang="ru-RU" altLang="ru-RU" sz="2400" dirty="0" smtClean="0"/>
              <a:t>1)  Какую массу соли (г) необходимо взвесить для приготовления раствора</a:t>
            </a:r>
            <a:endParaRPr lang="en-US" altLang="ru-RU" sz="2400" dirty="0" smtClean="0"/>
          </a:p>
          <a:p>
            <a:pPr marL="0" indent="0">
              <a:buFont typeface="Arial" panose="020B0604020202020204" pitchFamily="34" charset="0"/>
              <a:buNone/>
            </a:pPr>
            <a:r>
              <a:rPr lang="en-US" altLang="ru-RU" sz="2400" dirty="0" smtClean="0"/>
              <a:t>                                       </a:t>
            </a:r>
            <a:r>
              <a:rPr lang="ru-RU" altLang="ru-RU" sz="2400" dirty="0" smtClean="0"/>
              <a:t>А)</a:t>
            </a:r>
            <a:r>
              <a:rPr lang="en-US" altLang="ru-RU" sz="2400" dirty="0" smtClean="0"/>
              <a:t>      </a:t>
            </a:r>
            <a:r>
              <a:rPr lang="ru-RU" altLang="ru-RU" sz="2400" dirty="0" smtClean="0"/>
              <a:t>в 1000 мл  должно содержаться  0</a:t>
            </a:r>
            <a:r>
              <a:rPr lang="en-US" altLang="ru-RU" sz="2400" dirty="0" smtClean="0"/>
              <a:t>, 028 </a:t>
            </a:r>
            <a:r>
              <a:rPr lang="ru-RU" altLang="ru-RU" sz="2400" dirty="0" smtClean="0"/>
              <a:t>моль глюкозы</a:t>
            </a:r>
            <a:r>
              <a:rPr lang="en-US" altLang="ru-RU" sz="2400" dirty="0" smtClean="0"/>
              <a:t>,</a:t>
            </a:r>
          </a:p>
          <a:p>
            <a:pPr marL="0" indent="0">
              <a:buFont typeface="Arial" panose="020B0604020202020204" pitchFamily="34" charset="0"/>
              <a:buNone/>
            </a:pPr>
            <a:r>
              <a:rPr lang="en-US" altLang="ru-RU" sz="2400" dirty="0" smtClean="0"/>
              <a:t>                                            </a:t>
            </a:r>
            <a:r>
              <a:rPr lang="ru-RU" altLang="ru-RU" sz="2400" dirty="0" smtClean="0"/>
              <a:t>     в 100 мл  ---------------   0</a:t>
            </a:r>
            <a:r>
              <a:rPr lang="en-US" altLang="ru-RU" sz="2400" dirty="0" smtClean="0"/>
              <a:t>, 0028 </a:t>
            </a:r>
            <a:r>
              <a:rPr lang="ru-RU" altLang="ru-RU" sz="2400" dirty="0" smtClean="0"/>
              <a:t>моль глюкозы</a:t>
            </a:r>
          </a:p>
          <a:p>
            <a:pPr marL="0" indent="0">
              <a:buFont typeface="Arial" panose="020B0604020202020204" pitchFamily="34" charset="0"/>
              <a:buNone/>
            </a:pPr>
            <a:r>
              <a:rPr lang="ru-RU" altLang="ru-RU" sz="2400" dirty="0" smtClean="0"/>
              <a:t>                                       Б)   </a:t>
            </a:r>
            <a:r>
              <a:rPr lang="en-US" altLang="ru-RU" sz="2400" dirty="0" smtClean="0"/>
              <a:t>m (C</a:t>
            </a:r>
            <a:r>
              <a:rPr lang="en-US" altLang="ru-RU" sz="2400" baseline="-25000" dirty="0" smtClean="0"/>
              <a:t>6</a:t>
            </a:r>
            <a:r>
              <a:rPr lang="en-US" altLang="ru-RU" sz="2400" dirty="0" smtClean="0"/>
              <a:t>H</a:t>
            </a:r>
            <a:r>
              <a:rPr lang="en-US" altLang="ru-RU" sz="2400" baseline="-25000" dirty="0" smtClean="0"/>
              <a:t>12</a:t>
            </a:r>
            <a:r>
              <a:rPr lang="en-US" altLang="ru-RU" sz="2400" dirty="0" smtClean="0"/>
              <a:t>O</a:t>
            </a:r>
            <a:r>
              <a:rPr lang="en-US" altLang="ru-RU" sz="2400" baseline="-25000" dirty="0" smtClean="0"/>
              <a:t>6</a:t>
            </a:r>
            <a:r>
              <a:rPr lang="en-US" altLang="ru-RU" sz="2400" dirty="0" smtClean="0"/>
              <a:t>) = 180</a:t>
            </a:r>
            <a:r>
              <a:rPr lang="ru-RU" altLang="ru-RU" sz="2400" dirty="0" smtClean="0"/>
              <a:t> г/моль · </a:t>
            </a:r>
            <a:r>
              <a:rPr lang="en-US" altLang="ru-RU" sz="2400" dirty="0" smtClean="0"/>
              <a:t> 0, 0028</a:t>
            </a:r>
            <a:r>
              <a:rPr lang="ru-RU" altLang="ru-RU" sz="2400" dirty="0" smtClean="0"/>
              <a:t> моль</a:t>
            </a:r>
            <a:r>
              <a:rPr lang="en-US" altLang="ru-RU" sz="2400" dirty="0" smtClean="0"/>
              <a:t> = </a:t>
            </a:r>
            <a:r>
              <a:rPr lang="en-US" altLang="ru-RU" sz="2400" b="1" dirty="0" smtClean="0"/>
              <a:t>0,5 </a:t>
            </a:r>
            <a:r>
              <a:rPr lang="ru-RU" altLang="ru-RU" sz="2400" b="1" dirty="0" smtClean="0"/>
              <a:t>г</a:t>
            </a:r>
          </a:p>
          <a:p>
            <a:pPr marL="0" indent="0">
              <a:buFont typeface="Arial" panose="020B0604020202020204" pitchFamily="34" charset="0"/>
              <a:buNone/>
            </a:pPr>
            <a:r>
              <a:rPr lang="ru-RU" altLang="ru-RU" sz="2400" dirty="0" smtClean="0"/>
              <a:t>       2) Какой объем воды (мл) необходим для приготовления раствора</a:t>
            </a:r>
            <a:r>
              <a:rPr lang="en-US" altLang="ru-RU" sz="2400" dirty="0" smtClean="0"/>
              <a:t>:</a:t>
            </a:r>
            <a:r>
              <a:rPr lang="ru-RU" altLang="ru-RU" sz="2400" dirty="0" smtClean="0"/>
              <a:t>   </a:t>
            </a:r>
          </a:p>
          <a:p>
            <a:pPr marL="0" indent="0">
              <a:buFont typeface="Arial" panose="020B0604020202020204" pitchFamily="34" charset="0"/>
              <a:buNone/>
            </a:pPr>
            <a:r>
              <a:rPr lang="ru-RU" altLang="ru-RU" sz="2400" dirty="0" smtClean="0"/>
              <a:t>            Ко внесенной в колбу массе  глюкозы добавляем воды до метки 100 мл</a:t>
            </a:r>
          </a:p>
          <a:p>
            <a:pPr marL="0" indent="0">
              <a:buFont typeface="Arial" panose="020B0604020202020204" pitchFamily="34" charset="0"/>
              <a:buNone/>
            </a:pPr>
            <a:r>
              <a:rPr lang="ru-RU" altLang="ru-RU" sz="2400" dirty="0" smtClean="0"/>
              <a:t>                                                                            </a:t>
            </a:r>
            <a:r>
              <a:rPr lang="en-US" altLang="ru-RU" sz="2400" dirty="0" smtClean="0"/>
              <a:t> </a:t>
            </a:r>
            <a:r>
              <a:rPr lang="ru-RU" altLang="ru-RU" sz="2400" dirty="0" smtClean="0"/>
              <a:t>                                                                                   </a:t>
            </a:r>
          </a:p>
          <a:p>
            <a:pPr marL="0" indent="0">
              <a:buFont typeface="Arial" panose="020B0604020202020204" pitchFamily="34" charset="0"/>
              <a:buNone/>
            </a:pPr>
            <a:endParaRPr lang="en-US" altLang="ru-RU" sz="2000" u="sng" dirty="0" smtClean="0"/>
          </a:p>
          <a:p>
            <a:pPr marL="0" indent="0">
              <a:buFont typeface="Arial" panose="020B0604020202020204" pitchFamily="34" charset="0"/>
              <a:buNone/>
            </a:pPr>
            <a:endParaRPr lang="ru-RU" altLang="ru-RU" u="sng" dirty="0" smtClean="0"/>
          </a:p>
        </p:txBody>
      </p:sp>
      <p:pic>
        <p:nvPicPr>
          <p:cNvPr id="174084" name="Рисунок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22113" y="0"/>
            <a:ext cx="34131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1"/>
          <p:cNvSpPr>
            <a:spLocks noGrp="1"/>
          </p:cNvSpPr>
          <p:nvPr>
            <p:ph type="title"/>
          </p:nvPr>
        </p:nvSpPr>
        <p:spPr>
          <a:xfrm>
            <a:off x="363318" y="170656"/>
            <a:ext cx="11171236" cy="669851"/>
          </a:xfrm>
          <a:solidFill>
            <a:schemeClr val="accent6">
              <a:lumMod val="20000"/>
              <a:lumOff val="80000"/>
            </a:schemeClr>
          </a:solidFill>
          <a:ln w="28575">
            <a:solidFill>
              <a:schemeClr val="accent4">
                <a:lumMod val="75000"/>
              </a:schemeClr>
            </a:solidFill>
          </a:ln>
        </p:spPr>
        <p:txBody>
          <a:bodyPr/>
          <a:lstStyle/>
          <a:p>
            <a:pPr>
              <a:defRPr/>
            </a:pPr>
            <a:r>
              <a:rPr lang="ru-RU" dirty="0" smtClean="0"/>
              <a:t> </a:t>
            </a:r>
            <a:r>
              <a:rPr lang="en-US" dirty="0" smtClean="0"/>
              <a:t>    </a:t>
            </a:r>
            <a:r>
              <a:rPr lang="ru-RU" sz="4000" b="1" i="1" dirty="0" smtClean="0"/>
              <a:t>Пример записей расчетной части по Заданию 2</a:t>
            </a:r>
            <a:endParaRPr lang="ru-RU" sz="40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5693" y="1284288"/>
            <a:ext cx="11431145" cy="5573712"/>
          </a:xfrm>
        </p:spPr>
        <p:txBody>
          <a:bodyPr/>
          <a:lstStyle/>
          <a:p>
            <a:pPr marL="0" indent="0">
              <a:buFont typeface="Arial" panose="020B0604020202020204" pitchFamily="34" charset="0"/>
              <a:buNone/>
              <a:defRPr/>
            </a:pPr>
            <a:r>
              <a:rPr lang="ru-RU" dirty="0" smtClean="0"/>
              <a:t>                                       </a:t>
            </a:r>
            <a:r>
              <a:rPr lang="en-US" dirty="0" smtClean="0"/>
              <a:t>             </a:t>
            </a:r>
            <a:r>
              <a:rPr lang="en-US" u="sng" dirty="0" smtClean="0"/>
              <a:t> </a:t>
            </a:r>
            <a:r>
              <a:rPr lang="ru-RU" u="sng" dirty="0" smtClean="0"/>
              <a:t>Задание 2</a:t>
            </a:r>
          </a:p>
          <a:p>
            <a:pPr marL="0" indent="0">
              <a:buNone/>
              <a:defRPr/>
            </a:pPr>
            <a:r>
              <a:rPr lang="en-US" sz="2400" dirty="0" smtClean="0"/>
              <a:t>1.   </a:t>
            </a:r>
            <a:r>
              <a:rPr lang="ru-RU" sz="2400" dirty="0" smtClean="0"/>
              <a:t>Взвесить глюкозу – 0</a:t>
            </a:r>
            <a:r>
              <a:rPr lang="en-US" sz="2400" dirty="0" smtClean="0"/>
              <a:t>,5  </a:t>
            </a:r>
            <a:r>
              <a:rPr lang="ru-RU" sz="2400" dirty="0" smtClean="0"/>
              <a:t>г</a:t>
            </a:r>
          </a:p>
          <a:p>
            <a:pPr marL="457200" indent="-457200">
              <a:buAutoNum type="arabicPeriod" startAt="2"/>
              <a:defRPr/>
            </a:pPr>
            <a:r>
              <a:rPr lang="ru-RU" sz="2400" dirty="0" smtClean="0"/>
              <a:t>Высыпать глюкозу в мерную колбу объемом 100 мл </a:t>
            </a:r>
          </a:p>
          <a:p>
            <a:pPr marL="0" indent="0">
              <a:buNone/>
              <a:defRPr/>
            </a:pPr>
            <a:r>
              <a:rPr lang="ru-RU" sz="2400" dirty="0"/>
              <a:t> </a:t>
            </a:r>
            <a:r>
              <a:rPr lang="ru-RU" sz="2400" dirty="0" smtClean="0"/>
              <a:t>      (через сухую воронку)</a:t>
            </a:r>
          </a:p>
          <a:p>
            <a:pPr marL="457200" indent="-457200">
              <a:buFont typeface="Arial" panose="020B0604020202020204" pitchFamily="34" charset="0"/>
              <a:buAutoNum type="arabicPeriod" startAt="3"/>
              <a:defRPr/>
            </a:pPr>
            <a:r>
              <a:rPr lang="ru-RU" sz="2400" dirty="0" smtClean="0"/>
              <a:t>Добавить в ту же мерную колбу примерно  половину всей необходимой </a:t>
            </a:r>
          </a:p>
          <a:p>
            <a:pPr marL="0" indent="0">
              <a:buNone/>
              <a:defRPr/>
            </a:pPr>
            <a:r>
              <a:rPr lang="ru-RU" sz="2400" dirty="0"/>
              <a:t> </a:t>
            </a:r>
            <a:r>
              <a:rPr lang="ru-RU" sz="2400" dirty="0" smtClean="0"/>
              <a:t>      воды из стаканчика</a:t>
            </a:r>
            <a:r>
              <a:rPr lang="en-US" sz="2400" dirty="0"/>
              <a:t>;</a:t>
            </a:r>
            <a:r>
              <a:rPr lang="en-US" sz="2400" dirty="0" smtClean="0"/>
              <a:t> </a:t>
            </a:r>
            <a:r>
              <a:rPr lang="ru-RU" sz="2400" dirty="0" smtClean="0"/>
              <a:t>закрыть колбу пробкой и </a:t>
            </a:r>
            <a:r>
              <a:rPr lang="ru-RU" sz="2400" dirty="0"/>
              <a:t>размешать </a:t>
            </a:r>
            <a:r>
              <a:rPr lang="ru-RU" sz="2400" dirty="0" smtClean="0"/>
              <a:t>раствор</a:t>
            </a:r>
            <a:r>
              <a:rPr lang="en-US" sz="2400" dirty="0" smtClean="0"/>
              <a:t>, </a:t>
            </a:r>
            <a:r>
              <a:rPr lang="ru-RU" sz="2400" dirty="0" smtClean="0"/>
              <a:t>время от </a:t>
            </a:r>
            <a:r>
              <a:rPr lang="en-US" sz="2400" dirty="0" smtClean="0"/>
              <a:t>  </a:t>
            </a:r>
          </a:p>
          <a:p>
            <a:pPr marL="0" indent="0">
              <a:buNone/>
              <a:defRPr/>
            </a:pPr>
            <a:r>
              <a:rPr lang="en-US" sz="2400" dirty="0"/>
              <a:t> </a:t>
            </a:r>
            <a:r>
              <a:rPr lang="en-US" sz="2400" dirty="0" smtClean="0"/>
              <a:t>     </a:t>
            </a:r>
            <a:r>
              <a:rPr lang="ru-RU" sz="2400" dirty="0" smtClean="0"/>
              <a:t>времени</a:t>
            </a:r>
            <a:r>
              <a:rPr lang="en-US" sz="2400" dirty="0"/>
              <a:t>,</a:t>
            </a:r>
            <a:r>
              <a:rPr lang="ru-RU" sz="2400" dirty="0"/>
              <a:t> </a:t>
            </a:r>
            <a:r>
              <a:rPr lang="ru-RU" sz="2400" dirty="0" smtClean="0"/>
              <a:t>переворачивая </a:t>
            </a:r>
            <a:r>
              <a:rPr lang="ru-RU" sz="2400" dirty="0"/>
              <a:t>колбу</a:t>
            </a:r>
            <a:r>
              <a:rPr lang="en-US" sz="2400" dirty="0"/>
              <a:t> </a:t>
            </a:r>
            <a:r>
              <a:rPr lang="ru-RU" sz="2400" dirty="0"/>
              <a:t>с </a:t>
            </a:r>
            <a:r>
              <a:rPr lang="ru-RU" sz="2400" dirty="0" smtClean="0"/>
              <a:t>раствором</a:t>
            </a:r>
            <a:r>
              <a:rPr lang="en-US" sz="2400" dirty="0"/>
              <a:t> </a:t>
            </a:r>
            <a:r>
              <a:rPr lang="en-US" sz="2400" u="sng" dirty="0" smtClean="0"/>
              <a:t>(</a:t>
            </a:r>
            <a:r>
              <a:rPr lang="ru-RU" sz="2400" u="sng" dirty="0" smtClean="0"/>
              <a:t>см</a:t>
            </a:r>
            <a:r>
              <a:rPr lang="en-US" sz="2400" u="sng" dirty="0" smtClean="0"/>
              <a:t> </a:t>
            </a:r>
            <a:r>
              <a:rPr lang="ru-RU" sz="2400" u="sng" dirty="0" smtClean="0"/>
              <a:t>слайды 13</a:t>
            </a:r>
            <a:r>
              <a:rPr lang="en-US" sz="2400" u="sng" dirty="0" smtClean="0"/>
              <a:t>5,</a:t>
            </a:r>
            <a:r>
              <a:rPr lang="ru-RU" sz="2400" u="sng" dirty="0" smtClean="0"/>
              <a:t> 143</a:t>
            </a:r>
            <a:r>
              <a:rPr lang="en-US" sz="2400" u="sng" dirty="0" smtClean="0"/>
              <a:t>)</a:t>
            </a:r>
            <a:endParaRPr lang="ru-RU" sz="2400" u="sng" dirty="0" smtClean="0"/>
          </a:p>
          <a:p>
            <a:pPr marL="0" indent="0">
              <a:buNone/>
              <a:defRPr/>
            </a:pPr>
            <a:r>
              <a:rPr lang="ru-RU" sz="2400" dirty="0"/>
              <a:t> </a:t>
            </a:r>
            <a:r>
              <a:rPr lang="ru-RU" sz="2400" dirty="0" smtClean="0"/>
              <a:t>4</a:t>
            </a:r>
            <a:r>
              <a:rPr lang="en-US" sz="2400" dirty="0" smtClean="0"/>
              <a:t>.  </a:t>
            </a:r>
            <a:r>
              <a:rPr lang="ru-RU" sz="2400" dirty="0" smtClean="0"/>
              <a:t>Добавить остальную часть воды в колбу с раствором до метки 100 мл                 </a:t>
            </a:r>
          </a:p>
          <a:p>
            <a:pPr marL="0" indent="0">
              <a:buNone/>
              <a:defRPr/>
            </a:pPr>
            <a:r>
              <a:rPr lang="ru-RU" sz="2400" dirty="0"/>
              <a:t> </a:t>
            </a:r>
            <a:r>
              <a:rPr lang="ru-RU" sz="2400" dirty="0" smtClean="0"/>
              <a:t>     (по нижней границе мениска)</a:t>
            </a:r>
            <a:r>
              <a:rPr lang="en-US" sz="2400" dirty="0" smtClean="0"/>
              <a:t>;</a:t>
            </a:r>
            <a:r>
              <a:rPr lang="ru-RU" sz="2400" dirty="0"/>
              <a:t> </a:t>
            </a:r>
            <a:r>
              <a:rPr lang="ru-RU" sz="2400" dirty="0" smtClean="0"/>
              <a:t>закрыть</a:t>
            </a:r>
            <a:r>
              <a:rPr lang="en-US" sz="2400" dirty="0" smtClean="0"/>
              <a:t> </a:t>
            </a:r>
            <a:r>
              <a:rPr lang="ru-RU" sz="2400" dirty="0" smtClean="0"/>
              <a:t>колбу </a:t>
            </a:r>
            <a:r>
              <a:rPr lang="ru-RU" sz="2400" dirty="0"/>
              <a:t>пробкой и </a:t>
            </a:r>
            <a:r>
              <a:rPr lang="ru-RU" sz="2400" dirty="0" smtClean="0"/>
              <a:t>размешать </a:t>
            </a:r>
            <a:r>
              <a:rPr lang="ru-RU" sz="2400" dirty="0"/>
              <a:t>раствор  </a:t>
            </a:r>
            <a:endParaRPr lang="ru-RU" sz="2400" dirty="0" smtClean="0"/>
          </a:p>
          <a:p>
            <a:pPr marL="0" indent="0">
              <a:buNone/>
              <a:defRPr/>
            </a:pPr>
            <a:r>
              <a:rPr lang="ru-RU" sz="2400" dirty="0" smtClean="0"/>
              <a:t> </a:t>
            </a:r>
            <a:r>
              <a:rPr lang="ru-RU" sz="2400" dirty="0" smtClean="0">
                <a:solidFill>
                  <a:srgbClr val="FF0000"/>
                </a:solidFill>
              </a:rPr>
              <a:t>*</a:t>
            </a:r>
            <a:r>
              <a:rPr lang="ru-RU" sz="2400" dirty="0" smtClean="0"/>
              <a:t>Примечание</a:t>
            </a:r>
            <a:r>
              <a:rPr lang="en-US" sz="2400" dirty="0" smtClean="0"/>
              <a:t>. </a:t>
            </a:r>
            <a:r>
              <a:rPr lang="ru-RU" sz="2400" dirty="0" smtClean="0"/>
              <a:t>В работе можно использовать вещества по вашему выбору (например</a:t>
            </a:r>
            <a:r>
              <a:rPr lang="en-US" sz="2400" dirty="0" smtClean="0"/>
              <a:t>,</a:t>
            </a:r>
            <a:r>
              <a:rPr lang="ru-RU" sz="2400" dirty="0" smtClean="0"/>
              <a:t>   </a:t>
            </a:r>
          </a:p>
          <a:p>
            <a:pPr marL="0" indent="0">
              <a:buNone/>
              <a:defRPr/>
            </a:pPr>
            <a:r>
              <a:rPr lang="ru-RU" sz="2400" dirty="0"/>
              <a:t> </a:t>
            </a:r>
            <a:r>
              <a:rPr lang="ru-RU" sz="2400" dirty="0" smtClean="0"/>
              <a:t>                             более доступные - сахарозу или поваренную соль</a:t>
            </a:r>
            <a:r>
              <a:rPr lang="en-US" sz="2400" dirty="0" smtClean="0"/>
              <a:t>. </a:t>
            </a:r>
            <a:r>
              <a:rPr lang="ru-RU" sz="2400" dirty="0" smtClean="0"/>
              <a:t>Все расчеты будут  </a:t>
            </a:r>
          </a:p>
          <a:p>
            <a:pPr marL="0" indent="0">
              <a:buNone/>
              <a:defRPr/>
            </a:pPr>
            <a:r>
              <a:rPr lang="ru-RU" sz="2400" dirty="0"/>
              <a:t> </a:t>
            </a:r>
            <a:r>
              <a:rPr lang="ru-RU" sz="2400" dirty="0" smtClean="0"/>
              <a:t>                             аналогичны представленным расчетам в данной работе)                 </a:t>
            </a:r>
          </a:p>
        </p:txBody>
      </p:sp>
      <p:sp>
        <p:nvSpPr>
          <p:cNvPr id="4" name="TextBox 3"/>
          <p:cNvSpPr txBox="1"/>
          <p:nvPr/>
        </p:nvSpPr>
        <p:spPr>
          <a:xfrm>
            <a:off x="1284288" y="128588"/>
            <a:ext cx="9686925" cy="708025"/>
          </a:xfrm>
          <a:prstGeom prst="rect">
            <a:avLst/>
          </a:prstGeom>
          <a:solidFill>
            <a:schemeClr val="accent6">
              <a:lumMod val="20000"/>
              <a:lumOff val="80000"/>
            </a:schemeClr>
          </a:solidFill>
          <a:ln w="28575">
            <a:solidFill>
              <a:srgbClr val="CC9900"/>
            </a:solidFill>
          </a:ln>
        </p:spPr>
        <p:txBody>
          <a:bodyPr>
            <a:spAutoFit/>
          </a:bodyPr>
          <a:lstStyle/>
          <a:p>
            <a:pPr>
              <a:defRPr/>
            </a:pPr>
            <a:r>
              <a:rPr lang="ru-RU" dirty="0"/>
              <a:t>           </a:t>
            </a:r>
            <a:r>
              <a:rPr lang="ru-RU" sz="4000" b="0" i="1" dirty="0"/>
              <a:t>Практические действия по </a:t>
            </a:r>
            <a:r>
              <a:rPr lang="ru-RU" sz="4000" b="0" i="1" dirty="0" smtClean="0"/>
              <a:t>Заданию </a:t>
            </a:r>
            <a:r>
              <a:rPr lang="ru-RU" sz="4000" b="0" i="1" dirty="0"/>
              <a:t>2</a:t>
            </a:r>
          </a:p>
        </p:txBody>
      </p:sp>
      <p:pic>
        <p:nvPicPr>
          <p:cNvPr id="175108" name="Рисунок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30050" y="0"/>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9276" y="938767"/>
            <a:ext cx="1781937" cy="2178788"/>
          </a:xfrm>
          <a:prstGeom prst="rect">
            <a:avLst/>
          </a:prstGeom>
          <a:ln w="28575">
            <a:solidFill>
              <a:schemeClr val="accent4">
                <a:lumMod val="75000"/>
              </a:schemeClr>
            </a:solidFill>
          </a:ln>
        </p:spPr>
      </p:pic>
    </p:spTree>
    <p:extLst>
      <p:ext uri="{BB962C8B-B14F-4D97-AF65-F5344CB8AC3E}">
        <p14:creationId xmlns:p14="http://schemas.microsoft.com/office/powerpoint/2010/main" val="67696071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3078"/>
            <a:ext cx="12192000" cy="613070"/>
          </a:xfrm>
          <a:solidFill>
            <a:schemeClr val="accent4">
              <a:lumMod val="20000"/>
              <a:lumOff val="80000"/>
            </a:schemeClr>
          </a:solidFill>
        </p:spPr>
        <p:txBody>
          <a:bodyPr/>
          <a:lstStyle/>
          <a:p>
            <a:r>
              <a:rPr lang="ru-RU" b="1" i="1" dirty="0" smtClean="0">
                <a:solidFill>
                  <a:srgbClr val="990033"/>
                </a:solidFill>
              </a:rPr>
              <a:t>         Правила взвешивания сыпучих веществ</a:t>
            </a:r>
            <a:endParaRPr lang="ru-RU" b="1" i="1" dirty="0">
              <a:solidFill>
                <a:srgbClr val="990033"/>
              </a:solidFill>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08874" y="1637414"/>
            <a:ext cx="4734589" cy="3689498"/>
          </a:xfrm>
        </p:spPr>
      </p:pic>
      <p:sp>
        <p:nvSpPr>
          <p:cNvPr id="5" name="TextBox 4"/>
          <p:cNvSpPr txBox="1"/>
          <p:nvPr/>
        </p:nvSpPr>
        <p:spPr>
          <a:xfrm>
            <a:off x="85061" y="656148"/>
            <a:ext cx="7006856" cy="6001643"/>
          </a:xfrm>
          <a:prstGeom prst="rect">
            <a:avLst/>
          </a:prstGeom>
          <a:noFill/>
        </p:spPr>
        <p:txBody>
          <a:bodyPr wrap="square" rtlCol="0">
            <a:spAutoFit/>
          </a:bodyPr>
          <a:lstStyle/>
          <a:p>
            <a:r>
              <a:rPr lang="en-US" sz="2400" dirty="0"/>
              <a:t> </a:t>
            </a:r>
            <a:r>
              <a:rPr lang="en-US" sz="2400" dirty="0" smtClean="0"/>
              <a:t> </a:t>
            </a:r>
            <a:r>
              <a:rPr lang="ru-RU" sz="2400" dirty="0" smtClean="0"/>
              <a:t>              </a:t>
            </a:r>
            <a:endParaRPr lang="ru-RU" dirty="0" smtClean="0"/>
          </a:p>
          <a:p>
            <a:r>
              <a:rPr lang="ru-RU" dirty="0" smtClean="0"/>
              <a:t>1</a:t>
            </a:r>
            <a:r>
              <a:rPr lang="en-US" dirty="0" smtClean="0"/>
              <a:t>. </a:t>
            </a:r>
            <a:r>
              <a:rPr lang="ru-RU" dirty="0" smtClean="0"/>
              <a:t>Проверьте исправность весов и их равновесное    </a:t>
            </a:r>
          </a:p>
          <a:p>
            <a:r>
              <a:rPr lang="ru-RU" dirty="0"/>
              <a:t> </a:t>
            </a:r>
            <a:r>
              <a:rPr lang="ru-RU" dirty="0" smtClean="0"/>
              <a:t>    состояние</a:t>
            </a:r>
          </a:p>
          <a:p>
            <a:r>
              <a:rPr lang="ru-RU" dirty="0" smtClean="0"/>
              <a:t>2</a:t>
            </a:r>
            <a:r>
              <a:rPr lang="en-US" dirty="0" smtClean="0"/>
              <a:t>. </a:t>
            </a:r>
            <a:r>
              <a:rPr lang="ru-RU" dirty="0" smtClean="0"/>
              <a:t>Установите на левую чашку весов пустую тару для   </a:t>
            </a:r>
          </a:p>
          <a:p>
            <a:r>
              <a:rPr lang="ru-RU" dirty="0"/>
              <a:t> </a:t>
            </a:r>
            <a:r>
              <a:rPr lang="ru-RU" dirty="0" smtClean="0"/>
              <a:t>    сыпучего вещества или положите чистый листок    </a:t>
            </a:r>
          </a:p>
          <a:p>
            <a:r>
              <a:rPr lang="ru-RU" dirty="0"/>
              <a:t> </a:t>
            </a:r>
            <a:r>
              <a:rPr lang="ru-RU" dirty="0" smtClean="0"/>
              <a:t>    бумаги</a:t>
            </a:r>
          </a:p>
          <a:p>
            <a:r>
              <a:rPr lang="en-US" dirty="0"/>
              <a:t>3</a:t>
            </a:r>
            <a:r>
              <a:rPr lang="en-US" dirty="0" smtClean="0"/>
              <a:t>. </a:t>
            </a:r>
            <a:r>
              <a:rPr lang="ru-RU" dirty="0" smtClean="0"/>
              <a:t>Уравновесьте </a:t>
            </a:r>
            <a:r>
              <a:rPr lang="ru-RU" dirty="0"/>
              <a:t>весы с помощью бумаги </a:t>
            </a:r>
            <a:r>
              <a:rPr lang="ru-RU" dirty="0" smtClean="0"/>
              <a:t>или мелких     </a:t>
            </a:r>
          </a:p>
          <a:p>
            <a:r>
              <a:rPr lang="ru-RU" dirty="0"/>
              <a:t> </a:t>
            </a:r>
            <a:r>
              <a:rPr lang="ru-RU" dirty="0" smtClean="0"/>
              <a:t>    гирек (переносите их из коробки с разновесами              </a:t>
            </a:r>
          </a:p>
          <a:p>
            <a:r>
              <a:rPr lang="ru-RU" dirty="0"/>
              <a:t> </a:t>
            </a:r>
            <a:r>
              <a:rPr lang="ru-RU" dirty="0" smtClean="0"/>
              <a:t>    с помощью пинцета)</a:t>
            </a:r>
            <a:endParaRPr lang="en-US" dirty="0" smtClean="0"/>
          </a:p>
          <a:p>
            <a:r>
              <a:rPr lang="en-US" dirty="0" smtClean="0"/>
              <a:t>4. </a:t>
            </a:r>
            <a:r>
              <a:rPr lang="ru-RU" dirty="0" smtClean="0"/>
              <a:t>На правую чашку весов поставьте гирьки</a:t>
            </a:r>
            <a:r>
              <a:rPr lang="en-US" dirty="0" smtClean="0"/>
              <a:t>, </a:t>
            </a:r>
            <a:r>
              <a:rPr lang="ru-RU" dirty="0" smtClean="0"/>
              <a:t>суммарная       </a:t>
            </a:r>
          </a:p>
          <a:p>
            <a:r>
              <a:rPr lang="ru-RU" dirty="0"/>
              <a:t> </a:t>
            </a:r>
            <a:r>
              <a:rPr lang="ru-RU" dirty="0" smtClean="0"/>
              <a:t>    масса которых соответствует нужной вам массы   </a:t>
            </a:r>
          </a:p>
          <a:p>
            <a:r>
              <a:rPr lang="ru-RU" dirty="0"/>
              <a:t> </a:t>
            </a:r>
            <a:r>
              <a:rPr lang="ru-RU" dirty="0" smtClean="0"/>
              <a:t>   вещества</a:t>
            </a:r>
          </a:p>
          <a:p>
            <a:r>
              <a:rPr lang="ru-RU" dirty="0"/>
              <a:t>5</a:t>
            </a:r>
            <a:r>
              <a:rPr lang="en-US" dirty="0"/>
              <a:t>.</a:t>
            </a:r>
            <a:r>
              <a:rPr lang="ru-RU" dirty="0"/>
              <a:t> </a:t>
            </a:r>
            <a:r>
              <a:rPr lang="ru-RU" u="sng" dirty="0"/>
              <a:t>При открытых весах </a:t>
            </a:r>
            <a:r>
              <a:rPr lang="ru-RU" dirty="0"/>
              <a:t>с помощью шпателя </a:t>
            </a:r>
            <a:r>
              <a:rPr lang="ru-RU" dirty="0" smtClean="0"/>
              <a:t>насыпаете   </a:t>
            </a:r>
            <a:endParaRPr lang="ru-RU" dirty="0"/>
          </a:p>
          <a:p>
            <a:r>
              <a:rPr lang="ru-RU" dirty="0"/>
              <a:t>    небольшими порциями сыпучее вещество в пустую     </a:t>
            </a:r>
          </a:p>
          <a:p>
            <a:r>
              <a:rPr lang="ru-RU" dirty="0"/>
              <a:t>    подготовленную тару или на </a:t>
            </a:r>
            <a:r>
              <a:rPr lang="ru-RU" dirty="0" smtClean="0"/>
              <a:t>листок (на левой чашке)</a:t>
            </a:r>
            <a:endParaRPr lang="ru-RU" dirty="0"/>
          </a:p>
          <a:p>
            <a:r>
              <a:rPr lang="ru-RU" dirty="0"/>
              <a:t>6</a:t>
            </a:r>
            <a:r>
              <a:rPr lang="en-US" dirty="0"/>
              <a:t>. </a:t>
            </a:r>
            <a:r>
              <a:rPr lang="ru-RU" u="sng" dirty="0"/>
              <a:t>При закрытых </a:t>
            </a:r>
            <a:r>
              <a:rPr lang="ru-RU" u="sng" dirty="0" smtClean="0"/>
              <a:t>весах </a:t>
            </a:r>
            <a:r>
              <a:rPr lang="ru-RU" dirty="0" smtClean="0"/>
              <a:t>– отбавляете </a:t>
            </a:r>
            <a:r>
              <a:rPr lang="ru-RU" dirty="0"/>
              <a:t>массу вещества</a:t>
            </a:r>
            <a:r>
              <a:rPr lang="en-US" dirty="0"/>
              <a:t>, </a:t>
            </a:r>
            <a:r>
              <a:rPr lang="ru-RU" dirty="0"/>
              <a:t>если </a:t>
            </a:r>
            <a:r>
              <a:rPr lang="en-US" dirty="0"/>
              <a:t>  </a:t>
            </a:r>
          </a:p>
          <a:p>
            <a:r>
              <a:rPr lang="en-US" dirty="0"/>
              <a:t>    </a:t>
            </a:r>
            <a:r>
              <a:rPr lang="ru-RU" dirty="0"/>
              <a:t>вещества было насыпано больше</a:t>
            </a:r>
            <a:r>
              <a:rPr lang="en-US" dirty="0"/>
              <a:t>, </a:t>
            </a:r>
            <a:r>
              <a:rPr lang="ru-RU" dirty="0"/>
              <a:t>чем это </a:t>
            </a:r>
            <a:r>
              <a:rPr lang="ru-RU" dirty="0" smtClean="0"/>
              <a:t>было надо</a:t>
            </a:r>
            <a:endParaRPr lang="en-US" dirty="0"/>
          </a:p>
          <a:p>
            <a:r>
              <a:rPr lang="en-US" dirty="0"/>
              <a:t>7. </a:t>
            </a:r>
            <a:r>
              <a:rPr lang="ru-RU" dirty="0"/>
              <a:t>По окончании </a:t>
            </a:r>
            <a:r>
              <a:rPr lang="ru-RU" dirty="0" smtClean="0"/>
              <a:t>работы необходимо </a:t>
            </a:r>
            <a:r>
              <a:rPr lang="ru-RU" dirty="0"/>
              <a:t>привести </a:t>
            </a:r>
            <a:r>
              <a:rPr lang="ru-RU" dirty="0" smtClean="0"/>
              <a:t>все в   </a:t>
            </a:r>
          </a:p>
          <a:p>
            <a:r>
              <a:rPr lang="ru-RU" dirty="0"/>
              <a:t> </a:t>
            </a:r>
            <a:r>
              <a:rPr lang="ru-RU" dirty="0" smtClean="0"/>
              <a:t>   порядок</a:t>
            </a:r>
            <a:r>
              <a:rPr lang="en-US" dirty="0" smtClean="0"/>
              <a:t>;</a:t>
            </a:r>
            <a:r>
              <a:rPr lang="ru-RU" dirty="0" smtClean="0"/>
              <a:t> весы и разновесы вернуть </a:t>
            </a:r>
            <a:r>
              <a:rPr lang="ru-RU" dirty="0"/>
              <a:t>в </a:t>
            </a:r>
            <a:r>
              <a:rPr lang="ru-RU" dirty="0" smtClean="0"/>
              <a:t>исходное состояние</a:t>
            </a:r>
            <a:endParaRPr lang="en-US" dirty="0"/>
          </a:p>
        </p:txBody>
      </p:sp>
      <p:pic>
        <p:nvPicPr>
          <p:cNvPr id="6"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30050" y="0"/>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52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Заголовок 1"/>
          <p:cNvSpPr>
            <a:spLocks noGrp="1"/>
          </p:cNvSpPr>
          <p:nvPr>
            <p:ph type="title"/>
          </p:nvPr>
        </p:nvSpPr>
        <p:spPr>
          <a:xfrm>
            <a:off x="2701925" y="-125671"/>
            <a:ext cx="9080500" cy="1325563"/>
          </a:xfrm>
          <a:solidFill>
            <a:schemeClr val="accent2">
              <a:lumMod val="20000"/>
              <a:lumOff val="80000"/>
            </a:schemeClr>
          </a:solidFill>
          <a:ln>
            <a:solidFill>
              <a:srgbClr val="CC9900"/>
            </a:solidFill>
          </a:ln>
        </p:spPr>
        <p:txBody>
          <a:bodyPr/>
          <a:lstStyle/>
          <a:p>
            <a:pPr>
              <a:defRPr/>
            </a:pPr>
            <a:r>
              <a:rPr lang="ru-RU" altLang="ru-RU" dirty="0" smtClean="0">
                <a:solidFill>
                  <a:srgbClr val="FF0000"/>
                </a:solidFill>
              </a:rPr>
              <a:t>      </a:t>
            </a:r>
            <a:r>
              <a:rPr lang="ru-RU" altLang="ru-RU" sz="4000" b="1" i="1" dirty="0" smtClean="0">
                <a:solidFill>
                  <a:srgbClr val="FF0000"/>
                </a:solidFill>
              </a:rPr>
              <a:t>Лабораторные принадлежности</a:t>
            </a:r>
            <a:r>
              <a:rPr lang="en-US" altLang="ru-RU" sz="4000" b="1" i="1" dirty="0" smtClean="0">
                <a:solidFill>
                  <a:srgbClr val="FF0000"/>
                </a:solidFill>
              </a:rPr>
              <a:t>, </a:t>
            </a:r>
            <a:r>
              <a:rPr lang="ru-RU" altLang="ru-RU" sz="4000" b="1" i="1" dirty="0" smtClean="0">
                <a:solidFill>
                  <a:srgbClr val="FF0000"/>
                </a:solidFill>
              </a:rPr>
              <a:t>вспомогательные материалы для ПР</a:t>
            </a:r>
          </a:p>
        </p:txBody>
      </p:sp>
      <p:pic>
        <p:nvPicPr>
          <p:cNvPr id="176131"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63713"/>
            <a:ext cx="1571625" cy="2265362"/>
          </a:xfrm>
        </p:spPr>
      </p:pic>
      <p:pic>
        <p:nvPicPr>
          <p:cNvPr id="176132"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83638" y="1308100"/>
            <a:ext cx="323215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1423988"/>
            <a:ext cx="3163887"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Рисунок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175" y="1308100"/>
            <a:ext cx="134937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5" name="Рисунок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463" y="4791075"/>
            <a:ext cx="2809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6"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58913" y="2097088"/>
            <a:ext cx="17081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7" name="Рисунок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256857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8" name="Рисунок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488488" y="3919538"/>
            <a:ext cx="11636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9" name="Рисунок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23500" y="5256213"/>
            <a:ext cx="1839913"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0" name="Объект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15150" y="5248275"/>
            <a:ext cx="1254125"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1" name="Рисунок 1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45500" y="5588000"/>
            <a:ext cx="128905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2" name="Рисунок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261350" y="3689350"/>
            <a:ext cx="104298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3" name="Рисунок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652125" y="3862388"/>
            <a:ext cx="15398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4" name="Рисунок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19538" y="6049963"/>
            <a:ext cx="1076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5" name="Рисунок 1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745163" y="5943600"/>
            <a:ext cx="1060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6" name="Рисунок 12"/>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05613" y="3413125"/>
            <a:ext cx="13636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7" name="Рисунок 18">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782425" y="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8" name="Рисунок 1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additive="base">
                                        <p:cTn id="7" dur="1250" fill="hold"/>
                                        <p:tgtEl>
                                          <p:spTgt spid="157698"/>
                                        </p:tgtEl>
                                        <p:attrNameLst>
                                          <p:attrName>ppt_x</p:attrName>
                                        </p:attrNameLst>
                                      </p:cBhvr>
                                      <p:tavLst>
                                        <p:tav tm="0">
                                          <p:val>
                                            <p:strVal val="0-#ppt_w/2"/>
                                          </p:val>
                                        </p:tav>
                                        <p:tav tm="100000">
                                          <p:val>
                                            <p:strVal val="#ppt_x"/>
                                          </p:val>
                                        </p:tav>
                                      </p:tavLst>
                                    </p:anim>
                                    <p:anim calcmode="lin" valueType="num">
                                      <p:cBhvr additive="base">
                                        <p:cTn id="8" dur="1250" fill="hold"/>
                                        <p:tgtEl>
                                          <p:spTgt spid="157698"/>
                                        </p:tgtEl>
                                        <p:attrNameLst>
                                          <p:attrName>ppt_y</p:attrName>
                                        </p:attrNameLst>
                                      </p:cBhvr>
                                      <p:tavLst>
                                        <p:tav tm="0">
                                          <p:val>
                                            <p:strVal val="0-#ppt_h/2"/>
                                          </p:val>
                                        </p:tav>
                                        <p:tav tm="100000">
                                          <p:val>
                                            <p:strVal val="#ppt_y"/>
                                          </p:val>
                                        </p:tav>
                                      </p:tavLst>
                                    </p:anim>
                                  </p:childTnLst>
                                </p:cTn>
                              </p:par>
                              <p:par>
                                <p:cTn id="9" presetID="42" presetClass="entr" presetSubtype="0" fill="hold" grpId="1" nodeType="withEffect">
                                  <p:stCondLst>
                                    <p:cond delay="0"/>
                                  </p:stCondLst>
                                  <p:childTnLst>
                                    <p:set>
                                      <p:cBhvr>
                                        <p:cTn id="10" dur="1" fill="hold">
                                          <p:stCondLst>
                                            <p:cond delay="0"/>
                                          </p:stCondLst>
                                        </p:cTn>
                                        <p:tgtEl>
                                          <p:spTgt spid="157698"/>
                                        </p:tgtEl>
                                        <p:attrNameLst>
                                          <p:attrName>style.visibility</p:attrName>
                                        </p:attrNameLst>
                                      </p:cBhvr>
                                      <p:to>
                                        <p:strVal val="visible"/>
                                      </p:to>
                                    </p:set>
                                    <p:animEffect transition="in" filter="fade">
                                      <p:cBhvr>
                                        <p:cTn id="11" dur="1250"/>
                                        <p:tgtEl>
                                          <p:spTgt spid="157698"/>
                                        </p:tgtEl>
                                      </p:cBhvr>
                                    </p:animEffect>
                                    <p:anim calcmode="lin" valueType="num">
                                      <p:cBhvr>
                                        <p:cTn id="12" dur="1250" fill="hold"/>
                                        <p:tgtEl>
                                          <p:spTgt spid="157698"/>
                                        </p:tgtEl>
                                        <p:attrNameLst>
                                          <p:attrName>ppt_x</p:attrName>
                                        </p:attrNameLst>
                                      </p:cBhvr>
                                      <p:tavLst>
                                        <p:tav tm="0">
                                          <p:val>
                                            <p:strVal val="#ppt_x"/>
                                          </p:val>
                                        </p:tav>
                                        <p:tav tm="100000">
                                          <p:val>
                                            <p:strVal val="#ppt_x"/>
                                          </p:val>
                                        </p:tav>
                                      </p:tavLst>
                                    </p:anim>
                                    <p:anim calcmode="lin" valueType="num">
                                      <p:cBhvr>
                                        <p:cTn id="13" dur="1250" fill="hold"/>
                                        <p:tgtEl>
                                          <p:spTgt spid="157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P spid="157698" grpId="1"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Заголовок 1"/>
          <p:cNvSpPr>
            <a:spLocks noGrp="1"/>
          </p:cNvSpPr>
          <p:nvPr>
            <p:ph type="title"/>
          </p:nvPr>
        </p:nvSpPr>
        <p:spPr>
          <a:xfrm>
            <a:off x="2102331" y="111937"/>
            <a:ext cx="8391525" cy="881062"/>
          </a:xfrm>
          <a:solidFill>
            <a:srgbClr val="FFE7F9"/>
          </a:solidFill>
          <a:ln w="19050">
            <a:solidFill>
              <a:srgbClr val="CC0099"/>
            </a:solidFill>
            <a:miter lim="800000"/>
            <a:headEnd/>
            <a:tailEnd/>
          </a:ln>
        </p:spPr>
        <p:txBody>
          <a:bodyPr/>
          <a:lstStyle/>
          <a:p>
            <a:r>
              <a:rPr lang="en-US" altLang="ru-RU" sz="4000" b="1" i="1" dirty="0" smtClean="0">
                <a:solidFill>
                  <a:srgbClr val="800080"/>
                </a:solidFill>
              </a:rPr>
              <a:t>     </a:t>
            </a:r>
            <a:r>
              <a:rPr lang="ru-RU" altLang="ru-RU" sz="4000" b="1" i="1" dirty="0" smtClean="0">
                <a:solidFill>
                  <a:srgbClr val="CC0099"/>
                </a:solidFill>
              </a:rPr>
              <a:t>Необходимое сопровождение ПР</a:t>
            </a:r>
          </a:p>
        </p:txBody>
      </p:sp>
      <p:sp>
        <p:nvSpPr>
          <p:cNvPr id="177155" name="Объект 2"/>
          <p:cNvSpPr>
            <a:spLocks noGrp="1"/>
          </p:cNvSpPr>
          <p:nvPr>
            <p:ph idx="1"/>
          </p:nvPr>
        </p:nvSpPr>
        <p:spPr>
          <a:xfrm>
            <a:off x="1188595" y="1084521"/>
            <a:ext cx="10515600" cy="5773479"/>
          </a:xfrm>
          <a:ln>
            <a:solidFill>
              <a:schemeClr val="accent2">
                <a:lumMod val="75000"/>
              </a:schemeClr>
            </a:solidFill>
          </a:ln>
        </p:spPr>
        <p:txBody>
          <a:bodyPr/>
          <a:lstStyle/>
          <a:p>
            <a:pPr marL="0" indent="0">
              <a:buNone/>
            </a:pPr>
            <a:r>
              <a:rPr lang="en-US" altLang="ru-RU" dirty="0" smtClean="0"/>
              <a:t>                              </a:t>
            </a:r>
            <a:r>
              <a:rPr lang="ru-RU" altLang="ru-RU" dirty="0" smtClean="0"/>
              <a:t>    </a:t>
            </a:r>
            <a:r>
              <a:rPr lang="en-US" altLang="ru-RU" dirty="0" smtClean="0"/>
              <a:t> </a:t>
            </a:r>
            <a:r>
              <a:rPr lang="ru-RU" altLang="ru-RU" u="sng" dirty="0" smtClean="0">
                <a:solidFill>
                  <a:srgbClr val="990033"/>
                </a:solidFill>
              </a:rPr>
              <a:t>На каждый лабораторный стол</a:t>
            </a:r>
            <a:endParaRPr lang="en-US" altLang="ru-RU" u="sng" dirty="0" smtClean="0">
              <a:solidFill>
                <a:srgbClr val="990033"/>
              </a:solidFill>
            </a:endParaRPr>
          </a:p>
          <a:p>
            <a:pPr marL="0" indent="0">
              <a:buNone/>
            </a:pPr>
            <a:endParaRPr lang="en-US" altLang="ru-RU" dirty="0" smtClean="0"/>
          </a:p>
          <a:p>
            <a:r>
              <a:rPr lang="ru-RU" altLang="ru-RU" dirty="0" smtClean="0"/>
              <a:t>Весы и разновесы </a:t>
            </a:r>
          </a:p>
          <a:p>
            <a:r>
              <a:rPr lang="ru-RU" altLang="ru-RU" dirty="0" smtClean="0"/>
              <a:t>Колба коническая на 50 или 100 мл  - 2 </a:t>
            </a:r>
            <a:r>
              <a:rPr lang="ru-RU" altLang="ru-RU" dirty="0" err="1" smtClean="0"/>
              <a:t>шт</a:t>
            </a:r>
            <a:r>
              <a:rPr lang="en-US" altLang="ru-RU" dirty="0" smtClean="0"/>
              <a:t>.</a:t>
            </a:r>
            <a:endParaRPr lang="ru-RU" altLang="ru-RU" dirty="0" smtClean="0"/>
          </a:p>
          <a:p>
            <a:r>
              <a:rPr lang="ru-RU" altLang="ru-RU" dirty="0" smtClean="0"/>
              <a:t>Колба мерная на 100 мл (с пробкой)</a:t>
            </a:r>
          </a:p>
          <a:p>
            <a:r>
              <a:rPr lang="ru-RU" altLang="ru-RU" dirty="0" smtClean="0"/>
              <a:t>Цилиндр</a:t>
            </a:r>
            <a:r>
              <a:rPr lang="en-US" altLang="ru-RU" dirty="0" smtClean="0"/>
              <a:t> </a:t>
            </a:r>
            <a:r>
              <a:rPr lang="ru-RU" altLang="ru-RU" dirty="0" smtClean="0"/>
              <a:t>на 50 или 100 мл</a:t>
            </a:r>
          </a:p>
          <a:p>
            <a:r>
              <a:rPr lang="ru-RU" altLang="ru-RU" dirty="0" smtClean="0"/>
              <a:t>Шпатели – 2 </a:t>
            </a:r>
            <a:r>
              <a:rPr lang="ru-RU" altLang="ru-RU" dirty="0" err="1" smtClean="0"/>
              <a:t>шт</a:t>
            </a:r>
            <a:r>
              <a:rPr lang="en-US" altLang="ru-RU" dirty="0" smtClean="0"/>
              <a:t>.</a:t>
            </a:r>
            <a:endParaRPr lang="ru-RU" altLang="ru-RU" dirty="0" smtClean="0"/>
          </a:p>
          <a:p>
            <a:r>
              <a:rPr lang="ru-RU" altLang="ru-RU" dirty="0" smtClean="0"/>
              <a:t>Стеклянная палочка с резиновым или пластмассовым наконечником</a:t>
            </a:r>
            <a:r>
              <a:rPr lang="en-US" altLang="ru-RU" dirty="0" smtClean="0"/>
              <a:t> – 1-2 </a:t>
            </a:r>
            <a:r>
              <a:rPr lang="ru-RU" altLang="ru-RU" dirty="0" err="1" smtClean="0"/>
              <a:t>шт</a:t>
            </a:r>
            <a:r>
              <a:rPr lang="en-US" altLang="ru-RU" dirty="0" smtClean="0"/>
              <a:t>. </a:t>
            </a:r>
            <a:endParaRPr lang="ru-RU" altLang="ru-RU" dirty="0" smtClean="0"/>
          </a:p>
          <a:p>
            <a:r>
              <a:rPr lang="ru-RU" altLang="ru-RU" dirty="0" smtClean="0"/>
              <a:t>Реактивы</a:t>
            </a:r>
            <a:r>
              <a:rPr lang="en-US" altLang="ru-RU" dirty="0" smtClean="0"/>
              <a:t>: </a:t>
            </a:r>
            <a:r>
              <a:rPr lang="ru-RU" altLang="ru-RU" dirty="0" smtClean="0"/>
              <a:t>поваренная соль (</a:t>
            </a:r>
            <a:r>
              <a:rPr lang="en-US" altLang="ru-RU" dirty="0" err="1" smtClean="0"/>
              <a:t>NaCl</a:t>
            </a:r>
            <a:r>
              <a:rPr lang="en-US" altLang="ru-RU" dirty="0" smtClean="0"/>
              <a:t>),</a:t>
            </a:r>
            <a:r>
              <a:rPr lang="ru-RU" altLang="ru-RU" dirty="0" smtClean="0"/>
              <a:t> глюкоза (С</a:t>
            </a:r>
            <a:r>
              <a:rPr lang="ru-RU" altLang="ru-RU" baseline="-25000" dirty="0" smtClean="0"/>
              <a:t>6</a:t>
            </a:r>
            <a:r>
              <a:rPr lang="ru-RU" altLang="ru-RU" dirty="0" smtClean="0"/>
              <a:t>Н</a:t>
            </a:r>
            <a:r>
              <a:rPr lang="ru-RU" altLang="ru-RU" baseline="-25000" dirty="0" smtClean="0"/>
              <a:t>12</a:t>
            </a:r>
            <a:r>
              <a:rPr lang="ru-RU" altLang="ru-RU" dirty="0" smtClean="0"/>
              <a:t>О</a:t>
            </a:r>
            <a:r>
              <a:rPr lang="ru-RU" altLang="ru-RU" baseline="-25000" dirty="0" smtClean="0"/>
              <a:t>6</a:t>
            </a:r>
            <a:r>
              <a:rPr lang="ru-RU" altLang="ru-RU" dirty="0" smtClean="0"/>
              <a:t>) или сахароза (С</a:t>
            </a:r>
            <a:r>
              <a:rPr lang="ru-RU" altLang="ru-RU" baseline="-25000" dirty="0" smtClean="0"/>
              <a:t>12</a:t>
            </a:r>
            <a:r>
              <a:rPr lang="ru-RU" altLang="ru-RU" dirty="0" smtClean="0"/>
              <a:t>Н</a:t>
            </a:r>
            <a:r>
              <a:rPr lang="ru-RU" altLang="ru-RU" baseline="-25000" dirty="0" smtClean="0"/>
              <a:t>22</a:t>
            </a:r>
            <a:r>
              <a:rPr lang="ru-RU" altLang="ru-RU" dirty="0" smtClean="0"/>
              <a:t>О</a:t>
            </a:r>
            <a:r>
              <a:rPr lang="ru-RU" altLang="ru-RU" baseline="-25000" dirty="0" smtClean="0"/>
              <a:t>11</a:t>
            </a:r>
            <a:r>
              <a:rPr lang="ru-RU" altLang="ru-RU" dirty="0" smtClean="0"/>
              <a:t>)</a:t>
            </a:r>
            <a:r>
              <a:rPr lang="en-US" altLang="ru-RU" dirty="0" smtClean="0"/>
              <a:t>, </a:t>
            </a:r>
            <a:r>
              <a:rPr lang="ru-RU" altLang="ru-RU" dirty="0" smtClean="0"/>
              <a:t>вода (Н</a:t>
            </a:r>
            <a:r>
              <a:rPr lang="ru-RU" altLang="ru-RU" baseline="-25000" dirty="0" smtClean="0"/>
              <a:t>2</a:t>
            </a:r>
            <a:r>
              <a:rPr lang="ru-RU" altLang="ru-RU" dirty="0" smtClean="0"/>
              <a:t>О)</a:t>
            </a:r>
          </a:p>
          <a:p>
            <a:pPr marL="0" indent="0">
              <a:buNone/>
            </a:pPr>
            <a:endParaRPr lang="ru-RU" altLang="ru-RU" dirty="0" smtClean="0"/>
          </a:p>
          <a:p>
            <a:endParaRPr lang="ru-RU" altLang="ru-RU" dirty="0" smtClean="0"/>
          </a:p>
          <a:p>
            <a:endParaRPr lang="ru-RU" altLang="ru-RU" dirty="0" smtClean="0"/>
          </a:p>
          <a:p>
            <a:endParaRPr lang="ru-RU" altLang="ru-RU" dirty="0" smtClean="0"/>
          </a:p>
          <a:p>
            <a:endParaRPr lang="ru-RU" altLang="ru-RU" dirty="0" smtClean="0"/>
          </a:p>
          <a:p>
            <a:pPr>
              <a:buFont typeface="Arial" panose="020B0604020202020204" pitchFamily="34" charset="0"/>
              <a:buNone/>
            </a:pPr>
            <a:endParaRPr lang="ru-RU" altLang="ru-RU" dirty="0" smtClean="0"/>
          </a:p>
        </p:txBody>
      </p:sp>
      <p:pic>
        <p:nvPicPr>
          <p:cNvPr id="177156"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33225" y="0"/>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7154"/>
                                        </p:tgtEl>
                                        <p:attrNameLst>
                                          <p:attrName>style.visibility</p:attrName>
                                        </p:attrNameLst>
                                      </p:cBhvr>
                                      <p:to>
                                        <p:strVal val="visible"/>
                                      </p:to>
                                    </p:set>
                                    <p:anim calcmode="lin" valueType="num">
                                      <p:cBhvr>
                                        <p:cTn id="7" dur="1250" fill="hold"/>
                                        <p:tgtEl>
                                          <p:spTgt spid="177154"/>
                                        </p:tgtEl>
                                        <p:attrNameLst>
                                          <p:attrName>ppt_w</p:attrName>
                                        </p:attrNameLst>
                                      </p:cBhvr>
                                      <p:tavLst>
                                        <p:tav tm="0">
                                          <p:val>
                                            <p:fltVal val="0"/>
                                          </p:val>
                                        </p:tav>
                                        <p:tav tm="100000">
                                          <p:val>
                                            <p:strVal val="#ppt_w"/>
                                          </p:val>
                                        </p:tav>
                                      </p:tavLst>
                                    </p:anim>
                                    <p:anim calcmode="lin" valueType="num">
                                      <p:cBhvr>
                                        <p:cTn id="8" dur="1250" fill="hold"/>
                                        <p:tgtEl>
                                          <p:spTgt spid="177154"/>
                                        </p:tgtEl>
                                        <p:attrNameLst>
                                          <p:attrName>ppt_h</p:attrName>
                                        </p:attrNameLst>
                                      </p:cBhvr>
                                      <p:tavLst>
                                        <p:tav tm="0">
                                          <p:val>
                                            <p:fltVal val="0"/>
                                          </p:val>
                                        </p:tav>
                                        <p:tav tm="100000">
                                          <p:val>
                                            <p:strVal val="#ppt_h"/>
                                          </p:val>
                                        </p:tav>
                                      </p:tavLst>
                                    </p:anim>
                                    <p:anim calcmode="lin" valueType="num">
                                      <p:cBhvr>
                                        <p:cTn id="9" dur="1250" fill="hold"/>
                                        <p:tgtEl>
                                          <p:spTgt spid="177154"/>
                                        </p:tgtEl>
                                        <p:attrNameLst>
                                          <p:attrName>style.rotation</p:attrName>
                                        </p:attrNameLst>
                                      </p:cBhvr>
                                      <p:tavLst>
                                        <p:tav tm="0">
                                          <p:val>
                                            <p:fltVal val="90"/>
                                          </p:val>
                                        </p:tav>
                                        <p:tav tm="100000">
                                          <p:val>
                                            <p:fltVal val="0"/>
                                          </p:val>
                                        </p:tav>
                                      </p:tavLst>
                                    </p:anim>
                                    <p:animEffect transition="in" filter="fade">
                                      <p:cBhvr>
                                        <p:cTn id="10" dur="1250"/>
                                        <p:tgtEl>
                                          <p:spTgt spid="17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Заголовок 1"/>
          <p:cNvSpPr>
            <a:spLocks noGrp="1"/>
          </p:cNvSpPr>
          <p:nvPr>
            <p:ph type="title"/>
          </p:nvPr>
        </p:nvSpPr>
        <p:spPr>
          <a:xfrm>
            <a:off x="889000" y="96838"/>
            <a:ext cx="10515600" cy="946150"/>
          </a:xfrm>
          <a:solidFill>
            <a:srgbClr val="993366"/>
          </a:solidFill>
        </p:spPr>
        <p:txBody>
          <a:bodyPr/>
          <a:lstStyle/>
          <a:p>
            <a:pPr algn="ctr" eaLnBrk="1" hangingPunct="1"/>
            <a:r>
              <a:rPr lang="ru-RU" altLang="ru-RU" sz="3600" b="1" i="1" dirty="0" smtClean="0">
                <a:solidFill>
                  <a:schemeClr val="bg1"/>
                </a:solidFill>
              </a:rPr>
              <a:t>Приложение  «Вопросник по теме «Вода</a:t>
            </a:r>
            <a:r>
              <a:rPr lang="en-US" altLang="ru-RU" sz="3600" b="1" i="1" dirty="0" smtClean="0">
                <a:solidFill>
                  <a:schemeClr val="bg1"/>
                </a:solidFill>
              </a:rPr>
              <a:t>. </a:t>
            </a:r>
            <a:r>
              <a:rPr lang="ru-RU" altLang="ru-RU" sz="3600" b="1" i="1" dirty="0" smtClean="0">
                <a:solidFill>
                  <a:schemeClr val="bg1"/>
                </a:solidFill>
              </a:rPr>
              <a:t>Растворы</a:t>
            </a:r>
            <a:r>
              <a:rPr lang="ru-RU" altLang="ru-RU" sz="3600" b="1" dirty="0" smtClean="0">
                <a:solidFill>
                  <a:schemeClr val="bg1"/>
                </a:solidFill>
              </a:rPr>
              <a:t>»</a:t>
            </a:r>
            <a:r>
              <a:rPr lang="en-US" altLang="ru-RU" sz="3600" b="1" dirty="0" smtClean="0">
                <a:solidFill>
                  <a:schemeClr val="bg1"/>
                </a:solidFill>
              </a:rPr>
              <a:t/>
            </a:r>
            <a:br>
              <a:rPr lang="en-US" altLang="ru-RU" sz="3600" b="1" dirty="0" smtClean="0">
                <a:solidFill>
                  <a:schemeClr val="bg1"/>
                </a:solidFill>
              </a:rPr>
            </a:br>
            <a:r>
              <a:rPr lang="ru-RU" altLang="ru-RU" sz="3600" b="1" dirty="0" smtClean="0">
                <a:solidFill>
                  <a:schemeClr val="bg1"/>
                </a:solidFill>
              </a:rPr>
              <a:t>   </a:t>
            </a:r>
            <a:r>
              <a:rPr lang="en-US" altLang="ru-RU" sz="2800" b="1" i="1" dirty="0" smtClean="0">
                <a:solidFill>
                  <a:schemeClr val="bg1"/>
                </a:solidFill>
              </a:rPr>
              <a:t>(</a:t>
            </a:r>
            <a:r>
              <a:rPr lang="ru-RU" altLang="ru-RU" sz="2800" b="1" i="1" dirty="0" smtClean="0">
                <a:solidFill>
                  <a:schemeClr val="bg1"/>
                </a:solidFill>
              </a:rPr>
              <a:t>для проверки и самопроверки знаний по теме)</a:t>
            </a:r>
          </a:p>
        </p:txBody>
      </p:sp>
      <p:sp>
        <p:nvSpPr>
          <p:cNvPr id="178179" name="Объект 1"/>
          <p:cNvSpPr>
            <a:spLocks noGrp="1"/>
          </p:cNvSpPr>
          <p:nvPr>
            <p:ph idx="1"/>
          </p:nvPr>
        </p:nvSpPr>
        <p:spPr>
          <a:xfrm>
            <a:off x="0" y="1189038"/>
            <a:ext cx="12112625" cy="5668962"/>
          </a:xfrm>
          <a:solidFill>
            <a:srgbClr val="FFE7F9"/>
          </a:solidFill>
        </p:spPr>
        <p:txBody>
          <a:bodyPr/>
          <a:lstStyle/>
          <a:p>
            <a:pPr marL="514350" indent="-514350">
              <a:buFont typeface="Arial" panose="020B0604020202020204" pitchFamily="34" charset="0"/>
              <a:buAutoNum type="arabicPeriod"/>
            </a:pPr>
            <a:r>
              <a:rPr lang="ru-RU" altLang="ru-RU" sz="2400" dirty="0" smtClean="0">
                <a:hlinkClick r:id="rId3" action="ppaction://hlinksldjump"/>
              </a:rPr>
              <a:t>Как экспериментально можно подтвердить качественный и количественный состав воды</a:t>
            </a:r>
            <a:r>
              <a:rPr lang="en-US" altLang="ru-RU" sz="2400" dirty="0" smtClean="0">
                <a:hlinkClick r:id="rId3" action="ppaction://hlinksldjump"/>
              </a:rPr>
              <a:t>?     1</a:t>
            </a:r>
            <a:r>
              <a:rPr lang="ru-RU" altLang="ru-RU" sz="2400" dirty="0" smtClean="0">
                <a:hlinkClick r:id="rId3" action="ppaction://hlinksldjump"/>
              </a:rPr>
              <a:t>5</a:t>
            </a:r>
            <a:r>
              <a:rPr lang="en-US" altLang="ru-RU" sz="2400" dirty="0" smtClean="0">
                <a:hlinkClick r:id="rId3" action="ppaction://hlinksldjump"/>
              </a:rPr>
              <a:t>, 1</a:t>
            </a:r>
            <a:r>
              <a:rPr lang="ru-RU" altLang="ru-RU" sz="2400" dirty="0" smtClean="0">
                <a:hlinkClick r:id="rId3" action="ppaction://hlinksldjump"/>
              </a:rPr>
              <a:t>6</a:t>
            </a:r>
            <a:endParaRPr lang="en-US" altLang="ru-RU" sz="2400" dirty="0" smtClean="0"/>
          </a:p>
          <a:p>
            <a:pPr marL="514350" indent="-514350">
              <a:buFont typeface="Arial" panose="020B0604020202020204" pitchFamily="34" charset="0"/>
              <a:buAutoNum type="arabicPeriod"/>
            </a:pPr>
            <a:r>
              <a:rPr lang="ru-RU" altLang="ru-RU" sz="2400" dirty="0" smtClean="0">
                <a:hlinkClick r:id="rId4" action="ppaction://hlinksldjump"/>
              </a:rPr>
              <a:t>Какие особенности в строении молекулы воды вы знаете</a:t>
            </a:r>
            <a:r>
              <a:rPr lang="en-US" altLang="ru-RU" sz="2400" dirty="0" smtClean="0">
                <a:hlinkClick r:id="rId4" action="ppaction://hlinksldjump"/>
              </a:rPr>
              <a:t>?     1</a:t>
            </a:r>
            <a:r>
              <a:rPr lang="ru-RU" altLang="ru-RU" sz="2400" dirty="0" smtClean="0">
                <a:hlinkClick r:id="rId4" action="ppaction://hlinksldjump"/>
              </a:rPr>
              <a:t>9</a:t>
            </a:r>
            <a:r>
              <a:rPr lang="en-US" altLang="ru-RU" sz="2400" dirty="0" smtClean="0">
                <a:hlinkClick r:id="rId4" action="ppaction://hlinksldjump"/>
              </a:rPr>
              <a:t>, </a:t>
            </a:r>
            <a:r>
              <a:rPr lang="ru-RU" altLang="ru-RU" sz="2400" dirty="0" smtClean="0">
                <a:hlinkClick r:id="rId4" action="ppaction://hlinksldjump"/>
              </a:rPr>
              <a:t>20 </a:t>
            </a:r>
            <a:endParaRPr lang="en-US" altLang="ru-RU" sz="2400" dirty="0" smtClean="0"/>
          </a:p>
          <a:p>
            <a:pPr marL="514350" indent="-514350">
              <a:buFont typeface="Arial" panose="020B0604020202020204" pitchFamily="34" charset="0"/>
              <a:buAutoNum type="arabicPeriod"/>
            </a:pPr>
            <a:r>
              <a:rPr lang="ru-RU" altLang="ru-RU" sz="2400" dirty="0" smtClean="0">
                <a:hlinkClick r:id="rId5" action="ppaction://hlinksldjump"/>
              </a:rPr>
              <a:t>Какие особенности строения воды как вещества вы можете отметить</a:t>
            </a:r>
            <a:r>
              <a:rPr lang="en-US" altLang="ru-RU" sz="2400" dirty="0" smtClean="0">
                <a:hlinkClick r:id="rId5" action="ppaction://hlinksldjump"/>
              </a:rPr>
              <a:t>?     </a:t>
            </a:r>
            <a:r>
              <a:rPr lang="ru-RU" altLang="ru-RU" sz="2400" dirty="0" smtClean="0">
                <a:hlinkClick r:id="rId5" action="ppaction://hlinksldjump"/>
              </a:rPr>
              <a:t>21</a:t>
            </a:r>
            <a:r>
              <a:rPr lang="en-US" altLang="ru-RU" sz="2400" dirty="0" smtClean="0">
                <a:hlinkClick r:id="rId5" action="ppaction://hlinksldjump"/>
              </a:rPr>
              <a:t> - 2</a:t>
            </a:r>
            <a:r>
              <a:rPr lang="ru-RU" altLang="ru-RU" sz="2400" dirty="0" smtClean="0">
                <a:hlinkClick r:id="rId5" action="ppaction://hlinksldjump"/>
              </a:rPr>
              <a:t>4</a:t>
            </a:r>
            <a:endParaRPr lang="ru-RU" altLang="ru-RU" sz="2400" dirty="0" smtClean="0"/>
          </a:p>
          <a:p>
            <a:pPr marL="514350" indent="-514350">
              <a:buFont typeface="Arial" panose="020B0604020202020204" pitchFamily="34" charset="0"/>
              <a:buAutoNum type="arabicPeriod"/>
            </a:pPr>
            <a:r>
              <a:rPr lang="ru-RU" altLang="ru-RU" sz="2400" dirty="0" smtClean="0">
                <a:hlinkClick r:id="rId6" action="ppaction://hlinksldjump"/>
              </a:rPr>
              <a:t>Какие уникальные свойства воды вам известны</a:t>
            </a:r>
            <a:r>
              <a:rPr lang="en-US" altLang="ru-RU" sz="2400" dirty="0" smtClean="0">
                <a:hlinkClick r:id="rId6" action="ppaction://hlinksldjump"/>
              </a:rPr>
              <a:t>?     4</a:t>
            </a:r>
            <a:r>
              <a:rPr lang="ru-RU" altLang="ru-RU" sz="2400" dirty="0" smtClean="0">
                <a:hlinkClick r:id="rId6" action="ppaction://hlinksldjump"/>
              </a:rPr>
              <a:t>6</a:t>
            </a:r>
            <a:r>
              <a:rPr lang="en-US" altLang="ru-RU" sz="2400" dirty="0" smtClean="0">
                <a:hlinkClick r:id="rId6" action="ppaction://hlinksldjump"/>
              </a:rPr>
              <a:t> - 5</a:t>
            </a:r>
            <a:r>
              <a:rPr lang="ru-RU" altLang="ru-RU" sz="2400" dirty="0">
                <a:hlinkClick r:id="rId6" action="ppaction://hlinksldjump"/>
              </a:rPr>
              <a:t>7</a:t>
            </a:r>
            <a:endParaRPr lang="en-US" altLang="ru-RU" sz="2400" dirty="0" smtClean="0"/>
          </a:p>
          <a:p>
            <a:pPr marL="514350" indent="-514350">
              <a:buFont typeface="Arial" panose="020B0604020202020204" pitchFamily="34" charset="0"/>
              <a:buAutoNum type="arabicPeriod"/>
            </a:pPr>
            <a:r>
              <a:rPr lang="ru-RU" altLang="ru-RU" sz="2400" dirty="0" smtClean="0">
                <a:hlinkClick r:id="rId7" action="ppaction://hlinksldjump"/>
              </a:rPr>
              <a:t>Почему лед легче воды</a:t>
            </a:r>
            <a:r>
              <a:rPr lang="en-US" altLang="ru-RU" sz="2400" dirty="0" smtClean="0">
                <a:hlinkClick r:id="rId7" action="ppaction://hlinksldjump"/>
              </a:rPr>
              <a:t>?    </a:t>
            </a:r>
            <a:r>
              <a:rPr lang="ru-RU" altLang="ru-RU" sz="2400" dirty="0">
                <a:hlinkClick r:id="rId7" action="ppaction://hlinksldjump"/>
              </a:rPr>
              <a:t>4</a:t>
            </a:r>
            <a:r>
              <a:rPr lang="ru-RU" altLang="ru-RU" sz="2400" dirty="0" smtClean="0">
                <a:hlinkClick r:id="rId7" action="ppaction://hlinksldjump"/>
              </a:rPr>
              <a:t>8</a:t>
            </a:r>
            <a:r>
              <a:rPr lang="en-US" altLang="ru-RU" sz="2400" dirty="0" smtClean="0">
                <a:hlinkClick r:id="rId7" action="ppaction://hlinksldjump"/>
              </a:rPr>
              <a:t>, 2</a:t>
            </a:r>
            <a:r>
              <a:rPr lang="ru-RU" altLang="ru-RU" sz="2400" dirty="0" smtClean="0">
                <a:hlinkClick r:id="rId7" action="ppaction://hlinksldjump"/>
              </a:rPr>
              <a:t>2</a:t>
            </a:r>
            <a:r>
              <a:rPr lang="en-US" altLang="ru-RU" sz="2400" dirty="0" smtClean="0">
                <a:hlinkClick r:id="rId7" action="ppaction://hlinksldjump"/>
              </a:rPr>
              <a:t>, 2</a:t>
            </a:r>
            <a:r>
              <a:rPr lang="ru-RU" altLang="ru-RU" sz="2400" dirty="0" smtClean="0">
                <a:hlinkClick r:id="rId7" action="ppaction://hlinksldjump"/>
              </a:rPr>
              <a:t>7</a:t>
            </a:r>
            <a:endParaRPr lang="en-US" altLang="ru-RU" sz="2400" dirty="0" smtClean="0"/>
          </a:p>
          <a:p>
            <a:pPr marL="514350" indent="-514350">
              <a:buFont typeface="Arial" panose="020B0604020202020204" pitchFamily="34" charset="0"/>
              <a:buAutoNum type="arabicPeriod"/>
            </a:pPr>
            <a:r>
              <a:rPr lang="ru-RU" altLang="ru-RU" sz="2400" dirty="0" smtClean="0">
                <a:hlinkClick r:id="rId7" action="ppaction://hlinksldjump"/>
              </a:rPr>
              <a:t>Почему зимой водоемы не промерзают до дна</a:t>
            </a:r>
            <a:r>
              <a:rPr lang="en-US" altLang="ru-RU" sz="2400" dirty="0" smtClean="0">
                <a:hlinkClick r:id="rId7" action="ppaction://hlinksldjump"/>
              </a:rPr>
              <a:t>?     </a:t>
            </a:r>
            <a:r>
              <a:rPr lang="ru-RU" altLang="ru-RU" sz="2400" dirty="0" smtClean="0">
                <a:hlinkClick r:id="rId7" action="ppaction://hlinksldjump"/>
              </a:rPr>
              <a:t>48</a:t>
            </a:r>
            <a:endParaRPr lang="en-US" altLang="ru-RU" sz="2400" dirty="0" smtClean="0"/>
          </a:p>
          <a:p>
            <a:pPr marL="514350" indent="-514350">
              <a:buFont typeface="Arial" panose="020B0604020202020204" pitchFamily="34" charset="0"/>
              <a:buAutoNum type="arabicPeriod"/>
            </a:pPr>
            <a:r>
              <a:rPr lang="ru-RU" altLang="ru-RU" sz="2400" dirty="0" smtClean="0">
                <a:hlinkClick r:id="rId8" action="ppaction://hlinksldjump"/>
              </a:rPr>
              <a:t>За счет чего вода поддерживает определенный климат на Земле</a:t>
            </a:r>
            <a:r>
              <a:rPr lang="en-US" altLang="ru-RU" sz="2400" dirty="0" smtClean="0">
                <a:hlinkClick r:id="rId8" action="ppaction://hlinksldjump"/>
              </a:rPr>
              <a:t>, </a:t>
            </a:r>
            <a:r>
              <a:rPr lang="ru-RU" altLang="ru-RU" sz="2400" dirty="0" smtClean="0">
                <a:hlinkClick r:id="rId8" action="ppaction://hlinksldjump"/>
              </a:rPr>
              <a:t>в частности</a:t>
            </a:r>
            <a:r>
              <a:rPr lang="en-US" altLang="ru-RU" sz="2400" dirty="0" smtClean="0">
                <a:hlinkClick r:id="rId8" action="ppaction://hlinksldjump"/>
              </a:rPr>
              <a:t>, </a:t>
            </a:r>
            <a:r>
              <a:rPr lang="ru-RU" altLang="ru-RU" sz="2400" dirty="0" smtClean="0">
                <a:hlinkClick r:id="rId8" action="ppaction://hlinksldjump"/>
              </a:rPr>
              <a:t>его температурный режим</a:t>
            </a:r>
            <a:r>
              <a:rPr lang="en-US" altLang="ru-RU" sz="2400" dirty="0" smtClean="0">
                <a:hlinkClick r:id="rId8" action="ppaction://hlinksldjump"/>
              </a:rPr>
              <a:t>?     4</a:t>
            </a:r>
            <a:r>
              <a:rPr lang="ru-RU" altLang="ru-RU" sz="2400" dirty="0" smtClean="0">
                <a:hlinkClick r:id="rId8" action="ppaction://hlinksldjump"/>
              </a:rPr>
              <a:t>9</a:t>
            </a:r>
            <a:endParaRPr lang="ru-RU" altLang="ru-RU" sz="2400" dirty="0" smtClean="0"/>
          </a:p>
          <a:p>
            <a:pPr marL="514350" indent="-514350">
              <a:buFont typeface="Arial" panose="020B0604020202020204" pitchFamily="34" charset="0"/>
              <a:buAutoNum type="arabicPeriod"/>
            </a:pPr>
            <a:r>
              <a:rPr lang="ru-RU" altLang="ru-RU" sz="2400" dirty="0" smtClean="0">
                <a:hlinkClick r:id="rId9" action="ppaction://hlinksldjump"/>
              </a:rPr>
              <a:t>Почему вода стала определяющим фактором  в выработке </a:t>
            </a:r>
            <a:r>
              <a:rPr lang="ru-RU" altLang="ru-RU" sz="2400" dirty="0" err="1" smtClean="0">
                <a:hlinkClick r:id="rId9" action="ppaction://hlinksldjump"/>
              </a:rPr>
              <a:t>теплокровности</a:t>
            </a:r>
            <a:r>
              <a:rPr lang="ru-RU" altLang="ru-RU" sz="2400" dirty="0" smtClean="0">
                <a:hlinkClick r:id="rId9" action="ppaction://hlinksldjump"/>
              </a:rPr>
              <a:t> в</a:t>
            </a:r>
            <a:r>
              <a:rPr lang="en-US" altLang="ru-RU" sz="2400" dirty="0" smtClean="0">
                <a:hlinkClick r:id="rId9" action="ppaction://hlinksldjump"/>
              </a:rPr>
              <a:t> </a:t>
            </a:r>
            <a:r>
              <a:rPr lang="ru-RU" altLang="ru-RU" sz="2400" dirty="0" smtClean="0">
                <a:hlinkClick r:id="rId9" action="ppaction://hlinksldjump"/>
              </a:rPr>
              <a:t>животном </a:t>
            </a:r>
            <a:r>
              <a:rPr lang="en-US" altLang="ru-RU" sz="2400" dirty="0" smtClean="0">
                <a:hlinkClick r:id="rId9" action="ppaction://hlinksldjump"/>
              </a:rPr>
              <a:t>  </a:t>
            </a:r>
            <a:endParaRPr lang="en-US" altLang="ru-RU" sz="2400" dirty="0" smtClean="0"/>
          </a:p>
          <a:p>
            <a:pPr marL="514350" indent="-514350">
              <a:buFont typeface="Arial" panose="020B0604020202020204" pitchFamily="34" charset="0"/>
              <a:buNone/>
            </a:pPr>
            <a:r>
              <a:rPr lang="en-US" altLang="ru-RU" sz="2400" dirty="0" smtClean="0"/>
              <a:t>       </a:t>
            </a:r>
            <a:r>
              <a:rPr lang="ru-RU" altLang="ru-RU" sz="2400" dirty="0" smtClean="0">
                <a:hlinkClick r:id="rId9" action="ppaction://hlinksldjump"/>
              </a:rPr>
              <a:t>мире в ходе биологической эволюции</a:t>
            </a:r>
            <a:r>
              <a:rPr lang="en-US" altLang="ru-RU" sz="2400" dirty="0" smtClean="0">
                <a:hlinkClick r:id="rId9" action="ppaction://hlinksldjump"/>
              </a:rPr>
              <a:t>?     </a:t>
            </a:r>
            <a:r>
              <a:rPr lang="ru-RU" altLang="ru-RU" sz="2400" dirty="0" smtClean="0">
                <a:hlinkClick r:id="rId9" action="ppaction://hlinksldjump"/>
              </a:rPr>
              <a:t>50</a:t>
            </a:r>
            <a:endParaRPr lang="ru-RU" altLang="ru-RU" sz="2400" dirty="0" smtClean="0"/>
          </a:p>
          <a:p>
            <a:pPr marL="514350" indent="-514350">
              <a:spcBef>
                <a:spcPts val="0"/>
              </a:spcBef>
              <a:buFont typeface="Arial" panose="020B0604020202020204" pitchFamily="34" charset="0"/>
              <a:buNone/>
            </a:pPr>
            <a:r>
              <a:rPr lang="ru-RU" altLang="ru-RU" sz="2400" dirty="0" smtClean="0"/>
              <a:t>9</a:t>
            </a:r>
            <a:r>
              <a:rPr lang="en-US" altLang="ru-RU" sz="2400" dirty="0" smtClean="0"/>
              <a:t>.    </a:t>
            </a:r>
            <a:r>
              <a:rPr lang="ru-RU" altLang="ru-RU" sz="2400" dirty="0" smtClean="0">
                <a:hlinkClick r:id="rId10" action="ppaction://hlinksldjump"/>
              </a:rPr>
              <a:t>Почему на морозе стеклянная тара</a:t>
            </a:r>
            <a:r>
              <a:rPr lang="en-US" altLang="ru-RU" sz="2400" dirty="0" smtClean="0">
                <a:hlinkClick r:id="rId10" action="ppaction://hlinksldjump"/>
              </a:rPr>
              <a:t>, </a:t>
            </a:r>
            <a:r>
              <a:rPr lang="ru-RU" altLang="ru-RU" sz="2400" dirty="0" smtClean="0">
                <a:hlinkClick r:id="rId10" action="ppaction://hlinksldjump"/>
              </a:rPr>
              <a:t>наполненная водой</a:t>
            </a:r>
            <a:r>
              <a:rPr lang="en-US" altLang="ru-RU" sz="2400" dirty="0" smtClean="0">
                <a:hlinkClick r:id="rId10" action="ppaction://hlinksldjump"/>
              </a:rPr>
              <a:t>, </a:t>
            </a:r>
            <a:r>
              <a:rPr lang="ru-RU" altLang="ru-RU" sz="2400" dirty="0" smtClean="0">
                <a:hlinkClick r:id="rId10" action="ppaction://hlinksldjump"/>
              </a:rPr>
              <a:t>растрескивается</a:t>
            </a:r>
            <a:r>
              <a:rPr lang="en-US" altLang="ru-RU" sz="2400" dirty="0" smtClean="0">
                <a:hlinkClick r:id="rId10" action="ppaction://hlinksldjump"/>
              </a:rPr>
              <a:t>?     2</a:t>
            </a:r>
            <a:r>
              <a:rPr lang="ru-RU" altLang="ru-RU" sz="2400" dirty="0" smtClean="0">
                <a:hlinkClick r:id="rId10" action="ppaction://hlinksldjump"/>
              </a:rPr>
              <a:t>8</a:t>
            </a:r>
            <a:endParaRPr lang="en-US" altLang="ru-RU" sz="2400" dirty="0" smtClean="0"/>
          </a:p>
          <a:p>
            <a:pPr marL="514350" indent="-514350">
              <a:spcBef>
                <a:spcPts val="0"/>
              </a:spcBef>
              <a:buFont typeface="Arial" panose="020B0604020202020204" pitchFamily="34" charset="0"/>
              <a:buNone/>
            </a:pPr>
            <a:r>
              <a:rPr lang="en-US" altLang="ru-RU" sz="2400" dirty="0" smtClean="0"/>
              <a:t>1</a:t>
            </a:r>
            <a:r>
              <a:rPr lang="ru-RU" altLang="ru-RU" sz="2400" dirty="0" smtClean="0"/>
              <a:t>0</a:t>
            </a:r>
            <a:r>
              <a:rPr lang="en-US" altLang="ru-RU" sz="2400" dirty="0" smtClean="0"/>
              <a:t>.  </a:t>
            </a:r>
            <a:r>
              <a:rPr lang="ru-RU" altLang="ru-RU" sz="2400" dirty="0" smtClean="0">
                <a:hlinkClick r:id="rId11" action="ppaction://hlinksldjump"/>
              </a:rPr>
              <a:t>Какие разновидности молекул воды вам известны</a:t>
            </a:r>
            <a:r>
              <a:rPr lang="en-US" altLang="ru-RU" sz="2400" dirty="0" smtClean="0">
                <a:hlinkClick r:id="rId11" action="ppaction://hlinksldjump"/>
              </a:rPr>
              <a:t>?     </a:t>
            </a:r>
            <a:r>
              <a:rPr lang="ru-RU" altLang="ru-RU" sz="2400" dirty="0" smtClean="0">
                <a:hlinkClick r:id="rId11" action="ppaction://hlinksldjump"/>
              </a:rPr>
              <a:t>30</a:t>
            </a:r>
            <a:r>
              <a:rPr lang="en-US" altLang="ru-RU" sz="2400" dirty="0" smtClean="0">
                <a:hlinkClick r:id="rId11" action="ppaction://hlinksldjump"/>
              </a:rPr>
              <a:t>; </a:t>
            </a:r>
            <a:r>
              <a:rPr lang="ru-RU" altLang="ru-RU" sz="2400" dirty="0" smtClean="0">
                <a:hlinkClick r:id="rId11" action="ppaction://hlinksldjump"/>
              </a:rPr>
              <a:t>31</a:t>
            </a:r>
            <a:r>
              <a:rPr lang="en-US" altLang="ru-RU" sz="2400" dirty="0" smtClean="0">
                <a:hlinkClick r:id="rId11" action="ppaction://hlinksldjump"/>
              </a:rPr>
              <a:t> – 4</a:t>
            </a:r>
            <a:r>
              <a:rPr lang="ru-RU" altLang="ru-RU" sz="2400" dirty="0" smtClean="0">
                <a:hlinkClick r:id="rId11" action="ppaction://hlinksldjump"/>
              </a:rPr>
              <a:t>2</a:t>
            </a:r>
            <a:r>
              <a:rPr lang="en-US" altLang="ru-RU" sz="2400" dirty="0" smtClean="0">
                <a:hlinkClick r:id="rId11" action="ppaction://hlinksldjump"/>
              </a:rPr>
              <a:t>  (</a:t>
            </a:r>
            <a:r>
              <a:rPr lang="ru-RU" altLang="ru-RU" sz="2400" dirty="0" smtClean="0">
                <a:hlinkClick r:id="rId11" action="ppaction://hlinksldjump"/>
              </a:rPr>
              <a:t>фото)</a:t>
            </a:r>
            <a:endParaRPr lang="en-US" altLang="ru-RU" sz="2400" dirty="0" smtClean="0"/>
          </a:p>
          <a:p>
            <a:pPr marL="514350" indent="-514350">
              <a:buFont typeface="Arial" panose="020B0604020202020204" pitchFamily="34" charset="0"/>
              <a:buNone/>
            </a:pPr>
            <a:r>
              <a:rPr lang="en-US" altLang="ru-RU" sz="2400" dirty="0" smtClean="0"/>
              <a:t>  </a:t>
            </a:r>
          </a:p>
          <a:p>
            <a:pPr marL="514350" indent="-514350">
              <a:buFont typeface="Arial" panose="020B0604020202020204" pitchFamily="34" charset="0"/>
              <a:buNone/>
            </a:pPr>
            <a:r>
              <a:rPr lang="en-US" altLang="ru-RU" sz="2400" dirty="0" smtClean="0"/>
              <a:t/>
            </a:r>
            <a:br>
              <a:rPr lang="en-US" altLang="ru-RU" sz="2400" dirty="0" smtClean="0"/>
            </a:br>
            <a:endParaRPr lang="ru-RU" altLang="ru-RU" sz="2400" dirty="0" smtClean="0"/>
          </a:p>
        </p:txBody>
      </p:sp>
      <p:pic>
        <p:nvPicPr>
          <p:cNvPr id="178180" name="Рисунок 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747500" y="0"/>
            <a:ext cx="41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8178"/>
                                        </p:tgtEl>
                                        <p:attrNameLst>
                                          <p:attrName>style.visibility</p:attrName>
                                        </p:attrNameLst>
                                      </p:cBhvr>
                                      <p:to>
                                        <p:strVal val="visible"/>
                                      </p:to>
                                    </p:set>
                                    <p:animEffect transition="in" filter="fade">
                                      <p:cBhvr>
                                        <p:cTn id="7" dur="1250"/>
                                        <p:tgtEl>
                                          <p:spTgt spid="178178"/>
                                        </p:tgtEl>
                                      </p:cBhvr>
                                    </p:animEffect>
                                    <p:anim calcmode="lin" valueType="num">
                                      <p:cBhvr>
                                        <p:cTn id="8" dur="1250" fill="hold"/>
                                        <p:tgtEl>
                                          <p:spTgt spid="178178"/>
                                        </p:tgtEl>
                                        <p:attrNameLst>
                                          <p:attrName>ppt_x</p:attrName>
                                        </p:attrNameLst>
                                      </p:cBhvr>
                                      <p:tavLst>
                                        <p:tav tm="0">
                                          <p:val>
                                            <p:strVal val="#ppt_x"/>
                                          </p:val>
                                        </p:tav>
                                        <p:tav tm="100000">
                                          <p:val>
                                            <p:strVal val="#ppt_x"/>
                                          </p:val>
                                        </p:tav>
                                      </p:tavLst>
                                    </p:anim>
                                    <p:anim calcmode="lin" valueType="num">
                                      <p:cBhvr>
                                        <p:cTn id="9" dur="1250" fill="hold"/>
                                        <p:tgtEl>
                                          <p:spTgt spid="178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Объект 2"/>
          <p:cNvSpPr>
            <a:spLocks noGrp="1"/>
          </p:cNvSpPr>
          <p:nvPr>
            <p:ph idx="1"/>
          </p:nvPr>
        </p:nvSpPr>
        <p:spPr>
          <a:xfrm>
            <a:off x="0" y="0"/>
            <a:ext cx="12192000" cy="6858000"/>
          </a:xfrm>
          <a:solidFill>
            <a:srgbClr val="FFE7F9"/>
          </a:solidFill>
        </p:spPr>
        <p:txBody>
          <a:bodyPr/>
          <a:lstStyle/>
          <a:p>
            <a:pPr marL="0" indent="0">
              <a:buFont typeface="Arial" panose="020B0604020202020204" pitchFamily="34" charset="0"/>
              <a:buNone/>
            </a:pPr>
            <a:r>
              <a:rPr lang="en-US" altLang="ru-RU" sz="2400" dirty="0" smtClean="0"/>
              <a:t>1</a:t>
            </a:r>
            <a:r>
              <a:rPr lang="ru-RU" altLang="ru-RU" sz="2400" dirty="0" smtClean="0"/>
              <a:t>1</a:t>
            </a:r>
            <a:r>
              <a:rPr lang="en-US" altLang="ru-RU" sz="2400" dirty="0" smtClean="0"/>
              <a:t>. </a:t>
            </a:r>
            <a:r>
              <a:rPr lang="ru-RU" altLang="ru-RU" sz="2400" dirty="0" smtClean="0">
                <a:hlinkClick r:id="rId2" action="ppaction://hlinksldjump"/>
              </a:rPr>
              <a:t>Какую воду называют тяжелой</a:t>
            </a:r>
            <a:r>
              <a:rPr lang="en-US" altLang="ru-RU" sz="2400" dirty="0" smtClean="0">
                <a:hlinkClick r:id="rId2" action="ppaction://hlinksldjump"/>
              </a:rPr>
              <a:t>?</a:t>
            </a:r>
            <a:r>
              <a:rPr lang="ru-RU" altLang="ru-RU" sz="2400" dirty="0" smtClean="0">
                <a:hlinkClick r:id="rId2" action="ppaction://hlinksldjump"/>
              </a:rPr>
              <a:t>     44 - 45</a:t>
            </a:r>
            <a:endParaRPr lang="en-US" altLang="ru-RU" sz="2400" dirty="0" smtClean="0"/>
          </a:p>
          <a:p>
            <a:pPr marL="0" indent="0">
              <a:buFont typeface="Arial" panose="020B0604020202020204" pitchFamily="34" charset="0"/>
              <a:buNone/>
            </a:pPr>
            <a:r>
              <a:rPr lang="en-US" altLang="ru-RU" sz="2400" dirty="0" smtClean="0"/>
              <a:t>1</a:t>
            </a:r>
            <a:r>
              <a:rPr lang="ru-RU" altLang="ru-RU" sz="2400" dirty="0" smtClean="0"/>
              <a:t>2</a:t>
            </a:r>
            <a:r>
              <a:rPr lang="en-US" altLang="ru-RU" sz="2400" dirty="0" smtClean="0"/>
              <a:t>. </a:t>
            </a:r>
            <a:r>
              <a:rPr lang="ru-RU" altLang="ru-RU" sz="2400" dirty="0" smtClean="0">
                <a:hlinkClick r:id="rId3" action="ppaction://hlinksldjump"/>
              </a:rPr>
              <a:t>Какую воду называют серебряной</a:t>
            </a:r>
            <a:r>
              <a:rPr lang="en-US" altLang="ru-RU" sz="2400" dirty="0" smtClean="0">
                <a:hlinkClick r:id="rId3" action="ppaction://hlinksldjump"/>
              </a:rPr>
              <a:t>?</a:t>
            </a:r>
            <a:r>
              <a:rPr lang="ru-RU" altLang="ru-RU" sz="2400" dirty="0" smtClean="0">
                <a:hlinkClick r:id="rId3" action="ppaction://hlinksldjump"/>
              </a:rPr>
              <a:t> Какими примечательными свойствами она</a:t>
            </a:r>
            <a:r>
              <a:rPr lang="ru-RU" altLang="ru-RU" sz="2400" dirty="0" smtClean="0"/>
              <a:t> </a:t>
            </a:r>
            <a:r>
              <a:rPr lang="en-US" altLang="ru-RU" sz="2400" dirty="0" smtClean="0"/>
              <a:t>  </a:t>
            </a:r>
          </a:p>
          <a:p>
            <a:pPr marL="0" indent="0">
              <a:buFont typeface="Arial" panose="020B0604020202020204" pitchFamily="34" charset="0"/>
              <a:buNone/>
            </a:pPr>
            <a:r>
              <a:rPr lang="en-US" altLang="ru-RU" sz="2400" dirty="0" smtClean="0"/>
              <a:t>       </a:t>
            </a:r>
            <a:r>
              <a:rPr lang="ru-RU" altLang="ru-RU" sz="2400" dirty="0" smtClean="0">
                <a:hlinkClick r:id="rId3" action="ppaction://hlinksldjump"/>
              </a:rPr>
              <a:t>обладает</a:t>
            </a:r>
            <a:r>
              <a:rPr lang="en-US" altLang="ru-RU" sz="2400" dirty="0" smtClean="0">
                <a:hlinkClick r:id="rId3" action="ppaction://hlinksldjump"/>
              </a:rPr>
              <a:t>?</a:t>
            </a:r>
            <a:r>
              <a:rPr lang="ru-RU" altLang="ru-RU" sz="2400" dirty="0" smtClean="0">
                <a:hlinkClick r:id="rId3" action="ppaction://hlinksldjump"/>
              </a:rPr>
              <a:t>     56</a:t>
            </a:r>
            <a:endParaRPr lang="en-US" altLang="ru-RU" sz="2400" dirty="0" smtClean="0"/>
          </a:p>
          <a:p>
            <a:pPr marL="0" indent="0">
              <a:buFont typeface="Arial" panose="020B0604020202020204" pitchFamily="34" charset="0"/>
              <a:buNone/>
            </a:pPr>
            <a:r>
              <a:rPr lang="en-US" altLang="ru-RU" sz="2400" dirty="0" smtClean="0"/>
              <a:t>1</a:t>
            </a:r>
            <a:r>
              <a:rPr lang="ru-RU" altLang="ru-RU" sz="2400" dirty="0" smtClean="0"/>
              <a:t>3</a:t>
            </a:r>
            <a:r>
              <a:rPr lang="en-US" altLang="ru-RU" sz="2400" dirty="0" smtClean="0"/>
              <a:t>. </a:t>
            </a:r>
            <a:r>
              <a:rPr lang="ru-RU" altLang="ru-RU" sz="2400" dirty="0" smtClean="0">
                <a:hlinkClick r:id="rId4" action="ppaction://hlinksldjump"/>
              </a:rPr>
              <a:t>Перечислите с какими веществами может реагировать вода</a:t>
            </a:r>
            <a:r>
              <a:rPr lang="en-US" altLang="ru-RU" sz="2400" dirty="0" smtClean="0">
                <a:hlinkClick r:id="rId4" action="ppaction://hlinksldjump"/>
              </a:rPr>
              <a:t>?</a:t>
            </a:r>
            <a:r>
              <a:rPr lang="ru-RU" altLang="ru-RU" sz="2400" dirty="0" smtClean="0">
                <a:hlinkClick r:id="rId4" action="ppaction://hlinksldjump"/>
              </a:rPr>
              <a:t>     5</a:t>
            </a:r>
            <a:r>
              <a:rPr lang="ru-RU" altLang="ru-RU" sz="2400" dirty="0">
                <a:hlinkClick r:id="rId4" action="ppaction://hlinksldjump"/>
              </a:rPr>
              <a:t>9</a:t>
            </a:r>
            <a:r>
              <a:rPr lang="ru-RU" altLang="ru-RU" sz="2400" dirty="0" smtClean="0">
                <a:hlinkClick r:id="rId4" action="ppaction://hlinksldjump"/>
              </a:rPr>
              <a:t> - 67</a:t>
            </a:r>
            <a:endParaRPr lang="en-US" altLang="ru-RU" sz="2400" dirty="0" smtClean="0"/>
          </a:p>
          <a:p>
            <a:pPr marL="0" indent="0">
              <a:buFont typeface="Arial" panose="020B0604020202020204" pitchFamily="34" charset="0"/>
              <a:buNone/>
            </a:pPr>
            <a:r>
              <a:rPr lang="en-US" altLang="ru-RU" sz="2400" dirty="0" smtClean="0"/>
              <a:t>1</a:t>
            </a:r>
            <a:r>
              <a:rPr lang="ru-RU" altLang="ru-RU" sz="2400" dirty="0" smtClean="0"/>
              <a:t>4</a:t>
            </a:r>
            <a:r>
              <a:rPr lang="en-US" altLang="ru-RU" sz="2400" dirty="0" smtClean="0"/>
              <a:t>. </a:t>
            </a:r>
            <a:r>
              <a:rPr lang="ru-RU" altLang="ru-RU" sz="2400" dirty="0" smtClean="0">
                <a:hlinkClick r:id="rId4" action="ppaction://hlinksldjump"/>
              </a:rPr>
              <a:t>С какими металлами вода реагирует при обычных условиях</a:t>
            </a:r>
            <a:r>
              <a:rPr lang="en-US" altLang="ru-RU" sz="2400" dirty="0" smtClean="0">
                <a:hlinkClick r:id="rId4" action="ppaction://hlinksldjump"/>
              </a:rPr>
              <a:t>? </a:t>
            </a:r>
            <a:r>
              <a:rPr lang="ru-RU" altLang="ru-RU" sz="2400" dirty="0" smtClean="0">
                <a:hlinkClick r:id="rId4" action="ppaction://hlinksldjump"/>
              </a:rPr>
              <a:t>Приведите примеры    59</a:t>
            </a:r>
            <a:endParaRPr lang="ru-RU" altLang="ru-RU" sz="2400" dirty="0" smtClean="0"/>
          </a:p>
          <a:p>
            <a:pPr marL="0" indent="0">
              <a:buFont typeface="Arial" panose="020B0604020202020204" pitchFamily="34" charset="0"/>
              <a:buNone/>
            </a:pPr>
            <a:r>
              <a:rPr lang="ru-RU" altLang="ru-RU" sz="2400" dirty="0" smtClean="0"/>
              <a:t>15</a:t>
            </a:r>
            <a:r>
              <a:rPr lang="en-US" altLang="ru-RU" sz="2400" dirty="0" smtClean="0"/>
              <a:t>. </a:t>
            </a:r>
            <a:r>
              <a:rPr lang="ru-RU" altLang="ru-RU" sz="2400" dirty="0" smtClean="0">
                <a:hlinkClick r:id="rId4" action="ppaction://hlinksldjump"/>
              </a:rPr>
              <a:t>С какими металлами вода реагирует только при нагревании</a:t>
            </a:r>
            <a:r>
              <a:rPr lang="en-US" altLang="ru-RU" sz="2400" dirty="0" smtClean="0">
                <a:hlinkClick r:id="rId4" action="ppaction://hlinksldjump"/>
              </a:rPr>
              <a:t>? </a:t>
            </a:r>
            <a:r>
              <a:rPr lang="ru-RU" altLang="ru-RU" sz="2400" dirty="0" smtClean="0">
                <a:hlinkClick r:id="rId4" action="ppaction://hlinksldjump"/>
              </a:rPr>
              <a:t>Приведите примеры    59</a:t>
            </a:r>
            <a:endParaRPr lang="ru-RU" altLang="ru-RU" sz="2400" dirty="0" smtClean="0"/>
          </a:p>
          <a:p>
            <a:pPr marL="0" indent="0">
              <a:buFont typeface="Arial" panose="020B0604020202020204" pitchFamily="34" charset="0"/>
              <a:buNone/>
            </a:pPr>
            <a:r>
              <a:rPr lang="ru-RU" altLang="ru-RU" sz="2400" dirty="0" smtClean="0"/>
              <a:t>16</a:t>
            </a:r>
            <a:r>
              <a:rPr lang="en-US" altLang="ru-RU" sz="2400" dirty="0" smtClean="0"/>
              <a:t>. </a:t>
            </a:r>
            <a:r>
              <a:rPr lang="ru-RU" altLang="ru-RU" sz="2400" dirty="0" smtClean="0">
                <a:hlinkClick r:id="rId4" action="ppaction://hlinksldjump"/>
              </a:rPr>
              <a:t>С какими металлами вода не реагирует даже при нагревании</a:t>
            </a:r>
            <a:r>
              <a:rPr lang="en-US" altLang="ru-RU" sz="2400" dirty="0" smtClean="0">
                <a:hlinkClick r:id="rId4" action="ppaction://hlinksldjump"/>
              </a:rPr>
              <a:t>? </a:t>
            </a:r>
            <a:r>
              <a:rPr lang="ru-RU" altLang="ru-RU" sz="2400" dirty="0" smtClean="0">
                <a:hlinkClick r:id="rId4" action="ppaction://hlinksldjump"/>
              </a:rPr>
              <a:t>Приведите примеры  59</a:t>
            </a:r>
            <a:endParaRPr lang="ru-RU" altLang="ru-RU" sz="2400" dirty="0" smtClean="0"/>
          </a:p>
          <a:p>
            <a:pPr marL="0" indent="0">
              <a:buFont typeface="Arial" panose="020B0604020202020204" pitchFamily="34" charset="0"/>
              <a:buNone/>
            </a:pPr>
            <a:r>
              <a:rPr lang="ru-RU" altLang="ru-RU" sz="2400" dirty="0" smtClean="0"/>
              <a:t>17</a:t>
            </a:r>
            <a:r>
              <a:rPr lang="en-US" altLang="ru-RU" sz="2400" dirty="0" smtClean="0"/>
              <a:t>. </a:t>
            </a:r>
            <a:r>
              <a:rPr lang="ru-RU" altLang="ru-RU" sz="2400" dirty="0" smtClean="0">
                <a:hlinkClick r:id="rId5" action="ppaction://hlinksldjump"/>
              </a:rPr>
              <a:t>Известны ли вам реакции воды с неметаллами</a:t>
            </a:r>
            <a:r>
              <a:rPr lang="en-US" altLang="ru-RU" sz="2400" dirty="0" smtClean="0">
                <a:hlinkClick r:id="rId5" action="ppaction://hlinksldjump"/>
              </a:rPr>
              <a:t>. </a:t>
            </a:r>
            <a:r>
              <a:rPr lang="ru-RU" altLang="ru-RU" sz="2400" dirty="0" smtClean="0">
                <a:hlinkClick r:id="rId5" action="ppaction://hlinksldjump"/>
              </a:rPr>
              <a:t>Приведите примеры     60</a:t>
            </a:r>
            <a:endParaRPr lang="en-US" altLang="ru-RU" sz="2400" dirty="0" smtClean="0"/>
          </a:p>
          <a:p>
            <a:pPr marL="0" indent="0">
              <a:buFont typeface="Arial" panose="020B0604020202020204" pitchFamily="34" charset="0"/>
              <a:buNone/>
            </a:pPr>
            <a:r>
              <a:rPr lang="ru-RU" altLang="ru-RU" sz="2400" dirty="0" smtClean="0"/>
              <a:t>18</a:t>
            </a:r>
            <a:r>
              <a:rPr lang="en-US" altLang="ru-RU" sz="2400" dirty="0" smtClean="0"/>
              <a:t>. </a:t>
            </a:r>
            <a:r>
              <a:rPr lang="ru-RU" altLang="ru-RU" sz="2400" dirty="0" smtClean="0">
                <a:hlinkClick r:id="rId6" action="ppaction://hlinksldjump"/>
              </a:rPr>
              <a:t>Каково отношение воды к оксидам металлов</a:t>
            </a:r>
            <a:r>
              <a:rPr lang="en-US" altLang="ru-RU" sz="2400" dirty="0" smtClean="0">
                <a:hlinkClick r:id="rId6" action="ppaction://hlinksldjump"/>
              </a:rPr>
              <a:t>? </a:t>
            </a:r>
            <a:r>
              <a:rPr lang="ru-RU" altLang="ru-RU" sz="2400" dirty="0" smtClean="0">
                <a:hlinkClick r:id="rId6" action="ppaction://hlinksldjump"/>
              </a:rPr>
              <a:t>Приведите примеры     61</a:t>
            </a:r>
            <a:endParaRPr lang="ru-RU" altLang="ru-RU" sz="2400" dirty="0" smtClean="0"/>
          </a:p>
          <a:p>
            <a:pPr marL="0" indent="0">
              <a:buFont typeface="Arial" panose="020B0604020202020204" pitchFamily="34" charset="0"/>
              <a:buNone/>
            </a:pPr>
            <a:r>
              <a:rPr lang="en-US" altLang="ru-RU" sz="2400" dirty="0" smtClean="0"/>
              <a:t>1</a:t>
            </a:r>
            <a:r>
              <a:rPr lang="ru-RU" altLang="ru-RU" sz="2400" dirty="0" smtClean="0"/>
              <a:t>9</a:t>
            </a:r>
            <a:r>
              <a:rPr lang="en-US" altLang="ru-RU" sz="2400" dirty="0" smtClean="0"/>
              <a:t>. </a:t>
            </a:r>
            <a:r>
              <a:rPr lang="ru-RU" altLang="ru-RU" sz="2400" dirty="0" smtClean="0">
                <a:hlinkClick r:id="rId7" action="ppaction://hlinksldjump"/>
              </a:rPr>
              <a:t>Каково отношение воды к оксидам неметаллов</a:t>
            </a:r>
            <a:r>
              <a:rPr lang="en-US" altLang="ru-RU" sz="2400" dirty="0" smtClean="0">
                <a:hlinkClick r:id="rId7" action="ppaction://hlinksldjump"/>
              </a:rPr>
              <a:t>? </a:t>
            </a:r>
            <a:r>
              <a:rPr lang="ru-RU" altLang="ru-RU" sz="2400" dirty="0" smtClean="0">
                <a:hlinkClick r:id="rId7" action="ppaction://hlinksldjump"/>
              </a:rPr>
              <a:t>Приведите примеры     62</a:t>
            </a:r>
            <a:endParaRPr lang="ru-RU" altLang="ru-RU" sz="2400" dirty="0" smtClean="0"/>
          </a:p>
          <a:p>
            <a:pPr marL="0" indent="0">
              <a:buFont typeface="Arial" panose="020B0604020202020204" pitchFamily="34" charset="0"/>
              <a:buNone/>
            </a:pPr>
            <a:r>
              <a:rPr lang="ru-RU" altLang="ru-RU" sz="2400" dirty="0" smtClean="0"/>
              <a:t>2</a:t>
            </a:r>
            <a:r>
              <a:rPr lang="en-US" altLang="ru-RU" sz="2400" dirty="0" smtClean="0"/>
              <a:t>0. </a:t>
            </a:r>
            <a:r>
              <a:rPr lang="ru-RU" altLang="ru-RU" sz="2400" dirty="0" smtClean="0">
                <a:hlinkClick r:id="rId8" action="ppaction://hlinksldjump"/>
              </a:rPr>
              <a:t>Почему вода бесценна</a:t>
            </a:r>
            <a:r>
              <a:rPr lang="ru-RU" altLang="ru-RU" sz="2400" dirty="0" smtClean="0">
                <a:solidFill>
                  <a:srgbClr val="FF0000"/>
                </a:solidFill>
                <a:hlinkClick r:id="rId8" action="ppaction://hlinksldjump"/>
              </a:rPr>
              <a:t> </a:t>
            </a:r>
            <a:r>
              <a:rPr lang="ru-RU" altLang="ru-RU" sz="2400" dirty="0" smtClean="0">
                <a:hlinkClick r:id="rId8" action="ppaction://hlinksldjump"/>
              </a:rPr>
              <a:t>для всего живого на Земле</a:t>
            </a:r>
            <a:r>
              <a:rPr lang="en-US" altLang="ru-RU" sz="2400" dirty="0" smtClean="0">
                <a:hlinkClick r:id="rId8" action="ppaction://hlinksldjump"/>
              </a:rPr>
              <a:t>?</a:t>
            </a:r>
            <a:r>
              <a:rPr lang="ru-RU" altLang="ru-RU" sz="2400" dirty="0" smtClean="0">
                <a:hlinkClick r:id="rId8" action="ppaction://hlinksldjump"/>
              </a:rPr>
              <a:t>     71 - 73</a:t>
            </a:r>
            <a:endParaRPr lang="en-US" altLang="ru-RU" sz="2400" dirty="0" smtClean="0"/>
          </a:p>
          <a:p>
            <a:pPr marL="0" indent="0">
              <a:spcBef>
                <a:spcPts val="0"/>
              </a:spcBef>
              <a:buFont typeface="Arial" panose="020B0604020202020204" pitchFamily="34" charset="0"/>
              <a:buNone/>
            </a:pPr>
            <a:r>
              <a:rPr lang="en-US" altLang="ru-RU" sz="2400" dirty="0" smtClean="0"/>
              <a:t>21. </a:t>
            </a:r>
            <a:r>
              <a:rPr lang="ru-RU" altLang="ru-RU" sz="2400" dirty="0" smtClean="0">
                <a:hlinkClick r:id="rId9" action="ppaction://hlinksldjump"/>
              </a:rPr>
              <a:t>Каково планетарное значение воды</a:t>
            </a:r>
            <a:r>
              <a:rPr lang="en-US" altLang="ru-RU" sz="2400" dirty="0" smtClean="0">
                <a:hlinkClick r:id="rId9" action="ppaction://hlinksldjump"/>
              </a:rPr>
              <a:t>? (</a:t>
            </a:r>
            <a:r>
              <a:rPr lang="ru-RU" altLang="ru-RU" sz="2400" dirty="0" smtClean="0">
                <a:hlinkClick r:id="rId9" action="ppaction://hlinksldjump"/>
              </a:rPr>
              <a:t>возникновение жизни на Земле</a:t>
            </a:r>
            <a:r>
              <a:rPr lang="en-US" altLang="ru-RU" sz="2400" dirty="0" smtClean="0">
                <a:hlinkClick r:id="rId9" action="ppaction://hlinksldjump"/>
              </a:rPr>
              <a:t>, </a:t>
            </a:r>
          </a:p>
          <a:p>
            <a:pPr marL="0" indent="0">
              <a:spcBef>
                <a:spcPts val="0"/>
              </a:spcBef>
              <a:buFont typeface="Arial" panose="020B0604020202020204" pitchFamily="34" charset="0"/>
              <a:buNone/>
            </a:pPr>
            <a:r>
              <a:rPr lang="en-US" altLang="ru-RU" sz="2400" dirty="0" smtClean="0"/>
              <a:t>      </a:t>
            </a:r>
            <a:r>
              <a:rPr lang="ru-RU" altLang="ru-RU" sz="2400" dirty="0" smtClean="0">
                <a:hlinkClick r:id="rId9" action="ppaction://hlinksldjump"/>
              </a:rPr>
              <a:t>фотосинтез</a:t>
            </a:r>
            <a:r>
              <a:rPr lang="en-US" altLang="ru-RU" sz="2400" dirty="0" smtClean="0">
                <a:hlinkClick r:id="rId9" action="ppaction://hlinksldjump"/>
              </a:rPr>
              <a:t>, </a:t>
            </a:r>
            <a:r>
              <a:rPr lang="ru-RU" altLang="ru-RU" sz="2400" dirty="0" smtClean="0">
                <a:hlinkClick r:id="rId9" action="ppaction://hlinksldjump"/>
              </a:rPr>
              <a:t>круговорот веществ в природе</a:t>
            </a:r>
            <a:r>
              <a:rPr lang="en-US" altLang="ru-RU" sz="2400" dirty="0" smtClean="0">
                <a:hlinkClick r:id="rId9" action="ppaction://hlinksldjump"/>
              </a:rPr>
              <a:t>, </a:t>
            </a:r>
            <a:r>
              <a:rPr lang="ru-RU" altLang="ru-RU" sz="2400" dirty="0" smtClean="0">
                <a:hlinkClick r:id="rId9" action="ppaction://hlinksldjump"/>
              </a:rPr>
              <a:t>поддержание определенного</a:t>
            </a:r>
            <a:r>
              <a:rPr lang="ru-RU" altLang="ru-RU" sz="2400" dirty="0" smtClean="0"/>
              <a:t> </a:t>
            </a:r>
            <a:r>
              <a:rPr lang="en-US" altLang="ru-RU" sz="2400" dirty="0" smtClean="0">
                <a:hlinkClick r:id="rId9" action="ppaction://hlinksldjump"/>
              </a:rPr>
              <a:t>  </a:t>
            </a:r>
          </a:p>
          <a:p>
            <a:pPr marL="0" indent="0">
              <a:spcBef>
                <a:spcPts val="0"/>
              </a:spcBef>
              <a:buFont typeface="Arial" panose="020B0604020202020204" pitchFamily="34" charset="0"/>
              <a:buNone/>
            </a:pPr>
            <a:r>
              <a:rPr lang="en-US" altLang="ru-RU" sz="2400" dirty="0" smtClean="0"/>
              <a:t>       </a:t>
            </a:r>
            <a:r>
              <a:rPr lang="ru-RU" altLang="ru-RU" sz="2400" dirty="0" smtClean="0">
                <a:hlinkClick r:id="rId9" action="ppaction://hlinksldjump"/>
              </a:rPr>
              <a:t>климата на Земле)      69</a:t>
            </a:r>
            <a:r>
              <a:rPr lang="en-US" altLang="ru-RU" sz="2400" dirty="0" smtClean="0">
                <a:hlinkClick r:id="rId9" action="ppaction://hlinksldjump"/>
              </a:rPr>
              <a:t>-</a:t>
            </a:r>
            <a:r>
              <a:rPr lang="ru-RU" altLang="ru-RU" sz="2400" dirty="0" smtClean="0">
                <a:hlinkClick r:id="rId9" action="ppaction://hlinksldjump"/>
              </a:rPr>
              <a:t>70</a:t>
            </a:r>
            <a:endParaRPr lang="en-US" altLang="ru-RU" sz="2400" dirty="0" smtClean="0"/>
          </a:p>
          <a:p>
            <a:pPr marL="0" indent="0">
              <a:spcBef>
                <a:spcPts val="0"/>
              </a:spcBef>
              <a:buFont typeface="Arial" panose="020B0604020202020204" pitchFamily="34" charset="0"/>
              <a:buNone/>
            </a:pPr>
            <a:r>
              <a:rPr lang="ru-RU" altLang="ru-RU" sz="2400" dirty="0" smtClean="0"/>
              <a:t>22</a:t>
            </a:r>
            <a:r>
              <a:rPr lang="en-US" altLang="ru-RU" sz="2400" dirty="0" smtClean="0"/>
              <a:t>. </a:t>
            </a:r>
            <a:r>
              <a:rPr lang="ru-RU" altLang="ru-RU" sz="2400" dirty="0" smtClean="0">
                <a:hlinkClick r:id="rId10" action="ppaction://hlinksldjump"/>
              </a:rPr>
              <a:t>Какое значение имеет вода в практической деятельности человека</a:t>
            </a:r>
            <a:r>
              <a:rPr lang="en-US" altLang="ru-RU" sz="2400" dirty="0" smtClean="0">
                <a:hlinkClick r:id="rId10" action="ppaction://hlinksldjump"/>
              </a:rPr>
              <a:t>?</a:t>
            </a:r>
            <a:r>
              <a:rPr lang="ru-RU" altLang="ru-RU" sz="2400" dirty="0" smtClean="0">
                <a:hlinkClick r:id="rId10" action="ppaction://hlinksldjump"/>
              </a:rPr>
              <a:t>     78 - 80</a:t>
            </a:r>
            <a:endParaRPr lang="en-US" altLang="ru-RU" sz="2400" dirty="0" smtClean="0"/>
          </a:p>
          <a:p>
            <a:pPr marL="0" indent="0">
              <a:spcBef>
                <a:spcPts val="0"/>
              </a:spcBef>
              <a:buFont typeface="Arial" panose="020B0604020202020204" pitchFamily="34" charset="0"/>
              <a:buNone/>
            </a:pPr>
            <a:endParaRPr lang="en-US" altLang="ru-RU" sz="2400" dirty="0" smtClean="0"/>
          </a:p>
          <a:p>
            <a:pPr marL="0" indent="0">
              <a:buFont typeface="Arial" panose="020B0604020202020204" pitchFamily="34" charset="0"/>
              <a:buNone/>
            </a:pPr>
            <a:endParaRPr lang="ru-RU" altLang="ru-RU" sz="2400" dirty="0" smtClean="0"/>
          </a:p>
          <a:p>
            <a:pPr marL="0" indent="0">
              <a:buFont typeface="Arial" panose="020B0604020202020204" pitchFamily="34" charset="0"/>
              <a:buNone/>
            </a:pPr>
            <a:endParaRPr lang="en-US" altLang="ru-RU" sz="2400" dirty="0" smtClean="0"/>
          </a:p>
          <a:p>
            <a:pPr marL="0" indent="0">
              <a:buFont typeface="Arial" panose="020B0604020202020204" pitchFamily="34" charset="0"/>
              <a:buNone/>
            </a:pPr>
            <a:endParaRPr lang="ru-RU" altLang="ru-RU" sz="2400" dirty="0" smtClean="0"/>
          </a:p>
          <a:p>
            <a:pPr marL="0" indent="0">
              <a:buFont typeface="Arial" panose="020B0604020202020204" pitchFamily="34" charset="0"/>
              <a:buNone/>
            </a:pPr>
            <a:endParaRPr lang="ru-RU" altLang="ru-RU" dirty="0" smtClean="0"/>
          </a:p>
        </p:txBody>
      </p:sp>
      <p:pic>
        <p:nvPicPr>
          <p:cNvPr id="180227" name="Рисунок 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855450" y="0"/>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80226">
                                            <p:bg/>
                                          </p:spTgt>
                                        </p:tgtEl>
                                        <p:attrNameLst>
                                          <p:attrName>style.visibility</p:attrName>
                                        </p:attrNameLst>
                                      </p:cBhvr>
                                      <p:to>
                                        <p:strVal val="visible"/>
                                      </p:to>
                                    </p:set>
                                    <p:animEffect transition="in" filter="barn(outVertical)">
                                      <p:cBhvr>
                                        <p:cTn id="7" dur="1250"/>
                                        <p:tgtEl>
                                          <p:spTgt spid="180226">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80226">
                                            <p:txEl>
                                              <p:pRg st="0" end="0"/>
                                            </p:txEl>
                                          </p:spTgt>
                                        </p:tgtEl>
                                        <p:attrNameLst>
                                          <p:attrName>style.visibility</p:attrName>
                                        </p:attrNameLst>
                                      </p:cBhvr>
                                      <p:to>
                                        <p:strVal val="visible"/>
                                      </p:to>
                                    </p:set>
                                    <p:animEffect transition="in" filter="barn(outVertical)">
                                      <p:cBhvr>
                                        <p:cTn id="10" dur="1250"/>
                                        <p:tgtEl>
                                          <p:spTgt spid="180226">
                                            <p:txEl>
                                              <p:pRg st="0" end="0"/>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80226">
                                            <p:txEl>
                                              <p:pRg st="1" end="1"/>
                                            </p:txEl>
                                          </p:spTgt>
                                        </p:tgtEl>
                                        <p:attrNameLst>
                                          <p:attrName>style.visibility</p:attrName>
                                        </p:attrNameLst>
                                      </p:cBhvr>
                                      <p:to>
                                        <p:strVal val="visible"/>
                                      </p:to>
                                    </p:set>
                                    <p:animEffect transition="in" filter="barn(outVertical)">
                                      <p:cBhvr>
                                        <p:cTn id="13" dur="1250"/>
                                        <p:tgtEl>
                                          <p:spTgt spid="180226">
                                            <p:txEl>
                                              <p:pRg st="1" end="1"/>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80226">
                                            <p:txEl>
                                              <p:pRg st="2" end="2"/>
                                            </p:txEl>
                                          </p:spTgt>
                                        </p:tgtEl>
                                        <p:attrNameLst>
                                          <p:attrName>style.visibility</p:attrName>
                                        </p:attrNameLst>
                                      </p:cBhvr>
                                      <p:to>
                                        <p:strVal val="visible"/>
                                      </p:to>
                                    </p:set>
                                    <p:animEffect transition="in" filter="barn(outVertical)">
                                      <p:cBhvr>
                                        <p:cTn id="16" dur="1250"/>
                                        <p:tgtEl>
                                          <p:spTgt spid="180226">
                                            <p:txEl>
                                              <p:pRg st="2" end="2"/>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80226">
                                            <p:txEl>
                                              <p:pRg st="3" end="3"/>
                                            </p:txEl>
                                          </p:spTgt>
                                        </p:tgtEl>
                                        <p:attrNameLst>
                                          <p:attrName>style.visibility</p:attrName>
                                        </p:attrNameLst>
                                      </p:cBhvr>
                                      <p:to>
                                        <p:strVal val="visible"/>
                                      </p:to>
                                    </p:set>
                                    <p:animEffect transition="in" filter="barn(outVertical)">
                                      <p:cBhvr>
                                        <p:cTn id="19" dur="1250"/>
                                        <p:tgtEl>
                                          <p:spTgt spid="180226">
                                            <p:txEl>
                                              <p:pRg st="3" end="3"/>
                                            </p:txEl>
                                          </p:spTgt>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80226">
                                            <p:txEl>
                                              <p:pRg st="4" end="4"/>
                                            </p:txEl>
                                          </p:spTgt>
                                        </p:tgtEl>
                                        <p:attrNameLst>
                                          <p:attrName>style.visibility</p:attrName>
                                        </p:attrNameLst>
                                      </p:cBhvr>
                                      <p:to>
                                        <p:strVal val="visible"/>
                                      </p:to>
                                    </p:set>
                                    <p:animEffect transition="in" filter="barn(outVertical)">
                                      <p:cBhvr>
                                        <p:cTn id="22" dur="1250"/>
                                        <p:tgtEl>
                                          <p:spTgt spid="180226">
                                            <p:txEl>
                                              <p:pRg st="4" end="4"/>
                                            </p:txEl>
                                          </p:spTgt>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80226">
                                            <p:txEl>
                                              <p:pRg st="5" end="5"/>
                                            </p:txEl>
                                          </p:spTgt>
                                        </p:tgtEl>
                                        <p:attrNameLst>
                                          <p:attrName>style.visibility</p:attrName>
                                        </p:attrNameLst>
                                      </p:cBhvr>
                                      <p:to>
                                        <p:strVal val="visible"/>
                                      </p:to>
                                    </p:set>
                                    <p:animEffect transition="in" filter="barn(outVertical)">
                                      <p:cBhvr>
                                        <p:cTn id="25" dur="1250"/>
                                        <p:tgtEl>
                                          <p:spTgt spid="180226">
                                            <p:txEl>
                                              <p:pRg st="5" end="5"/>
                                            </p:txEl>
                                          </p:spTgt>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80226">
                                            <p:txEl>
                                              <p:pRg st="6" end="6"/>
                                            </p:txEl>
                                          </p:spTgt>
                                        </p:tgtEl>
                                        <p:attrNameLst>
                                          <p:attrName>style.visibility</p:attrName>
                                        </p:attrNameLst>
                                      </p:cBhvr>
                                      <p:to>
                                        <p:strVal val="visible"/>
                                      </p:to>
                                    </p:set>
                                    <p:animEffect transition="in" filter="barn(outVertical)">
                                      <p:cBhvr>
                                        <p:cTn id="28" dur="1250"/>
                                        <p:tgtEl>
                                          <p:spTgt spid="180226">
                                            <p:txEl>
                                              <p:pRg st="6" end="6"/>
                                            </p:txEl>
                                          </p:spTgt>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80226">
                                            <p:txEl>
                                              <p:pRg st="7" end="7"/>
                                            </p:txEl>
                                          </p:spTgt>
                                        </p:tgtEl>
                                        <p:attrNameLst>
                                          <p:attrName>style.visibility</p:attrName>
                                        </p:attrNameLst>
                                      </p:cBhvr>
                                      <p:to>
                                        <p:strVal val="visible"/>
                                      </p:to>
                                    </p:set>
                                    <p:animEffect transition="in" filter="barn(outVertical)">
                                      <p:cBhvr>
                                        <p:cTn id="31" dur="1250"/>
                                        <p:tgtEl>
                                          <p:spTgt spid="180226">
                                            <p:txEl>
                                              <p:pRg st="7" end="7"/>
                                            </p:txEl>
                                          </p:spTgt>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180226">
                                            <p:txEl>
                                              <p:pRg st="8" end="8"/>
                                            </p:txEl>
                                          </p:spTgt>
                                        </p:tgtEl>
                                        <p:attrNameLst>
                                          <p:attrName>style.visibility</p:attrName>
                                        </p:attrNameLst>
                                      </p:cBhvr>
                                      <p:to>
                                        <p:strVal val="visible"/>
                                      </p:to>
                                    </p:set>
                                    <p:animEffect transition="in" filter="barn(outVertical)">
                                      <p:cBhvr>
                                        <p:cTn id="34" dur="1250"/>
                                        <p:tgtEl>
                                          <p:spTgt spid="180226">
                                            <p:txEl>
                                              <p:pRg st="8" end="8"/>
                                            </p:txEl>
                                          </p:spTgt>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180226">
                                            <p:txEl>
                                              <p:pRg st="9" end="9"/>
                                            </p:txEl>
                                          </p:spTgt>
                                        </p:tgtEl>
                                        <p:attrNameLst>
                                          <p:attrName>style.visibility</p:attrName>
                                        </p:attrNameLst>
                                      </p:cBhvr>
                                      <p:to>
                                        <p:strVal val="visible"/>
                                      </p:to>
                                    </p:set>
                                    <p:animEffect transition="in" filter="barn(outVertical)">
                                      <p:cBhvr>
                                        <p:cTn id="37" dur="1250"/>
                                        <p:tgtEl>
                                          <p:spTgt spid="180226">
                                            <p:txEl>
                                              <p:pRg st="9" end="9"/>
                                            </p:txEl>
                                          </p:spTgt>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80226">
                                            <p:txEl>
                                              <p:pRg st="10" end="10"/>
                                            </p:txEl>
                                          </p:spTgt>
                                        </p:tgtEl>
                                        <p:attrNameLst>
                                          <p:attrName>style.visibility</p:attrName>
                                        </p:attrNameLst>
                                      </p:cBhvr>
                                      <p:to>
                                        <p:strVal val="visible"/>
                                      </p:to>
                                    </p:set>
                                    <p:animEffect transition="in" filter="barn(outVertical)">
                                      <p:cBhvr>
                                        <p:cTn id="40" dur="1250"/>
                                        <p:tgtEl>
                                          <p:spTgt spid="180226">
                                            <p:txEl>
                                              <p:pRg st="10" end="10"/>
                                            </p:txEl>
                                          </p:spTgt>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180226">
                                            <p:txEl>
                                              <p:pRg st="11" end="11"/>
                                            </p:txEl>
                                          </p:spTgt>
                                        </p:tgtEl>
                                        <p:attrNameLst>
                                          <p:attrName>style.visibility</p:attrName>
                                        </p:attrNameLst>
                                      </p:cBhvr>
                                      <p:to>
                                        <p:strVal val="visible"/>
                                      </p:to>
                                    </p:set>
                                    <p:animEffect transition="in" filter="barn(outVertical)">
                                      <p:cBhvr>
                                        <p:cTn id="43" dur="1250"/>
                                        <p:tgtEl>
                                          <p:spTgt spid="180226">
                                            <p:txEl>
                                              <p:pRg st="11" end="11"/>
                                            </p:txEl>
                                          </p:spTgt>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80226">
                                            <p:txEl>
                                              <p:pRg st="12" end="12"/>
                                            </p:txEl>
                                          </p:spTgt>
                                        </p:tgtEl>
                                        <p:attrNameLst>
                                          <p:attrName>style.visibility</p:attrName>
                                        </p:attrNameLst>
                                      </p:cBhvr>
                                      <p:to>
                                        <p:strVal val="visible"/>
                                      </p:to>
                                    </p:set>
                                    <p:animEffect transition="in" filter="barn(outVertical)">
                                      <p:cBhvr>
                                        <p:cTn id="46" dur="1250"/>
                                        <p:tgtEl>
                                          <p:spTgt spid="180226">
                                            <p:txEl>
                                              <p:pRg st="12" end="12"/>
                                            </p:txEl>
                                          </p:spTgt>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180226">
                                            <p:txEl>
                                              <p:pRg st="13" end="13"/>
                                            </p:txEl>
                                          </p:spTgt>
                                        </p:tgtEl>
                                        <p:attrNameLst>
                                          <p:attrName>style.visibility</p:attrName>
                                        </p:attrNameLst>
                                      </p:cBhvr>
                                      <p:to>
                                        <p:strVal val="visible"/>
                                      </p:to>
                                    </p:set>
                                    <p:animEffect transition="in" filter="barn(outVertical)">
                                      <p:cBhvr>
                                        <p:cTn id="49" dur="1250"/>
                                        <p:tgtEl>
                                          <p:spTgt spid="180226">
                                            <p:txEl>
                                              <p:pRg st="13" end="13"/>
                                            </p:txEl>
                                          </p:spTgt>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180226">
                                            <p:txEl>
                                              <p:pRg st="14" end="14"/>
                                            </p:txEl>
                                          </p:spTgt>
                                        </p:tgtEl>
                                        <p:attrNameLst>
                                          <p:attrName>style.visibility</p:attrName>
                                        </p:attrNameLst>
                                      </p:cBhvr>
                                      <p:to>
                                        <p:strVal val="visible"/>
                                      </p:to>
                                    </p:set>
                                    <p:animEffect transition="in" filter="barn(outVertical)">
                                      <p:cBhvr>
                                        <p:cTn id="52" dur="1250"/>
                                        <p:tgtEl>
                                          <p:spTgt spid="18022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6" grpId="0" build="allAtOnce"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Объект 2"/>
          <p:cNvSpPr>
            <a:spLocks noGrp="1"/>
          </p:cNvSpPr>
          <p:nvPr>
            <p:ph idx="1"/>
          </p:nvPr>
        </p:nvSpPr>
        <p:spPr>
          <a:xfrm>
            <a:off x="0" y="0"/>
            <a:ext cx="12192000" cy="6858000"/>
          </a:xfrm>
          <a:solidFill>
            <a:srgbClr val="FFE7F9"/>
          </a:solidFill>
        </p:spPr>
        <p:txBody>
          <a:bodyPr/>
          <a:lstStyle/>
          <a:p>
            <a:pPr marL="0" indent="0">
              <a:buFont typeface="Arial" panose="020B0604020202020204" pitchFamily="34" charset="0"/>
              <a:buNone/>
            </a:pPr>
            <a:r>
              <a:rPr lang="en-US" altLang="ru-RU" sz="2400" dirty="0" smtClean="0"/>
              <a:t>2</a:t>
            </a:r>
            <a:r>
              <a:rPr lang="ru-RU" altLang="ru-RU" sz="2400" dirty="0" smtClean="0"/>
              <a:t>3</a:t>
            </a:r>
            <a:r>
              <a:rPr lang="en-US" altLang="ru-RU" sz="2400" dirty="0" smtClean="0"/>
              <a:t>. </a:t>
            </a:r>
            <a:r>
              <a:rPr lang="ru-RU" altLang="ru-RU" sz="2400" dirty="0" smtClean="0">
                <a:hlinkClick r:id="rId3" action="ppaction://hlinksldjump"/>
              </a:rPr>
              <a:t>В чем заключаются мировые экологические</a:t>
            </a:r>
            <a:r>
              <a:rPr lang="en-US" altLang="ru-RU" sz="2400" dirty="0" smtClean="0">
                <a:hlinkClick r:id="rId3" action="ppaction://hlinksldjump"/>
              </a:rPr>
              <a:t> </a:t>
            </a:r>
            <a:r>
              <a:rPr lang="ru-RU" altLang="ru-RU" sz="2400" dirty="0" smtClean="0">
                <a:hlinkClick r:id="rId3" action="ppaction://hlinksldjump"/>
              </a:rPr>
              <a:t>проблемы</a:t>
            </a:r>
            <a:r>
              <a:rPr lang="en-US" altLang="ru-RU" sz="2400" dirty="0" smtClean="0">
                <a:hlinkClick r:id="rId3" action="ppaction://hlinksldjump"/>
              </a:rPr>
              <a:t>, </a:t>
            </a:r>
            <a:r>
              <a:rPr lang="ru-RU" altLang="ru-RU" sz="2400" dirty="0" smtClean="0">
                <a:hlinkClick r:id="rId3" action="ppaction://hlinksldjump"/>
              </a:rPr>
              <a:t>связанные с </a:t>
            </a:r>
            <a:endParaRPr lang="ru-RU" altLang="ru-RU" sz="2400" dirty="0" smtClean="0"/>
          </a:p>
          <a:p>
            <a:pPr marL="0" indent="0">
              <a:buFont typeface="Arial" panose="020B0604020202020204" pitchFamily="34" charset="0"/>
              <a:buNone/>
            </a:pPr>
            <a:r>
              <a:rPr lang="ru-RU" altLang="ru-RU" sz="2400" dirty="0" smtClean="0"/>
              <a:t>       </a:t>
            </a:r>
            <a:r>
              <a:rPr lang="ru-RU" altLang="ru-RU" sz="2400" dirty="0" smtClean="0">
                <a:hlinkClick r:id="rId3" action="ppaction://hlinksldjump"/>
              </a:rPr>
              <a:t>водой</a:t>
            </a:r>
            <a:r>
              <a:rPr lang="en-US" altLang="ru-RU" sz="2400" dirty="0" smtClean="0">
                <a:hlinkClick r:id="rId3" action="ppaction://hlinksldjump"/>
              </a:rPr>
              <a:t>?</a:t>
            </a:r>
            <a:r>
              <a:rPr lang="ru-RU" altLang="ru-RU" sz="2400" dirty="0" smtClean="0">
                <a:hlinkClick r:id="rId3" action="ppaction://hlinksldjump"/>
              </a:rPr>
              <a:t> Можете ли вы обозначить пути их разрешения</a:t>
            </a:r>
            <a:r>
              <a:rPr lang="en-US" altLang="ru-RU" sz="2400" dirty="0" smtClean="0">
                <a:hlinkClick r:id="rId3" action="ppaction://hlinksldjump"/>
              </a:rPr>
              <a:t>?</a:t>
            </a:r>
            <a:r>
              <a:rPr lang="ru-RU" altLang="ru-RU" sz="2400" dirty="0" smtClean="0">
                <a:hlinkClick r:id="rId3" action="ppaction://hlinksldjump"/>
              </a:rPr>
              <a:t>      93 - 99</a:t>
            </a:r>
            <a:endParaRPr lang="en-US" altLang="ru-RU" sz="2400" dirty="0" smtClean="0"/>
          </a:p>
          <a:p>
            <a:pPr marL="0" indent="0">
              <a:buFont typeface="Arial" panose="020B0604020202020204" pitchFamily="34" charset="0"/>
              <a:buNone/>
            </a:pPr>
            <a:r>
              <a:rPr lang="en-US" altLang="ru-RU" sz="2400" dirty="0" smtClean="0"/>
              <a:t>2</a:t>
            </a:r>
            <a:r>
              <a:rPr lang="ru-RU" altLang="ru-RU" sz="2400" dirty="0" smtClean="0"/>
              <a:t>4</a:t>
            </a:r>
            <a:r>
              <a:rPr lang="en-US" altLang="ru-RU" sz="2400" dirty="0" smtClean="0"/>
              <a:t>. </a:t>
            </a:r>
            <a:r>
              <a:rPr lang="ru-RU" altLang="ru-RU" sz="2400" dirty="0" smtClean="0">
                <a:hlinkClick r:id="rId4" action="ppaction://hlinksldjump"/>
              </a:rPr>
              <a:t>Почему воду надо экономить</a:t>
            </a:r>
            <a:r>
              <a:rPr lang="en-US" altLang="ru-RU" sz="2400" dirty="0" smtClean="0">
                <a:hlinkClick r:id="rId4" action="ppaction://hlinksldjump"/>
              </a:rPr>
              <a:t>? </a:t>
            </a:r>
            <a:r>
              <a:rPr lang="ru-RU" altLang="ru-RU" sz="2400" dirty="0" smtClean="0">
                <a:hlinkClick r:id="rId4" action="ppaction://hlinksldjump"/>
              </a:rPr>
              <a:t>Почему потребление пресной воды</a:t>
            </a:r>
            <a:r>
              <a:rPr lang="ru-RU" altLang="ru-RU" sz="2400" dirty="0" smtClean="0"/>
              <a:t>     </a:t>
            </a:r>
          </a:p>
          <a:p>
            <a:pPr marL="0" indent="0">
              <a:buFont typeface="Arial" panose="020B0604020202020204" pitchFamily="34" charset="0"/>
              <a:buNone/>
            </a:pPr>
            <a:r>
              <a:rPr lang="ru-RU" altLang="ru-RU" sz="2400" dirty="0" smtClean="0"/>
              <a:t>      </a:t>
            </a:r>
            <a:r>
              <a:rPr lang="ru-RU" altLang="ru-RU" sz="2400" dirty="0" smtClean="0">
                <a:hlinkClick r:id="rId4" action="ppaction://hlinksldjump"/>
              </a:rPr>
              <a:t>постепенно становится уже</a:t>
            </a:r>
            <a:r>
              <a:rPr lang="en-US" altLang="ru-RU" sz="2400" dirty="0" smtClean="0">
                <a:hlinkClick r:id="rId4" action="ppaction://hlinksldjump"/>
              </a:rPr>
              <a:t> </a:t>
            </a:r>
            <a:r>
              <a:rPr lang="ru-RU" altLang="ru-RU" sz="2400" dirty="0" smtClean="0">
                <a:hlinkClick r:id="rId4" action="ppaction://hlinksldjump"/>
              </a:rPr>
              <a:t>глобальной проблемой человечества</a:t>
            </a:r>
            <a:r>
              <a:rPr lang="en-US" altLang="ru-RU" sz="2400" dirty="0" smtClean="0">
                <a:hlinkClick r:id="rId4" action="ppaction://hlinksldjump"/>
              </a:rPr>
              <a:t>?</a:t>
            </a:r>
            <a:endParaRPr lang="en-US" altLang="ru-RU" sz="2400" dirty="0" smtClean="0"/>
          </a:p>
          <a:p>
            <a:pPr marL="0" indent="0">
              <a:buFont typeface="Arial" panose="020B0604020202020204" pitchFamily="34" charset="0"/>
              <a:buNone/>
            </a:pPr>
            <a:r>
              <a:rPr lang="en-US" altLang="ru-RU" sz="2400" dirty="0" smtClean="0"/>
              <a:t>      </a:t>
            </a:r>
            <a:r>
              <a:rPr lang="ru-RU" altLang="ru-RU" sz="2400" dirty="0" smtClean="0">
                <a:hlinkClick r:id="rId4" action="ppaction://hlinksldjump"/>
              </a:rPr>
              <a:t>Имеет ли эта проблема возможности к разрешению</a:t>
            </a:r>
            <a:r>
              <a:rPr lang="en-US" altLang="ru-RU" sz="2400" dirty="0" smtClean="0">
                <a:hlinkClick r:id="rId4" action="ppaction://hlinksldjump"/>
              </a:rPr>
              <a:t> </a:t>
            </a:r>
            <a:r>
              <a:rPr lang="ru-RU" altLang="ru-RU" sz="2400" dirty="0" smtClean="0">
                <a:hlinkClick r:id="rId4" action="ppaction://hlinksldjump"/>
              </a:rPr>
              <a:t>ее</a:t>
            </a:r>
            <a:r>
              <a:rPr lang="en-US" altLang="ru-RU" sz="2400" dirty="0" smtClean="0">
                <a:hlinkClick r:id="rId4" action="ppaction://hlinksldjump"/>
              </a:rPr>
              <a:t>?</a:t>
            </a:r>
            <a:r>
              <a:rPr lang="ru-RU" altLang="ru-RU" sz="2400" dirty="0" smtClean="0">
                <a:hlinkClick r:id="rId4" action="ppaction://hlinksldjump"/>
              </a:rPr>
              <a:t>     110 - 114</a:t>
            </a:r>
            <a:endParaRPr lang="en-US" altLang="ru-RU" sz="2400" dirty="0" smtClean="0"/>
          </a:p>
          <a:p>
            <a:pPr marL="0" indent="0">
              <a:buFont typeface="Arial" panose="020B0604020202020204" pitchFamily="34" charset="0"/>
              <a:buNone/>
            </a:pPr>
            <a:r>
              <a:rPr lang="en-US" altLang="ru-RU" sz="2400" dirty="0" smtClean="0"/>
              <a:t>2</a:t>
            </a:r>
            <a:r>
              <a:rPr lang="ru-RU" altLang="ru-RU" sz="2400" dirty="0" smtClean="0"/>
              <a:t>5</a:t>
            </a:r>
            <a:r>
              <a:rPr lang="en-US" altLang="ru-RU" sz="2400" dirty="0" smtClean="0"/>
              <a:t>. </a:t>
            </a:r>
            <a:r>
              <a:rPr lang="ru-RU" altLang="ru-RU" sz="2400" u="sng" dirty="0" smtClean="0">
                <a:hlinkClick r:id="rId5" action="ppaction://hlinksldjump"/>
              </a:rPr>
              <a:t>Что вы понимаете под растворами</a:t>
            </a:r>
            <a:r>
              <a:rPr lang="en-US" altLang="ru-RU" sz="2400" u="sng" dirty="0" smtClean="0">
                <a:hlinkClick r:id="rId5" action="ppaction://hlinksldjump"/>
              </a:rPr>
              <a:t>? </a:t>
            </a:r>
            <a:r>
              <a:rPr lang="ru-RU" altLang="ru-RU" sz="2400" u="sng" dirty="0" smtClean="0">
                <a:hlinkClick r:id="rId5" action="ppaction://hlinksldjump"/>
              </a:rPr>
              <a:t>    115</a:t>
            </a:r>
            <a:endParaRPr lang="en-US" altLang="ru-RU" sz="2400" u="sng" dirty="0" smtClean="0"/>
          </a:p>
          <a:p>
            <a:pPr marL="0" indent="0">
              <a:buFont typeface="Arial" panose="020B0604020202020204" pitchFamily="34" charset="0"/>
              <a:buNone/>
            </a:pPr>
            <a:r>
              <a:rPr lang="en-US" altLang="ru-RU" sz="2400" dirty="0" smtClean="0"/>
              <a:t>2</a:t>
            </a:r>
            <a:r>
              <a:rPr lang="ru-RU" altLang="ru-RU" sz="2400" dirty="0" smtClean="0"/>
              <a:t>6</a:t>
            </a:r>
            <a:r>
              <a:rPr lang="en-US" altLang="ru-RU" sz="2400" dirty="0" smtClean="0"/>
              <a:t>. </a:t>
            </a:r>
            <a:r>
              <a:rPr lang="ru-RU" altLang="ru-RU" sz="2400" dirty="0" smtClean="0">
                <a:hlinkClick r:id="rId5" action="ppaction://hlinksldjump"/>
              </a:rPr>
              <a:t>Какой информацией вы располагаете о классификации растворов</a:t>
            </a:r>
            <a:r>
              <a:rPr lang="en-US" altLang="ru-RU" sz="2400" dirty="0" smtClean="0">
                <a:hlinkClick r:id="rId5" action="ppaction://hlinksldjump"/>
              </a:rPr>
              <a:t>?</a:t>
            </a:r>
            <a:r>
              <a:rPr lang="ru-RU" altLang="ru-RU" sz="2400" dirty="0" smtClean="0">
                <a:hlinkClick r:id="rId5" action="ppaction://hlinksldjump"/>
              </a:rPr>
              <a:t>     115</a:t>
            </a:r>
            <a:endParaRPr lang="en-US" altLang="ru-RU" sz="2400" dirty="0" smtClean="0"/>
          </a:p>
          <a:p>
            <a:pPr marL="0" indent="0">
              <a:buFont typeface="Arial" panose="020B0604020202020204" pitchFamily="34" charset="0"/>
              <a:buNone/>
            </a:pPr>
            <a:r>
              <a:rPr lang="en-US" altLang="ru-RU" sz="2400" dirty="0" smtClean="0"/>
              <a:t>2</a:t>
            </a:r>
            <a:r>
              <a:rPr lang="ru-RU" altLang="ru-RU" sz="2400" dirty="0" smtClean="0"/>
              <a:t>7</a:t>
            </a:r>
            <a:r>
              <a:rPr lang="en-US" altLang="ru-RU" sz="2400" dirty="0" smtClean="0"/>
              <a:t>. </a:t>
            </a:r>
            <a:r>
              <a:rPr lang="ru-RU" altLang="ru-RU" sz="2400" dirty="0" smtClean="0">
                <a:hlinkClick r:id="rId5" action="ppaction://hlinksldjump"/>
              </a:rPr>
              <a:t>Какие растворы можно считать</a:t>
            </a:r>
            <a:r>
              <a:rPr lang="en-US" altLang="ru-RU" sz="2400" dirty="0" smtClean="0">
                <a:hlinkClick r:id="rId5" action="ppaction://hlinksldjump"/>
              </a:rPr>
              <a:t>: </a:t>
            </a:r>
            <a:r>
              <a:rPr lang="ru-RU" altLang="ru-RU" sz="2400" dirty="0" smtClean="0">
                <a:hlinkClick r:id="rId5" action="ppaction://hlinksldjump"/>
              </a:rPr>
              <a:t>а) насыщенными и ненасыщенными</a:t>
            </a:r>
            <a:r>
              <a:rPr lang="en-US" altLang="ru-RU" sz="2400" dirty="0" smtClean="0">
                <a:hlinkClick r:id="rId5" action="ppaction://hlinksldjump"/>
              </a:rPr>
              <a:t>; </a:t>
            </a:r>
            <a:endParaRPr lang="ru-RU" altLang="ru-RU" sz="2400" dirty="0" smtClean="0"/>
          </a:p>
          <a:p>
            <a:pPr marL="0" indent="0">
              <a:buFont typeface="Arial" panose="020B0604020202020204" pitchFamily="34" charset="0"/>
              <a:buNone/>
            </a:pPr>
            <a:r>
              <a:rPr lang="ru-RU" altLang="ru-RU" sz="2400" dirty="0" smtClean="0"/>
              <a:t>      </a:t>
            </a:r>
            <a:r>
              <a:rPr lang="ru-RU" altLang="ru-RU" sz="2400" dirty="0" smtClean="0">
                <a:hlinkClick r:id="rId5" action="ppaction://hlinksldjump"/>
              </a:rPr>
              <a:t>б) концентрированными и неконцентрированными</a:t>
            </a:r>
            <a:r>
              <a:rPr lang="en-US" altLang="ru-RU" sz="2400" dirty="0" smtClean="0">
                <a:hlinkClick r:id="rId5" action="ppaction://hlinksldjump"/>
              </a:rPr>
              <a:t>? </a:t>
            </a:r>
            <a:r>
              <a:rPr lang="ru-RU" altLang="ru-RU" sz="2400" dirty="0" smtClean="0">
                <a:hlinkClick r:id="rId5" action="ppaction://hlinksldjump"/>
              </a:rPr>
              <a:t>При каких услов</a:t>
            </a:r>
            <a:r>
              <a:rPr lang="ru-RU" altLang="ru-RU" sz="2400" b="1" dirty="0" smtClean="0">
                <a:hlinkClick r:id="rId5" action="ppaction://hlinksldjump"/>
              </a:rPr>
              <a:t>и</a:t>
            </a:r>
            <a:r>
              <a:rPr lang="ru-RU" altLang="ru-RU" sz="2400" dirty="0" smtClean="0">
                <a:hlinkClick r:id="rId5" action="ppaction://hlinksldjump"/>
              </a:rPr>
              <a:t>ях</a:t>
            </a:r>
            <a:r>
              <a:rPr lang="ru-RU" altLang="ru-RU" sz="2400" dirty="0" smtClean="0"/>
              <a:t>     </a:t>
            </a:r>
          </a:p>
          <a:p>
            <a:pPr marL="0" indent="0">
              <a:buFont typeface="Arial" panose="020B0604020202020204" pitchFamily="34" charset="0"/>
              <a:buNone/>
            </a:pPr>
            <a:r>
              <a:rPr lang="ru-RU" altLang="ru-RU" sz="2400" dirty="0" smtClean="0"/>
              <a:t>      </a:t>
            </a:r>
            <a:r>
              <a:rPr lang="ru-RU" altLang="ru-RU" sz="2400" dirty="0" smtClean="0">
                <a:hlinkClick r:id="rId5" action="ppaction://hlinksldjump"/>
              </a:rPr>
              <a:t>их можно переводить друг в друга</a:t>
            </a:r>
            <a:r>
              <a:rPr lang="en-US" altLang="ru-RU" sz="2400" dirty="0" smtClean="0">
                <a:hlinkClick r:id="rId5" action="ppaction://hlinksldjump"/>
              </a:rPr>
              <a:t>?</a:t>
            </a:r>
            <a:r>
              <a:rPr lang="ru-RU" altLang="ru-RU" sz="2400" dirty="0" smtClean="0">
                <a:hlinkClick r:id="rId5" action="ppaction://hlinksldjump"/>
              </a:rPr>
              <a:t>     115</a:t>
            </a:r>
            <a:r>
              <a:rPr lang="en-US" altLang="ru-RU" sz="2400" dirty="0" smtClean="0"/>
              <a:t>, </a:t>
            </a:r>
            <a:r>
              <a:rPr lang="en-US" altLang="ru-RU" sz="2400" dirty="0" smtClean="0">
                <a:hlinkClick r:id="rId6" action="ppaction://hlinksldjump"/>
              </a:rPr>
              <a:t>123</a:t>
            </a:r>
            <a:endParaRPr lang="en-US" altLang="ru-RU" sz="2400" dirty="0" smtClean="0"/>
          </a:p>
          <a:p>
            <a:pPr marL="0" indent="0">
              <a:buFont typeface="Arial" panose="020B0604020202020204" pitchFamily="34" charset="0"/>
              <a:buNone/>
            </a:pPr>
            <a:r>
              <a:rPr lang="en-US" altLang="ru-RU" sz="2400" dirty="0" smtClean="0"/>
              <a:t>2</a:t>
            </a:r>
            <a:r>
              <a:rPr lang="ru-RU" altLang="ru-RU" sz="2400" dirty="0" smtClean="0"/>
              <a:t>8</a:t>
            </a:r>
            <a:r>
              <a:rPr lang="en-US" altLang="ru-RU" sz="2400" dirty="0" smtClean="0"/>
              <a:t>. </a:t>
            </a:r>
            <a:r>
              <a:rPr lang="ru-RU" altLang="ru-RU" sz="2400" dirty="0" smtClean="0">
                <a:hlinkClick r:id="rId7" action="ppaction://hlinksldjump"/>
              </a:rPr>
              <a:t>Какие способы выражения концентрации веществ в растворах вам   </a:t>
            </a:r>
            <a:endParaRPr lang="ru-RU" altLang="ru-RU" sz="2400" dirty="0" smtClean="0"/>
          </a:p>
          <a:p>
            <a:pPr marL="0" indent="0">
              <a:buFont typeface="Arial" panose="020B0604020202020204" pitchFamily="34" charset="0"/>
              <a:buNone/>
            </a:pPr>
            <a:r>
              <a:rPr lang="ru-RU" altLang="ru-RU" sz="2400" dirty="0" smtClean="0"/>
              <a:t>       </a:t>
            </a:r>
            <a:r>
              <a:rPr lang="ru-RU" altLang="ru-RU" sz="2400" dirty="0" smtClean="0">
                <a:hlinkClick r:id="rId7" action="ppaction://hlinksldjump"/>
              </a:rPr>
              <a:t>известны</a:t>
            </a:r>
            <a:r>
              <a:rPr lang="en-US" altLang="ru-RU" sz="2400" dirty="0" smtClean="0">
                <a:hlinkClick r:id="rId7" action="ppaction://hlinksldjump"/>
              </a:rPr>
              <a:t>?</a:t>
            </a:r>
            <a:r>
              <a:rPr lang="ru-RU" altLang="ru-RU" sz="2400" dirty="0" smtClean="0">
                <a:hlinkClick r:id="rId7" action="ppaction://hlinksldjump"/>
              </a:rPr>
              <a:t> Какова суть каждого способа</a:t>
            </a:r>
            <a:r>
              <a:rPr lang="en-US" altLang="ru-RU" sz="2400" dirty="0" smtClean="0">
                <a:hlinkClick r:id="rId7" action="ppaction://hlinksldjump"/>
              </a:rPr>
              <a:t>?     128 – 129; 133</a:t>
            </a:r>
            <a:endParaRPr lang="en-US" altLang="ru-RU" sz="2400" dirty="0" smtClean="0"/>
          </a:p>
          <a:p>
            <a:pPr marL="0" indent="0">
              <a:spcBef>
                <a:spcPts val="0"/>
              </a:spcBef>
              <a:buFont typeface="Arial" panose="020B0604020202020204" pitchFamily="34" charset="0"/>
              <a:buNone/>
            </a:pPr>
            <a:r>
              <a:rPr lang="en-US" altLang="ru-RU" sz="2400" dirty="0" smtClean="0"/>
              <a:t>2</a:t>
            </a:r>
            <a:r>
              <a:rPr lang="ru-RU" altLang="ru-RU" sz="2400" dirty="0" smtClean="0"/>
              <a:t>9</a:t>
            </a:r>
            <a:r>
              <a:rPr lang="en-US" altLang="ru-RU" sz="2400" dirty="0" smtClean="0"/>
              <a:t>. </a:t>
            </a:r>
            <a:r>
              <a:rPr lang="ru-RU" altLang="ru-RU" sz="2400" dirty="0" smtClean="0">
                <a:hlinkClick r:id="rId8" action="ppaction://hlinksldjump"/>
              </a:rPr>
              <a:t>Какие природные растворы наиболее значимы для человека</a:t>
            </a:r>
            <a:r>
              <a:rPr lang="en-US" altLang="ru-RU" sz="2400" dirty="0" smtClean="0">
                <a:hlinkClick r:id="rId8" action="ppaction://hlinksldjump"/>
              </a:rPr>
              <a:t>?     11</a:t>
            </a:r>
            <a:r>
              <a:rPr lang="ru-RU" altLang="ru-RU" sz="2400" dirty="0" smtClean="0">
                <a:hlinkClick r:id="rId8" action="ppaction://hlinksldjump"/>
              </a:rPr>
              <a:t>6</a:t>
            </a:r>
            <a:endParaRPr lang="en-US" altLang="ru-RU" sz="2400" dirty="0" smtClean="0"/>
          </a:p>
          <a:p>
            <a:pPr marL="0" indent="0">
              <a:spcBef>
                <a:spcPts val="0"/>
              </a:spcBef>
              <a:buFont typeface="Arial" panose="020B0604020202020204" pitchFamily="34" charset="0"/>
              <a:buNone/>
            </a:pPr>
            <a:r>
              <a:rPr lang="ru-RU" altLang="ru-RU" sz="2400" dirty="0" smtClean="0"/>
              <a:t>30</a:t>
            </a:r>
            <a:r>
              <a:rPr lang="en-US" altLang="ru-RU" sz="2400" dirty="0" smtClean="0"/>
              <a:t>. </a:t>
            </a:r>
            <a:r>
              <a:rPr lang="ru-RU" altLang="ru-RU" sz="2400" dirty="0" smtClean="0">
                <a:hlinkClick r:id="rId9" action="ppaction://hlinksldjump"/>
              </a:rPr>
              <a:t>Какое значение имеют растворы в практической деятельности человека</a:t>
            </a:r>
            <a:r>
              <a:rPr lang="en-US" altLang="ru-RU" sz="2400" dirty="0" smtClean="0">
                <a:hlinkClick r:id="rId9" action="ppaction://hlinksldjump"/>
              </a:rPr>
              <a:t>?     11</a:t>
            </a:r>
            <a:r>
              <a:rPr lang="ru-RU" altLang="ru-RU" sz="2400" dirty="0" smtClean="0">
                <a:hlinkClick r:id="rId9" action="ppaction://hlinksldjump"/>
              </a:rPr>
              <a:t>7</a:t>
            </a:r>
            <a:r>
              <a:rPr lang="en-US" altLang="ru-RU" sz="2400" dirty="0" smtClean="0">
                <a:hlinkClick r:id="rId9" action="ppaction://hlinksldjump"/>
              </a:rPr>
              <a:t> - 11</a:t>
            </a:r>
            <a:r>
              <a:rPr lang="ru-RU" altLang="ru-RU" sz="2400" dirty="0" smtClean="0">
                <a:hlinkClick r:id="rId9" action="ppaction://hlinksldjump"/>
              </a:rPr>
              <a:t>9</a:t>
            </a:r>
            <a:endParaRPr lang="en-US" altLang="ru-RU" sz="2400" dirty="0" smtClean="0"/>
          </a:p>
          <a:p>
            <a:pPr marL="0" indent="0">
              <a:spcBef>
                <a:spcPts val="0"/>
              </a:spcBef>
              <a:buFont typeface="Arial" panose="020B0604020202020204" pitchFamily="34" charset="0"/>
              <a:buNone/>
            </a:pPr>
            <a:endParaRPr lang="en-US" altLang="ru-RU" sz="2400" dirty="0" smtClean="0"/>
          </a:p>
          <a:p>
            <a:pPr marL="0" indent="0">
              <a:buFont typeface="Arial" panose="020B0604020202020204" pitchFamily="34" charset="0"/>
              <a:buNone/>
            </a:pPr>
            <a:endParaRPr lang="ru-RU" altLang="ru-RU" dirty="0" smtClean="0"/>
          </a:p>
        </p:txBody>
      </p:sp>
      <p:pic>
        <p:nvPicPr>
          <p:cNvPr id="181251" name="Рисунок 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55450" y="0"/>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81250">
                                            <p:bg/>
                                          </p:spTgt>
                                        </p:tgtEl>
                                        <p:attrNameLst>
                                          <p:attrName>style.visibility</p:attrName>
                                        </p:attrNameLst>
                                      </p:cBhvr>
                                      <p:to>
                                        <p:strVal val="visible"/>
                                      </p:to>
                                    </p:set>
                                    <p:animEffect transition="in" filter="barn(outVertical)">
                                      <p:cBhvr>
                                        <p:cTn id="7" dur="1250"/>
                                        <p:tgtEl>
                                          <p:spTgt spid="181250">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81250">
                                            <p:txEl>
                                              <p:pRg st="0" end="0"/>
                                            </p:txEl>
                                          </p:spTgt>
                                        </p:tgtEl>
                                        <p:attrNameLst>
                                          <p:attrName>style.visibility</p:attrName>
                                        </p:attrNameLst>
                                      </p:cBhvr>
                                      <p:to>
                                        <p:strVal val="visible"/>
                                      </p:to>
                                    </p:set>
                                    <p:animEffect transition="in" filter="barn(outVertical)">
                                      <p:cBhvr>
                                        <p:cTn id="10" dur="1250"/>
                                        <p:tgtEl>
                                          <p:spTgt spid="181250">
                                            <p:txEl>
                                              <p:pRg st="0" end="0"/>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81250">
                                            <p:txEl>
                                              <p:pRg st="1" end="1"/>
                                            </p:txEl>
                                          </p:spTgt>
                                        </p:tgtEl>
                                        <p:attrNameLst>
                                          <p:attrName>style.visibility</p:attrName>
                                        </p:attrNameLst>
                                      </p:cBhvr>
                                      <p:to>
                                        <p:strVal val="visible"/>
                                      </p:to>
                                    </p:set>
                                    <p:animEffect transition="in" filter="barn(outVertical)">
                                      <p:cBhvr>
                                        <p:cTn id="13" dur="1250"/>
                                        <p:tgtEl>
                                          <p:spTgt spid="181250">
                                            <p:txEl>
                                              <p:pRg st="1" end="1"/>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81250">
                                            <p:txEl>
                                              <p:pRg st="2" end="2"/>
                                            </p:txEl>
                                          </p:spTgt>
                                        </p:tgtEl>
                                        <p:attrNameLst>
                                          <p:attrName>style.visibility</p:attrName>
                                        </p:attrNameLst>
                                      </p:cBhvr>
                                      <p:to>
                                        <p:strVal val="visible"/>
                                      </p:to>
                                    </p:set>
                                    <p:animEffect transition="in" filter="barn(outVertical)">
                                      <p:cBhvr>
                                        <p:cTn id="16" dur="1250"/>
                                        <p:tgtEl>
                                          <p:spTgt spid="181250">
                                            <p:txEl>
                                              <p:pRg st="2" end="2"/>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81250">
                                            <p:txEl>
                                              <p:pRg st="3" end="3"/>
                                            </p:txEl>
                                          </p:spTgt>
                                        </p:tgtEl>
                                        <p:attrNameLst>
                                          <p:attrName>style.visibility</p:attrName>
                                        </p:attrNameLst>
                                      </p:cBhvr>
                                      <p:to>
                                        <p:strVal val="visible"/>
                                      </p:to>
                                    </p:set>
                                    <p:animEffect transition="in" filter="barn(outVertical)">
                                      <p:cBhvr>
                                        <p:cTn id="19" dur="1250"/>
                                        <p:tgtEl>
                                          <p:spTgt spid="181250">
                                            <p:txEl>
                                              <p:pRg st="3" end="3"/>
                                            </p:txEl>
                                          </p:spTgt>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81250">
                                            <p:txEl>
                                              <p:pRg st="4" end="4"/>
                                            </p:txEl>
                                          </p:spTgt>
                                        </p:tgtEl>
                                        <p:attrNameLst>
                                          <p:attrName>style.visibility</p:attrName>
                                        </p:attrNameLst>
                                      </p:cBhvr>
                                      <p:to>
                                        <p:strVal val="visible"/>
                                      </p:to>
                                    </p:set>
                                    <p:animEffect transition="in" filter="barn(outVertical)">
                                      <p:cBhvr>
                                        <p:cTn id="22" dur="1250"/>
                                        <p:tgtEl>
                                          <p:spTgt spid="181250">
                                            <p:txEl>
                                              <p:pRg st="4" end="4"/>
                                            </p:txEl>
                                          </p:spTgt>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81250">
                                            <p:txEl>
                                              <p:pRg st="5" end="5"/>
                                            </p:txEl>
                                          </p:spTgt>
                                        </p:tgtEl>
                                        <p:attrNameLst>
                                          <p:attrName>style.visibility</p:attrName>
                                        </p:attrNameLst>
                                      </p:cBhvr>
                                      <p:to>
                                        <p:strVal val="visible"/>
                                      </p:to>
                                    </p:set>
                                    <p:animEffect transition="in" filter="barn(outVertical)">
                                      <p:cBhvr>
                                        <p:cTn id="25" dur="1250"/>
                                        <p:tgtEl>
                                          <p:spTgt spid="181250">
                                            <p:txEl>
                                              <p:pRg st="5" end="5"/>
                                            </p:txEl>
                                          </p:spTgt>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81250">
                                            <p:txEl>
                                              <p:pRg st="6" end="6"/>
                                            </p:txEl>
                                          </p:spTgt>
                                        </p:tgtEl>
                                        <p:attrNameLst>
                                          <p:attrName>style.visibility</p:attrName>
                                        </p:attrNameLst>
                                      </p:cBhvr>
                                      <p:to>
                                        <p:strVal val="visible"/>
                                      </p:to>
                                    </p:set>
                                    <p:animEffect transition="in" filter="barn(outVertical)">
                                      <p:cBhvr>
                                        <p:cTn id="28" dur="1250"/>
                                        <p:tgtEl>
                                          <p:spTgt spid="181250">
                                            <p:txEl>
                                              <p:pRg st="6" end="6"/>
                                            </p:txEl>
                                          </p:spTgt>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81250">
                                            <p:txEl>
                                              <p:pRg st="7" end="7"/>
                                            </p:txEl>
                                          </p:spTgt>
                                        </p:tgtEl>
                                        <p:attrNameLst>
                                          <p:attrName>style.visibility</p:attrName>
                                        </p:attrNameLst>
                                      </p:cBhvr>
                                      <p:to>
                                        <p:strVal val="visible"/>
                                      </p:to>
                                    </p:set>
                                    <p:animEffect transition="in" filter="barn(outVertical)">
                                      <p:cBhvr>
                                        <p:cTn id="31" dur="1250"/>
                                        <p:tgtEl>
                                          <p:spTgt spid="181250">
                                            <p:txEl>
                                              <p:pRg st="7" end="7"/>
                                            </p:txEl>
                                          </p:spTgt>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181250">
                                            <p:txEl>
                                              <p:pRg st="8" end="8"/>
                                            </p:txEl>
                                          </p:spTgt>
                                        </p:tgtEl>
                                        <p:attrNameLst>
                                          <p:attrName>style.visibility</p:attrName>
                                        </p:attrNameLst>
                                      </p:cBhvr>
                                      <p:to>
                                        <p:strVal val="visible"/>
                                      </p:to>
                                    </p:set>
                                    <p:animEffect transition="in" filter="barn(outVertical)">
                                      <p:cBhvr>
                                        <p:cTn id="34" dur="1250"/>
                                        <p:tgtEl>
                                          <p:spTgt spid="181250">
                                            <p:txEl>
                                              <p:pRg st="8" end="8"/>
                                            </p:txEl>
                                          </p:spTgt>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181250">
                                            <p:txEl>
                                              <p:pRg st="9" end="9"/>
                                            </p:txEl>
                                          </p:spTgt>
                                        </p:tgtEl>
                                        <p:attrNameLst>
                                          <p:attrName>style.visibility</p:attrName>
                                        </p:attrNameLst>
                                      </p:cBhvr>
                                      <p:to>
                                        <p:strVal val="visible"/>
                                      </p:to>
                                    </p:set>
                                    <p:animEffect transition="in" filter="barn(outVertical)">
                                      <p:cBhvr>
                                        <p:cTn id="37" dur="1250"/>
                                        <p:tgtEl>
                                          <p:spTgt spid="181250">
                                            <p:txEl>
                                              <p:pRg st="9" end="9"/>
                                            </p:txEl>
                                          </p:spTgt>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81250">
                                            <p:txEl>
                                              <p:pRg st="10" end="10"/>
                                            </p:txEl>
                                          </p:spTgt>
                                        </p:tgtEl>
                                        <p:attrNameLst>
                                          <p:attrName>style.visibility</p:attrName>
                                        </p:attrNameLst>
                                      </p:cBhvr>
                                      <p:to>
                                        <p:strVal val="visible"/>
                                      </p:to>
                                    </p:set>
                                    <p:animEffect transition="in" filter="barn(outVertical)">
                                      <p:cBhvr>
                                        <p:cTn id="40" dur="1250"/>
                                        <p:tgtEl>
                                          <p:spTgt spid="181250">
                                            <p:txEl>
                                              <p:pRg st="10" end="10"/>
                                            </p:txEl>
                                          </p:spTgt>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181250">
                                            <p:txEl>
                                              <p:pRg st="11" end="11"/>
                                            </p:txEl>
                                          </p:spTgt>
                                        </p:tgtEl>
                                        <p:attrNameLst>
                                          <p:attrName>style.visibility</p:attrName>
                                        </p:attrNameLst>
                                      </p:cBhvr>
                                      <p:to>
                                        <p:strVal val="visible"/>
                                      </p:to>
                                    </p:set>
                                    <p:animEffect transition="in" filter="barn(outVertical)">
                                      <p:cBhvr>
                                        <p:cTn id="43" dur="1250"/>
                                        <p:tgtEl>
                                          <p:spTgt spid="181250">
                                            <p:txEl>
                                              <p:pRg st="11" end="11"/>
                                            </p:txEl>
                                          </p:spTgt>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81250">
                                            <p:txEl>
                                              <p:pRg st="12" end="12"/>
                                            </p:txEl>
                                          </p:spTgt>
                                        </p:tgtEl>
                                        <p:attrNameLst>
                                          <p:attrName>style.visibility</p:attrName>
                                        </p:attrNameLst>
                                      </p:cBhvr>
                                      <p:to>
                                        <p:strVal val="visible"/>
                                      </p:to>
                                    </p:set>
                                    <p:animEffect transition="in" filter="barn(outVertical)">
                                      <p:cBhvr>
                                        <p:cTn id="46" dur="1250"/>
                                        <p:tgtEl>
                                          <p:spTgt spid="181250">
                                            <p:txEl>
                                              <p:pRg st="12" end="12"/>
                                            </p:txEl>
                                          </p:spTgt>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181250">
                                            <p:txEl>
                                              <p:pRg st="13" end="13"/>
                                            </p:txEl>
                                          </p:spTgt>
                                        </p:tgtEl>
                                        <p:attrNameLst>
                                          <p:attrName>style.visibility</p:attrName>
                                        </p:attrNameLst>
                                      </p:cBhvr>
                                      <p:to>
                                        <p:strVal val="visible"/>
                                      </p:to>
                                    </p:set>
                                    <p:animEffect transition="in" filter="barn(outVertical)">
                                      <p:cBhvr>
                                        <p:cTn id="49" dur="1250"/>
                                        <p:tgtEl>
                                          <p:spTgt spid="18125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0" grpId="0" build="allAtOnce"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0" y="0"/>
            <a:ext cx="12192000" cy="6858000"/>
          </a:xfrm>
          <a:prstGeom prst="cloud">
            <a:avLst/>
          </a:prstGeom>
          <a:solidFill>
            <a:srgbClr val="F5EBFF"/>
          </a:solidFill>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buFont typeface="Arial" panose="020B0604020202020204" pitchFamily="34" charset="0"/>
              <a:buNone/>
              <a:defRPr/>
            </a:pPr>
            <a:r>
              <a:rPr lang="ru-RU" b="1" dirty="0" smtClean="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p>
          <a:p>
            <a:pPr marL="0" indent="0">
              <a:buFont typeface="Arial" panose="020B0604020202020204" pitchFamily="34" charset="0"/>
              <a:buNone/>
              <a:defRPr/>
            </a:pPr>
            <a:r>
              <a:rPr lang="ru-RU"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ru-RU" b="1" dirty="0" smtClean="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ru-RU" sz="4000" b="1" dirty="0" smtClean="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Автор  </a:t>
            </a:r>
            <a:r>
              <a:rPr lang="ru-RU" sz="4000"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работы</a:t>
            </a:r>
            <a:endParaRPr lang="ru-RU"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marL="0" indent="0">
              <a:buFont typeface="Arial" panose="020B0604020202020204" pitchFamily="34" charset="0"/>
              <a:buNone/>
              <a:defRPr/>
            </a:pPr>
            <a:r>
              <a:rPr lang="ru-RU"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a:p>
            <a:pPr marL="0" indent="0">
              <a:buFont typeface="Arial" panose="020B0604020202020204" pitchFamily="34" charset="0"/>
              <a:buNone/>
              <a:defRPr/>
            </a:pPr>
            <a:r>
              <a:rPr lang="ru-RU"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ru-RU" sz="3200" b="1" dirty="0" smtClean="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Беляева </a:t>
            </a:r>
            <a:r>
              <a:rPr lang="ru-RU" sz="3200"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Галина </a:t>
            </a:r>
            <a:r>
              <a:rPr lang="ru-RU" sz="3200" b="1" dirty="0" err="1">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Брониславовна</a:t>
            </a:r>
            <a:endParaRPr lang="ru-RU" sz="3200"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endParaRPr>
          </a:p>
          <a:p>
            <a:pPr marL="0" indent="0">
              <a:buFont typeface="Arial" panose="020B0604020202020204" pitchFamily="34" charset="0"/>
              <a:buNone/>
              <a:defRPr/>
            </a:pPr>
            <a:r>
              <a:rPr lang="ru-RU" sz="3200"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                              </a:t>
            </a:r>
            <a:r>
              <a:rPr lang="ru-RU" sz="3200" b="1" dirty="0" smtClean="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учитель </a:t>
            </a:r>
            <a:r>
              <a:rPr lang="ru-RU" sz="3200"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химии</a:t>
            </a:r>
          </a:p>
          <a:p>
            <a:pPr marL="0" indent="0">
              <a:buFont typeface="Arial" panose="020B0604020202020204" pitchFamily="34" charset="0"/>
              <a:buNone/>
              <a:defRPr/>
            </a:pPr>
            <a:r>
              <a:rPr lang="ru-RU" sz="3200"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            </a:t>
            </a:r>
            <a:r>
              <a:rPr lang="ru-RU" sz="3200" b="1" dirty="0" smtClean="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      ГБОУ </a:t>
            </a:r>
            <a:r>
              <a:rPr lang="ru-RU" sz="3200"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Немецкая школа №1212</a:t>
            </a:r>
          </a:p>
          <a:p>
            <a:pPr marL="0" indent="0">
              <a:buFont typeface="Arial" panose="020B0604020202020204" pitchFamily="34" charset="0"/>
              <a:buNone/>
              <a:defRPr/>
            </a:pPr>
            <a:r>
              <a:rPr lang="ru-RU" sz="3200"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                                  </a:t>
            </a:r>
            <a:r>
              <a:rPr lang="ru-RU" sz="3200" b="1" dirty="0" smtClean="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 </a:t>
            </a:r>
            <a:r>
              <a:rPr lang="ru-RU" sz="3200"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г</a:t>
            </a:r>
            <a:r>
              <a:rPr lang="en-US" sz="3200"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 </a:t>
            </a:r>
            <a:r>
              <a:rPr lang="ru-RU" sz="3200" b="1" dirty="0">
                <a:ln w="9525">
                  <a:solidFill>
                    <a:schemeClr val="bg1"/>
                  </a:solidFill>
                  <a:prstDash val="solid"/>
                </a:ln>
                <a:solidFill>
                  <a:srgbClr val="990099"/>
                </a:solidFill>
                <a:effectLst>
                  <a:outerShdw blurRad="12700" dist="38100" dir="2700000" algn="tl" rotWithShape="0">
                    <a:schemeClr val="accent5">
                      <a:lumMod val="60000"/>
                      <a:lumOff val="40000"/>
                    </a:schemeClr>
                  </a:outerShdw>
                </a:effectLst>
              </a:rPr>
              <a:t>Москвы</a:t>
            </a:r>
          </a:p>
          <a:p>
            <a:pPr>
              <a:defRPr/>
            </a:pPr>
            <a:endParaRPr lang="ru-RU" dirty="0"/>
          </a:p>
        </p:txBody>
      </p:sp>
      <p:pic>
        <p:nvPicPr>
          <p:cNvPr id="3" name="Рисунок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55450" y="0"/>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outVertical)">
                                      <p:cBhvr>
                                        <p:cTn id="7" dur="1250"/>
                                        <p:tgtEl>
                                          <p:spTgt spid="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outVertical)">
                                      <p:cBhvr>
                                        <p:cTn id="10" dur="1250"/>
                                        <p:tgtEl>
                                          <p:spTgt spid="4">
                                            <p:txEl>
                                              <p:pRg st="0" end="0"/>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outVertical)">
                                      <p:cBhvr>
                                        <p:cTn id="13" dur="1250"/>
                                        <p:tgtEl>
                                          <p:spTgt spid="4">
                                            <p:txEl>
                                              <p:pRg st="1" end="1"/>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arn(outVertical)">
                                      <p:cBhvr>
                                        <p:cTn id="16" dur="1250"/>
                                        <p:tgtEl>
                                          <p:spTgt spid="4">
                                            <p:txEl>
                                              <p:pRg st="2" end="2"/>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arn(outVertical)">
                                      <p:cBhvr>
                                        <p:cTn id="19" dur="1250"/>
                                        <p:tgtEl>
                                          <p:spTgt spid="4">
                                            <p:txEl>
                                              <p:pRg st="3" end="3"/>
                                            </p:txEl>
                                          </p:spTgt>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arn(outVertical)">
                                      <p:cBhvr>
                                        <p:cTn id="22" dur="1250"/>
                                        <p:tgtEl>
                                          <p:spTgt spid="4">
                                            <p:txEl>
                                              <p:pRg st="4" end="4"/>
                                            </p:txEl>
                                          </p:spTgt>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barn(outVertical)">
                                      <p:cBhvr>
                                        <p:cTn id="25" dur="1250"/>
                                        <p:tgtEl>
                                          <p:spTgt spid="4">
                                            <p:txEl>
                                              <p:pRg st="5" end="5"/>
                                            </p:txEl>
                                          </p:spTgt>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barn(outVertical)">
                                      <p:cBhvr>
                                        <p:cTn id="28" dur="125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1213" y="-46038"/>
            <a:ext cx="10515600" cy="1733551"/>
          </a:xfrm>
          <a:solidFill>
            <a:schemeClr val="accent1">
              <a:lumMod val="20000"/>
              <a:lumOff val="80000"/>
            </a:schemeClr>
          </a:solidFill>
          <a:ln w="28575">
            <a:solidFill>
              <a:schemeClr val="accent1">
                <a:lumMod val="60000"/>
                <a:lumOff val="40000"/>
              </a:schemeClr>
            </a:solidFill>
          </a:ln>
        </p:spPr>
        <p:txBody>
          <a:bodyPr rtlCol="0">
            <a:normAutofit/>
          </a:bodyPr>
          <a:lstStyle/>
          <a:p>
            <a:pPr eaLnBrk="1" fontAlgn="auto" hangingPunct="1">
              <a:spcAft>
                <a:spcPts val="0"/>
              </a:spcAft>
              <a:defRPr/>
            </a:pPr>
            <a:r>
              <a:rPr lang="ru-RU" b="1" dirty="0">
                <a:solidFill>
                  <a:schemeClr val="accent1">
                    <a:lumMod val="75000"/>
                  </a:schemeClr>
                </a:solidFill>
              </a:rPr>
              <a:t> </a:t>
            </a:r>
            <a:r>
              <a:rPr lang="ru-RU" b="1" dirty="0" smtClean="0">
                <a:solidFill>
                  <a:schemeClr val="accent1">
                    <a:lumMod val="75000"/>
                  </a:schemeClr>
                </a:solidFill>
              </a:rPr>
              <a:t>             Исследование состава воды                     </a:t>
            </a:r>
            <a:br>
              <a:rPr lang="ru-RU" b="1" dirty="0" smtClean="0">
                <a:solidFill>
                  <a:schemeClr val="accent1">
                    <a:lumMod val="75000"/>
                  </a:schemeClr>
                </a:solidFill>
              </a:rPr>
            </a:br>
            <a:r>
              <a:rPr lang="ru-RU" b="1" dirty="0">
                <a:solidFill>
                  <a:schemeClr val="accent1">
                    <a:lumMod val="75000"/>
                  </a:schemeClr>
                </a:solidFill>
              </a:rPr>
              <a:t> </a:t>
            </a:r>
            <a:r>
              <a:rPr lang="ru-RU" b="1" dirty="0" smtClean="0">
                <a:solidFill>
                  <a:schemeClr val="accent1">
                    <a:lumMod val="75000"/>
                  </a:schemeClr>
                </a:solidFill>
              </a:rPr>
              <a:t>                       методом анализа</a:t>
            </a:r>
            <a:endParaRPr lang="ru-RU" b="1" dirty="0">
              <a:solidFill>
                <a:schemeClr val="accent1">
                  <a:lumMod val="75000"/>
                </a:schemeClr>
              </a:solidFill>
            </a:endParaRPr>
          </a:p>
        </p:txBody>
      </p:sp>
      <p:pic>
        <p:nvPicPr>
          <p:cNvPr id="21507" name="Объект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65300"/>
            <a:ext cx="287813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4075" y="2011363"/>
            <a:ext cx="3559175"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Прямоугольник 2"/>
          <p:cNvSpPr>
            <a:spLocks noChangeArrowheads="1"/>
          </p:cNvSpPr>
          <p:nvPr/>
        </p:nvSpPr>
        <p:spPr bwMode="auto">
          <a:xfrm>
            <a:off x="234950" y="4878388"/>
            <a:ext cx="3854450" cy="158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ru-RU" altLang="ru-RU" sz="1800" b="0" dirty="0">
                <a:ea typeface="Calibri" panose="020F0502020204030204" pitchFamily="34" charset="0"/>
                <a:cs typeface="Times New Roman" panose="02020603050405020304" pitchFamily="18" charset="0"/>
              </a:rPr>
              <a:t>1- резервуар с </a:t>
            </a:r>
            <a:r>
              <a:rPr lang="ru-RU" altLang="ru-RU" sz="1800" b="0" dirty="0">
                <a:solidFill>
                  <a:srgbClr val="CC0000"/>
                </a:solidFill>
                <a:ea typeface="Calibri" panose="020F0502020204030204" pitchFamily="34" charset="0"/>
                <a:cs typeface="Times New Roman" panose="02020603050405020304" pitchFamily="18" charset="0"/>
              </a:rPr>
              <a:t>Н</a:t>
            </a:r>
            <a:r>
              <a:rPr lang="ru-RU" altLang="ru-RU" sz="1800" baseline="-25000" dirty="0">
                <a:solidFill>
                  <a:srgbClr val="CC0000"/>
                </a:solidFill>
                <a:ea typeface="Calibri" panose="020F0502020204030204" pitchFamily="34" charset="0"/>
                <a:cs typeface="Times New Roman" panose="02020603050405020304" pitchFamily="18" charset="0"/>
              </a:rPr>
              <a:t>2</a:t>
            </a:r>
            <a:r>
              <a:rPr lang="ru-RU" altLang="ru-RU" sz="1800" b="0" dirty="0">
                <a:solidFill>
                  <a:srgbClr val="CC0000"/>
                </a:solidFill>
                <a:ea typeface="Calibri" panose="020F0502020204030204" pitchFamily="34" charset="0"/>
                <a:cs typeface="Times New Roman" panose="02020603050405020304" pitchFamily="18" charset="0"/>
              </a:rPr>
              <a:t>О</a:t>
            </a:r>
          </a:p>
          <a:p>
            <a:pPr eaLnBrk="1" hangingPunct="1">
              <a:lnSpc>
                <a:spcPct val="107000"/>
              </a:lnSpc>
              <a:spcBef>
                <a:spcPct val="0"/>
              </a:spcBef>
              <a:spcAft>
                <a:spcPts val="800"/>
              </a:spcAft>
              <a:buFontTx/>
              <a:buNone/>
            </a:pPr>
            <a:r>
              <a:rPr lang="ru-RU" altLang="ru-RU" sz="1800" b="0" dirty="0">
                <a:ea typeface="Calibri" panose="020F0502020204030204" pitchFamily="34" charset="0"/>
                <a:cs typeface="Times New Roman" panose="02020603050405020304" pitchFamily="18" charset="0"/>
              </a:rPr>
              <a:t>2- изоляционная пробка - подставка</a:t>
            </a:r>
          </a:p>
          <a:p>
            <a:pPr eaLnBrk="1" hangingPunct="1">
              <a:lnSpc>
                <a:spcPct val="107000"/>
              </a:lnSpc>
              <a:spcBef>
                <a:spcPct val="0"/>
              </a:spcBef>
              <a:spcAft>
                <a:spcPts val="800"/>
              </a:spcAft>
              <a:buFontTx/>
              <a:buNone/>
            </a:pPr>
            <a:r>
              <a:rPr lang="ru-RU" altLang="ru-RU" sz="1800" b="0" dirty="0">
                <a:ea typeface="Calibri" panose="020F0502020204030204" pitchFamily="34" charset="0"/>
                <a:cs typeface="Times New Roman" panose="02020603050405020304" pitchFamily="18" charset="0"/>
              </a:rPr>
              <a:t>3- электроды</a:t>
            </a:r>
          </a:p>
          <a:p>
            <a:pPr eaLnBrk="1" hangingPunct="1">
              <a:lnSpc>
                <a:spcPct val="107000"/>
              </a:lnSpc>
              <a:spcBef>
                <a:spcPct val="0"/>
              </a:spcBef>
              <a:spcAft>
                <a:spcPts val="800"/>
              </a:spcAft>
              <a:buFontTx/>
              <a:buNone/>
            </a:pPr>
            <a:r>
              <a:rPr lang="ru-RU" altLang="ru-RU" sz="1800" b="0" dirty="0">
                <a:ea typeface="Calibri" panose="020F0502020204030204" pitchFamily="34" charset="0"/>
                <a:cs typeface="Times New Roman" panose="02020603050405020304" pitchFamily="18" charset="0"/>
              </a:rPr>
              <a:t>4- газы (</a:t>
            </a:r>
            <a:r>
              <a:rPr lang="ru-RU" altLang="ru-RU" sz="1800" b="0" dirty="0">
                <a:solidFill>
                  <a:srgbClr val="CC0000"/>
                </a:solidFill>
                <a:ea typeface="Calibri" panose="020F0502020204030204" pitchFamily="34" charset="0"/>
                <a:cs typeface="Times New Roman" panose="02020603050405020304" pitchFamily="18" charset="0"/>
              </a:rPr>
              <a:t>О</a:t>
            </a:r>
            <a:r>
              <a:rPr lang="ru-RU" altLang="ru-RU" sz="1800" baseline="-25000" dirty="0">
                <a:solidFill>
                  <a:srgbClr val="CC0000"/>
                </a:solidFill>
                <a:ea typeface="Calibri" panose="020F0502020204030204" pitchFamily="34" charset="0"/>
                <a:cs typeface="Times New Roman" panose="02020603050405020304" pitchFamily="18" charset="0"/>
              </a:rPr>
              <a:t>2</a:t>
            </a:r>
            <a:r>
              <a:rPr lang="ru-RU" altLang="ru-RU" sz="1800" b="0" dirty="0">
                <a:solidFill>
                  <a:srgbClr val="CC0000"/>
                </a:solidFill>
                <a:ea typeface="Calibri" panose="020F0502020204030204" pitchFamily="34" charset="0"/>
                <a:cs typeface="Times New Roman" panose="02020603050405020304" pitchFamily="18" charset="0"/>
              </a:rPr>
              <a:t> и Н</a:t>
            </a:r>
            <a:r>
              <a:rPr lang="ru-RU" altLang="ru-RU" sz="1800" baseline="-25000" dirty="0">
                <a:solidFill>
                  <a:srgbClr val="CC0000"/>
                </a:solidFill>
                <a:ea typeface="Calibri" panose="020F0502020204030204" pitchFamily="34" charset="0"/>
                <a:cs typeface="Times New Roman" panose="02020603050405020304" pitchFamily="18" charset="0"/>
              </a:rPr>
              <a:t>2</a:t>
            </a:r>
            <a:r>
              <a:rPr lang="ru-RU" altLang="ru-RU" sz="1800" b="0" dirty="0">
                <a:ea typeface="Calibri" panose="020F0502020204030204" pitchFamily="34" charset="0"/>
                <a:cs typeface="Times New Roman" panose="02020603050405020304" pitchFamily="18" charset="0"/>
              </a:rPr>
              <a:t>)</a:t>
            </a:r>
          </a:p>
        </p:txBody>
      </p:sp>
      <p:sp>
        <p:nvSpPr>
          <p:cNvPr id="21510" name="Прямоугольник 5"/>
          <p:cNvSpPr>
            <a:spLocks noChangeArrowheads="1"/>
          </p:cNvSpPr>
          <p:nvPr/>
        </p:nvSpPr>
        <p:spPr bwMode="auto">
          <a:xfrm>
            <a:off x="2962275" y="2605088"/>
            <a:ext cx="5265738" cy="1680653"/>
          </a:xfrm>
          <a:prstGeom prst="rect">
            <a:avLst/>
          </a:prstGeom>
          <a:solidFill>
            <a:srgbClr val="FFE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en-US" altLang="ru-RU" sz="2000" b="0" dirty="0">
                <a:ea typeface="Calibri" panose="020F0502020204030204" pitchFamily="34" charset="0"/>
                <a:cs typeface="Times New Roman" panose="02020603050405020304" pitchFamily="18" charset="0"/>
              </a:rPr>
              <a:t>        </a:t>
            </a:r>
            <a:r>
              <a:rPr lang="ru-RU" altLang="ru-RU" sz="2000" b="0" dirty="0">
                <a:ea typeface="Calibri" panose="020F0502020204030204" pitchFamily="34" charset="0"/>
                <a:cs typeface="Times New Roman" panose="02020603050405020304" pitchFamily="18" charset="0"/>
              </a:rPr>
              <a:t>Анализ  («</a:t>
            </a:r>
            <a:r>
              <a:rPr lang="ru-RU" altLang="ru-RU" sz="2000" b="0" dirty="0" err="1">
                <a:ea typeface="Calibri" panose="020F0502020204030204" pitchFamily="34" charset="0"/>
                <a:cs typeface="Times New Roman" panose="02020603050405020304" pitchFamily="18" charset="0"/>
              </a:rPr>
              <a:t>анализис</a:t>
            </a:r>
            <a:r>
              <a:rPr lang="ru-RU" altLang="ru-RU" sz="2000" b="0" dirty="0">
                <a:ea typeface="Calibri" panose="020F0502020204030204" pitchFamily="34" charset="0"/>
                <a:cs typeface="Times New Roman" panose="02020603050405020304" pitchFamily="18" charset="0"/>
              </a:rPr>
              <a:t>» - разложение</a:t>
            </a:r>
            <a:r>
              <a:rPr lang="en-US" altLang="ru-RU" sz="2000" b="0" dirty="0">
                <a:ea typeface="Calibri" panose="020F0502020204030204" pitchFamily="34" charset="0"/>
                <a:cs typeface="Times New Roman" panose="02020603050405020304" pitchFamily="18" charset="0"/>
              </a:rPr>
              <a:t>)</a:t>
            </a:r>
            <a:endParaRPr lang="ru-RU" altLang="ru-RU" sz="2000" b="0" dirty="0">
              <a:ea typeface="Calibri" panose="020F0502020204030204" pitchFamily="34" charset="0"/>
              <a:cs typeface="Times New Roman" panose="02020603050405020304" pitchFamily="18" charset="0"/>
            </a:endParaRPr>
          </a:p>
          <a:p>
            <a:pPr eaLnBrk="1" hangingPunct="1">
              <a:lnSpc>
                <a:spcPct val="107000"/>
              </a:lnSpc>
              <a:spcBef>
                <a:spcPct val="0"/>
              </a:spcBef>
              <a:spcAft>
                <a:spcPts val="800"/>
              </a:spcAft>
              <a:buFontTx/>
              <a:buNone/>
            </a:pPr>
            <a:r>
              <a:rPr lang="ru-RU" altLang="ru-RU" sz="2000" b="0" dirty="0">
                <a:ea typeface="Calibri" panose="020F0502020204030204" pitchFamily="34" charset="0"/>
                <a:cs typeface="Times New Roman" panose="02020603050405020304" pitchFamily="18" charset="0"/>
              </a:rPr>
              <a:t>Реакция разложения воды протекает под действием электрического тока (электролиз):</a:t>
            </a:r>
          </a:p>
          <a:p>
            <a:pPr eaLnBrk="1" hangingPunct="1">
              <a:lnSpc>
                <a:spcPct val="107000"/>
              </a:lnSpc>
              <a:spcBef>
                <a:spcPct val="0"/>
              </a:spcBef>
              <a:spcAft>
                <a:spcPts val="800"/>
              </a:spcAft>
              <a:buFontTx/>
              <a:buNone/>
            </a:pPr>
            <a:r>
              <a:rPr lang="en-US" altLang="ru-RU" sz="2400" b="0" dirty="0">
                <a:solidFill>
                  <a:srgbClr val="CC0000"/>
                </a:solidFill>
                <a:ea typeface="Calibri" panose="020F0502020204030204" pitchFamily="34" charset="0"/>
                <a:cs typeface="Times New Roman" panose="02020603050405020304" pitchFamily="18" charset="0"/>
              </a:rPr>
              <a:t>          </a:t>
            </a:r>
            <a:r>
              <a:rPr lang="ru-RU" altLang="ru-RU" sz="2400" b="0" dirty="0">
                <a:solidFill>
                  <a:srgbClr val="CC0000"/>
                </a:solidFill>
                <a:ea typeface="Calibri" panose="020F0502020204030204" pitchFamily="34" charset="0"/>
                <a:cs typeface="Times New Roman" panose="02020603050405020304" pitchFamily="18" charset="0"/>
              </a:rPr>
              <a:t>        </a:t>
            </a:r>
            <a:r>
              <a:rPr lang="en-US" altLang="ru-RU" sz="2400" b="0" dirty="0">
                <a:solidFill>
                  <a:srgbClr val="CC0000"/>
                </a:solidFill>
                <a:ea typeface="Calibri" panose="020F0502020204030204" pitchFamily="34" charset="0"/>
                <a:cs typeface="Times New Roman" panose="02020603050405020304" pitchFamily="18" charset="0"/>
              </a:rPr>
              <a:t>  2</a:t>
            </a:r>
            <a:r>
              <a:rPr lang="ru-RU" altLang="ru-RU" sz="2400" b="0" dirty="0">
                <a:solidFill>
                  <a:srgbClr val="CC0000"/>
                </a:solidFill>
                <a:ea typeface="Calibri" panose="020F0502020204030204" pitchFamily="34" charset="0"/>
                <a:cs typeface="Times New Roman" panose="02020603050405020304" pitchFamily="18" charset="0"/>
              </a:rPr>
              <a:t>Н</a:t>
            </a:r>
            <a:r>
              <a:rPr lang="ru-RU" altLang="ru-RU" sz="2400" baseline="-25000" dirty="0">
                <a:solidFill>
                  <a:srgbClr val="CC0000"/>
                </a:solidFill>
                <a:ea typeface="Calibri" panose="020F0502020204030204" pitchFamily="34" charset="0"/>
                <a:cs typeface="Times New Roman" panose="02020603050405020304" pitchFamily="18" charset="0"/>
              </a:rPr>
              <a:t>2</a:t>
            </a:r>
            <a:r>
              <a:rPr lang="ru-RU" altLang="ru-RU" sz="2400" b="0" dirty="0">
                <a:solidFill>
                  <a:srgbClr val="CC0000"/>
                </a:solidFill>
                <a:ea typeface="Calibri" panose="020F0502020204030204" pitchFamily="34" charset="0"/>
                <a:cs typeface="Times New Roman" panose="02020603050405020304" pitchFamily="18" charset="0"/>
              </a:rPr>
              <a:t>О  =  2Н</a:t>
            </a:r>
            <a:r>
              <a:rPr lang="ru-RU" altLang="ru-RU" sz="2400" baseline="-25000" dirty="0">
                <a:solidFill>
                  <a:srgbClr val="CC0000"/>
                </a:solidFill>
                <a:ea typeface="Calibri" panose="020F0502020204030204" pitchFamily="34" charset="0"/>
                <a:cs typeface="Times New Roman" panose="02020603050405020304" pitchFamily="18" charset="0"/>
              </a:rPr>
              <a:t>2</a:t>
            </a:r>
            <a:r>
              <a:rPr lang="ru-RU" altLang="ru-RU" sz="2400" b="0" dirty="0">
                <a:solidFill>
                  <a:srgbClr val="CC0000"/>
                </a:solidFill>
                <a:ea typeface="Calibri" panose="020F0502020204030204" pitchFamily="34" charset="0"/>
                <a:cs typeface="Times New Roman" panose="02020603050405020304" pitchFamily="18" charset="0"/>
              </a:rPr>
              <a:t>  +  О</a:t>
            </a:r>
            <a:r>
              <a:rPr lang="ru-RU" altLang="ru-RU" sz="2400" baseline="-25000" dirty="0">
                <a:solidFill>
                  <a:srgbClr val="CC0000"/>
                </a:solidFill>
                <a:ea typeface="Calibri" panose="020F0502020204030204" pitchFamily="34" charset="0"/>
                <a:cs typeface="Times New Roman" panose="02020603050405020304" pitchFamily="18" charset="0"/>
              </a:rPr>
              <a:t>2</a:t>
            </a:r>
          </a:p>
        </p:txBody>
      </p:sp>
      <p:pic>
        <p:nvPicPr>
          <p:cNvPr id="21511" name="Рисунок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82438" y="0"/>
            <a:ext cx="3587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82438" y="6523038"/>
            <a:ext cx="2619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9325" y="252413"/>
            <a:ext cx="10515600" cy="1325562"/>
          </a:xfrm>
          <a:solidFill>
            <a:schemeClr val="accent1">
              <a:lumMod val="20000"/>
              <a:lumOff val="80000"/>
            </a:schemeClr>
          </a:solidFill>
          <a:ln w="19050">
            <a:solidFill>
              <a:schemeClr val="accent1">
                <a:lumMod val="75000"/>
              </a:schemeClr>
            </a:solidFill>
          </a:ln>
        </p:spPr>
        <p:txBody>
          <a:bodyPr rtlCol="0">
            <a:normAutofit/>
          </a:bodyPr>
          <a:lstStyle/>
          <a:p>
            <a:pPr eaLnBrk="1" fontAlgn="auto" hangingPunct="1">
              <a:spcAft>
                <a:spcPts val="0"/>
              </a:spcAft>
              <a:defRPr/>
            </a:pPr>
            <a:r>
              <a:rPr lang="ru-RU" dirty="0" smtClean="0"/>
              <a:t>          </a:t>
            </a:r>
            <a:r>
              <a:rPr lang="ru-RU" b="1" dirty="0">
                <a:solidFill>
                  <a:schemeClr val="accent1">
                    <a:lumMod val="75000"/>
                  </a:schemeClr>
                </a:solidFill>
              </a:rPr>
              <a:t> Исследование состава воды                     </a:t>
            </a:r>
            <a:br>
              <a:rPr lang="ru-RU" b="1" dirty="0">
                <a:solidFill>
                  <a:schemeClr val="accent1">
                    <a:lumMod val="75000"/>
                  </a:schemeClr>
                </a:solidFill>
              </a:rPr>
            </a:br>
            <a:r>
              <a:rPr lang="ru-RU" b="1" dirty="0">
                <a:solidFill>
                  <a:schemeClr val="accent1">
                    <a:lumMod val="75000"/>
                  </a:schemeClr>
                </a:solidFill>
              </a:rPr>
              <a:t>                      </a:t>
            </a:r>
            <a:r>
              <a:rPr lang="ru-RU" b="1" dirty="0" smtClean="0">
                <a:solidFill>
                  <a:schemeClr val="accent1">
                    <a:lumMod val="75000"/>
                  </a:schemeClr>
                </a:solidFill>
              </a:rPr>
              <a:t>методом синтеза</a:t>
            </a:r>
            <a:endParaRPr lang="ru-RU" dirty="0"/>
          </a:p>
        </p:txBody>
      </p:sp>
      <p:pic>
        <p:nvPicPr>
          <p:cNvPr id="22531" name="Объект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5" y="2903538"/>
            <a:ext cx="350520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26563" y="2728913"/>
            <a:ext cx="2651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Прямоугольник 5"/>
          <p:cNvSpPr>
            <a:spLocks noChangeArrowheads="1"/>
          </p:cNvSpPr>
          <p:nvPr/>
        </p:nvSpPr>
        <p:spPr bwMode="auto">
          <a:xfrm>
            <a:off x="3794125" y="2106613"/>
            <a:ext cx="5141913" cy="2037224"/>
          </a:xfrm>
          <a:prstGeom prst="rect">
            <a:avLst/>
          </a:prstGeom>
          <a:solidFill>
            <a:srgbClr val="FFE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en-US" altLang="ru-RU" sz="2000" b="0" dirty="0">
                <a:ea typeface="Calibri" panose="020F0502020204030204" pitchFamily="34" charset="0"/>
                <a:cs typeface="Times New Roman" panose="02020603050405020304" pitchFamily="18" charset="0"/>
              </a:rPr>
              <a:t>           </a:t>
            </a:r>
            <a:r>
              <a:rPr lang="ru-RU" altLang="ru-RU" sz="2000" b="0" dirty="0">
                <a:ea typeface="Calibri" panose="020F0502020204030204" pitchFamily="34" charset="0"/>
                <a:cs typeface="Times New Roman" panose="02020603050405020304" pitchFamily="18" charset="0"/>
              </a:rPr>
              <a:t>Синтез («</a:t>
            </a:r>
            <a:r>
              <a:rPr lang="ru-RU" altLang="ru-RU" sz="2000" b="0" dirty="0" err="1">
                <a:ea typeface="Calibri" panose="020F0502020204030204" pitchFamily="34" charset="0"/>
                <a:cs typeface="Times New Roman" panose="02020603050405020304" pitchFamily="18" charset="0"/>
              </a:rPr>
              <a:t>синтезис</a:t>
            </a:r>
            <a:r>
              <a:rPr lang="ru-RU" altLang="ru-RU" sz="2000" b="0" dirty="0">
                <a:ea typeface="Calibri" panose="020F0502020204030204" pitchFamily="34" charset="0"/>
                <a:cs typeface="Times New Roman" panose="02020603050405020304" pitchFamily="18" charset="0"/>
              </a:rPr>
              <a:t>» - соединение)</a:t>
            </a:r>
          </a:p>
          <a:p>
            <a:pPr eaLnBrk="1" hangingPunct="1">
              <a:lnSpc>
                <a:spcPct val="107000"/>
              </a:lnSpc>
              <a:spcBef>
                <a:spcPct val="0"/>
              </a:spcBef>
              <a:spcAft>
                <a:spcPts val="800"/>
              </a:spcAft>
              <a:buFontTx/>
              <a:buNone/>
            </a:pPr>
            <a:r>
              <a:rPr lang="ru-RU" altLang="ru-RU" sz="2000" b="0" dirty="0">
                <a:ea typeface="Calibri" panose="020F0502020204030204" pitchFamily="34" charset="0"/>
                <a:cs typeface="Times New Roman" panose="02020603050405020304" pitchFamily="18" charset="0"/>
              </a:rPr>
              <a:t>    Реакция возможна при поджигании смеси     </a:t>
            </a:r>
          </a:p>
          <a:p>
            <a:pPr eaLnBrk="1" hangingPunct="1">
              <a:lnSpc>
                <a:spcPct val="107000"/>
              </a:lnSpc>
              <a:spcBef>
                <a:spcPct val="0"/>
              </a:spcBef>
              <a:spcAft>
                <a:spcPts val="800"/>
              </a:spcAft>
              <a:buFontTx/>
              <a:buNone/>
            </a:pPr>
            <a:r>
              <a:rPr lang="ru-RU" altLang="ru-RU" sz="2000" b="0" dirty="0">
                <a:ea typeface="Calibri" panose="020F0502020204030204" pitchFamily="34" charset="0"/>
                <a:cs typeface="Times New Roman" panose="02020603050405020304" pitchFamily="18" charset="0"/>
              </a:rPr>
              <a:t>    газов:</a:t>
            </a:r>
          </a:p>
          <a:p>
            <a:pPr eaLnBrk="1" hangingPunct="1">
              <a:lnSpc>
                <a:spcPct val="106000"/>
              </a:lnSpc>
              <a:spcBef>
                <a:spcPct val="0"/>
              </a:spcBef>
              <a:spcAft>
                <a:spcPts val="800"/>
              </a:spcAft>
              <a:buFontTx/>
              <a:buNone/>
            </a:pPr>
            <a:r>
              <a:rPr lang="ru-RU" altLang="ru-RU" sz="2000" b="0" dirty="0">
                <a:solidFill>
                  <a:srgbClr val="000000"/>
                </a:solidFill>
                <a:ea typeface="Calibri" panose="020F0502020204030204" pitchFamily="34" charset="0"/>
                <a:cs typeface="Times New Roman" panose="02020603050405020304" pitchFamily="18" charset="0"/>
              </a:rPr>
              <a:t>              </a:t>
            </a:r>
            <a:r>
              <a:rPr lang="ru-RU" altLang="ru-RU" sz="2000" b="0" dirty="0">
                <a:solidFill>
                  <a:srgbClr val="CC0000"/>
                </a:solidFill>
                <a:ea typeface="Calibri" panose="020F0502020204030204" pitchFamily="34" charset="0"/>
                <a:cs typeface="Times New Roman" panose="02020603050405020304" pitchFamily="18" charset="0"/>
              </a:rPr>
              <a:t>2Н</a:t>
            </a:r>
            <a:r>
              <a:rPr lang="ru-RU" altLang="ru-RU" sz="2000" baseline="-25000" dirty="0">
                <a:solidFill>
                  <a:srgbClr val="CC0000"/>
                </a:solidFill>
                <a:ea typeface="Calibri" panose="020F0502020204030204" pitchFamily="34" charset="0"/>
                <a:cs typeface="Times New Roman" panose="02020603050405020304" pitchFamily="18" charset="0"/>
              </a:rPr>
              <a:t>2</a:t>
            </a:r>
            <a:r>
              <a:rPr lang="ru-RU" altLang="ru-RU" sz="2000" b="0" baseline="-25000" dirty="0">
                <a:solidFill>
                  <a:srgbClr val="CC0000"/>
                </a:solidFill>
                <a:ea typeface="Calibri" panose="020F0502020204030204" pitchFamily="34" charset="0"/>
                <a:cs typeface="Times New Roman" panose="02020603050405020304" pitchFamily="18" charset="0"/>
              </a:rPr>
              <a:t> </a:t>
            </a:r>
            <a:r>
              <a:rPr lang="ru-RU" altLang="ru-RU" sz="2000" b="0" dirty="0">
                <a:solidFill>
                  <a:srgbClr val="CC0000"/>
                </a:solidFill>
                <a:ea typeface="Calibri" panose="020F0502020204030204" pitchFamily="34" charset="0"/>
                <a:cs typeface="Times New Roman" panose="02020603050405020304" pitchFamily="18" charset="0"/>
              </a:rPr>
              <a:t> +  О</a:t>
            </a:r>
            <a:r>
              <a:rPr lang="ru-RU" altLang="ru-RU" sz="2000" baseline="-25000" dirty="0">
                <a:solidFill>
                  <a:srgbClr val="CC0000"/>
                </a:solidFill>
                <a:ea typeface="Calibri" panose="020F0502020204030204" pitchFamily="34" charset="0"/>
                <a:cs typeface="Times New Roman" panose="02020603050405020304" pitchFamily="18" charset="0"/>
              </a:rPr>
              <a:t>2</a:t>
            </a:r>
            <a:r>
              <a:rPr lang="ru-RU" altLang="ru-RU" sz="2000" dirty="0">
                <a:solidFill>
                  <a:srgbClr val="CC0000"/>
                </a:solidFill>
                <a:ea typeface="Calibri" panose="020F0502020204030204" pitchFamily="34" charset="0"/>
                <a:cs typeface="Times New Roman" panose="02020603050405020304" pitchFamily="18" charset="0"/>
              </a:rPr>
              <a:t> </a:t>
            </a:r>
            <a:r>
              <a:rPr lang="ru-RU" altLang="ru-RU" sz="2000" b="0" dirty="0">
                <a:solidFill>
                  <a:srgbClr val="CC0000"/>
                </a:solidFill>
                <a:ea typeface="Calibri" panose="020F0502020204030204" pitchFamily="34" charset="0"/>
                <a:cs typeface="Times New Roman" panose="02020603050405020304" pitchFamily="18" charset="0"/>
              </a:rPr>
              <a:t>=  2Н</a:t>
            </a:r>
            <a:r>
              <a:rPr lang="ru-RU" altLang="ru-RU" sz="2000" baseline="-25000" dirty="0">
                <a:solidFill>
                  <a:srgbClr val="CC0000"/>
                </a:solidFill>
                <a:ea typeface="Calibri" panose="020F0502020204030204" pitchFamily="34" charset="0"/>
                <a:cs typeface="Times New Roman" panose="02020603050405020304" pitchFamily="18" charset="0"/>
              </a:rPr>
              <a:t>2</a:t>
            </a:r>
            <a:r>
              <a:rPr lang="ru-RU" altLang="ru-RU" sz="2000" b="0" dirty="0">
                <a:solidFill>
                  <a:srgbClr val="CC0000"/>
                </a:solidFill>
                <a:ea typeface="Calibri" panose="020F0502020204030204" pitchFamily="34" charset="0"/>
                <a:cs typeface="Times New Roman" panose="02020603050405020304" pitchFamily="18" charset="0"/>
              </a:rPr>
              <a:t>О   </a:t>
            </a:r>
            <a:endParaRPr lang="ru-RU" altLang="ru-RU" sz="2000" b="0" dirty="0">
              <a:solidFill>
                <a:srgbClr val="CC0000"/>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07000"/>
              </a:lnSpc>
              <a:spcBef>
                <a:spcPct val="0"/>
              </a:spcBef>
              <a:spcAft>
                <a:spcPts val="800"/>
              </a:spcAft>
              <a:buFontTx/>
              <a:buNone/>
            </a:pPr>
            <a:r>
              <a:rPr lang="ru-RU" altLang="ru-RU" sz="1400" b="0" dirty="0">
                <a:ea typeface="Calibri" panose="020F0502020204030204" pitchFamily="34" charset="0"/>
                <a:cs typeface="Times New Roman" panose="02020603050405020304" pitchFamily="18" charset="0"/>
              </a:rPr>
              <a:t> </a:t>
            </a:r>
          </a:p>
        </p:txBody>
      </p:sp>
      <p:sp>
        <p:nvSpPr>
          <p:cNvPr id="22534" name="Прямоугольник 6"/>
          <p:cNvSpPr>
            <a:spLocks noChangeArrowheads="1"/>
          </p:cNvSpPr>
          <p:nvPr/>
        </p:nvSpPr>
        <p:spPr bwMode="auto">
          <a:xfrm>
            <a:off x="3794125" y="4467225"/>
            <a:ext cx="514191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pPr>
            <a:r>
              <a:rPr lang="en-US" altLang="ru-RU" sz="2000" b="0">
                <a:ea typeface="Calibri" panose="020F0502020204030204" pitchFamily="34" charset="0"/>
                <a:cs typeface="Times New Roman" panose="02020603050405020304" pitchFamily="18" charset="0"/>
              </a:rPr>
              <a:t>          </a:t>
            </a:r>
            <a:r>
              <a:rPr lang="ru-RU" altLang="ru-RU" sz="2000" b="0">
                <a:ea typeface="Calibri" panose="020F0502020204030204" pitchFamily="34" charset="0"/>
                <a:cs typeface="Times New Roman" panose="02020603050405020304" pitchFamily="18" charset="0"/>
              </a:rPr>
              <a:t>В 1783 году французский ученый        </a:t>
            </a:r>
          </a:p>
          <a:p>
            <a:pPr algn="ctr" eaLnBrk="1" hangingPunct="1">
              <a:lnSpc>
                <a:spcPct val="107000"/>
              </a:lnSpc>
              <a:spcBef>
                <a:spcPct val="0"/>
              </a:spcBef>
              <a:spcAft>
                <a:spcPts val="800"/>
              </a:spcAft>
              <a:buFontTx/>
              <a:buNone/>
            </a:pPr>
            <a:r>
              <a:rPr lang="ru-RU" altLang="ru-RU" sz="2000" b="0">
                <a:ea typeface="Calibri" panose="020F0502020204030204" pitchFamily="34" charset="0"/>
                <a:cs typeface="Times New Roman" panose="02020603050405020304" pitchFamily="18" charset="0"/>
              </a:rPr>
              <a:t>   Антуан Лавуазье получил воду синтезом из водорода и кислорода</a:t>
            </a:r>
            <a:endParaRPr lang="ru-RU" altLang="ru-RU" sz="1800" b="0">
              <a:ea typeface="Calibri" panose="020F0502020204030204" pitchFamily="34" charset="0"/>
              <a:cs typeface="Times New Roman" panose="02020603050405020304" pitchFamily="18" charset="0"/>
            </a:endParaRPr>
          </a:p>
          <a:p>
            <a:pPr eaLnBrk="1" hangingPunct="1">
              <a:lnSpc>
                <a:spcPct val="107000"/>
              </a:lnSpc>
              <a:spcBef>
                <a:spcPct val="0"/>
              </a:spcBef>
              <a:spcAft>
                <a:spcPts val="800"/>
              </a:spcAft>
              <a:buFontTx/>
              <a:buNone/>
            </a:pPr>
            <a:r>
              <a:rPr lang="ru-RU" altLang="ru-RU" sz="1400" b="0">
                <a:ea typeface="Calibri" panose="020F0502020204030204" pitchFamily="34" charset="0"/>
                <a:cs typeface="Times New Roman" panose="02020603050405020304" pitchFamily="18" charset="0"/>
              </a:rPr>
              <a:t> </a:t>
            </a:r>
          </a:p>
        </p:txBody>
      </p:sp>
      <p:pic>
        <p:nvPicPr>
          <p:cNvPr id="22535" name="Рисунок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03063" y="0"/>
            <a:ext cx="388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Объект 2"/>
          <p:cNvSpPr>
            <a:spLocks noGrp="1"/>
          </p:cNvSpPr>
          <p:nvPr>
            <p:ph idx="1"/>
          </p:nvPr>
        </p:nvSpPr>
        <p:spPr>
          <a:xfrm>
            <a:off x="0" y="2496620"/>
            <a:ext cx="12111038" cy="4361380"/>
          </a:xfrm>
        </p:spPr>
        <p:txBody>
          <a:bodyPr/>
          <a:lstStyle/>
          <a:p>
            <a:pPr eaLnBrk="1" hangingPunct="1"/>
            <a:r>
              <a:rPr lang="ru-RU" altLang="ru-RU" sz="2400" b="1" dirty="0" smtClean="0">
                <a:solidFill>
                  <a:srgbClr val="990033"/>
                </a:solidFill>
              </a:rPr>
              <a:t>Задача 1</a:t>
            </a:r>
          </a:p>
          <a:p>
            <a:pPr eaLnBrk="1" hangingPunct="1">
              <a:buFont typeface="Arial" panose="020B0604020202020204" pitchFamily="34" charset="0"/>
              <a:buNone/>
            </a:pPr>
            <a:r>
              <a:rPr lang="ru-RU" altLang="ru-RU" sz="2400" dirty="0" smtClean="0">
                <a:latin typeface="Arial" panose="020B0604020202020204" pitchFamily="34" charset="0"/>
              </a:rPr>
              <a:t>   </a:t>
            </a:r>
            <a:r>
              <a:rPr lang="ru-RU" altLang="ru-RU" sz="2400" dirty="0" smtClean="0"/>
              <a:t>Вывести формулу воды</a:t>
            </a:r>
            <a:r>
              <a:rPr lang="en-US" altLang="ru-RU" sz="2400" dirty="0" smtClean="0"/>
              <a:t>, </a:t>
            </a:r>
            <a:r>
              <a:rPr lang="ru-RU" altLang="ru-RU" sz="2400" dirty="0" smtClean="0"/>
              <a:t>если массовые отношения водорода и кислорода в ней   относятся друг к другу как 1</a:t>
            </a:r>
            <a:r>
              <a:rPr lang="en-US" altLang="ru-RU" sz="2400" dirty="0" smtClean="0"/>
              <a:t> :</a:t>
            </a:r>
            <a:r>
              <a:rPr lang="ru-RU" altLang="ru-RU" sz="2400" dirty="0" smtClean="0">
                <a:latin typeface="Arial" panose="020B0604020202020204" pitchFamily="34" charset="0"/>
              </a:rPr>
              <a:t> </a:t>
            </a:r>
            <a:r>
              <a:rPr lang="en-US" altLang="ru-RU" sz="2400" dirty="0" smtClean="0"/>
              <a:t>8.  </a:t>
            </a:r>
            <a:endParaRPr lang="ru-RU" altLang="ru-RU" sz="2400" dirty="0" smtClean="0"/>
          </a:p>
          <a:p>
            <a:pPr eaLnBrk="1" hangingPunct="1">
              <a:buNone/>
            </a:pPr>
            <a:r>
              <a:rPr lang="ru-RU" altLang="ru-RU" sz="2400" b="1" dirty="0" smtClean="0">
                <a:latin typeface="Courier New" panose="02070309020205020404" pitchFamily="49" charset="0"/>
                <a:cs typeface="Times New Roman" panose="02020603050405020304" pitchFamily="18" charset="0"/>
              </a:rPr>
              <a:t>   ν</a:t>
            </a:r>
            <a:r>
              <a:rPr lang="ru-RU" altLang="ru-RU" sz="2400" dirty="0" smtClean="0"/>
              <a:t>  = </a:t>
            </a:r>
            <a:r>
              <a:rPr lang="en-US" altLang="ru-RU" sz="2400" dirty="0" smtClean="0"/>
              <a:t>m</a:t>
            </a:r>
            <a:r>
              <a:rPr lang="ru-RU" altLang="ru-RU" sz="2400" dirty="0" smtClean="0"/>
              <a:t>/М             </a:t>
            </a:r>
            <a:r>
              <a:rPr lang="en-US" altLang="ru-RU" sz="2400" dirty="0" smtClean="0"/>
              <a:t>m(H) =</a:t>
            </a:r>
            <a:r>
              <a:rPr lang="ru-RU" altLang="ru-RU" sz="2400" dirty="0" smtClean="0"/>
              <a:t> </a:t>
            </a:r>
            <a:r>
              <a:rPr lang="en-US" altLang="ru-RU" sz="2400" dirty="0" smtClean="0"/>
              <a:t>1</a:t>
            </a:r>
            <a:r>
              <a:rPr lang="ru-RU" altLang="ru-RU" sz="2400" dirty="0" smtClean="0"/>
              <a:t> г   </a:t>
            </a:r>
            <a:r>
              <a:rPr lang="en-US" altLang="ru-RU" sz="2400" dirty="0" smtClean="0"/>
              <a:t>m(O) = </a:t>
            </a:r>
            <a:r>
              <a:rPr lang="ru-RU" altLang="ru-RU" sz="2400" dirty="0" smtClean="0"/>
              <a:t>8 г        </a:t>
            </a:r>
            <a:r>
              <a:rPr lang="en-US" altLang="ru-RU" sz="2400" dirty="0" smtClean="0"/>
              <a:t>M(H</a:t>
            </a:r>
            <a:r>
              <a:rPr lang="en-US" altLang="ru-RU" sz="2400" dirty="0"/>
              <a:t>) = 1</a:t>
            </a:r>
            <a:r>
              <a:rPr lang="ru-RU" altLang="ru-RU" sz="2400" dirty="0"/>
              <a:t> г/моль   М</a:t>
            </a:r>
            <a:r>
              <a:rPr lang="en-US" altLang="ru-RU" sz="2400" dirty="0"/>
              <a:t>(O) = 16</a:t>
            </a:r>
            <a:r>
              <a:rPr lang="ru-RU" altLang="ru-RU" sz="2400" dirty="0"/>
              <a:t> г/моль </a:t>
            </a:r>
            <a:endParaRPr lang="en-US" altLang="ru-RU" sz="2400" dirty="0" smtClean="0"/>
          </a:p>
          <a:p>
            <a:pPr eaLnBrk="1" hangingPunct="1">
              <a:buNone/>
            </a:pPr>
            <a:r>
              <a:rPr lang="ru-RU" altLang="ru-RU" sz="2400" b="1" dirty="0" smtClean="0">
                <a:latin typeface="Courier New" panose="02070309020205020404" pitchFamily="49" charset="0"/>
                <a:cs typeface="Times New Roman" panose="02020603050405020304" pitchFamily="18" charset="0"/>
              </a:rPr>
              <a:t>ν</a:t>
            </a:r>
            <a:r>
              <a:rPr lang="en-US" altLang="ru-RU" sz="2400" b="1" dirty="0" smtClean="0">
                <a:latin typeface="Courier New" panose="02070309020205020404" pitchFamily="49" charset="0"/>
                <a:cs typeface="Times New Roman" panose="02020603050405020304" pitchFamily="18" charset="0"/>
              </a:rPr>
              <a:t>(</a:t>
            </a:r>
            <a:r>
              <a:rPr lang="en-US" altLang="ru-RU" sz="2400" dirty="0" smtClean="0"/>
              <a:t>H): </a:t>
            </a:r>
            <a:r>
              <a:rPr lang="ru-RU" altLang="ru-RU" sz="2400" dirty="0" smtClean="0"/>
              <a:t> </a:t>
            </a:r>
            <a:r>
              <a:rPr lang="ru-RU" altLang="ru-RU" sz="2400" b="1" dirty="0" smtClean="0">
                <a:latin typeface="Courier New" panose="02070309020205020404" pitchFamily="49" charset="0"/>
                <a:cs typeface="Times New Roman" panose="02020603050405020304" pitchFamily="18" charset="0"/>
              </a:rPr>
              <a:t>ν</a:t>
            </a:r>
            <a:r>
              <a:rPr lang="en-US" altLang="ru-RU" sz="2400" b="1" dirty="0" smtClean="0">
                <a:latin typeface="Courier New" panose="02070309020205020404" pitchFamily="49" charset="0"/>
                <a:cs typeface="Times New Roman" panose="02020603050405020304" pitchFamily="18" charset="0"/>
              </a:rPr>
              <a:t>(</a:t>
            </a:r>
            <a:r>
              <a:rPr lang="en-US" altLang="ru-RU" sz="2400" dirty="0" smtClean="0"/>
              <a:t>O)</a:t>
            </a:r>
            <a:r>
              <a:rPr lang="ru-RU" altLang="ru-RU" sz="2400" dirty="0" smtClean="0"/>
              <a:t> </a:t>
            </a:r>
            <a:r>
              <a:rPr lang="en-US" altLang="ru-RU" sz="2400" dirty="0" smtClean="0"/>
              <a:t>= </a:t>
            </a:r>
            <a:r>
              <a:rPr lang="ru-RU" altLang="ru-RU" sz="2400" dirty="0" smtClean="0"/>
              <a:t>(</a:t>
            </a:r>
            <a:r>
              <a:rPr lang="en-US" altLang="ru-RU" sz="2400" dirty="0" smtClean="0"/>
              <a:t>1</a:t>
            </a:r>
            <a:r>
              <a:rPr lang="ru-RU" altLang="ru-RU" sz="2400" dirty="0" smtClean="0"/>
              <a:t> г </a:t>
            </a:r>
            <a:r>
              <a:rPr lang="en-US" altLang="ru-RU" sz="2400" dirty="0" smtClean="0"/>
              <a:t>: 1</a:t>
            </a:r>
            <a:r>
              <a:rPr lang="ru-RU" altLang="ru-RU" sz="2400" dirty="0" smtClean="0"/>
              <a:t> г/моль)</a:t>
            </a:r>
            <a:r>
              <a:rPr lang="en-US" altLang="ru-RU" sz="2400" dirty="0" smtClean="0"/>
              <a:t> :  </a:t>
            </a:r>
            <a:r>
              <a:rPr lang="ru-RU" altLang="ru-RU" sz="2400" dirty="0" smtClean="0"/>
              <a:t>(</a:t>
            </a:r>
            <a:r>
              <a:rPr lang="en-US" altLang="ru-RU" sz="2400" dirty="0" smtClean="0"/>
              <a:t>8</a:t>
            </a:r>
            <a:r>
              <a:rPr lang="ru-RU" altLang="ru-RU" sz="2400" dirty="0" smtClean="0"/>
              <a:t> г </a:t>
            </a:r>
            <a:r>
              <a:rPr lang="en-US" altLang="ru-RU" sz="2400" dirty="0" smtClean="0"/>
              <a:t>: 16</a:t>
            </a:r>
            <a:r>
              <a:rPr lang="ru-RU" altLang="ru-RU" sz="2400" dirty="0" smtClean="0"/>
              <a:t> г/моль)</a:t>
            </a:r>
            <a:r>
              <a:rPr lang="en-US" altLang="ru-RU" sz="2400" dirty="0" smtClean="0"/>
              <a:t> = (1</a:t>
            </a:r>
            <a:r>
              <a:rPr lang="ru-RU" altLang="ru-RU" sz="2400" dirty="0" smtClean="0"/>
              <a:t> моль</a:t>
            </a:r>
            <a:r>
              <a:rPr lang="en-US" altLang="ru-RU" sz="2400" dirty="0" smtClean="0"/>
              <a:t> : </a:t>
            </a:r>
            <a:r>
              <a:rPr lang="ru-RU" altLang="ru-RU" sz="2400" dirty="0" smtClean="0"/>
              <a:t> </a:t>
            </a:r>
            <a:r>
              <a:rPr lang="en-US" altLang="ru-RU" sz="2400" dirty="0" smtClean="0"/>
              <a:t>1/2</a:t>
            </a:r>
            <a:r>
              <a:rPr lang="ru-RU" altLang="ru-RU" sz="2400" dirty="0" smtClean="0"/>
              <a:t>моль</a:t>
            </a:r>
            <a:r>
              <a:rPr lang="en-US" altLang="ru-RU" sz="2400" dirty="0" smtClean="0"/>
              <a:t>)  </a:t>
            </a:r>
            <a:r>
              <a:rPr lang="ru-RU" altLang="ru-RU" sz="2400" b="1" dirty="0" smtClean="0"/>
              <a:t>·</a:t>
            </a:r>
            <a:r>
              <a:rPr lang="en-US" altLang="ru-RU" sz="2400" dirty="0" smtClean="0"/>
              <a:t> 2  = 2 : 1</a:t>
            </a:r>
            <a:r>
              <a:rPr lang="ru-RU" altLang="ru-RU" sz="2400" dirty="0" smtClean="0"/>
              <a:t> </a:t>
            </a:r>
            <a:r>
              <a:rPr lang="en-US" altLang="ru-RU" sz="2400" dirty="0" smtClean="0"/>
              <a:t> (H</a:t>
            </a:r>
            <a:r>
              <a:rPr lang="en-US" altLang="ru-RU" sz="2400" b="1" baseline="-25000" dirty="0" smtClean="0"/>
              <a:t>2</a:t>
            </a:r>
            <a:r>
              <a:rPr lang="en-US" altLang="ru-RU" sz="2400" dirty="0" smtClean="0"/>
              <a:t>O)</a:t>
            </a:r>
            <a:r>
              <a:rPr lang="ru-RU" altLang="ru-RU" sz="2400" dirty="0" smtClean="0"/>
              <a:t>                                         </a:t>
            </a:r>
          </a:p>
          <a:p>
            <a:pPr eaLnBrk="1" hangingPunct="1">
              <a:buNone/>
            </a:pPr>
            <a:r>
              <a:rPr lang="ru-RU" altLang="ru-RU" sz="2400" dirty="0" smtClean="0"/>
              <a:t>  </a:t>
            </a:r>
            <a:r>
              <a:rPr lang="ru-RU" altLang="ru-RU" sz="2400" b="1" dirty="0" smtClean="0">
                <a:solidFill>
                  <a:srgbClr val="990033"/>
                </a:solidFill>
              </a:rPr>
              <a:t>Задача 2                                                                                                                               </a:t>
            </a:r>
            <a:r>
              <a:rPr lang="ru-RU" altLang="ru-RU" sz="2400" u="sng" dirty="0" smtClean="0"/>
              <a:t>Ответ</a:t>
            </a:r>
            <a:r>
              <a:rPr lang="en-US" altLang="ru-RU" sz="2400" u="sng" dirty="0"/>
              <a:t>:</a:t>
            </a:r>
            <a:r>
              <a:rPr lang="en-US" altLang="ru-RU" sz="2400" dirty="0"/>
              <a:t> </a:t>
            </a:r>
            <a:r>
              <a:rPr lang="ru-RU" altLang="ru-RU" sz="2400" dirty="0"/>
              <a:t>Н</a:t>
            </a:r>
            <a:r>
              <a:rPr lang="ru-RU" altLang="ru-RU" sz="2400" b="1" baseline="-25000" dirty="0"/>
              <a:t>2</a:t>
            </a:r>
            <a:r>
              <a:rPr lang="ru-RU" altLang="ru-RU" sz="2400" dirty="0"/>
              <a:t>О</a:t>
            </a:r>
            <a:r>
              <a:rPr lang="ru-RU" altLang="ru-RU" sz="2400" b="1" dirty="0" smtClean="0">
                <a:solidFill>
                  <a:srgbClr val="990033"/>
                </a:solidFill>
              </a:rPr>
              <a:t>             </a:t>
            </a:r>
          </a:p>
          <a:p>
            <a:pPr eaLnBrk="1" hangingPunct="1">
              <a:buFont typeface="Arial" panose="020B0604020202020204" pitchFamily="34" charset="0"/>
              <a:buNone/>
            </a:pPr>
            <a:r>
              <a:rPr lang="ru-RU" altLang="ru-RU" sz="2400" dirty="0" smtClean="0">
                <a:latin typeface="Arial" panose="020B0604020202020204" pitchFamily="34" charset="0"/>
              </a:rPr>
              <a:t>   </a:t>
            </a:r>
            <a:r>
              <a:rPr lang="ru-RU" altLang="ru-RU" sz="2400" dirty="0" smtClean="0"/>
              <a:t>Вывести формулу воды</a:t>
            </a:r>
            <a:r>
              <a:rPr lang="en-US" altLang="ru-RU" sz="2400" dirty="0" smtClean="0"/>
              <a:t>, </a:t>
            </a:r>
            <a:r>
              <a:rPr lang="ru-RU" altLang="ru-RU" sz="2400" dirty="0" smtClean="0"/>
              <a:t>если массовые доли водорода и кислорода в ней равны соответственно 11</a:t>
            </a:r>
            <a:r>
              <a:rPr lang="en-US" altLang="ru-RU" sz="2400" dirty="0" smtClean="0"/>
              <a:t>,11% </a:t>
            </a:r>
            <a:r>
              <a:rPr lang="ru-RU" altLang="ru-RU" sz="2400" dirty="0" smtClean="0"/>
              <a:t>и 88</a:t>
            </a:r>
            <a:r>
              <a:rPr lang="en-US" altLang="ru-RU" sz="2400" dirty="0" smtClean="0"/>
              <a:t>,</a:t>
            </a:r>
            <a:r>
              <a:rPr lang="ru-RU" altLang="ru-RU" sz="2400" dirty="0" smtClean="0"/>
              <a:t>88%</a:t>
            </a:r>
            <a:r>
              <a:rPr lang="en-US" altLang="ru-RU" sz="2400" dirty="0" smtClean="0"/>
              <a:t>. </a:t>
            </a:r>
            <a:r>
              <a:rPr lang="ru-RU" altLang="ru-RU" sz="2400" dirty="0" smtClean="0">
                <a:latin typeface="Arial" panose="020B0604020202020204" pitchFamily="34" charset="0"/>
              </a:rPr>
              <a:t>                    </a:t>
            </a:r>
            <a:r>
              <a:rPr lang="en-US" altLang="ru-RU" sz="2400" dirty="0" err="1" smtClean="0"/>
              <a:t>Mr</a:t>
            </a:r>
            <a:r>
              <a:rPr lang="ru-RU" altLang="ru-RU" sz="2400" dirty="0" smtClean="0"/>
              <a:t> </a:t>
            </a:r>
            <a:r>
              <a:rPr lang="en-US" altLang="ru-RU" sz="2400" dirty="0" smtClean="0"/>
              <a:t>(H</a:t>
            </a:r>
            <a:r>
              <a:rPr lang="en-US" altLang="ru-RU" sz="2400" b="1" baseline="-25000" dirty="0" smtClean="0"/>
              <a:t>2</a:t>
            </a:r>
            <a:r>
              <a:rPr lang="en-US" altLang="ru-RU" sz="2400" dirty="0" smtClean="0"/>
              <a:t>O)</a:t>
            </a:r>
            <a:r>
              <a:rPr lang="ru-RU" altLang="ru-RU" sz="2400" dirty="0" smtClean="0"/>
              <a:t> </a:t>
            </a:r>
            <a:r>
              <a:rPr lang="en-US" altLang="ru-RU" sz="2400" dirty="0" smtClean="0"/>
              <a:t>=</a:t>
            </a:r>
            <a:r>
              <a:rPr lang="ru-RU" altLang="ru-RU" sz="2400" dirty="0" smtClean="0"/>
              <a:t> </a:t>
            </a:r>
            <a:r>
              <a:rPr lang="en-US" altLang="ru-RU" sz="2400" dirty="0" smtClean="0"/>
              <a:t>18</a:t>
            </a:r>
          </a:p>
          <a:p>
            <a:pPr eaLnBrk="1" hangingPunct="1">
              <a:buFont typeface="Arial" panose="020B0604020202020204" pitchFamily="34" charset="0"/>
              <a:buNone/>
            </a:pPr>
            <a:r>
              <a:rPr lang="ru-RU" altLang="ru-RU" sz="2400" dirty="0" smtClean="0">
                <a:latin typeface="Arial" panose="020B0604020202020204" pitchFamily="34" charset="0"/>
              </a:rPr>
              <a:t>              </a:t>
            </a:r>
            <a:r>
              <a:rPr lang="en-US" altLang="ru-RU" sz="2400" dirty="0" smtClean="0"/>
              <a:t>11,11</a:t>
            </a:r>
            <a:r>
              <a:rPr lang="ru-RU" altLang="ru-RU" sz="2400" dirty="0" smtClean="0"/>
              <a:t>% </a:t>
            </a:r>
            <a:r>
              <a:rPr lang="en-US" altLang="ru-RU" sz="2400" dirty="0" smtClean="0"/>
              <a:t> = </a:t>
            </a:r>
            <a:r>
              <a:rPr lang="ru-RU" altLang="ru-RU" sz="2400" dirty="0" smtClean="0"/>
              <a:t> (</a:t>
            </a:r>
            <a:r>
              <a:rPr lang="en-US" altLang="ru-RU" sz="2400" dirty="0" smtClean="0"/>
              <a:t>n</a:t>
            </a:r>
            <a:r>
              <a:rPr lang="ru-RU" altLang="ru-RU" sz="2400" dirty="0" smtClean="0"/>
              <a:t>  · </a:t>
            </a:r>
            <a:r>
              <a:rPr lang="en-US" altLang="ru-RU" sz="2400" dirty="0" smtClean="0"/>
              <a:t>1/18</a:t>
            </a:r>
            <a:r>
              <a:rPr lang="ru-RU" altLang="ru-RU" sz="2400" dirty="0" smtClean="0"/>
              <a:t>) · 100%         </a:t>
            </a:r>
            <a:r>
              <a:rPr lang="en-US" altLang="ru-RU" sz="2400" dirty="0" smtClean="0"/>
              <a:t>     88,88</a:t>
            </a:r>
            <a:r>
              <a:rPr lang="ru-RU" altLang="ru-RU" sz="2400" dirty="0" smtClean="0"/>
              <a:t>%</a:t>
            </a:r>
            <a:r>
              <a:rPr lang="en-US" altLang="ru-RU" sz="2400" dirty="0" smtClean="0"/>
              <a:t> = </a:t>
            </a:r>
            <a:r>
              <a:rPr lang="ru-RU" altLang="ru-RU" sz="2400" dirty="0" smtClean="0"/>
              <a:t>(</a:t>
            </a:r>
            <a:r>
              <a:rPr lang="en-US" altLang="ru-RU" sz="2400" dirty="0" smtClean="0"/>
              <a:t>n</a:t>
            </a:r>
            <a:r>
              <a:rPr lang="ru-RU" altLang="ru-RU" sz="2400" dirty="0" smtClean="0"/>
              <a:t>  ·  </a:t>
            </a:r>
            <a:r>
              <a:rPr lang="en-US" altLang="ru-RU" sz="2400" dirty="0" smtClean="0"/>
              <a:t>16/18</a:t>
            </a:r>
            <a:r>
              <a:rPr lang="ru-RU" altLang="ru-RU" sz="2400" dirty="0" smtClean="0"/>
              <a:t>) · 100%     </a:t>
            </a:r>
            <a:endParaRPr lang="en-US" altLang="ru-RU" sz="2400" dirty="0" smtClean="0"/>
          </a:p>
          <a:p>
            <a:pPr eaLnBrk="1" hangingPunct="1">
              <a:buFont typeface="Arial" panose="020B0604020202020204" pitchFamily="34" charset="0"/>
              <a:buNone/>
            </a:pPr>
            <a:r>
              <a:rPr lang="ru-RU" altLang="ru-RU" sz="2400" dirty="0" smtClean="0">
                <a:latin typeface="Arial" panose="020B0604020202020204" pitchFamily="34" charset="0"/>
              </a:rPr>
              <a:t>                      </a:t>
            </a:r>
            <a:r>
              <a:rPr lang="en-US" altLang="ru-RU" sz="2400" dirty="0" smtClean="0"/>
              <a:t>n(H) = 1,99</a:t>
            </a:r>
            <a:r>
              <a:rPr lang="ru-RU" altLang="ru-RU" sz="2400" dirty="0" smtClean="0"/>
              <a:t> </a:t>
            </a:r>
            <a:r>
              <a:rPr lang="en-US" altLang="ru-RU" sz="2400" dirty="0" smtClean="0"/>
              <a:t>=</a:t>
            </a:r>
            <a:r>
              <a:rPr lang="ru-RU" altLang="ru-RU" sz="2400" dirty="0" smtClean="0"/>
              <a:t> </a:t>
            </a:r>
            <a:r>
              <a:rPr lang="en-US" altLang="ru-RU" sz="2400" dirty="0" smtClean="0"/>
              <a:t>2,0          n(</a:t>
            </a:r>
            <a:r>
              <a:rPr lang="ru-RU" altLang="ru-RU" sz="2400" dirty="0" smtClean="0"/>
              <a:t>О</a:t>
            </a:r>
            <a:r>
              <a:rPr lang="en-US" altLang="ru-RU" sz="2400" dirty="0" smtClean="0"/>
              <a:t>) = 0,99 = 1,0    (</a:t>
            </a:r>
            <a:r>
              <a:rPr lang="ru-RU" altLang="ru-RU" sz="2400" dirty="0" smtClean="0"/>
              <a:t>Н</a:t>
            </a:r>
            <a:r>
              <a:rPr lang="ru-RU" altLang="ru-RU" sz="2400" b="1" baseline="-25000" dirty="0" smtClean="0"/>
              <a:t>2</a:t>
            </a:r>
            <a:r>
              <a:rPr lang="ru-RU" altLang="ru-RU" sz="2400" dirty="0" smtClean="0"/>
              <a:t>О)             </a:t>
            </a:r>
            <a:r>
              <a:rPr lang="ru-RU" altLang="ru-RU" sz="2400" u="sng" dirty="0" smtClean="0"/>
              <a:t>Ответ</a:t>
            </a:r>
            <a:r>
              <a:rPr lang="en-US" altLang="ru-RU" sz="2400" dirty="0" smtClean="0"/>
              <a:t>: </a:t>
            </a:r>
            <a:r>
              <a:rPr lang="ru-RU" altLang="ru-RU" sz="2400" dirty="0" smtClean="0"/>
              <a:t>Н</a:t>
            </a:r>
            <a:r>
              <a:rPr lang="ru-RU" altLang="ru-RU" sz="2400" b="1" baseline="-25000" dirty="0" smtClean="0"/>
              <a:t>2</a:t>
            </a:r>
            <a:r>
              <a:rPr lang="ru-RU" altLang="ru-RU" sz="2400" dirty="0" smtClean="0"/>
              <a:t>О</a:t>
            </a:r>
            <a:endParaRPr lang="en-US" altLang="ru-RU" sz="2400" dirty="0" smtClean="0"/>
          </a:p>
          <a:p>
            <a:pPr eaLnBrk="1" hangingPunct="1">
              <a:buFont typeface="Arial" panose="020B0604020202020204" pitchFamily="34" charset="0"/>
              <a:buNone/>
            </a:pPr>
            <a:r>
              <a:rPr lang="ru-RU" altLang="ru-RU" sz="2400" dirty="0" smtClean="0"/>
              <a:t>    </a:t>
            </a:r>
          </a:p>
        </p:txBody>
      </p:sp>
      <p:pic>
        <p:nvPicPr>
          <p:cNvPr id="23556"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03063" y="0"/>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4135" y="0"/>
            <a:ext cx="11734965" cy="2062103"/>
          </a:xfrm>
          <a:prstGeom prst="rect">
            <a:avLst/>
          </a:prstGeom>
          <a:solidFill>
            <a:srgbClr val="E8F4FE"/>
          </a:solidFill>
        </p:spPr>
        <p:txBody>
          <a:bodyPr wrap="square" rtlCol="0">
            <a:spAutoFit/>
          </a:bodyPr>
          <a:lstStyle/>
          <a:p>
            <a:r>
              <a:rPr lang="ru-RU" sz="3200" dirty="0"/>
              <a:t> </a:t>
            </a:r>
            <a:r>
              <a:rPr lang="ru-RU" sz="3200" dirty="0" smtClean="0"/>
              <a:t>                                          </a:t>
            </a:r>
            <a:r>
              <a:rPr lang="ru-RU" sz="3200" dirty="0" smtClean="0">
                <a:solidFill>
                  <a:srgbClr val="C00000"/>
                </a:solidFill>
              </a:rPr>
              <a:t>Расчетные задачи</a:t>
            </a:r>
          </a:p>
          <a:p>
            <a:pPr marL="342900" indent="-342900">
              <a:buFont typeface="Arial" panose="020B0604020202020204" pitchFamily="34" charset="0"/>
              <a:buChar char="•"/>
            </a:pPr>
            <a:r>
              <a:rPr lang="ru-RU" sz="2400" dirty="0" smtClean="0"/>
              <a:t>На вывод формулы воды</a:t>
            </a:r>
          </a:p>
          <a:p>
            <a:pPr marL="342900" indent="-342900">
              <a:buFont typeface="Arial" panose="020B0604020202020204" pitchFamily="34" charset="0"/>
              <a:buChar char="•"/>
            </a:pPr>
            <a:r>
              <a:rPr lang="ru-RU" altLang="ru-RU" sz="2400" dirty="0" smtClean="0"/>
              <a:t>Нахождение </a:t>
            </a:r>
            <a:r>
              <a:rPr lang="ru-RU" altLang="ru-RU" sz="2400" dirty="0"/>
              <a:t>объема газов по химическому уравнению</a:t>
            </a:r>
            <a:r>
              <a:rPr lang="en-US" altLang="ru-RU" sz="2400" dirty="0"/>
              <a:t>, </a:t>
            </a:r>
            <a:r>
              <a:rPr lang="ru-RU" altLang="ru-RU" sz="2400" dirty="0"/>
              <a:t>если даны объем и </a:t>
            </a:r>
            <a:r>
              <a:rPr lang="ru-RU" altLang="ru-RU" sz="2400" dirty="0" smtClean="0"/>
              <a:t>плотность</a:t>
            </a:r>
            <a:r>
              <a:rPr lang="en-US" altLang="ru-RU" sz="2400" dirty="0" smtClean="0"/>
              <a:t> </a:t>
            </a:r>
            <a:r>
              <a:rPr lang="ru-RU" altLang="ru-RU" sz="2400" dirty="0"/>
              <a:t>жидкого реагента (воды</a:t>
            </a:r>
            <a:r>
              <a:rPr lang="ru-RU" altLang="ru-RU" sz="2400" dirty="0" smtClean="0"/>
              <a:t>)</a:t>
            </a:r>
            <a:r>
              <a:rPr lang="ru-RU" altLang="ru-RU" sz="2400" dirty="0"/>
              <a:t> </a:t>
            </a:r>
            <a:endParaRPr lang="ru-RU" altLang="ru-RU" sz="2400" dirty="0" smtClean="0"/>
          </a:p>
          <a:p>
            <a:pPr marL="342900" indent="-342900">
              <a:buFont typeface="Arial" panose="020B0604020202020204" pitchFamily="34" charset="0"/>
              <a:buChar char="•"/>
            </a:pPr>
            <a:r>
              <a:rPr lang="ru-RU" altLang="ru-RU" sz="2400" dirty="0" smtClean="0"/>
              <a:t>На </a:t>
            </a:r>
            <a:r>
              <a:rPr lang="ru-RU" altLang="ru-RU" sz="2400" dirty="0"/>
              <a:t>закон объемных отношений (для газов)</a:t>
            </a:r>
            <a:r>
              <a:rPr lang="en-US" altLang="ru-RU" sz="2400" dirty="0"/>
              <a:t> + </a:t>
            </a:r>
            <a:r>
              <a:rPr lang="ru-RU" altLang="ru-RU" sz="2400" dirty="0"/>
              <a:t>нахождение количества </a:t>
            </a:r>
            <a:r>
              <a:rPr lang="ru-RU" altLang="ru-RU" sz="2400" dirty="0" smtClean="0"/>
              <a:t>продукта</a:t>
            </a:r>
          </a:p>
        </p:txBody>
      </p:sp>
    </p:spTree>
    <p:extLst>
      <p:ext uri="{BB962C8B-B14F-4D97-AF65-F5344CB8AC3E}">
        <p14:creationId xmlns:p14="http://schemas.microsoft.com/office/powerpoint/2010/main" val="296707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p:cNvSpPr>
          <p:nvPr>
            <p:ph type="body" idx="1"/>
          </p:nvPr>
        </p:nvSpPr>
        <p:spPr>
          <a:xfrm>
            <a:off x="0" y="-203200"/>
            <a:ext cx="12192000" cy="7061200"/>
          </a:xfrm>
          <a:solidFill>
            <a:schemeClr val="bg1"/>
          </a:solidFill>
        </p:spPr>
        <p:txBody>
          <a:bodyPr/>
          <a:lstStyle/>
          <a:p>
            <a:pPr eaLnBrk="1" hangingPunct="1">
              <a:lnSpc>
                <a:spcPct val="70000"/>
              </a:lnSpc>
              <a:buFont typeface="Arial" panose="020B0604020202020204" pitchFamily="34" charset="0"/>
              <a:buNone/>
            </a:pPr>
            <a:r>
              <a:rPr lang="ru-RU" altLang="ru-RU" sz="500" b="1" dirty="0" smtClean="0">
                <a:solidFill>
                  <a:srgbClr val="FF0000"/>
                </a:solidFill>
                <a:latin typeface="Arial" panose="020B0604020202020204" pitchFamily="34" charset="0"/>
              </a:rPr>
              <a:t>     </a:t>
            </a:r>
          </a:p>
          <a:p>
            <a:pPr eaLnBrk="1" hangingPunct="1">
              <a:lnSpc>
                <a:spcPct val="70000"/>
              </a:lnSpc>
              <a:buFont typeface="Arial" panose="020B0604020202020204" pitchFamily="34" charset="0"/>
              <a:buNone/>
            </a:pPr>
            <a:r>
              <a:rPr lang="ru-RU" altLang="ru-RU" sz="600" b="1" dirty="0" smtClean="0">
                <a:solidFill>
                  <a:srgbClr val="FF0000"/>
                </a:solidFill>
                <a:latin typeface="Arial" panose="020B0604020202020204" pitchFamily="34" charset="0"/>
              </a:rPr>
              <a:t> </a:t>
            </a:r>
            <a:endParaRPr lang="en-US" altLang="ru-RU" sz="600" b="1" dirty="0" smtClean="0">
              <a:solidFill>
                <a:srgbClr val="FF0000"/>
              </a:solidFill>
              <a:latin typeface="Arial" panose="020B0604020202020204" pitchFamily="34" charset="0"/>
            </a:endParaRPr>
          </a:p>
          <a:p>
            <a:pPr eaLnBrk="1" hangingPunct="1">
              <a:lnSpc>
                <a:spcPct val="70000"/>
              </a:lnSpc>
              <a:buFont typeface="Arial" panose="020B0604020202020204" pitchFamily="34" charset="0"/>
              <a:buNone/>
            </a:pPr>
            <a:r>
              <a:rPr lang="ru-RU" altLang="ru-RU" sz="600" b="1" dirty="0" smtClean="0">
                <a:solidFill>
                  <a:srgbClr val="FF0000"/>
                </a:solidFill>
                <a:latin typeface="Arial" panose="020B0604020202020204" pitchFamily="34" charset="0"/>
              </a:rPr>
              <a:t> </a:t>
            </a:r>
            <a:r>
              <a:rPr lang="ru-RU" altLang="ru-RU" sz="2400" b="1" dirty="0" smtClean="0">
                <a:solidFill>
                  <a:srgbClr val="990033"/>
                </a:solidFill>
              </a:rPr>
              <a:t>Задача 3</a:t>
            </a:r>
            <a:r>
              <a:rPr lang="en-US" altLang="ru-RU" sz="2400" b="1" dirty="0" smtClean="0">
                <a:solidFill>
                  <a:srgbClr val="990033"/>
                </a:solidFill>
              </a:rPr>
              <a:t>. </a:t>
            </a:r>
            <a:r>
              <a:rPr lang="ru-RU" altLang="ru-RU" sz="2400" dirty="0" smtClean="0"/>
              <a:t>Какие объемы газов</a:t>
            </a:r>
            <a:r>
              <a:rPr lang="en-US" altLang="ru-RU" sz="2400" dirty="0" smtClean="0"/>
              <a:t>, </a:t>
            </a:r>
            <a:r>
              <a:rPr lang="ru-RU" altLang="ru-RU" sz="2400" dirty="0" smtClean="0"/>
              <a:t>измеренные при н</a:t>
            </a:r>
            <a:r>
              <a:rPr lang="en-US" altLang="ru-RU" sz="2400" dirty="0" smtClean="0"/>
              <a:t>.</a:t>
            </a:r>
            <a:r>
              <a:rPr lang="ru-RU" altLang="ru-RU" sz="2400" dirty="0" smtClean="0"/>
              <a:t>у</a:t>
            </a:r>
            <a:r>
              <a:rPr lang="en-US" altLang="ru-RU" sz="2400" dirty="0" smtClean="0"/>
              <a:t>., </a:t>
            </a:r>
            <a:r>
              <a:rPr lang="ru-RU" altLang="ru-RU" sz="2400" dirty="0" smtClean="0"/>
              <a:t>образуются</a:t>
            </a:r>
            <a:r>
              <a:rPr lang="en-US" altLang="ru-RU" sz="2400" dirty="0" smtClean="0"/>
              <a:t> </a:t>
            </a:r>
            <a:r>
              <a:rPr lang="ru-RU" altLang="ru-RU" sz="2400" dirty="0" smtClean="0"/>
              <a:t>при электролизе 100 мл</a:t>
            </a:r>
          </a:p>
          <a:p>
            <a:pPr eaLnBrk="1" hangingPunct="1">
              <a:lnSpc>
                <a:spcPct val="70000"/>
              </a:lnSpc>
              <a:buFont typeface="Arial" panose="020B0604020202020204" pitchFamily="34" charset="0"/>
              <a:buNone/>
            </a:pPr>
            <a:r>
              <a:rPr lang="ru-RU" altLang="ru-RU" sz="2400" dirty="0" smtClean="0"/>
              <a:t>                    воды</a:t>
            </a:r>
            <a:r>
              <a:rPr lang="en-US" altLang="ru-RU" sz="2400" dirty="0" smtClean="0"/>
              <a:t>. </a:t>
            </a:r>
            <a:r>
              <a:rPr lang="ru-RU" altLang="ru-RU" sz="2400" dirty="0" smtClean="0"/>
              <a:t>Плотность воды принять за 1</a:t>
            </a:r>
            <a:r>
              <a:rPr lang="en-US" altLang="ru-RU" sz="2400" dirty="0" smtClean="0"/>
              <a:t>,0 </a:t>
            </a:r>
            <a:r>
              <a:rPr lang="ru-RU" altLang="ru-RU" sz="2400" dirty="0" smtClean="0"/>
              <a:t>г</a:t>
            </a:r>
            <a:r>
              <a:rPr lang="en-US" altLang="ru-RU" sz="2400" dirty="0" smtClean="0"/>
              <a:t>/</a:t>
            </a:r>
            <a:r>
              <a:rPr lang="ru-RU" altLang="ru-RU" sz="2400" dirty="0" smtClean="0"/>
              <a:t>мл</a:t>
            </a:r>
            <a:r>
              <a:rPr lang="en-US" altLang="ru-RU" sz="2400" dirty="0" smtClean="0"/>
              <a:t>.</a:t>
            </a:r>
            <a:r>
              <a:rPr lang="en-US" altLang="ru-RU" sz="2400" dirty="0" smtClean="0">
                <a:solidFill>
                  <a:srgbClr val="FF0000"/>
                </a:solidFill>
              </a:rPr>
              <a:t> </a:t>
            </a:r>
          </a:p>
          <a:p>
            <a:pPr eaLnBrk="1" hangingPunct="1">
              <a:lnSpc>
                <a:spcPct val="70000"/>
              </a:lnSpc>
              <a:buFont typeface="Arial" panose="020B0604020202020204" pitchFamily="34" charset="0"/>
              <a:buNone/>
            </a:pPr>
            <a:r>
              <a:rPr lang="en-US" altLang="ru-RU" sz="2400" b="1" dirty="0"/>
              <a:t> </a:t>
            </a:r>
            <a:r>
              <a:rPr lang="en-US" altLang="ru-RU" sz="2400" b="1" dirty="0" smtClean="0"/>
              <a:t>                                                                     </a:t>
            </a:r>
            <a:r>
              <a:rPr lang="en-US" altLang="ru-RU" sz="2400" b="1" dirty="0" smtClean="0">
                <a:solidFill>
                  <a:srgbClr val="C00000"/>
                </a:solidFill>
              </a:rPr>
              <a:t>2</a:t>
            </a:r>
            <a:r>
              <a:rPr lang="ru-RU" altLang="ru-RU" sz="2400" b="1" dirty="0" smtClean="0">
                <a:solidFill>
                  <a:srgbClr val="C00000"/>
                </a:solidFill>
              </a:rPr>
              <a:t>Н</a:t>
            </a:r>
            <a:r>
              <a:rPr lang="ru-RU" altLang="ru-RU" sz="2400" b="1" baseline="-25000" dirty="0" smtClean="0">
                <a:solidFill>
                  <a:srgbClr val="C00000"/>
                </a:solidFill>
              </a:rPr>
              <a:t>2</a:t>
            </a:r>
            <a:r>
              <a:rPr lang="ru-RU" altLang="ru-RU" sz="2400" b="1" dirty="0" smtClean="0">
                <a:solidFill>
                  <a:srgbClr val="C00000"/>
                </a:solidFill>
              </a:rPr>
              <a:t>О  =  2Н</a:t>
            </a:r>
            <a:r>
              <a:rPr lang="ru-RU" altLang="ru-RU" sz="2400" b="1" baseline="-25000" dirty="0" smtClean="0">
                <a:solidFill>
                  <a:srgbClr val="C00000"/>
                </a:solidFill>
              </a:rPr>
              <a:t>2</a:t>
            </a:r>
            <a:r>
              <a:rPr lang="ru-RU" altLang="ru-RU" sz="2400" b="1" dirty="0" smtClean="0">
                <a:solidFill>
                  <a:srgbClr val="C00000"/>
                </a:solidFill>
              </a:rPr>
              <a:t>  +  О</a:t>
            </a:r>
            <a:r>
              <a:rPr lang="ru-RU" altLang="ru-RU" sz="2400" b="1" baseline="-25000" dirty="0" smtClean="0">
                <a:solidFill>
                  <a:srgbClr val="C00000"/>
                </a:solidFill>
              </a:rPr>
              <a:t>2</a:t>
            </a:r>
            <a:endParaRPr lang="en-US" altLang="ru-RU" sz="2400" b="1" baseline="-25000" dirty="0" smtClean="0">
              <a:solidFill>
                <a:srgbClr val="C00000"/>
              </a:solidFill>
            </a:endParaRPr>
          </a:p>
          <a:p>
            <a:pPr eaLnBrk="1" hangingPunct="1">
              <a:lnSpc>
                <a:spcPct val="70000"/>
              </a:lnSpc>
              <a:buFont typeface="Arial" panose="020B0604020202020204" pitchFamily="34" charset="0"/>
              <a:buNone/>
            </a:pPr>
            <a:r>
              <a:rPr lang="ru-RU" altLang="ru-RU" sz="2400" dirty="0" smtClean="0">
                <a:solidFill>
                  <a:srgbClr val="CC0000"/>
                </a:solidFill>
              </a:rPr>
              <a:t/>
            </a:r>
            <a:br>
              <a:rPr lang="ru-RU" altLang="ru-RU" sz="2400" dirty="0" smtClean="0">
                <a:solidFill>
                  <a:srgbClr val="CC0000"/>
                </a:solidFill>
              </a:rPr>
            </a:br>
            <a:r>
              <a:rPr lang="en-US" altLang="ru-RU" sz="2400" dirty="0">
                <a:solidFill>
                  <a:srgbClr val="CC0000"/>
                </a:solidFill>
                <a:latin typeface="Arial" panose="020B0604020202020204" pitchFamily="34" charset="0"/>
              </a:rPr>
              <a:t> </a:t>
            </a:r>
            <a:r>
              <a:rPr lang="en-US" altLang="ru-RU" sz="2400" dirty="0" smtClean="0">
                <a:solidFill>
                  <a:srgbClr val="CC0000"/>
                </a:solidFill>
                <a:latin typeface="Arial" panose="020B0604020202020204" pitchFamily="34" charset="0"/>
              </a:rPr>
              <a:t>       </a:t>
            </a:r>
            <a:r>
              <a:rPr lang="ru-RU" altLang="ru-RU" sz="2400" dirty="0" smtClean="0"/>
              <a:t> </a:t>
            </a:r>
            <a:r>
              <a:rPr lang="en-US" altLang="ru-RU" sz="2400" dirty="0" smtClean="0"/>
              <a:t>m</a:t>
            </a:r>
            <a:r>
              <a:rPr lang="ru-RU" altLang="ru-RU" sz="2400" dirty="0" smtClean="0"/>
              <a:t> </a:t>
            </a:r>
            <a:r>
              <a:rPr lang="en-US" altLang="ru-RU" sz="2400" dirty="0" smtClean="0"/>
              <a:t>(H</a:t>
            </a:r>
            <a:r>
              <a:rPr lang="en-US" altLang="ru-RU" sz="2400" b="1" baseline="-25000" dirty="0" smtClean="0"/>
              <a:t>2</a:t>
            </a:r>
            <a:r>
              <a:rPr lang="en-US" altLang="ru-RU" sz="2400" dirty="0" smtClean="0"/>
              <a:t>O) = 100</a:t>
            </a:r>
            <a:r>
              <a:rPr lang="ru-RU" altLang="ru-RU" sz="2400" dirty="0" smtClean="0"/>
              <a:t> мл ·</a:t>
            </a:r>
            <a:r>
              <a:rPr lang="en-US" altLang="ru-RU" sz="2400" dirty="0" smtClean="0"/>
              <a:t> 1</a:t>
            </a:r>
            <a:r>
              <a:rPr lang="ru-RU" altLang="ru-RU" sz="2400" dirty="0" smtClean="0"/>
              <a:t>г/мл</a:t>
            </a:r>
            <a:r>
              <a:rPr lang="en-US" altLang="ru-RU" sz="2400" dirty="0" smtClean="0"/>
              <a:t> =</a:t>
            </a:r>
            <a:r>
              <a:rPr lang="ru-RU" altLang="ru-RU" sz="2400" dirty="0" smtClean="0"/>
              <a:t> </a:t>
            </a:r>
            <a:r>
              <a:rPr lang="en-US" altLang="ru-RU" sz="2400" dirty="0" smtClean="0"/>
              <a:t>100</a:t>
            </a:r>
            <a:r>
              <a:rPr lang="ru-RU" altLang="ru-RU" sz="2400" dirty="0" smtClean="0"/>
              <a:t> г             </a:t>
            </a:r>
            <a:r>
              <a:rPr lang="ru-RU" altLang="ru-RU" sz="2400" b="1" dirty="0" smtClean="0">
                <a:latin typeface="Courier New" panose="02070309020205020404" pitchFamily="49" charset="0"/>
                <a:cs typeface="Times New Roman" panose="02020603050405020304" pitchFamily="18" charset="0"/>
              </a:rPr>
              <a:t>ν</a:t>
            </a:r>
            <a:r>
              <a:rPr lang="en-US" altLang="ru-RU" sz="2400" dirty="0" smtClean="0">
                <a:latin typeface="Courier New" panose="02070309020205020404" pitchFamily="49" charset="0"/>
                <a:cs typeface="Times New Roman" panose="02020603050405020304" pitchFamily="18" charset="0"/>
              </a:rPr>
              <a:t>(</a:t>
            </a:r>
            <a:r>
              <a:rPr lang="en-US" altLang="ru-RU" sz="2400" dirty="0" smtClean="0"/>
              <a:t>H</a:t>
            </a:r>
            <a:r>
              <a:rPr lang="en-US" altLang="ru-RU" sz="2400" b="1" baseline="-25000" dirty="0" smtClean="0"/>
              <a:t>2</a:t>
            </a:r>
            <a:r>
              <a:rPr lang="en-US" altLang="ru-RU" sz="2400" dirty="0" smtClean="0"/>
              <a:t>O) = 100</a:t>
            </a:r>
            <a:r>
              <a:rPr lang="ru-RU" altLang="ru-RU" sz="2400" dirty="0" smtClean="0"/>
              <a:t> г</a:t>
            </a:r>
            <a:r>
              <a:rPr lang="en-US" altLang="ru-RU" sz="2400" dirty="0" smtClean="0"/>
              <a:t> : 18</a:t>
            </a:r>
            <a:r>
              <a:rPr lang="ru-RU" altLang="ru-RU" sz="2400" dirty="0" smtClean="0"/>
              <a:t>г/моль</a:t>
            </a:r>
            <a:r>
              <a:rPr lang="en-US" altLang="ru-RU" sz="2400" dirty="0" smtClean="0"/>
              <a:t> = 5, 555 </a:t>
            </a:r>
            <a:r>
              <a:rPr lang="ru-RU" altLang="ru-RU" sz="2400" dirty="0" smtClean="0"/>
              <a:t>моль  </a:t>
            </a:r>
            <a:br>
              <a:rPr lang="ru-RU" altLang="ru-RU" sz="2400" dirty="0" smtClean="0"/>
            </a:br>
            <a:endParaRPr lang="ru-RU" altLang="ru-RU" sz="2400" dirty="0" smtClean="0">
              <a:latin typeface="Arial" panose="020B0604020202020204" pitchFamily="34" charset="0"/>
            </a:endParaRPr>
          </a:p>
          <a:p>
            <a:pPr eaLnBrk="1" hangingPunct="1">
              <a:lnSpc>
                <a:spcPct val="70000"/>
              </a:lnSpc>
              <a:buNone/>
            </a:pPr>
            <a:r>
              <a:rPr lang="en-US" altLang="ru-RU" sz="2400" dirty="0" smtClean="0">
                <a:latin typeface="Arial" panose="020B0604020202020204" pitchFamily="34" charset="0"/>
              </a:rPr>
              <a:t>            </a:t>
            </a:r>
            <a:r>
              <a:rPr lang="ru-RU" altLang="ru-RU" sz="2400" dirty="0" smtClean="0">
                <a:latin typeface="Arial" panose="020B0604020202020204" pitchFamily="34" charset="0"/>
              </a:rPr>
              <a:t> </a:t>
            </a:r>
            <a:r>
              <a:rPr lang="ru-RU" altLang="ru-RU" sz="2400" b="1" dirty="0" smtClean="0">
                <a:latin typeface="Courier New" panose="02070309020205020404" pitchFamily="49" charset="0"/>
                <a:cs typeface="Times New Roman" panose="02020603050405020304" pitchFamily="18" charset="0"/>
              </a:rPr>
              <a:t>ν</a:t>
            </a:r>
            <a:r>
              <a:rPr lang="ru-RU" altLang="ru-RU" sz="2400" dirty="0" smtClean="0"/>
              <a:t> (</a:t>
            </a:r>
            <a:r>
              <a:rPr lang="en-US" altLang="ru-RU" sz="2400" dirty="0" smtClean="0"/>
              <a:t>H</a:t>
            </a:r>
            <a:r>
              <a:rPr lang="en-US" altLang="ru-RU" sz="2400" b="1" baseline="-25000" dirty="0" smtClean="0"/>
              <a:t>2</a:t>
            </a:r>
            <a:r>
              <a:rPr lang="en-US" altLang="ru-RU" sz="2400" dirty="0" smtClean="0"/>
              <a:t>) = </a:t>
            </a:r>
            <a:r>
              <a:rPr lang="ru-RU" altLang="ru-RU" sz="2400" b="1" dirty="0" smtClean="0">
                <a:latin typeface="Courier New" panose="02070309020205020404" pitchFamily="49" charset="0"/>
                <a:cs typeface="Times New Roman" panose="02020603050405020304" pitchFamily="18" charset="0"/>
              </a:rPr>
              <a:t>ν</a:t>
            </a:r>
            <a:r>
              <a:rPr lang="en-US" altLang="ru-RU" sz="2400" dirty="0" smtClean="0"/>
              <a:t>(</a:t>
            </a:r>
            <a:r>
              <a:rPr lang="ru-RU" altLang="ru-RU" sz="2400" dirty="0" smtClean="0"/>
              <a:t>Н</a:t>
            </a:r>
            <a:r>
              <a:rPr lang="ru-RU" altLang="ru-RU" sz="2400" b="1" baseline="-25000" dirty="0" smtClean="0"/>
              <a:t>2</a:t>
            </a:r>
            <a:r>
              <a:rPr lang="ru-RU" altLang="ru-RU" sz="2400" dirty="0" smtClean="0"/>
              <a:t>О)= 5</a:t>
            </a:r>
            <a:r>
              <a:rPr lang="en-US" altLang="ru-RU" sz="2400" dirty="0" smtClean="0"/>
              <a:t>, 555 </a:t>
            </a:r>
            <a:r>
              <a:rPr lang="ru-RU" altLang="ru-RU" sz="2400" dirty="0" smtClean="0"/>
              <a:t>моль              </a:t>
            </a:r>
            <a:r>
              <a:rPr lang="ru-RU" altLang="ru-RU" sz="2400" b="1" dirty="0" smtClean="0">
                <a:latin typeface="Courier New" panose="02070309020205020404" pitchFamily="49" charset="0"/>
                <a:cs typeface="Times New Roman" panose="02020603050405020304" pitchFamily="18" charset="0"/>
              </a:rPr>
              <a:t>ν</a:t>
            </a:r>
            <a:r>
              <a:rPr lang="ru-RU" altLang="ru-RU" sz="2400" dirty="0" smtClean="0">
                <a:latin typeface="Courier New" panose="02070309020205020404" pitchFamily="49" charset="0"/>
                <a:cs typeface="Times New Roman" panose="02020603050405020304" pitchFamily="18" charset="0"/>
              </a:rPr>
              <a:t>(</a:t>
            </a:r>
            <a:r>
              <a:rPr lang="en-US" altLang="ru-RU" sz="2400" dirty="0" smtClean="0"/>
              <a:t>O</a:t>
            </a:r>
            <a:r>
              <a:rPr lang="en-US" altLang="ru-RU" sz="2400" b="1" baseline="-25000" dirty="0" smtClean="0"/>
              <a:t>2</a:t>
            </a:r>
            <a:r>
              <a:rPr lang="en-US" altLang="ru-RU" sz="2400" dirty="0" smtClean="0"/>
              <a:t>) = ½</a:t>
            </a:r>
            <a:r>
              <a:rPr lang="ru-RU" altLang="ru-RU" sz="2400" dirty="0"/>
              <a:t> · </a:t>
            </a:r>
            <a:r>
              <a:rPr lang="ru-RU" altLang="ru-RU" sz="2400" b="1" dirty="0" smtClean="0">
                <a:latin typeface="Courier New" panose="02070309020205020404" pitchFamily="49" charset="0"/>
                <a:cs typeface="Times New Roman" panose="02020603050405020304" pitchFamily="18" charset="0"/>
              </a:rPr>
              <a:t>ν</a:t>
            </a:r>
            <a:r>
              <a:rPr lang="en-US" altLang="ru-RU" sz="2400" dirty="0" smtClean="0"/>
              <a:t>(</a:t>
            </a:r>
            <a:r>
              <a:rPr lang="ru-RU" altLang="ru-RU" sz="2400" dirty="0" smtClean="0"/>
              <a:t>Н</a:t>
            </a:r>
            <a:r>
              <a:rPr lang="ru-RU" altLang="ru-RU" sz="2400" b="1" baseline="-25000" dirty="0" smtClean="0"/>
              <a:t>2</a:t>
            </a:r>
            <a:r>
              <a:rPr lang="ru-RU" altLang="ru-RU" sz="2400" dirty="0" smtClean="0"/>
              <a:t>О) = </a:t>
            </a:r>
            <a:r>
              <a:rPr lang="en-US" altLang="ru-RU" sz="2400" dirty="0"/>
              <a:t>½</a:t>
            </a:r>
            <a:r>
              <a:rPr lang="ru-RU" altLang="ru-RU" sz="2400" dirty="0"/>
              <a:t> · 5</a:t>
            </a:r>
            <a:r>
              <a:rPr lang="en-US" altLang="ru-RU" sz="2400" dirty="0" smtClean="0"/>
              <a:t>,55</a:t>
            </a:r>
            <a:r>
              <a:rPr lang="ru-RU" altLang="ru-RU" sz="2400" dirty="0"/>
              <a:t> </a:t>
            </a:r>
            <a:r>
              <a:rPr lang="ru-RU" altLang="ru-RU" sz="2400" dirty="0" smtClean="0"/>
              <a:t>моль </a:t>
            </a:r>
            <a:r>
              <a:rPr lang="en-US" altLang="ru-RU" sz="2400" dirty="0" smtClean="0"/>
              <a:t>= 2,7</a:t>
            </a:r>
            <a:r>
              <a:rPr lang="ru-RU" altLang="ru-RU" sz="2400" dirty="0" smtClean="0"/>
              <a:t>7</a:t>
            </a:r>
            <a:r>
              <a:rPr lang="en-US" altLang="ru-RU" sz="2400" dirty="0" smtClean="0"/>
              <a:t>7 </a:t>
            </a:r>
            <a:r>
              <a:rPr lang="ru-RU" altLang="ru-RU" sz="2400" dirty="0" smtClean="0"/>
              <a:t>моль</a:t>
            </a:r>
            <a:br>
              <a:rPr lang="ru-RU" altLang="ru-RU" sz="2400" dirty="0" smtClean="0"/>
            </a:br>
            <a:endParaRPr lang="ru-RU" altLang="ru-RU" sz="2400" dirty="0" smtClean="0">
              <a:latin typeface="Arial" panose="020B0604020202020204" pitchFamily="34" charset="0"/>
            </a:endParaRPr>
          </a:p>
          <a:p>
            <a:pPr eaLnBrk="1" hangingPunct="1">
              <a:lnSpc>
                <a:spcPct val="70000"/>
              </a:lnSpc>
              <a:buNone/>
            </a:pPr>
            <a:r>
              <a:rPr lang="en-US" altLang="ru-RU" sz="2400" dirty="0" smtClean="0"/>
              <a:t> </a:t>
            </a:r>
            <a:r>
              <a:rPr lang="ru-RU" altLang="ru-RU" sz="2400" dirty="0" smtClean="0">
                <a:latin typeface="Arial" panose="020B0604020202020204" pitchFamily="34" charset="0"/>
              </a:rPr>
              <a:t>  </a:t>
            </a:r>
            <a:r>
              <a:rPr lang="en-US" altLang="ru-RU" sz="2400" dirty="0" smtClean="0"/>
              <a:t>V(H</a:t>
            </a:r>
            <a:r>
              <a:rPr lang="en-US" altLang="ru-RU" sz="2400" b="1" baseline="-25000" dirty="0" smtClean="0"/>
              <a:t>2</a:t>
            </a:r>
            <a:r>
              <a:rPr lang="en-US" altLang="ru-RU" sz="2400" dirty="0" smtClean="0"/>
              <a:t>) = </a:t>
            </a:r>
            <a:r>
              <a:rPr lang="en-US" altLang="ru-RU" sz="2400" dirty="0"/>
              <a:t>22, 4 </a:t>
            </a:r>
            <a:r>
              <a:rPr lang="ru-RU" altLang="ru-RU" sz="2400" dirty="0" smtClean="0"/>
              <a:t>л/моль </a:t>
            </a:r>
            <a:r>
              <a:rPr lang="ru-RU" altLang="ru-RU" sz="2400" dirty="0"/>
              <a:t>· </a:t>
            </a:r>
            <a:r>
              <a:rPr lang="en-US" altLang="ru-RU" sz="2400" dirty="0" smtClean="0"/>
              <a:t>5, 555</a:t>
            </a:r>
            <a:r>
              <a:rPr lang="ru-RU" altLang="ru-RU" sz="2400" dirty="0" smtClean="0"/>
              <a:t> моль</a:t>
            </a:r>
            <a:r>
              <a:rPr lang="en-US" altLang="ru-RU" sz="2400" dirty="0" smtClean="0"/>
              <a:t> = 124, 43 </a:t>
            </a:r>
            <a:r>
              <a:rPr lang="ru-RU" altLang="ru-RU" sz="2400" dirty="0" smtClean="0"/>
              <a:t>л     </a:t>
            </a:r>
            <a:r>
              <a:rPr lang="en-US" altLang="ru-RU" sz="2400" dirty="0" smtClean="0"/>
              <a:t>V(O</a:t>
            </a:r>
            <a:r>
              <a:rPr lang="en-US" altLang="ru-RU" sz="2400" b="1" baseline="-25000" dirty="0" smtClean="0"/>
              <a:t>2</a:t>
            </a:r>
            <a:r>
              <a:rPr lang="en-US" altLang="ru-RU" sz="2400" dirty="0" smtClean="0"/>
              <a:t>) = </a:t>
            </a:r>
            <a:r>
              <a:rPr lang="ru-RU" altLang="ru-RU" sz="2400" dirty="0" smtClean="0"/>
              <a:t>2</a:t>
            </a:r>
            <a:r>
              <a:rPr lang="en-US" altLang="ru-RU" sz="2400" dirty="0" smtClean="0"/>
              <a:t>2,4</a:t>
            </a:r>
            <a:r>
              <a:rPr lang="ru-RU" altLang="ru-RU" sz="2400" dirty="0" smtClean="0"/>
              <a:t> л/моль</a:t>
            </a:r>
            <a:r>
              <a:rPr lang="en-US" altLang="ru-RU" sz="2400" dirty="0" smtClean="0"/>
              <a:t> </a:t>
            </a:r>
            <a:r>
              <a:rPr lang="ru-RU" altLang="ru-RU" sz="2400" dirty="0"/>
              <a:t>· </a:t>
            </a:r>
            <a:r>
              <a:rPr lang="en-US" altLang="ru-RU" sz="2400" dirty="0" smtClean="0"/>
              <a:t>2, 7</a:t>
            </a:r>
            <a:r>
              <a:rPr lang="ru-RU" altLang="ru-RU" sz="2400" dirty="0" smtClean="0"/>
              <a:t>7</a:t>
            </a:r>
            <a:r>
              <a:rPr lang="en-US" altLang="ru-RU" sz="2400" dirty="0" smtClean="0"/>
              <a:t>7</a:t>
            </a:r>
            <a:r>
              <a:rPr lang="ru-RU" altLang="ru-RU" sz="2400" dirty="0" smtClean="0"/>
              <a:t>моль</a:t>
            </a:r>
            <a:r>
              <a:rPr lang="en-US" altLang="ru-RU" sz="2400" dirty="0" smtClean="0"/>
              <a:t>  = 62, 22</a:t>
            </a:r>
            <a:r>
              <a:rPr lang="ru-RU" altLang="ru-RU" sz="2400" dirty="0" smtClean="0"/>
              <a:t>л</a:t>
            </a:r>
            <a:r>
              <a:rPr lang="en-US" altLang="ru-RU" sz="2400" dirty="0" smtClean="0"/>
              <a:t> </a:t>
            </a:r>
            <a:r>
              <a:rPr lang="ru-RU" altLang="ru-RU" sz="2400" dirty="0" smtClean="0"/>
              <a:t/>
            </a:r>
            <a:br>
              <a:rPr lang="ru-RU" altLang="ru-RU" sz="2400" dirty="0" smtClean="0"/>
            </a:br>
            <a:endParaRPr lang="ru-RU" altLang="ru-RU" sz="2400" dirty="0" smtClean="0">
              <a:latin typeface="Arial" panose="020B0604020202020204" pitchFamily="34" charset="0"/>
            </a:endParaRPr>
          </a:p>
          <a:p>
            <a:pPr eaLnBrk="1" hangingPunct="1">
              <a:lnSpc>
                <a:spcPct val="70000"/>
              </a:lnSpc>
              <a:buFont typeface="Arial" panose="020B0604020202020204" pitchFamily="34" charset="0"/>
              <a:buNone/>
            </a:pPr>
            <a:r>
              <a:rPr lang="ru-RU" altLang="ru-RU" sz="2400" dirty="0" smtClean="0"/>
              <a:t>                                                              </a:t>
            </a:r>
            <a:r>
              <a:rPr lang="en-US" altLang="ru-RU" sz="2400" dirty="0" smtClean="0"/>
              <a:t>                                     </a:t>
            </a:r>
            <a:r>
              <a:rPr lang="ru-RU" altLang="ru-RU" sz="2400" u="sng" dirty="0" smtClean="0"/>
              <a:t>Ответ</a:t>
            </a:r>
            <a:r>
              <a:rPr lang="en-US" altLang="ru-RU" sz="2400" dirty="0" smtClean="0"/>
              <a:t>: 124, 43 </a:t>
            </a:r>
            <a:r>
              <a:rPr lang="ru-RU" altLang="ru-RU" sz="2400" dirty="0" smtClean="0"/>
              <a:t>л Н</a:t>
            </a:r>
            <a:r>
              <a:rPr lang="ru-RU" altLang="ru-RU" sz="2400" b="1" baseline="-25000" dirty="0" smtClean="0"/>
              <a:t>2</a:t>
            </a:r>
            <a:r>
              <a:rPr lang="ru-RU" altLang="ru-RU" sz="2400" baseline="-25000" dirty="0" smtClean="0"/>
              <a:t> </a:t>
            </a:r>
            <a:r>
              <a:rPr lang="en-US" altLang="ru-RU" sz="2400" dirty="0" smtClean="0"/>
              <a:t>; </a:t>
            </a:r>
            <a:r>
              <a:rPr lang="ru-RU" altLang="ru-RU" sz="2400" dirty="0" smtClean="0"/>
              <a:t> </a:t>
            </a:r>
            <a:r>
              <a:rPr lang="en-US" altLang="ru-RU" sz="2400" dirty="0" smtClean="0"/>
              <a:t>62, 22 </a:t>
            </a:r>
            <a:r>
              <a:rPr lang="ru-RU" altLang="ru-RU" sz="2400" dirty="0" smtClean="0"/>
              <a:t>л О</a:t>
            </a:r>
            <a:r>
              <a:rPr lang="ru-RU" altLang="ru-RU" sz="2400" b="1" baseline="-25000" dirty="0" smtClean="0"/>
              <a:t>2</a:t>
            </a:r>
          </a:p>
          <a:p>
            <a:pPr eaLnBrk="1" hangingPunct="1">
              <a:lnSpc>
                <a:spcPct val="70000"/>
              </a:lnSpc>
              <a:buFont typeface="Arial" panose="020B0604020202020204" pitchFamily="34" charset="0"/>
              <a:buNone/>
            </a:pPr>
            <a:r>
              <a:rPr lang="ru-RU" altLang="ru-RU" sz="2400" b="1" dirty="0" smtClean="0">
                <a:solidFill>
                  <a:srgbClr val="990033"/>
                </a:solidFill>
              </a:rPr>
              <a:t>Задача 4</a:t>
            </a:r>
            <a:r>
              <a:rPr lang="en-US" altLang="ru-RU" sz="2400" b="1" dirty="0" smtClean="0">
                <a:solidFill>
                  <a:srgbClr val="990033"/>
                </a:solidFill>
                <a:latin typeface="Calibri Light" panose="020F0302020204030204" pitchFamily="34" charset="0"/>
              </a:rPr>
              <a:t>.</a:t>
            </a:r>
            <a:r>
              <a:rPr lang="ru-RU" altLang="ru-RU" sz="2400" b="1" dirty="0" smtClean="0">
                <a:solidFill>
                  <a:srgbClr val="990033"/>
                </a:solidFill>
                <a:latin typeface="Calibri Light" panose="020F0302020204030204" pitchFamily="34" charset="0"/>
              </a:rPr>
              <a:t> </a:t>
            </a:r>
            <a:r>
              <a:rPr lang="ru-RU" altLang="ru-RU" sz="2400" dirty="0" smtClean="0"/>
              <a:t>Какой объем водорода пойдет на реакцию с 5 л кислорода (объемы газов</a:t>
            </a:r>
          </a:p>
          <a:p>
            <a:pPr eaLnBrk="1" hangingPunct="1">
              <a:lnSpc>
                <a:spcPct val="70000"/>
              </a:lnSpc>
              <a:buFont typeface="Arial" panose="020B0604020202020204" pitchFamily="34" charset="0"/>
              <a:buNone/>
            </a:pPr>
            <a:r>
              <a:rPr lang="ru-RU" altLang="ru-RU" sz="2400" dirty="0" smtClean="0"/>
              <a:t>                   измерены при</a:t>
            </a:r>
            <a:r>
              <a:rPr lang="ru-RU" altLang="ru-RU" sz="2400" dirty="0" smtClean="0">
                <a:latin typeface="Arial" panose="020B0604020202020204" pitchFamily="34" charset="0"/>
              </a:rPr>
              <a:t> </a:t>
            </a:r>
            <a:r>
              <a:rPr lang="ru-RU" altLang="ru-RU" sz="2400" dirty="0" smtClean="0"/>
              <a:t>н</a:t>
            </a:r>
            <a:r>
              <a:rPr lang="en-US" altLang="ru-RU" sz="2400" dirty="0" smtClean="0"/>
              <a:t>.</a:t>
            </a:r>
            <a:r>
              <a:rPr lang="ru-RU" altLang="ru-RU" sz="2400" dirty="0" smtClean="0"/>
              <a:t> у</a:t>
            </a:r>
            <a:r>
              <a:rPr lang="en-US" altLang="ru-RU" sz="2400" dirty="0"/>
              <a:t>.</a:t>
            </a:r>
            <a:r>
              <a:rPr lang="en-US" altLang="ru-RU" sz="2400" dirty="0" smtClean="0"/>
              <a:t>)?</a:t>
            </a:r>
            <a:r>
              <a:rPr lang="ru-RU" altLang="ru-RU" sz="2400" dirty="0" smtClean="0"/>
              <a:t> Какое количество воды получится при этом</a:t>
            </a:r>
            <a:r>
              <a:rPr lang="en-US" altLang="ru-RU" sz="2400" dirty="0" smtClean="0"/>
              <a:t>? </a:t>
            </a:r>
            <a:br>
              <a:rPr lang="en-US" altLang="ru-RU" sz="2400" dirty="0" smtClean="0"/>
            </a:br>
            <a:r>
              <a:rPr lang="en-US" altLang="ru-RU" sz="2400" dirty="0">
                <a:latin typeface="Arial" panose="020B0604020202020204" pitchFamily="34" charset="0"/>
              </a:rPr>
              <a:t> </a:t>
            </a:r>
            <a:r>
              <a:rPr lang="en-US" altLang="ru-RU" sz="2400" dirty="0" smtClean="0">
                <a:latin typeface="Arial" panose="020B0604020202020204" pitchFamily="34" charset="0"/>
              </a:rPr>
              <a:t>                                                    </a:t>
            </a:r>
          </a:p>
          <a:p>
            <a:pPr eaLnBrk="1" hangingPunct="1">
              <a:lnSpc>
                <a:spcPct val="70000"/>
              </a:lnSpc>
              <a:buFont typeface="Arial" panose="020B0604020202020204" pitchFamily="34" charset="0"/>
              <a:buNone/>
            </a:pPr>
            <a:r>
              <a:rPr lang="en-US" altLang="ru-RU" sz="2400" dirty="0">
                <a:latin typeface="Arial" panose="020B0604020202020204" pitchFamily="34" charset="0"/>
              </a:rPr>
              <a:t> </a:t>
            </a:r>
            <a:r>
              <a:rPr lang="en-US" altLang="ru-RU" sz="2400" dirty="0" smtClean="0">
                <a:latin typeface="Arial" panose="020B0604020202020204" pitchFamily="34" charset="0"/>
              </a:rPr>
              <a:t>                                                        </a:t>
            </a:r>
            <a:r>
              <a:rPr lang="ru-RU" altLang="ru-RU" sz="2400" b="1" dirty="0" smtClean="0">
                <a:solidFill>
                  <a:srgbClr val="C00000"/>
                </a:solidFill>
              </a:rPr>
              <a:t>2Н</a:t>
            </a:r>
            <a:r>
              <a:rPr lang="ru-RU" altLang="ru-RU" sz="2400" b="1" baseline="-25000" dirty="0" smtClean="0">
                <a:solidFill>
                  <a:srgbClr val="C00000"/>
                </a:solidFill>
              </a:rPr>
              <a:t>2</a:t>
            </a:r>
            <a:r>
              <a:rPr lang="ru-RU" altLang="ru-RU" sz="2400" b="1" dirty="0" smtClean="0">
                <a:solidFill>
                  <a:srgbClr val="C00000"/>
                </a:solidFill>
              </a:rPr>
              <a:t>  +  О</a:t>
            </a:r>
            <a:r>
              <a:rPr lang="ru-RU" altLang="ru-RU" sz="2400" b="1" baseline="-25000" dirty="0" smtClean="0">
                <a:solidFill>
                  <a:srgbClr val="C00000"/>
                </a:solidFill>
              </a:rPr>
              <a:t>2</a:t>
            </a:r>
            <a:r>
              <a:rPr lang="ru-RU" altLang="ru-RU" sz="2400" b="1" dirty="0" smtClean="0">
                <a:solidFill>
                  <a:srgbClr val="C00000"/>
                </a:solidFill>
              </a:rPr>
              <a:t> =  2Н</a:t>
            </a:r>
            <a:r>
              <a:rPr lang="ru-RU" altLang="ru-RU" sz="2400" b="1" baseline="-25000" dirty="0" smtClean="0">
                <a:solidFill>
                  <a:srgbClr val="C00000"/>
                </a:solidFill>
              </a:rPr>
              <a:t>2</a:t>
            </a:r>
            <a:r>
              <a:rPr lang="ru-RU" altLang="ru-RU" sz="2400" b="1" dirty="0" smtClean="0">
                <a:solidFill>
                  <a:srgbClr val="C00000"/>
                </a:solidFill>
              </a:rPr>
              <a:t>О   </a:t>
            </a:r>
            <a:r>
              <a:rPr lang="en-US" altLang="ru-RU" sz="2400" b="1" dirty="0" smtClean="0">
                <a:solidFill>
                  <a:srgbClr val="C00000"/>
                </a:solidFill>
              </a:rPr>
              <a:t>    </a:t>
            </a:r>
            <a:br>
              <a:rPr lang="en-US" altLang="ru-RU" sz="2400" b="1" dirty="0" smtClean="0">
                <a:solidFill>
                  <a:srgbClr val="C00000"/>
                </a:solidFill>
              </a:rPr>
            </a:br>
            <a:r>
              <a:rPr lang="ru-RU" altLang="ru-RU" sz="2400" dirty="0" smtClean="0">
                <a:solidFill>
                  <a:srgbClr val="000000"/>
                </a:solidFill>
              </a:rPr>
              <a:t>                           </a:t>
            </a:r>
            <a:r>
              <a:rPr lang="en-US" altLang="ru-RU" sz="2400" dirty="0" smtClean="0">
                <a:solidFill>
                  <a:srgbClr val="000000"/>
                </a:solidFill>
              </a:rPr>
              <a:t>            </a:t>
            </a:r>
            <a:r>
              <a:rPr lang="ru-RU" altLang="ru-RU" sz="2400" dirty="0" smtClean="0">
                <a:solidFill>
                  <a:srgbClr val="000000"/>
                </a:solidFill>
                <a:latin typeface="Arial" panose="020B0604020202020204" pitchFamily="34" charset="0"/>
              </a:rPr>
              <a:t>           </a:t>
            </a:r>
            <a:r>
              <a:rPr lang="en-US" altLang="ru-RU" sz="2400" dirty="0" smtClean="0">
                <a:solidFill>
                  <a:srgbClr val="000000"/>
                </a:solidFill>
                <a:latin typeface="Arial" panose="020B0604020202020204" pitchFamily="34" charset="0"/>
              </a:rPr>
              <a:t>          </a:t>
            </a:r>
            <a:r>
              <a:rPr lang="ru-RU" altLang="ru-RU" sz="2400" dirty="0" smtClean="0">
                <a:solidFill>
                  <a:srgbClr val="000000"/>
                </a:solidFill>
                <a:latin typeface="Arial" panose="020B0604020202020204" pitchFamily="34" charset="0"/>
              </a:rPr>
              <a:t> </a:t>
            </a:r>
            <a:r>
              <a:rPr lang="en-US" altLang="ru-RU" sz="2000" dirty="0" smtClean="0">
                <a:solidFill>
                  <a:srgbClr val="000000"/>
                </a:solidFill>
              </a:rPr>
              <a:t>2</a:t>
            </a:r>
            <a:r>
              <a:rPr lang="ru-RU" altLang="ru-RU" sz="2000" dirty="0" smtClean="0">
                <a:solidFill>
                  <a:srgbClr val="000000"/>
                </a:solidFill>
              </a:rPr>
              <a:t>моль </a:t>
            </a:r>
            <a:r>
              <a:rPr lang="en-US" altLang="ru-RU" sz="2000" dirty="0" smtClean="0">
                <a:solidFill>
                  <a:srgbClr val="000000"/>
                </a:solidFill>
              </a:rPr>
              <a:t>   </a:t>
            </a:r>
            <a:r>
              <a:rPr lang="ru-RU" altLang="ru-RU" sz="2000" dirty="0" smtClean="0">
                <a:solidFill>
                  <a:srgbClr val="000000"/>
                </a:solidFill>
              </a:rPr>
              <a:t> 1моль</a:t>
            </a:r>
            <a:r>
              <a:rPr lang="ru-RU" altLang="ru-RU" sz="2400" dirty="0" smtClean="0">
                <a:solidFill>
                  <a:srgbClr val="000000"/>
                </a:solidFill>
              </a:rPr>
              <a:t/>
            </a:r>
            <a:br>
              <a:rPr lang="ru-RU" altLang="ru-RU" sz="2400" dirty="0" smtClean="0">
                <a:solidFill>
                  <a:srgbClr val="000000"/>
                </a:solidFill>
              </a:rPr>
            </a:br>
            <a:r>
              <a:rPr lang="en-US" altLang="ru-RU" sz="2400" dirty="0" smtClean="0">
                <a:solidFill>
                  <a:srgbClr val="000000"/>
                </a:solidFill>
              </a:rPr>
              <a:t/>
            </a:r>
            <a:br>
              <a:rPr lang="en-US" altLang="ru-RU" sz="2400" dirty="0" smtClean="0">
                <a:solidFill>
                  <a:srgbClr val="000000"/>
                </a:solidFill>
              </a:rPr>
            </a:br>
            <a:r>
              <a:rPr lang="en-US" altLang="ru-RU" sz="2400" dirty="0" smtClean="0">
                <a:solidFill>
                  <a:srgbClr val="000000"/>
                </a:solidFill>
              </a:rPr>
              <a:t>     1</a:t>
            </a:r>
            <a:r>
              <a:rPr lang="en-US" altLang="ru-RU" sz="2400" dirty="0" smtClean="0">
                <a:solidFill>
                  <a:srgbClr val="000000"/>
                </a:solidFill>
                <a:latin typeface="Arial" panose="020B0604020202020204" pitchFamily="34" charset="0"/>
              </a:rPr>
              <a:t>)   </a:t>
            </a:r>
            <a:r>
              <a:rPr lang="ru-RU" altLang="ru-RU" sz="2400" dirty="0" smtClean="0">
                <a:solidFill>
                  <a:srgbClr val="000000"/>
                </a:solidFill>
                <a:latin typeface="Arial" panose="020B0604020202020204" pitchFamily="34" charset="0"/>
              </a:rPr>
              <a:t> </a:t>
            </a:r>
            <a:r>
              <a:rPr lang="en-US" altLang="ru-RU" sz="2400" dirty="0" smtClean="0">
                <a:solidFill>
                  <a:srgbClr val="000000"/>
                </a:solidFill>
              </a:rPr>
              <a:t>V</a:t>
            </a:r>
            <a:r>
              <a:rPr lang="en-US" altLang="ru-RU" sz="2400" baseline="-25000" dirty="0" smtClean="0">
                <a:solidFill>
                  <a:srgbClr val="000000"/>
                </a:solidFill>
              </a:rPr>
              <a:t>1</a:t>
            </a:r>
            <a:r>
              <a:rPr lang="en-US" altLang="ru-RU" sz="2400" dirty="0" smtClean="0">
                <a:solidFill>
                  <a:srgbClr val="000000"/>
                </a:solidFill>
              </a:rPr>
              <a:t> </a:t>
            </a:r>
            <a:r>
              <a:rPr lang="ru-RU" altLang="ru-RU" sz="2400" dirty="0">
                <a:solidFill>
                  <a:srgbClr val="000000"/>
                </a:solidFill>
              </a:rPr>
              <a:t>/</a:t>
            </a:r>
            <a:r>
              <a:rPr lang="en-US" altLang="ru-RU" sz="2400" dirty="0" smtClean="0">
                <a:solidFill>
                  <a:srgbClr val="000000"/>
                </a:solidFill>
              </a:rPr>
              <a:t> V</a:t>
            </a:r>
            <a:r>
              <a:rPr lang="en-US" altLang="ru-RU" sz="2400" baseline="-25000" dirty="0" smtClean="0">
                <a:solidFill>
                  <a:srgbClr val="000000"/>
                </a:solidFill>
              </a:rPr>
              <a:t>2</a:t>
            </a:r>
            <a:r>
              <a:rPr lang="en-US" altLang="ru-RU" sz="2400" dirty="0" smtClean="0">
                <a:solidFill>
                  <a:srgbClr val="000000"/>
                </a:solidFill>
              </a:rPr>
              <a:t> = </a:t>
            </a:r>
            <a:r>
              <a:rPr lang="ru-RU" altLang="ru-RU" sz="2400" b="1" dirty="0" smtClean="0">
                <a:latin typeface="Courier New" panose="02070309020205020404" pitchFamily="49" charset="0"/>
                <a:cs typeface="Times New Roman" panose="02020603050405020304" pitchFamily="18" charset="0"/>
              </a:rPr>
              <a:t>ν</a:t>
            </a:r>
            <a:r>
              <a:rPr lang="en-US" altLang="ru-RU" sz="2400" baseline="-25000" dirty="0" smtClean="0">
                <a:solidFill>
                  <a:srgbClr val="000000"/>
                </a:solidFill>
              </a:rPr>
              <a:t>1</a:t>
            </a:r>
            <a:r>
              <a:rPr lang="ru-RU" altLang="ru-RU" sz="2400" dirty="0" smtClean="0"/>
              <a:t> </a:t>
            </a:r>
            <a:r>
              <a:rPr lang="ru-RU" altLang="ru-RU" sz="2400" dirty="0">
                <a:solidFill>
                  <a:srgbClr val="000000"/>
                </a:solidFill>
              </a:rPr>
              <a:t>/</a:t>
            </a:r>
            <a:r>
              <a:rPr lang="en-US" altLang="ru-RU" sz="2400" dirty="0" smtClean="0">
                <a:solidFill>
                  <a:srgbClr val="000000"/>
                </a:solidFill>
              </a:rPr>
              <a:t> </a:t>
            </a:r>
            <a:r>
              <a:rPr lang="ru-RU" altLang="ru-RU" sz="2400" b="1" dirty="0" smtClean="0">
                <a:latin typeface="Courier New" panose="02070309020205020404" pitchFamily="49" charset="0"/>
                <a:cs typeface="Times New Roman" panose="02020603050405020304" pitchFamily="18" charset="0"/>
              </a:rPr>
              <a:t>ν</a:t>
            </a:r>
            <a:r>
              <a:rPr lang="en-US" altLang="ru-RU" sz="2400" baseline="-25000" dirty="0" smtClean="0">
                <a:solidFill>
                  <a:srgbClr val="000000"/>
                </a:solidFill>
              </a:rPr>
              <a:t>2</a:t>
            </a:r>
            <a:r>
              <a:rPr lang="ru-RU" altLang="ru-RU" sz="2400" dirty="0" smtClean="0"/>
              <a:t>        </a:t>
            </a:r>
            <a:r>
              <a:rPr lang="ru-RU" altLang="ru-RU" sz="2400" dirty="0" smtClean="0">
                <a:solidFill>
                  <a:srgbClr val="000000"/>
                </a:solidFill>
              </a:rPr>
              <a:t>  </a:t>
            </a:r>
            <a:r>
              <a:rPr lang="en-US" altLang="ru-RU" sz="2400" dirty="0" smtClean="0">
                <a:solidFill>
                  <a:srgbClr val="000000"/>
                </a:solidFill>
              </a:rPr>
              <a:t>x</a:t>
            </a:r>
            <a:r>
              <a:rPr lang="ru-RU" altLang="ru-RU" sz="2400" dirty="0" smtClean="0">
                <a:solidFill>
                  <a:srgbClr val="000000"/>
                </a:solidFill>
              </a:rPr>
              <a:t> л</a:t>
            </a:r>
            <a:r>
              <a:rPr lang="en-US" altLang="ru-RU" sz="2400" dirty="0" smtClean="0">
                <a:solidFill>
                  <a:srgbClr val="000000"/>
                </a:solidFill>
              </a:rPr>
              <a:t>  </a:t>
            </a:r>
            <a:r>
              <a:rPr lang="ru-RU" altLang="ru-RU" sz="2400" dirty="0" smtClean="0">
                <a:solidFill>
                  <a:srgbClr val="000000"/>
                </a:solidFill>
              </a:rPr>
              <a:t>Н</a:t>
            </a:r>
            <a:r>
              <a:rPr lang="ru-RU" altLang="ru-RU" sz="2400" b="1" baseline="-25000" dirty="0" smtClean="0">
                <a:solidFill>
                  <a:srgbClr val="000000"/>
                </a:solidFill>
              </a:rPr>
              <a:t>2</a:t>
            </a:r>
            <a:r>
              <a:rPr lang="ru-RU" altLang="ru-RU" sz="2400" baseline="-25000" dirty="0" smtClean="0">
                <a:solidFill>
                  <a:srgbClr val="000000"/>
                </a:solidFill>
              </a:rPr>
              <a:t> </a:t>
            </a:r>
            <a:r>
              <a:rPr lang="ru-RU" altLang="ru-RU" sz="2400" dirty="0">
                <a:solidFill>
                  <a:srgbClr val="000000"/>
                </a:solidFill>
              </a:rPr>
              <a:t>/</a:t>
            </a:r>
            <a:r>
              <a:rPr lang="en-US" altLang="ru-RU" sz="2400" dirty="0" smtClean="0">
                <a:solidFill>
                  <a:srgbClr val="000000"/>
                </a:solidFill>
              </a:rPr>
              <a:t> 5</a:t>
            </a:r>
            <a:r>
              <a:rPr lang="ru-RU" altLang="ru-RU" sz="2400" dirty="0" smtClean="0">
                <a:solidFill>
                  <a:srgbClr val="000000"/>
                </a:solidFill>
              </a:rPr>
              <a:t> л О</a:t>
            </a:r>
            <a:r>
              <a:rPr lang="ru-RU" altLang="ru-RU" sz="2400" b="1" baseline="-25000" dirty="0" smtClean="0">
                <a:solidFill>
                  <a:srgbClr val="000000"/>
                </a:solidFill>
              </a:rPr>
              <a:t>2</a:t>
            </a:r>
            <a:r>
              <a:rPr lang="en-US" altLang="ru-RU" sz="2400" dirty="0" smtClean="0">
                <a:solidFill>
                  <a:srgbClr val="000000"/>
                </a:solidFill>
              </a:rPr>
              <a:t> = 2</a:t>
            </a:r>
            <a:r>
              <a:rPr lang="ru-RU" altLang="ru-RU" sz="2400" dirty="0" smtClean="0">
                <a:solidFill>
                  <a:srgbClr val="000000"/>
                </a:solidFill>
              </a:rPr>
              <a:t> моль Н</a:t>
            </a:r>
            <a:r>
              <a:rPr lang="ru-RU" altLang="ru-RU" sz="2400" b="1" baseline="-25000" dirty="0" smtClean="0">
                <a:solidFill>
                  <a:srgbClr val="000000"/>
                </a:solidFill>
              </a:rPr>
              <a:t>2</a:t>
            </a:r>
            <a:r>
              <a:rPr lang="en-US" altLang="ru-RU" sz="2400" dirty="0" smtClean="0">
                <a:solidFill>
                  <a:srgbClr val="000000"/>
                </a:solidFill>
              </a:rPr>
              <a:t> </a:t>
            </a:r>
            <a:r>
              <a:rPr lang="ru-RU" altLang="ru-RU" sz="2400" dirty="0">
                <a:solidFill>
                  <a:srgbClr val="000000"/>
                </a:solidFill>
              </a:rPr>
              <a:t>/</a:t>
            </a:r>
            <a:r>
              <a:rPr lang="en-US" altLang="ru-RU" sz="2400" dirty="0" smtClean="0">
                <a:solidFill>
                  <a:srgbClr val="000000"/>
                </a:solidFill>
              </a:rPr>
              <a:t>1 </a:t>
            </a:r>
            <a:r>
              <a:rPr lang="ru-RU" altLang="ru-RU" sz="2400" dirty="0" smtClean="0">
                <a:solidFill>
                  <a:srgbClr val="000000"/>
                </a:solidFill>
              </a:rPr>
              <a:t>моль</a:t>
            </a:r>
            <a:r>
              <a:rPr lang="en-US" altLang="ru-RU" sz="2400" dirty="0" smtClean="0">
                <a:solidFill>
                  <a:srgbClr val="000000"/>
                </a:solidFill>
              </a:rPr>
              <a:t> </a:t>
            </a:r>
            <a:r>
              <a:rPr lang="ru-RU" altLang="ru-RU" sz="2400" dirty="0" smtClean="0">
                <a:solidFill>
                  <a:srgbClr val="000000"/>
                </a:solidFill>
              </a:rPr>
              <a:t>О</a:t>
            </a:r>
            <a:r>
              <a:rPr lang="ru-RU" altLang="ru-RU" sz="2400" b="1" baseline="-25000" dirty="0" smtClean="0">
                <a:solidFill>
                  <a:srgbClr val="000000"/>
                </a:solidFill>
              </a:rPr>
              <a:t>2</a:t>
            </a:r>
            <a:r>
              <a:rPr lang="en-US" altLang="ru-RU" sz="2400" dirty="0" smtClean="0">
                <a:solidFill>
                  <a:srgbClr val="000000"/>
                </a:solidFill>
              </a:rPr>
              <a:t>   </a:t>
            </a:r>
            <a:r>
              <a:rPr lang="ru-RU" altLang="ru-RU" sz="2400" dirty="0" smtClean="0">
                <a:solidFill>
                  <a:srgbClr val="000000"/>
                </a:solidFill>
              </a:rPr>
              <a:t>  </a:t>
            </a:r>
            <a:r>
              <a:rPr lang="en-US" altLang="ru-RU" sz="2400" dirty="0" smtClean="0">
                <a:solidFill>
                  <a:srgbClr val="000000"/>
                </a:solidFill>
              </a:rPr>
              <a:t>   x = 10 </a:t>
            </a:r>
            <a:r>
              <a:rPr lang="ru-RU" altLang="ru-RU" sz="2400" dirty="0" smtClean="0">
                <a:solidFill>
                  <a:srgbClr val="000000"/>
                </a:solidFill>
              </a:rPr>
              <a:t>л</a:t>
            </a:r>
            <a:r>
              <a:rPr lang="en-US" altLang="ru-RU" sz="2400" dirty="0" smtClean="0">
                <a:solidFill>
                  <a:srgbClr val="000000"/>
                </a:solidFill>
              </a:rPr>
              <a:t> </a:t>
            </a:r>
            <a:r>
              <a:rPr lang="ru-RU" altLang="ru-RU" sz="2400" dirty="0" smtClean="0">
                <a:solidFill>
                  <a:srgbClr val="000000"/>
                </a:solidFill>
              </a:rPr>
              <a:t>Н</a:t>
            </a:r>
            <a:r>
              <a:rPr lang="ru-RU" altLang="ru-RU" sz="2400" b="1" baseline="-25000" dirty="0" smtClean="0">
                <a:solidFill>
                  <a:srgbClr val="000000"/>
                </a:solidFill>
              </a:rPr>
              <a:t>2</a:t>
            </a:r>
            <a:endParaRPr lang="en-US" altLang="ru-RU" sz="2400" b="1" baseline="-25000" dirty="0" smtClean="0">
              <a:solidFill>
                <a:srgbClr val="000000"/>
              </a:solidFill>
            </a:endParaRPr>
          </a:p>
          <a:p>
            <a:pPr eaLnBrk="1" hangingPunct="1">
              <a:lnSpc>
                <a:spcPct val="70000"/>
              </a:lnSpc>
              <a:buNone/>
            </a:pPr>
            <a:r>
              <a:rPr lang="en-US" altLang="ru-RU" sz="2400" b="1" dirty="0">
                <a:solidFill>
                  <a:srgbClr val="000000"/>
                </a:solidFill>
                <a:latin typeface="Courier New" panose="02070309020205020404" pitchFamily="49" charset="0"/>
                <a:cs typeface="Times New Roman" panose="02020603050405020304" pitchFamily="18" charset="0"/>
              </a:rPr>
              <a:t> </a:t>
            </a:r>
            <a:r>
              <a:rPr lang="en-US" altLang="ru-RU" sz="2400" b="1" dirty="0" smtClean="0">
                <a:solidFill>
                  <a:srgbClr val="000000"/>
                </a:solidFill>
                <a:latin typeface="Courier New" panose="02070309020205020404" pitchFamily="49" charset="0"/>
                <a:cs typeface="Times New Roman" panose="02020603050405020304" pitchFamily="18" charset="0"/>
              </a:rPr>
              <a:t>        </a:t>
            </a:r>
          </a:p>
          <a:p>
            <a:pPr eaLnBrk="1" hangingPunct="1">
              <a:lnSpc>
                <a:spcPct val="70000"/>
              </a:lnSpc>
              <a:buNone/>
            </a:pPr>
            <a:r>
              <a:rPr lang="en-US" altLang="ru-RU" sz="2400" b="1" dirty="0" smtClean="0">
                <a:solidFill>
                  <a:srgbClr val="000000"/>
                </a:solidFill>
                <a:latin typeface="Courier New" panose="02070309020205020404" pitchFamily="49" charset="0"/>
                <a:cs typeface="Times New Roman" panose="02020603050405020304" pitchFamily="18" charset="0"/>
              </a:rPr>
              <a:t>2)</a:t>
            </a:r>
            <a:r>
              <a:rPr lang="ru-RU" altLang="ru-RU" sz="2400" b="1" dirty="0" smtClean="0">
                <a:latin typeface="Courier New" panose="02070309020205020404" pitchFamily="49" charset="0"/>
                <a:cs typeface="Times New Roman" panose="02020603050405020304" pitchFamily="18" charset="0"/>
              </a:rPr>
              <a:t>ν</a:t>
            </a:r>
            <a:r>
              <a:rPr lang="ru-RU" altLang="ru-RU" sz="2400" dirty="0" smtClean="0"/>
              <a:t> (</a:t>
            </a:r>
            <a:r>
              <a:rPr lang="en-US" altLang="ru-RU" sz="2400" dirty="0" smtClean="0"/>
              <a:t>H</a:t>
            </a:r>
            <a:r>
              <a:rPr lang="en-US" altLang="ru-RU" sz="2400" b="1" baseline="-25000" dirty="0" smtClean="0"/>
              <a:t>2</a:t>
            </a:r>
            <a:r>
              <a:rPr lang="en-US" altLang="ru-RU" sz="2400" dirty="0" smtClean="0"/>
              <a:t>0) = 2</a:t>
            </a:r>
            <a:r>
              <a:rPr lang="ru-RU" altLang="ru-RU" sz="2400" dirty="0"/>
              <a:t> ·</a:t>
            </a:r>
            <a:r>
              <a:rPr lang="en-US" altLang="ru-RU" sz="2400" dirty="0"/>
              <a:t> </a:t>
            </a:r>
            <a:r>
              <a:rPr lang="ru-RU" altLang="ru-RU" sz="2400" b="1" dirty="0" smtClean="0">
                <a:latin typeface="Courier New" panose="02070309020205020404" pitchFamily="49" charset="0"/>
                <a:cs typeface="Times New Roman" panose="02020603050405020304" pitchFamily="18" charset="0"/>
              </a:rPr>
              <a:t>ν</a:t>
            </a:r>
            <a:r>
              <a:rPr lang="en-US" altLang="ru-RU" sz="2400" dirty="0" smtClean="0"/>
              <a:t>(O</a:t>
            </a:r>
            <a:r>
              <a:rPr lang="ru-RU" altLang="ru-RU" sz="2400" b="1" baseline="-25000" dirty="0" smtClean="0"/>
              <a:t>2</a:t>
            </a:r>
            <a:r>
              <a:rPr lang="ru-RU" altLang="ru-RU" sz="2400" dirty="0" smtClean="0"/>
              <a:t>)= </a:t>
            </a:r>
            <a:r>
              <a:rPr lang="en-US" altLang="ru-RU" sz="2400" dirty="0" smtClean="0"/>
              <a:t>2</a:t>
            </a:r>
            <a:r>
              <a:rPr lang="ru-RU" altLang="ru-RU" sz="2400" dirty="0" smtClean="0"/>
              <a:t> ·</a:t>
            </a:r>
            <a:r>
              <a:rPr lang="en-US" altLang="ru-RU" sz="2400" dirty="0" smtClean="0"/>
              <a:t> (5</a:t>
            </a:r>
            <a:r>
              <a:rPr lang="ru-RU" altLang="ru-RU" sz="2400" dirty="0" smtClean="0"/>
              <a:t> л</a:t>
            </a:r>
            <a:r>
              <a:rPr lang="en-US" altLang="ru-RU" sz="2400" dirty="0" smtClean="0"/>
              <a:t> : </a:t>
            </a:r>
            <a:r>
              <a:rPr lang="ru-RU" altLang="ru-RU" sz="2400" dirty="0" smtClean="0"/>
              <a:t>22</a:t>
            </a:r>
            <a:r>
              <a:rPr lang="en-US" altLang="ru-RU" sz="2400" dirty="0" smtClean="0"/>
              <a:t>,4</a:t>
            </a:r>
            <a:r>
              <a:rPr lang="ru-RU" altLang="ru-RU" sz="2400" dirty="0" smtClean="0"/>
              <a:t> л/моль</a:t>
            </a:r>
            <a:r>
              <a:rPr lang="en-US" altLang="ru-RU" sz="2400" dirty="0" smtClean="0"/>
              <a:t>)</a:t>
            </a:r>
            <a:r>
              <a:rPr lang="ru-RU" altLang="ru-RU" sz="2400" dirty="0" smtClean="0"/>
              <a:t> = 0</a:t>
            </a:r>
            <a:r>
              <a:rPr lang="en-US" altLang="ru-RU" sz="2400" dirty="0" smtClean="0"/>
              <a:t>, 446 </a:t>
            </a:r>
            <a:r>
              <a:rPr lang="ru-RU" altLang="ru-RU" sz="2400" dirty="0" smtClean="0"/>
              <a:t>моль</a:t>
            </a:r>
            <a:r>
              <a:rPr lang="ru-RU" altLang="ru-RU" sz="2400" dirty="0" smtClean="0">
                <a:solidFill>
                  <a:srgbClr val="000000"/>
                </a:solidFill>
              </a:rPr>
              <a:t> </a:t>
            </a:r>
            <a:r>
              <a:rPr lang="en-US" altLang="ru-RU" sz="2400" dirty="0" smtClean="0">
                <a:solidFill>
                  <a:srgbClr val="000000"/>
                </a:solidFill>
              </a:rPr>
              <a:t>    </a:t>
            </a:r>
            <a:r>
              <a:rPr lang="ru-RU" altLang="ru-RU" sz="2400" u="sng" dirty="0" smtClean="0">
                <a:solidFill>
                  <a:srgbClr val="000000"/>
                </a:solidFill>
              </a:rPr>
              <a:t>Ответ</a:t>
            </a:r>
            <a:r>
              <a:rPr lang="en-US" altLang="ru-RU" sz="2400" dirty="0" smtClean="0">
                <a:solidFill>
                  <a:srgbClr val="000000"/>
                </a:solidFill>
              </a:rPr>
              <a:t>: 10</a:t>
            </a:r>
            <a:r>
              <a:rPr lang="ru-RU" altLang="ru-RU" sz="2400" dirty="0" smtClean="0">
                <a:solidFill>
                  <a:srgbClr val="000000"/>
                </a:solidFill>
              </a:rPr>
              <a:t> л Н</a:t>
            </a:r>
            <a:r>
              <a:rPr lang="ru-RU" altLang="ru-RU" sz="2400" b="1" baseline="-25000" dirty="0" smtClean="0">
                <a:solidFill>
                  <a:srgbClr val="000000"/>
                </a:solidFill>
              </a:rPr>
              <a:t>2</a:t>
            </a:r>
            <a:r>
              <a:rPr lang="en-US" altLang="ru-RU" sz="2400" b="1" dirty="0" smtClean="0">
                <a:solidFill>
                  <a:srgbClr val="000000"/>
                </a:solidFill>
              </a:rPr>
              <a:t> ; </a:t>
            </a:r>
            <a:r>
              <a:rPr lang="ru-RU" altLang="ru-RU" sz="2400" dirty="0" smtClean="0"/>
              <a:t>0</a:t>
            </a:r>
            <a:r>
              <a:rPr lang="en-US" altLang="ru-RU" sz="2400" dirty="0" smtClean="0"/>
              <a:t>, 446 </a:t>
            </a:r>
            <a:r>
              <a:rPr lang="ru-RU" altLang="ru-RU" sz="2400" dirty="0" smtClean="0"/>
              <a:t>моль</a:t>
            </a:r>
            <a:r>
              <a:rPr lang="ru-RU" altLang="ru-RU" sz="2400" dirty="0" smtClean="0">
                <a:solidFill>
                  <a:srgbClr val="000000"/>
                </a:solidFill>
              </a:rPr>
              <a:t> </a:t>
            </a:r>
            <a:r>
              <a:rPr lang="ru-RU" altLang="ru-RU" sz="2400" dirty="0" smtClean="0"/>
              <a:t>Н</a:t>
            </a:r>
            <a:r>
              <a:rPr lang="ru-RU" altLang="ru-RU" sz="2400" b="1" baseline="-25000" dirty="0" smtClean="0"/>
              <a:t>2</a:t>
            </a:r>
            <a:r>
              <a:rPr lang="ru-RU" altLang="ru-RU" sz="2400" dirty="0" smtClean="0"/>
              <a:t>О</a:t>
            </a:r>
            <a:endParaRPr lang="en-US" altLang="ru-RU" sz="2400" dirty="0" smtClean="0"/>
          </a:p>
          <a:p>
            <a:pPr eaLnBrk="1" hangingPunct="1">
              <a:lnSpc>
                <a:spcPct val="70000"/>
              </a:lnSpc>
              <a:buNone/>
            </a:pPr>
            <a:r>
              <a:rPr lang="en-US" altLang="ru-RU" sz="2400" dirty="0" smtClean="0">
                <a:solidFill>
                  <a:srgbClr val="000000"/>
                </a:solidFill>
              </a:rPr>
              <a:t> </a:t>
            </a:r>
          </a:p>
          <a:p>
            <a:pPr eaLnBrk="1" hangingPunct="1">
              <a:lnSpc>
                <a:spcPct val="70000"/>
              </a:lnSpc>
              <a:buFont typeface="Arial" panose="020B0604020202020204" pitchFamily="34" charset="0"/>
              <a:buNone/>
            </a:pPr>
            <a:r>
              <a:rPr lang="en-US" altLang="ru-RU" sz="2400" dirty="0" smtClean="0">
                <a:solidFill>
                  <a:srgbClr val="000000"/>
                </a:solidFill>
              </a:rPr>
              <a:t>  </a:t>
            </a:r>
          </a:p>
          <a:p>
            <a:pPr eaLnBrk="1" hangingPunct="1">
              <a:lnSpc>
                <a:spcPct val="70000"/>
              </a:lnSpc>
              <a:buFont typeface="Arial" panose="020B0604020202020204" pitchFamily="34" charset="0"/>
              <a:buNone/>
            </a:pPr>
            <a:r>
              <a:rPr lang="en-US" altLang="ru-RU" sz="2400" dirty="0" smtClean="0">
                <a:solidFill>
                  <a:srgbClr val="000000"/>
                </a:solidFill>
              </a:rPr>
              <a:t>  </a:t>
            </a:r>
            <a:r>
              <a:rPr lang="ru-RU" altLang="ru-RU" sz="2400" dirty="0" smtClean="0">
                <a:solidFill>
                  <a:srgbClr val="000000"/>
                </a:solidFill>
              </a:rPr>
              <a:t>   </a:t>
            </a:r>
            <a:endParaRPr lang="en-US" altLang="ru-RU" sz="2400" dirty="0" smtClean="0">
              <a:solidFill>
                <a:srgbClr val="000000"/>
              </a:solidFill>
            </a:endParaRPr>
          </a:p>
          <a:p>
            <a:pPr eaLnBrk="1" hangingPunct="1">
              <a:lnSpc>
                <a:spcPct val="70000"/>
              </a:lnSpc>
              <a:buFont typeface="Arial" panose="020B0604020202020204" pitchFamily="34" charset="0"/>
              <a:buNone/>
            </a:pPr>
            <a:endParaRPr lang="en-US" altLang="ru-RU" sz="2400" dirty="0">
              <a:solidFill>
                <a:srgbClr val="000000"/>
              </a:solidFill>
            </a:endParaRPr>
          </a:p>
          <a:p>
            <a:pPr eaLnBrk="1" hangingPunct="1">
              <a:lnSpc>
                <a:spcPct val="70000"/>
              </a:lnSpc>
              <a:buFont typeface="Arial" panose="020B0604020202020204" pitchFamily="34" charset="0"/>
              <a:buNone/>
            </a:pPr>
            <a:r>
              <a:rPr lang="ru-RU" altLang="ru-RU" sz="1800" dirty="0" smtClean="0">
                <a:cs typeface="Times New Roman" panose="02020603050405020304" pitchFamily="18" charset="0"/>
              </a:rPr>
              <a:t/>
            </a:r>
            <a:br>
              <a:rPr lang="ru-RU" altLang="ru-RU" sz="1800" dirty="0" smtClean="0">
                <a:cs typeface="Times New Roman" panose="02020603050405020304" pitchFamily="18" charset="0"/>
              </a:rPr>
            </a:br>
            <a:r>
              <a:rPr lang="en-US" altLang="ru-RU" sz="1800" dirty="0" smtClean="0">
                <a:cs typeface="Times New Roman" panose="02020603050405020304" pitchFamily="18" charset="0"/>
              </a:rPr>
              <a:t>                                             </a:t>
            </a:r>
            <a:endParaRPr lang="ru-RU" altLang="ru-RU" sz="1800" dirty="0" smtClean="0">
              <a:cs typeface="Times New Roman" panose="02020603050405020304" pitchFamily="18" charset="0"/>
            </a:endParaRPr>
          </a:p>
        </p:txBody>
      </p:sp>
      <p:pic>
        <p:nvPicPr>
          <p:cNvPr id="24579" name="Рисунок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49100" y="-223748"/>
            <a:ext cx="4127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Рисунок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578">
                                            <p:bg/>
                                          </p:spTgt>
                                        </p:tgtEl>
                                        <p:attrNameLst>
                                          <p:attrName>style.visibility</p:attrName>
                                        </p:attrNameLst>
                                      </p:cBhvr>
                                      <p:to>
                                        <p:strVal val="visible"/>
                                      </p:to>
                                    </p:set>
                                    <p:animEffect transition="in" filter="fade">
                                      <p:cBhvr>
                                        <p:cTn id="7" dur="1250"/>
                                        <p:tgtEl>
                                          <p:spTgt spid="24578">
                                            <p:bg/>
                                          </p:spTgt>
                                        </p:tgtEl>
                                      </p:cBhvr>
                                    </p:animEffect>
                                    <p:anim calcmode="lin" valueType="num">
                                      <p:cBhvr>
                                        <p:cTn id="8" dur="1250" fill="hold"/>
                                        <p:tgtEl>
                                          <p:spTgt spid="24578">
                                            <p:bg/>
                                          </p:spTgt>
                                        </p:tgtEl>
                                        <p:attrNameLst>
                                          <p:attrName>ppt_x</p:attrName>
                                        </p:attrNameLst>
                                      </p:cBhvr>
                                      <p:tavLst>
                                        <p:tav tm="0">
                                          <p:val>
                                            <p:strVal val="#ppt_x"/>
                                          </p:val>
                                        </p:tav>
                                        <p:tav tm="100000">
                                          <p:val>
                                            <p:strVal val="#ppt_x"/>
                                          </p:val>
                                        </p:tav>
                                      </p:tavLst>
                                    </p:anim>
                                    <p:anim calcmode="lin" valueType="num">
                                      <p:cBhvr>
                                        <p:cTn id="9" dur="1250" fill="hold"/>
                                        <p:tgtEl>
                                          <p:spTgt spid="24578">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578">
                                            <p:txEl>
                                              <p:pRg st="0" end="0"/>
                                            </p:txEl>
                                          </p:spTgt>
                                        </p:tgtEl>
                                        <p:attrNameLst>
                                          <p:attrName>style.visibility</p:attrName>
                                        </p:attrNameLst>
                                      </p:cBhvr>
                                      <p:to>
                                        <p:strVal val="visible"/>
                                      </p:to>
                                    </p:set>
                                    <p:animEffect transition="in" filter="fade">
                                      <p:cBhvr>
                                        <p:cTn id="12" dur="1250"/>
                                        <p:tgtEl>
                                          <p:spTgt spid="24578">
                                            <p:txEl>
                                              <p:pRg st="0" end="0"/>
                                            </p:txEl>
                                          </p:spTgt>
                                        </p:tgtEl>
                                      </p:cBhvr>
                                    </p:animEffect>
                                    <p:anim calcmode="lin" valueType="num">
                                      <p:cBhvr>
                                        <p:cTn id="13" dur="1250" fill="hold"/>
                                        <p:tgtEl>
                                          <p:spTgt spid="24578">
                                            <p:txEl>
                                              <p:pRg st="0" end="0"/>
                                            </p:txEl>
                                          </p:spTgt>
                                        </p:tgtEl>
                                        <p:attrNameLst>
                                          <p:attrName>ppt_x</p:attrName>
                                        </p:attrNameLst>
                                      </p:cBhvr>
                                      <p:tavLst>
                                        <p:tav tm="0">
                                          <p:val>
                                            <p:strVal val="#ppt_x"/>
                                          </p:val>
                                        </p:tav>
                                        <p:tav tm="100000">
                                          <p:val>
                                            <p:strVal val="#ppt_x"/>
                                          </p:val>
                                        </p:tav>
                                      </p:tavLst>
                                    </p:anim>
                                    <p:anim calcmode="lin" valueType="num">
                                      <p:cBhvr>
                                        <p:cTn id="14" dur="1250" fill="hold"/>
                                        <p:tgtEl>
                                          <p:spTgt spid="2457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578">
                                            <p:txEl>
                                              <p:pRg st="1" end="1"/>
                                            </p:txEl>
                                          </p:spTgt>
                                        </p:tgtEl>
                                        <p:attrNameLst>
                                          <p:attrName>style.visibility</p:attrName>
                                        </p:attrNameLst>
                                      </p:cBhvr>
                                      <p:to>
                                        <p:strVal val="visible"/>
                                      </p:to>
                                    </p:set>
                                    <p:animEffect transition="in" filter="fade">
                                      <p:cBhvr>
                                        <p:cTn id="17" dur="1250"/>
                                        <p:tgtEl>
                                          <p:spTgt spid="24578">
                                            <p:txEl>
                                              <p:pRg st="1" end="1"/>
                                            </p:txEl>
                                          </p:spTgt>
                                        </p:tgtEl>
                                      </p:cBhvr>
                                    </p:animEffect>
                                    <p:anim calcmode="lin" valueType="num">
                                      <p:cBhvr>
                                        <p:cTn id="18" dur="1250" fill="hold"/>
                                        <p:tgtEl>
                                          <p:spTgt spid="24578">
                                            <p:txEl>
                                              <p:pRg st="1" end="1"/>
                                            </p:txEl>
                                          </p:spTgt>
                                        </p:tgtEl>
                                        <p:attrNameLst>
                                          <p:attrName>ppt_x</p:attrName>
                                        </p:attrNameLst>
                                      </p:cBhvr>
                                      <p:tavLst>
                                        <p:tav tm="0">
                                          <p:val>
                                            <p:strVal val="#ppt_x"/>
                                          </p:val>
                                        </p:tav>
                                        <p:tav tm="100000">
                                          <p:val>
                                            <p:strVal val="#ppt_x"/>
                                          </p:val>
                                        </p:tav>
                                      </p:tavLst>
                                    </p:anim>
                                    <p:anim calcmode="lin" valueType="num">
                                      <p:cBhvr>
                                        <p:cTn id="19" dur="1250" fill="hold"/>
                                        <p:tgtEl>
                                          <p:spTgt spid="24578">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578">
                                            <p:txEl>
                                              <p:pRg st="2" end="2"/>
                                            </p:txEl>
                                          </p:spTgt>
                                        </p:tgtEl>
                                        <p:attrNameLst>
                                          <p:attrName>style.visibility</p:attrName>
                                        </p:attrNameLst>
                                      </p:cBhvr>
                                      <p:to>
                                        <p:strVal val="visible"/>
                                      </p:to>
                                    </p:set>
                                    <p:animEffect transition="in" filter="fade">
                                      <p:cBhvr>
                                        <p:cTn id="22" dur="1250"/>
                                        <p:tgtEl>
                                          <p:spTgt spid="24578">
                                            <p:txEl>
                                              <p:pRg st="2" end="2"/>
                                            </p:txEl>
                                          </p:spTgt>
                                        </p:tgtEl>
                                      </p:cBhvr>
                                    </p:animEffect>
                                    <p:anim calcmode="lin" valueType="num">
                                      <p:cBhvr>
                                        <p:cTn id="23" dur="1250" fill="hold"/>
                                        <p:tgtEl>
                                          <p:spTgt spid="24578">
                                            <p:txEl>
                                              <p:pRg st="2" end="2"/>
                                            </p:txEl>
                                          </p:spTgt>
                                        </p:tgtEl>
                                        <p:attrNameLst>
                                          <p:attrName>ppt_x</p:attrName>
                                        </p:attrNameLst>
                                      </p:cBhvr>
                                      <p:tavLst>
                                        <p:tav tm="0">
                                          <p:val>
                                            <p:strVal val="#ppt_x"/>
                                          </p:val>
                                        </p:tav>
                                        <p:tav tm="100000">
                                          <p:val>
                                            <p:strVal val="#ppt_x"/>
                                          </p:val>
                                        </p:tav>
                                      </p:tavLst>
                                    </p:anim>
                                    <p:anim calcmode="lin" valueType="num">
                                      <p:cBhvr>
                                        <p:cTn id="24" dur="1250" fill="hold"/>
                                        <p:tgtEl>
                                          <p:spTgt spid="24578">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578">
                                            <p:txEl>
                                              <p:pRg st="3" end="3"/>
                                            </p:txEl>
                                          </p:spTgt>
                                        </p:tgtEl>
                                        <p:attrNameLst>
                                          <p:attrName>style.visibility</p:attrName>
                                        </p:attrNameLst>
                                      </p:cBhvr>
                                      <p:to>
                                        <p:strVal val="visible"/>
                                      </p:to>
                                    </p:set>
                                    <p:animEffect transition="in" filter="fade">
                                      <p:cBhvr>
                                        <p:cTn id="27" dur="1250"/>
                                        <p:tgtEl>
                                          <p:spTgt spid="24578">
                                            <p:txEl>
                                              <p:pRg st="3" end="3"/>
                                            </p:txEl>
                                          </p:spTgt>
                                        </p:tgtEl>
                                      </p:cBhvr>
                                    </p:animEffect>
                                    <p:anim calcmode="lin" valueType="num">
                                      <p:cBhvr>
                                        <p:cTn id="28" dur="1250" fill="hold"/>
                                        <p:tgtEl>
                                          <p:spTgt spid="24578">
                                            <p:txEl>
                                              <p:pRg st="3" end="3"/>
                                            </p:txEl>
                                          </p:spTgt>
                                        </p:tgtEl>
                                        <p:attrNameLst>
                                          <p:attrName>ppt_x</p:attrName>
                                        </p:attrNameLst>
                                      </p:cBhvr>
                                      <p:tavLst>
                                        <p:tav tm="0">
                                          <p:val>
                                            <p:strVal val="#ppt_x"/>
                                          </p:val>
                                        </p:tav>
                                        <p:tav tm="100000">
                                          <p:val>
                                            <p:strVal val="#ppt_x"/>
                                          </p:val>
                                        </p:tav>
                                      </p:tavLst>
                                    </p:anim>
                                    <p:anim calcmode="lin" valueType="num">
                                      <p:cBhvr>
                                        <p:cTn id="29" dur="1250" fill="hold"/>
                                        <p:tgtEl>
                                          <p:spTgt spid="24578">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578">
                                            <p:txEl>
                                              <p:pRg st="4" end="4"/>
                                            </p:txEl>
                                          </p:spTgt>
                                        </p:tgtEl>
                                        <p:attrNameLst>
                                          <p:attrName>style.visibility</p:attrName>
                                        </p:attrNameLst>
                                      </p:cBhvr>
                                      <p:to>
                                        <p:strVal val="visible"/>
                                      </p:to>
                                    </p:set>
                                    <p:animEffect transition="in" filter="fade">
                                      <p:cBhvr>
                                        <p:cTn id="32" dur="1250"/>
                                        <p:tgtEl>
                                          <p:spTgt spid="24578">
                                            <p:txEl>
                                              <p:pRg st="4" end="4"/>
                                            </p:txEl>
                                          </p:spTgt>
                                        </p:tgtEl>
                                      </p:cBhvr>
                                    </p:animEffect>
                                    <p:anim calcmode="lin" valueType="num">
                                      <p:cBhvr>
                                        <p:cTn id="33" dur="1250" fill="hold"/>
                                        <p:tgtEl>
                                          <p:spTgt spid="24578">
                                            <p:txEl>
                                              <p:pRg st="4" end="4"/>
                                            </p:txEl>
                                          </p:spTgt>
                                        </p:tgtEl>
                                        <p:attrNameLst>
                                          <p:attrName>ppt_x</p:attrName>
                                        </p:attrNameLst>
                                      </p:cBhvr>
                                      <p:tavLst>
                                        <p:tav tm="0">
                                          <p:val>
                                            <p:strVal val="#ppt_x"/>
                                          </p:val>
                                        </p:tav>
                                        <p:tav tm="100000">
                                          <p:val>
                                            <p:strVal val="#ppt_x"/>
                                          </p:val>
                                        </p:tav>
                                      </p:tavLst>
                                    </p:anim>
                                    <p:anim calcmode="lin" valueType="num">
                                      <p:cBhvr>
                                        <p:cTn id="34" dur="1250" fill="hold"/>
                                        <p:tgtEl>
                                          <p:spTgt spid="24578">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578">
                                            <p:txEl>
                                              <p:pRg st="5" end="5"/>
                                            </p:txEl>
                                          </p:spTgt>
                                        </p:tgtEl>
                                        <p:attrNameLst>
                                          <p:attrName>style.visibility</p:attrName>
                                        </p:attrNameLst>
                                      </p:cBhvr>
                                      <p:to>
                                        <p:strVal val="visible"/>
                                      </p:to>
                                    </p:set>
                                    <p:animEffect transition="in" filter="fade">
                                      <p:cBhvr>
                                        <p:cTn id="37" dur="1250"/>
                                        <p:tgtEl>
                                          <p:spTgt spid="24578">
                                            <p:txEl>
                                              <p:pRg st="5" end="5"/>
                                            </p:txEl>
                                          </p:spTgt>
                                        </p:tgtEl>
                                      </p:cBhvr>
                                    </p:animEffect>
                                    <p:anim calcmode="lin" valueType="num">
                                      <p:cBhvr>
                                        <p:cTn id="38" dur="1250" fill="hold"/>
                                        <p:tgtEl>
                                          <p:spTgt spid="24578">
                                            <p:txEl>
                                              <p:pRg st="5" end="5"/>
                                            </p:txEl>
                                          </p:spTgt>
                                        </p:tgtEl>
                                        <p:attrNameLst>
                                          <p:attrName>ppt_x</p:attrName>
                                        </p:attrNameLst>
                                      </p:cBhvr>
                                      <p:tavLst>
                                        <p:tav tm="0">
                                          <p:val>
                                            <p:strVal val="#ppt_x"/>
                                          </p:val>
                                        </p:tav>
                                        <p:tav tm="100000">
                                          <p:val>
                                            <p:strVal val="#ppt_x"/>
                                          </p:val>
                                        </p:tav>
                                      </p:tavLst>
                                    </p:anim>
                                    <p:anim calcmode="lin" valueType="num">
                                      <p:cBhvr>
                                        <p:cTn id="39" dur="1250" fill="hold"/>
                                        <p:tgtEl>
                                          <p:spTgt spid="24578">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578">
                                            <p:txEl>
                                              <p:pRg st="6" end="6"/>
                                            </p:txEl>
                                          </p:spTgt>
                                        </p:tgtEl>
                                        <p:attrNameLst>
                                          <p:attrName>style.visibility</p:attrName>
                                        </p:attrNameLst>
                                      </p:cBhvr>
                                      <p:to>
                                        <p:strVal val="visible"/>
                                      </p:to>
                                    </p:set>
                                    <p:animEffect transition="in" filter="fade">
                                      <p:cBhvr>
                                        <p:cTn id="42" dur="1250"/>
                                        <p:tgtEl>
                                          <p:spTgt spid="24578">
                                            <p:txEl>
                                              <p:pRg st="6" end="6"/>
                                            </p:txEl>
                                          </p:spTgt>
                                        </p:tgtEl>
                                      </p:cBhvr>
                                    </p:animEffect>
                                    <p:anim calcmode="lin" valueType="num">
                                      <p:cBhvr>
                                        <p:cTn id="43" dur="1250" fill="hold"/>
                                        <p:tgtEl>
                                          <p:spTgt spid="24578">
                                            <p:txEl>
                                              <p:pRg st="6" end="6"/>
                                            </p:txEl>
                                          </p:spTgt>
                                        </p:tgtEl>
                                        <p:attrNameLst>
                                          <p:attrName>ppt_x</p:attrName>
                                        </p:attrNameLst>
                                      </p:cBhvr>
                                      <p:tavLst>
                                        <p:tav tm="0">
                                          <p:val>
                                            <p:strVal val="#ppt_x"/>
                                          </p:val>
                                        </p:tav>
                                        <p:tav tm="100000">
                                          <p:val>
                                            <p:strVal val="#ppt_x"/>
                                          </p:val>
                                        </p:tav>
                                      </p:tavLst>
                                    </p:anim>
                                    <p:anim calcmode="lin" valueType="num">
                                      <p:cBhvr>
                                        <p:cTn id="44" dur="1250" fill="hold"/>
                                        <p:tgtEl>
                                          <p:spTgt spid="24578">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578">
                                            <p:txEl>
                                              <p:pRg st="7" end="7"/>
                                            </p:txEl>
                                          </p:spTgt>
                                        </p:tgtEl>
                                        <p:attrNameLst>
                                          <p:attrName>style.visibility</p:attrName>
                                        </p:attrNameLst>
                                      </p:cBhvr>
                                      <p:to>
                                        <p:strVal val="visible"/>
                                      </p:to>
                                    </p:set>
                                    <p:animEffect transition="in" filter="fade">
                                      <p:cBhvr>
                                        <p:cTn id="47" dur="1250"/>
                                        <p:tgtEl>
                                          <p:spTgt spid="24578">
                                            <p:txEl>
                                              <p:pRg st="7" end="7"/>
                                            </p:txEl>
                                          </p:spTgt>
                                        </p:tgtEl>
                                      </p:cBhvr>
                                    </p:animEffect>
                                    <p:anim calcmode="lin" valueType="num">
                                      <p:cBhvr>
                                        <p:cTn id="48" dur="1250" fill="hold"/>
                                        <p:tgtEl>
                                          <p:spTgt spid="24578">
                                            <p:txEl>
                                              <p:pRg st="7" end="7"/>
                                            </p:txEl>
                                          </p:spTgt>
                                        </p:tgtEl>
                                        <p:attrNameLst>
                                          <p:attrName>ppt_x</p:attrName>
                                        </p:attrNameLst>
                                      </p:cBhvr>
                                      <p:tavLst>
                                        <p:tav tm="0">
                                          <p:val>
                                            <p:strVal val="#ppt_x"/>
                                          </p:val>
                                        </p:tav>
                                        <p:tav tm="100000">
                                          <p:val>
                                            <p:strVal val="#ppt_x"/>
                                          </p:val>
                                        </p:tav>
                                      </p:tavLst>
                                    </p:anim>
                                    <p:anim calcmode="lin" valueType="num">
                                      <p:cBhvr>
                                        <p:cTn id="49" dur="1250" fill="hold"/>
                                        <p:tgtEl>
                                          <p:spTgt spid="24578">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578">
                                            <p:txEl>
                                              <p:pRg st="8" end="8"/>
                                            </p:txEl>
                                          </p:spTgt>
                                        </p:tgtEl>
                                        <p:attrNameLst>
                                          <p:attrName>style.visibility</p:attrName>
                                        </p:attrNameLst>
                                      </p:cBhvr>
                                      <p:to>
                                        <p:strVal val="visible"/>
                                      </p:to>
                                    </p:set>
                                    <p:animEffect transition="in" filter="fade">
                                      <p:cBhvr>
                                        <p:cTn id="52" dur="1250"/>
                                        <p:tgtEl>
                                          <p:spTgt spid="24578">
                                            <p:txEl>
                                              <p:pRg st="8" end="8"/>
                                            </p:txEl>
                                          </p:spTgt>
                                        </p:tgtEl>
                                      </p:cBhvr>
                                    </p:animEffect>
                                    <p:anim calcmode="lin" valueType="num">
                                      <p:cBhvr>
                                        <p:cTn id="53" dur="1250" fill="hold"/>
                                        <p:tgtEl>
                                          <p:spTgt spid="24578">
                                            <p:txEl>
                                              <p:pRg st="8" end="8"/>
                                            </p:txEl>
                                          </p:spTgt>
                                        </p:tgtEl>
                                        <p:attrNameLst>
                                          <p:attrName>ppt_x</p:attrName>
                                        </p:attrNameLst>
                                      </p:cBhvr>
                                      <p:tavLst>
                                        <p:tav tm="0">
                                          <p:val>
                                            <p:strVal val="#ppt_x"/>
                                          </p:val>
                                        </p:tav>
                                        <p:tav tm="100000">
                                          <p:val>
                                            <p:strVal val="#ppt_x"/>
                                          </p:val>
                                        </p:tav>
                                      </p:tavLst>
                                    </p:anim>
                                    <p:anim calcmode="lin" valueType="num">
                                      <p:cBhvr>
                                        <p:cTn id="54" dur="1250" fill="hold"/>
                                        <p:tgtEl>
                                          <p:spTgt spid="24578">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4578">
                                            <p:txEl>
                                              <p:pRg st="9" end="9"/>
                                            </p:txEl>
                                          </p:spTgt>
                                        </p:tgtEl>
                                        <p:attrNameLst>
                                          <p:attrName>style.visibility</p:attrName>
                                        </p:attrNameLst>
                                      </p:cBhvr>
                                      <p:to>
                                        <p:strVal val="visible"/>
                                      </p:to>
                                    </p:set>
                                    <p:animEffect transition="in" filter="fade">
                                      <p:cBhvr>
                                        <p:cTn id="57" dur="1250"/>
                                        <p:tgtEl>
                                          <p:spTgt spid="24578">
                                            <p:txEl>
                                              <p:pRg st="9" end="9"/>
                                            </p:txEl>
                                          </p:spTgt>
                                        </p:tgtEl>
                                      </p:cBhvr>
                                    </p:animEffect>
                                    <p:anim calcmode="lin" valueType="num">
                                      <p:cBhvr>
                                        <p:cTn id="58" dur="1250" fill="hold"/>
                                        <p:tgtEl>
                                          <p:spTgt spid="24578">
                                            <p:txEl>
                                              <p:pRg st="9" end="9"/>
                                            </p:txEl>
                                          </p:spTgt>
                                        </p:tgtEl>
                                        <p:attrNameLst>
                                          <p:attrName>ppt_x</p:attrName>
                                        </p:attrNameLst>
                                      </p:cBhvr>
                                      <p:tavLst>
                                        <p:tav tm="0">
                                          <p:val>
                                            <p:strVal val="#ppt_x"/>
                                          </p:val>
                                        </p:tav>
                                        <p:tav tm="100000">
                                          <p:val>
                                            <p:strVal val="#ppt_x"/>
                                          </p:val>
                                        </p:tav>
                                      </p:tavLst>
                                    </p:anim>
                                    <p:anim calcmode="lin" valueType="num">
                                      <p:cBhvr>
                                        <p:cTn id="59" dur="1250" fill="hold"/>
                                        <p:tgtEl>
                                          <p:spTgt spid="24578">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4578">
                                            <p:txEl>
                                              <p:pRg st="10" end="10"/>
                                            </p:txEl>
                                          </p:spTgt>
                                        </p:tgtEl>
                                        <p:attrNameLst>
                                          <p:attrName>style.visibility</p:attrName>
                                        </p:attrNameLst>
                                      </p:cBhvr>
                                      <p:to>
                                        <p:strVal val="visible"/>
                                      </p:to>
                                    </p:set>
                                    <p:animEffect transition="in" filter="fade">
                                      <p:cBhvr>
                                        <p:cTn id="62" dur="1250"/>
                                        <p:tgtEl>
                                          <p:spTgt spid="24578">
                                            <p:txEl>
                                              <p:pRg st="10" end="10"/>
                                            </p:txEl>
                                          </p:spTgt>
                                        </p:tgtEl>
                                      </p:cBhvr>
                                    </p:animEffect>
                                    <p:anim calcmode="lin" valueType="num">
                                      <p:cBhvr>
                                        <p:cTn id="63" dur="1250" fill="hold"/>
                                        <p:tgtEl>
                                          <p:spTgt spid="24578">
                                            <p:txEl>
                                              <p:pRg st="10" end="10"/>
                                            </p:txEl>
                                          </p:spTgt>
                                        </p:tgtEl>
                                        <p:attrNameLst>
                                          <p:attrName>ppt_x</p:attrName>
                                        </p:attrNameLst>
                                      </p:cBhvr>
                                      <p:tavLst>
                                        <p:tav tm="0">
                                          <p:val>
                                            <p:strVal val="#ppt_x"/>
                                          </p:val>
                                        </p:tav>
                                        <p:tav tm="100000">
                                          <p:val>
                                            <p:strVal val="#ppt_x"/>
                                          </p:val>
                                        </p:tav>
                                      </p:tavLst>
                                    </p:anim>
                                    <p:anim calcmode="lin" valueType="num">
                                      <p:cBhvr>
                                        <p:cTn id="64" dur="1250" fill="hold"/>
                                        <p:tgtEl>
                                          <p:spTgt spid="24578">
                                            <p:txEl>
                                              <p:pRg st="10" end="1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4578">
                                            <p:txEl>
                                              <p:pRg st="11" end="11"/>
                                            </p:txEl>
                                          </p:spTgt>
                                        </p:tgtEl>
                                        <p:attrNameLst>
                                          <p:attrName>style.visibility</p:attrName>
                                        </p:attrNameLst>
                                      </p:cBhvr>
                                      <p:to>
                                        <p:strVal val="visible"/>
                                      </p:to>
                                    </p:set>
                                    <p:animEffect transition="in" filter="fade">
                                      <p:cBhvr>
                                        <p:cTn id="67" dur="1250"/>
                                        <p:tgtEl>
                                          <p:spTgt spid="24578">
                                            <p:txEl>
                                              <p:pRg st="11" end="11"/>
                                            </p:txEl>
                                          </p:spTgt>
                                        </p:tgtEl>
                                      </p:cBhvr>
                                    </p:animEffect>
                                    <p:anim calcmode="lin" valueType="num">
                                      <p:cBhvr>
                                        <p:cTn id="68" dur="1250" fill="hold"/>
                                        <p:tgtEl>
                                          <p:spTgt spid="24578">
                                            <p:txEl>
                                              <p:pRg st="11" end="11"/>
                                            </p:txEl>
                                          </p:spTgt>
                                        </p:tgtEl>
                                        <p:attrNameLst>
                                          <p:attrName>ppt_x</p:attrName>
                                        </p:attrNameLst>
                                      </p:cBhvr>
                                      <p:tavLst>
                                        <p:tav tm="0">
                                          <p:val>
                                            <p:strVal val="#ppt_x"/>
                                          </p:val>
                                        </p:tav>
                                        <p:tav tm="100000">
                                          <p:val>
                                            <p:strVal val="#ppt_x"/>
                                          </p:val>
                                        </p:tav>
                                      </p:tavLst>
                                    </p:anim>
                                    <p:anim calcmode="lin" valueType="num">
                                      <p:cBhvr>
                                        <p:cTn id="69" dur="1250" fill="hold"/>
                                        <p:tgtEl>
                                          <p:spTgt spid="24578">
                                            <p:txEl>
                                              <p:pRg st="11" end="11"/>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4578">
                                            <p:txEl>
                                              <p:pRg st="12" end="12"/>
                                            </p:txEl>
                                          </p:spTgt>
                                        </p:tgtEl>
                                        <p:attrNameLst>
                                          <p:attrName>style.visibility</p:attrName>
                                        </p:attrNameLst>
                                      </p:cBhvr>
                                      <p:to>
                                        <p:strVal val="visible"/>
                                      </p:to>
                                    </p:set>
                                    <p:animEffect transition="in" filter="fade">
                                      <p:cBhvr>
                                        <p:cTn id="72" dur="1250"/>
                                        <p:tgtEl>
                                          <p:spTgt spid="24578">
                                            <p:txEl>
                                              <p:pRg st="12" end="12"/>
                                            </p:txEl>
                                          </p:spTgt>
                                        </p:tgtEl>
                                      </p:cBhvr>
                                    </p:animEffect>
                                    <p:anim calcmode="lin" valueType="num">
                                      <p:cBhvr>
                                        <p:cTn id="73" dur="1250" fill="hold"/>
                                        <p:tgtEl>
                                          <p:spTgt spid="24578">
                                            <p:txEl>
                                              <p:pRg st="12" end="12"/>
                                            </p:txEl>
                                          </p:spTgt>
                                        </p:tgtEl>
                                        <p:attrNameLst>
                                          <p:attrName>ppt_x</p:attrName>
                                        </p:attrNameLst>
                                      </p:cBhvr>
                                      <p:tavLst>
                                        <p:tav tm="0">
                                          <p:val>
                                            <p:strVal val="#ppt_x"/>
                                          </p:val>
                                        </p:tav>
                                        <p:tav tm="100000">
                                          <p:val>
                                            <p:strVal val="#ppt_x"/>
                                          </p:val>
                                        </p:tav>
                                      </p:tavLst>
                                    </p:anim>
                                    <p:anim calcmode="lin" valueType="num">
                                      <p:cBhvr>
                                        <p:cTn id="74" dur="1250" fill="hold"/>
                                        <p:tgtEl>
                                          <p:spTgt spid="24578">
                                            <p:txEl>
                                              <p:pRg st="12" end="12"/>
                                            </p:txEl>
                                          </p:spTgt>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4578">
                                            <p:txEl>
                                              <p:pRg st="13" end="13"/>
                                            </p:txEl>
                                          </p:spTgt>
                                        </p:tgtEl>
                                        <p:attrNameLst>
                                          <p:attrName>style.visibility</p:attrName>
                                        </p:attrNameLst>
                                      </p:cBhvr>
                                      <p:to>
                                        <p:strVal val="visible"/>
                                      </p:to>
                                    </p:set>
                                    <p:animEffect transition="in" filter="fade">
                                      <p:cBhvr>
                                        <p:cTn id="77" dur="1250"/>
                                        <p:tgtEl>
                                          <p:spTgt spid="24578">
                                            <p:txEl>
                                              <p:pRg st="13" end="13"/>
                                            </p:txEl>
                                          </p:spTgt>
                                        </p:tgtEl>
                                      </p:cBhvr>
                                    </p:animEffect>
                                    <p:anim calcmode="lin" valueType="num">
                                      <p:cBhvr>
                                        <p:cTn id="78" dur="1250" fill="hold"/>
                                        <p:tgtEl>
                                          <p:spTgt spid="24578">
                                            <p:txEl>
                                              <p:pRg st="13" end="13"/>
                                            </p:txEl>
                                          </p:spTgt>
                                        </p:tgtEl>
                                        <p:attrNameLst>
                                          <p:attrName>ppt_x</p:attrName>
                                        </p:attrNameLst>
                                      </p:cBhvr>
                                      <p:tavLst>
                                        <p:tav tm="0">
                                          <p:val>
                                            <p:strVal val="#ppt_x"/>
                                          </p:val>
                                        </p:tav>
                                        <p:tav tm="100000">
                                          <p:val>
                                            <p:strVal val="#ppt_x"/>
                                          </p:val>
                                        </p:tav>
                                      </p:tavLst>
                                    </p:anim>
                                    <p:anim calcmode="lin" valueType="num">
                                      <p:cBhvr>
                                        <p:cTn id="79" dur="1250" fill="hold"/>
                                        <p:tgtEl>
                                          <p:spTgt spid="24578">
                                            <p:txEl>
                                              <p:pRg st="13" end="13"/>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4578">
                                            <p:txEl>
                                              <p:pRg st="14" end="14"/>
                                            </p:txEl>
                                          </p:spTgt>
                                        </p:tgtEl>
                                        <p:attrNameLst>
                                          <p:attrName>style.visibility</p:attrName>
                                        </p:attrNameLst>
                                      </p:cBhvr>
                                      <p:to>
                                        <p:strVal val="visible"/>
                                      </p:to>
                                    </p:set>
                                    <p:animEffect transition="in" filter="fade">
                                      <p:cBhvr>
                                        <p:cTn id="82" dur="1250"/>
                                        <p:tgtEl>
                                          <p:spTgt spid="24578">
                                            <p:txEl>
                                              <p:pRg st="14" end="14"/>
                                            </p:txEl>
                                          </p:spTgt>
                                        </p:tgtEl>
                                      </p:cBhvr>
                                    </p:animEffect>
                                    <p:anim calcmode="lin" valueType="num">
                                      <p:cBhvr>
                                        <p:cTn id="83" dur="1250" fill="hold"/>
                                        <p:tgtEl>
                                          <p:spTgt spid="24578">
                                            <p:txEl>
                                              <p:pRg st="14" end="14"/>
                                            </p:txEl>
                                          </p:spTgt>
                                        </p:tgtEl>
                                        <p:attrNameLst>
                                          <p:attrName>ppt_x</p:attrName>
                                        </p:attrNameLst>
                                      </p:cBhvr>
                                      <p:tavLst>
                                        <p:tav tm="0">
                                          <p:val>
                                            <p:strVal val="#ppt_x"/>
                                          </p:val>
                                        </p:tav>
                                        <p:tav tm="100000">
                                          <p:val>
                                            <p:strVal val="#ppt_x"/>
                                          </p:val>
                                        </p:tav>
                                      </p:tavLst>
                                    </p:anim>
                                    <p:anim calcmode="lin" valueType="num">
                                      <p:cBhvr>
                                        <p:cTn id="84" dur="1250" fill="hold"/>
                                        <p:tgtEl>
                                          <p:spTgt spid="24578">
                                            <p:txEl>
                                              <p:pRg st="14" end="14"/>
                                            </p:tx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4578">
                                            <p:txEl>
                                              <p:pRg st="15" end="15"/>
                                            </p:txEl>
                                          </p:spTgt>
                                        </p:tgtEl>
                                        <p:attrNameLst>
                                          <p:attrName>style.visibility</p:attrName>
                                        </p:attrNameLst>
                                      </p:cBhvr>
                                      <p:to>
                                        <p:strVal val="visible"/>
                                      </p:to>
                                    </p:set>
                                    <p:animEffect transition="in" filter="fade">
                                      <p:cBhvr>
                                        <p:cTn id="87" dur="1250"/>
                                        <p:tgtEl>
                                          <p:spTgt spid="24578">
                                            <p:txEl>
                                              <p:pRg st="15" end="15"/>
                                            </p:txEl>
                                          </p:spTgt>
                                        </p:tgtEl>
                                      </p:cBhvr>
                                    </p:animEffect>
                                    <p:anim calcmode="lin" valueType="num">
                                      <p:cBhvr>
                                        <p:cTn id="88" dur="1250" fill="hold"/>
                                        <p:tgtEl>
                                          <p:spTgt spid="24578">
                                            <p:txEl>
                                              <p:pRg st="15" end="15"/>
                                            </p:txEl>
                                          </p:spTgt>
                                        </p:tgtEl>
                                        <p:attrNameLst>
                                          <p:attrName>ppt_x</p:attrName>
                                        </p:attrNameLst>
                                      </p:cBhvr>
                                      <p:tavLst>
                                        <p:tav tm="0">
                                          <p:val>
                                            <p:strVal val="#ppt_x"/>
                                          </p:val>
                                        </p:tav>
                                        <p:tav tm="100000">
                                          <p:val>
                                            <p:strVal val="#ppt_x"/>
                                          </p:val>
                                        </p:tav>
                                      </p:tavLst>
                                    </p:anim>
                                    <p:anim calcmode="lin" valueType="num">
                                      <p:cBhvr>
                                        <p:cTn id="89" dur="1250" fill="hold"/>
                                        <p:tgtEl>
                                          <p:spTgt spid="24578">
                                            <p:txEl>
                                              <p:pRg st="15" end="15"/>
                                            </p:txEl>
                                          </p:spTgt>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4578">
                                            <p:txEl>
                                              <p:pRg st="16" end="16"/>
                                            </p:txEl>
                                          </p:spTgt>
                                        </p:tgtEl>
                                        <p:attrNameLst>
                                          <p:attrName>style.visibility</p:attrName>
                                        </p:attrNameLst>
                                      </p:cBhvr>
                                      <p:to>
                                        <p:strVal val="visible"/>
                                      </p:to>
                                    </p:set>
                                    <p:animEffect transition="in" filter="fade">
                                      <p:cBhvr>
                                        <p:cTn id="92" dur="1250"/>
                                        <p:tgtEl>
                                          <p:spTgt spid="24578">
                                            <p:txEl>
                                              <p:pRg st="16" end="16"/>
                                            </p:txEl>
                                          </p:spTgt>
                                        </p:tgtEl>
                                      </p:cBhvr>
                                    </p:animEffect>
                                    <p:anim calcmode="lin" valueType="num">
                                      <p:cBhvr>
                                        <p:cTn id="93" dur="1250" fill="hold"/>
                                        <p:tgtEl>
                                          <p:spTgt spid="24578">
                                            <p:txEl>
                                              <p:pRg st="16" end="16"/>
                                            </p:txEl>
                                          </p:spTgt>
                                        </p:tgtEl>
                                        <p:attrNameLst>
                                          <p:attrName>ppt_x</p:attrName>
                                        </p:attrNameLst>
                                      </p:cBhvr>
                                      <p:tavLst>
                                        <p:tav tm="0">
                                          <p:val>
                                            <p:strVal val="#ppt_x"/>
                                          </p:val>
                                        </p:tav>
                                        <p:tav tm="100000">
                                          <p:val>
                                            <p:strVal val="#ppt_x"/>
                                          </p:val>
                                        </p:tav>
                                      </p:tavLst>
                                    </p:anim>
                                    <p:anim calcmode="lin" valueType="num">
                                      <p:cBhvr>
                                        <p:cTn id="94" dur="1250" fill="hold"/>
                                        <p:tgtEl>
                                          <p:spTgt spid="24578">
                                            <p:txEl>
                                              <p:pRg st="16" end="16"/>
                                            </p:txEl>
                                          </p:spTgt>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4578">
                                            <p:txEl>
                                              <p:pRg st="18" end="18"/>
                                            </p:txEl>
                                          </p:spTgt>
                                        </p:tgtEl>
                                        <p:attrNameLst>
                                          <p:attrName>style.visibility</p:attrName>
                                        </p:attrNameLst>
                                      </p:cBhvr>
                                      <p:to>
                                        <p:strVal val="visible"/>
                                      </p:to>
                                    </p:set>
                                    <p:animEffect transition="in" filter="fade">
                                      <p:cBhvr>
                                        <p:cTn id="97" dur="1250"/>
                                        <p:tgtEl>
                                          <p:spTgt spid="24578">
                                            <p:txEl>
                                              <p:pRg st="18" end="18"/>
                                            </p:txEl>
                                          </p:spTgt>
                                        </p:tgtEl>
                                      </p:cBhvr>
                                    </p:animEffect>
                                    <p:anim calcmode="lin" valueType="num">
                                      <p:cBhvr>
                                        <p:cTn id="98" dur="1250" fill="hold"/>
                                        <p:tgtEl>
                                          <p:spTgt spid="24578">
                                            <p:txEl>
                                              <p:pRg st="18" end="18"/>
                                            </p:txEl>
                                          </p:spTgt>
                                        </p:tgtEl>
                                        <p:attrNameLst>
                                          <p:attrName>ppt_x</p:attrName>
                                        </p:attrNameLst>
                                      </p:cBhvr>
                                      <p:tavLst>
                                        <p:tav tm="0">
                                          <p:val>
                                            <p:strVal val="#ppt_x"/>
                                          </p:val>
                                        </p:tav>
                                        <p:tav tm="100000">
                                          <p:val>
                                            <p:strVal val="#ppt_x"/>
                                          </p:val>
                                        </p:tav>
                                      </p:tavLst>
                                    </p:anim>
                                    <p:anim calcmode="lin" valueType="num">
                                      <p:cBhvr>
                                        <p:cTn id="99" dur="1250" fill="hold"/>
                                        <p:tgtEl>
                                          <p:spTgt spid="24578">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a:xfrm>
            <a:off x="2506663" y="166688"/>
            <a:ext cx="5588000" cy="1052512"/>
          </a:xfrm>
          <a:solidFill>
            <a:srgbClr val="FFF8E5"/>
          </a:solidFill>
          <a:ln w="28575">
            <a:solidFill>
              <a:srgbClr val="D60093"/>
            </a:solidFill>
            <a:miter lim="800000"/>
            <a:headEnd/>
            <a:tailEnd/>
          </a:ln>
        </p:spPr>
        <p:txBody>
          <a:bodyPr/>
          <a:lstStyle/>
          <a:p>
            <a:pPr eaLnBrk="1" hangingPunct="1"/>
            <a:r>
              <a:rPr lang="ru-RU" altLang="ru-RU" dirty="0" smtClean="0"/>
              <a:t>   </a:t>
            </a:r>
            <a:br>
              <a:rPr lang="ru-RU" altLang="ru-RU" dirty="0" smtClean="0"/>
            </a:br>
            <a:r>
              <a:rPr lang="ru-RU" altLang="ru-RU" dirty="0" smtClean="0"/>
              <a:t>   </a:t>
            </a:r>
            <a:r>
              <a:rPr lang="ru-RU" altLang="ru-RU" b="1" dirty="0" smtClean="0">
                <a:solidFill>
                  <a:srgbClr val="D60093"/>
                </a:solidFill>
              </a:rPr>
              <a:t>Строение молекулы</a:t>
            </a:r>
            <a:r>
              <a:rPr lang="en-US" altLang="ru-RU" dirty="0" smtClean="0"/>
              <a:t>  </a:t>
            </a:r>
            <a:r>
              <a:rPr lang="ru-RU" altLang="ru-RU" dirty="0" smtClean="0"/>
              <a:t>  </a:t>
            </a:r>
            <a:br>
              <a:rPr lang="ru-RU" altLang="ru-RU" dirty="0" smtClean="0"/>
            </a:br>
            <a:r>
              <a:rPr lang="en-US" altLang="ru-RU" dirty="0" smtClean="0"/>
              <a:t>                         </a:t>
            </a:r>
            <a:r>
              <a:rPr lang="ru-RU" altLang="ru-RU" sz="3600" dirty="0" smtClean="0"/>
              <a:t>  </a:t>
            </a:r>
          </a:p>
        </p:txBody>
      </p:sp>
      <p:pic>
        <p:nvPicPr>
          <p:cNvPr id="25603" name="Объект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4021138"/>
            <a:ext cx="266700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2678113"/>
            <a:ext cx="36322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Заголовок 1"/>
          <p:cNvSpPr txBox="1">
            <a:spLocks/>
          </p:cNvSpPr>
          <p:nvPr/>
        </p:nvSpPr>
        <p:spPr>
          <a:xfrm>
            <a:off x="657225" y="1754188"/>
            <a:ext cx="10433050" cy="1014412"/>
          </a:xfrm>
          <a:prstGeom prst="rect">
            <a:avLst/>
          </a:prstGeom>
          <a:solidFill>
            <a:schemeClr val="accent2">
              <a:lumMod val="20000"/>
              <a:lumOff val="80000"/>
            </a:schemeClr>
          </a:solidFill>
          <a:ln>
            <a:solidFill>
              <a:srgbClr val="990033"/>
            </a:solidFill>
          </a:ln>
        </p:spPr>
        <p:txBody>
          <a:bodyPr anchor="ctr">
            <a:norm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eaLnBrk="1" hangingPunct="1">
              <a:lnSpc>
                <a:spcPct val="80000"/>
              </a:lnSpc>
              <a:defRPr/>
            </a:pPr>
            <a:r>
              <a:rPr lang="ru-RU" altLang="ru-RU" sz="2500" dirty="0">
                <a:solidFill>
                  <a:srgbClr val="2F5597"/>
                </a:solidFill>
                <a:latin typeface="Calibri Light" panose="020F0302020204030204" pitchFamily="34" charset="0"/>
              </a:rPr>
              <a:t>Молекула воды имеет </a:t>
            </a:r>
            <a:r>
              <a:rPr lang="ru-RU" altLang="ru-RU" sz="2500" dirty="0" smtClean="0">
                <a:solidFill>
                  <a:srgbClr val="2F5597"/>
                </a:solidFill>
                <a:latin typeface="Calibri Light" panose="020F0302020204030204" pitchFamily="34" charset="0"/>
              </a:rPr>
              <a:t>полярное и уголковое (нелинейное) строение</a:t>
            </a:r>
            <a:r>
              <a:rPr lang="en-US" altLang="ru-RU" sz="2500" dirty="0" smtClean="0">
                <a:solidFill>
                  <a:srgbClr val="2F5597"/>
                </a:solidFill>
                <a:latin typeface="Calibri Light" panose="020F0302020204030204" pitchFamily="34" charset="0"/>
              </a:rPr>
              <a:t>.</a:t>
            </a:r>
            <a:endParaRPr lang="en-US" altLang="ru-RU" sz="2500" dirty="0">
              <a:solidFill>
                <a:srgbClr val="2F5597"/>
              </a:solidFill>
              <a:latin typeface="Calibri Light" panose="020F0302020204030204" pitchFamily="34" charset="0"/>
            </a:endParaRPr>
          </a:p>
          <a:p>
            <a:pPr eaLnBrk="1" hangingPunct="1">
              <a:lnSpc>
                <a:spcPct val="80000"/>
              </a:lnSpc>
              <a:defRPr/>
            </a:pPr>
            <a:r>
              <a:rPr lang="ru-RU" altLang="ru-RU" sz="2500" dirty="0" smtClean="0">
                <a:solidFill>
                  <a:srgbClr val="2F5597"/>
                </a:solidFill>
                <a:latin typeface="Calibri Light" panose="020F0302020204030204" pitchFamily="34" charset="0"/>
              </a:rPr>
              <a:t>Валентный угол НОН в жидкой воде</a:t>
            </a:r>
            <a:r>
              <a:rPr lang="en-US" altLang="ru-RU" sz="2500" dirty="0" smtClean="0">
                <a:solidFill>
                  <a:srgbClr val="2F5597"/>
                </a:solidFill>
                <a:latin typeface="Calibri Light" panose="020F0302020204030204" pitchFamily="34" charset="0"/>
              </a:rPr>
              <a:t> </a:t>
            </a:r>
            <a:r>
              <a:rPr lang="ru-RU" altLang="ru-RU" sz="2500" dirty="0" smtClean="0">
                <a:solidFill>
                  <a:srgbClr val="2F5597"/>
                </a:solidFill>
                <a:latin typeface="Calibri Light" panose="020F0302020204030204" pitchFamily="34" charset="0"/>
              </a:rPr>
              <a:t>–</a:t>
            </a:r>
            <a:r>
              <a:rPr lang="en-US" altLang="ru-RU" sz="2500" dirty="0" smtClean="0">
                <a:solidFill>
                  <a:srgbClr val="2F5597"/>
                </a:solidFill>
                <a:latin typeface="Calibri Light" panose="020F0302020204030204" pitchFamily="34" charset="0"/>
              </a:rPr>
              <a:t> </a:t>
            </a:r>
            <a:r>
              <a:rPr lang="ru-RU" altLang="ru-RU" sz="2500" dirty="0" smtClean="0">
                <a:solidFill>
                  <a:schemeClr val="accent5">
                    <a:lumMod val="75000"/>
                  </a:schemeClr>
                </a:solidFill>
                <a:latin typeface="Calibri Light" panose="020F0302020204030204" pitchFamily="34" charset="0"/>
              </a:rPr>
              <a:t>104</a:t>
            </a:r>
            <a:r>
              <a:rPr lang="en-US" altLang="ru-RU" sz="2500" dirty="0" smtClean="0">
                <a:solidFill>
                  <a:schemeClr val="accent5">
                    <a:lumMod val="75000"/>
                  </a:schemeClr>
                </a:solidFill>
                <a:latin typeface="Calibri Light" panose="020F0302020204030204" pitchFamily="34" charset="0"/>
              </a:rPr>
              <a:t>,5</a:t>
            </a:r>
            <a:r>
              <a:rPr lang="ru-RU" altLang="ru-RU" sz="2500" baseline="30000" dirty="0">
                <a:solidFill>
                  <a:schemeClr val="accent5">
                    <a:lumMod val="75000"/>
                  </a:schemeClr>
                </a:solidFill>
                <a:latin typeface="Calibri Light" panose="020F0302020204030204" pitchFamily="34" charset="0"/>
              </a:rPr>
              <a:t>о</a:t>
            </a:r>
            <a:r>
              <a:rPr lang="ru-RU" altLang="ru-RU" sz="2500" dirty="0" smtClean="0">
                <a:solidFill>
                  <a:schemeClr val="accent5">
                    <a:lumMod val="75000"/>
                  </a:schemeClr>
                </a:solidFill>
                <a:latin typeface="Calibri Light" panose="020F0302020204030204" pitchFamily="34" charset="0"/>
              </a:rPr>
              <a:t> </a:t>
            </a:r>
            <a:r>
              <a:rPr lang="en-US" altLang="ru-RU" sz="2500" dirty="0" smtClean="0">
                <a:solidFill>
                  <a:srgbClr val="2F5597"/>
                </a:solidFill>
                <a:latin typeface="Calibri Light" panose="020F0302020204030204" pitchFamily="34" charset="0"/>
              </a:rPr>
              <a:t>(</a:t>
            </a:r>
            <a:r>
              <a:rPr lang="ru-RU" altLang="ru-RU" sz="2500" dirty="0" smtClean="0">
                <a:solidFill>
                  <a:srgbClr val="2F5597"/>
                </a:solidFill>
                <a:latin typeface="Calibri Light" panose="020F0302020204030204" pitchFamily="34" charset="0"/>
              </a:rPr>
              <a:t>близок к </a:t>
            </a:r>
            <a:r>
              <a:rPr lang="ru-RU" altLang="ru-RU" sz="2500" dirty="0" smtClean="0">
                <a:solidFill>
                  <a:schemeClr val="accent5">
                    <a:lumMod val="75000"/>
                  </a:schemeClr>
                </a:solidFill>
                <a:latin typeface="Calibri Light" panose="020F0302020204030204" pitchFamily="34" charset="0"/>
              </a:rPr>
              <a:t>109</a:t>
            </a:r>
            <a:r>
              <a:rPr lang="ru-RU" altLang="ru-RU" sz="2500" baseline="30000" dirty="0" smtClean="0">
                <a:solidFill>
                  <a:schemeClr val="accent5">
                    <a:lumMod val="75000"/>
                  </a:schemeClr>
                </a:solidFill>
                <a:latin typeface="Calibri Light" panose="020F0302020204030204" pitchFamily="34" charset="0"/>
              </a:rPr>
              <a:t>о</a:t>
            </a:r>
            <a:r>
              <a:rPr lang="ru-RU" altLang="ru-RU" sz="2500" dirty="0" smtClean="0">
                <a:solidFill>
                  <a:schemeClr val="accent5">
                    <a:lumMod val="75000"/>
                  </a:schemeClr>
                </a:solidFill>
                <a:latin typeface="Calibri Light" panose="020F0302020204030204" pitchFamily="34" charset="0"/>
              </a:rPr>
              <a:t>28</a:t>
            </a:r>
            <a:r>
              <a:rPr lang="en-US" altLang="ru-RU" sz="2500" dirty="0" smtClean="0">
                <a:solidFill>
                  <a:schemeClr val="accent5">
                    <a:lumMod val="75000"/>
                  </a:schemeClr>
                </a:solidFill>
                <a:latin typeface="Calibri Light" panose="020F0302020204030204" pitchFamily="34" charset="0"/>
              </a:rPr>
              <a:t>’ (</a:t>
            </a:r>
            <a:r>
              <a:rPr lang="ru-RU" altLang="ru-RU" sz="2500" dirty="0" smtClean="0">
                <a:solidFill>
                  <a:srgbClr val="2F5597"/>
                </a:solidFill>
                <a:latin typeface="Calibri Light" panose="020F0302020204030204" pitchFamily="34" charset="0"/>
              </a:rPr>
              <a:t>у тетраэдра)</a:t>
            </a:r>
            <a:r>
              <a:rPr lang="en-US" altLang="ru-RU" sz="2500" dirty="0" smtClean="0">
                <a:solidFill>
                  <a:srgbClr val="2F5597"/>
                </a:solidFill>
                <a:latin typeface="Calibri Light" panose="020F0302020204030204" pitchFamily="34" charset="0"/>
              </a:rPr>
              <a:t>; </a:t>
            </a:r>
            <a:r>
              <a:rPr lang="ru-RU" altLang="ru-RU" sz="2500" dirty="0" smtClean="0">
                <a:solidFill>
                  <a:srgbClr val="2F5597"/>
                </a:solidFill>
                <a:latin typeface="Calibri Light" panose="020F0302020204030204" pitchFamily="34" charset="0"/>
              </a:rPr>
              <a:t> в твердой воде - </a:t>
            </a:r>
            <a:r>
              <a:rPr lang="ru-RU" altLang="ru-RU" sz="2500" dirty="0" smtClean="0">
                <a:solidFill>
                  <a:schemeClr val="accent5">
                    <a:lumMod val="75000"/>
                  </a:schemeClr>
                </a:solidFill>
                <a:latin typeface="Calibri Light" panose="020F0302020204030204" pitchFamily="34" charset="0"/>
              </a:rPr>
              <a:t>109</a:t>
            </a:r>
            <a:r>
              <a:rPr lang="ru-RU" altLang="ru-RU" sz="2500" baseline="30000" dirty="0" smtClean="0">
                <a:solidFill>
                  <a:schemeClr val="accent5">
                    <a:lumMod val="75000"/>
                  </a:schemeClr>
                </a:solidFill>
                <a:latin typeface="Calibri Light" panose="020F0302020204030204" pitchFamily="34" charset="0"/>
              </a:rPr>
              <a:t>о</a:t>
            </a:r>
            <a:r>
              <a:rPr lang="ru-RU" altLang="ru-RU" sz="2500" dirty="0" smtClean="0">
                <a:solidFill>
                  <a:schemeClr val="accent5">
                    <a:lumMod val="75000"/>
                  </a:schemeClr>
                </a:solidFill>
                <a:latin typeface="Calibri Light" panose="020F0302020204030204" pitchFamily="34" charset="0"/>
              </a:rPr>
              <a:t>28</a:t>
            </a:r>
            <a:r>
              <a:rPr lang="en-US" altLang="ru-RU" sz="2500" dirty="0" smtClean="0">
                <a:solidFill>
                  <a:schemeClr val="accent5">
                    <a:lumMod val="75000"/>
                  </a:schemeClr>
                </a:solidFill>
                <a:latin typeface="Calibri Light" panose="020F0302020204030204" pitchFamily="34" charset="0"/>
              </a:rPr>
              <a:t>’ </a:t>
            </a:r>
            <a:endParaRPr lang="ru-RU" altLang="ru-RU" sz="2500" dirty="0">
              <a:solidFill>
                <a:schemeClr val="accent5">
                  <a:lumMod val="75000"/>
                </a:schemeClr>
              </a:solidFill>
              <a:latin typeface="Calibri Light" panose="020F0302020204030204" pitchFamily="34" charset="0"/>
            </a:endParaRPr>
          </a:p>
        </p:txBody>
      </p:sp>
      <p:pic>
        <p:nvPicPr>
          <p:cNvPr id="25606" name="Объект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8220075" y="31750"/>
            <a:ext cx="3333750" cy="1524000"/>
          </a:xfrm>
        </p:spPr>
      </p:pic>
      <p:sp>
        <p:nvSpPr>
          <p:cNvPr id="25607" name="AutoShape 2" descr="https://upload.wikimedia.org/wikipedia/commons/9/90/Tetrahedron_%28PSF%29.pn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b="0"/>
          </a:p>
        </p:txBody>
      </p:sp>
      <p:pic>
        <p:nvPicPr>
          <p:cNvPr id="25608"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28425" y="4824413"/>
            <a:ext cx="4794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80963"/>
            <a:ext cx="154305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74875" y="3008313"/>
            <a:ext cx="12557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Объект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96250" y="2855913"/>
            <a:ext cx="4008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Заголовок 1"/>
          <p:cNvSpPr txBox="1">
            <a:spLocks/>
          </p:cNvSpPr>
          <p:nvPr/>
        </p:nvSpPr>
        <p:spPr bwMode="auto">
          <a:xfrm>
            <a:off x="2371725" y="5688013"/>
            <a:ext cx="2754313"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ru-RU" altLang="ru-RU" sz="1600">
                <a:latin typeface="Calibri Light" panose="020F0302020204030204" pitchFamily="34" charset="0"/>
              </a:rPr>
              <a:t>Вода является диполем</a:t>
            </a:r>
          </a:p>
        </p:txBody>
      </p:sp>
      <p:pic>
        <p:nvPicPr>
          <p:cNvPr id="25613" name="Объект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36050" y="4643438"/>
            <a:ext cx="240506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TextBox 2"/>
          <p:cNvSpPr txBox="1">
            <a:spLocks noChangeArrowheads="1"/>
          </p:cNvSpPr>
          <p:nvPr/>
        </p:nvSpPr>
        <p:spPr bwMode="auto">
          <a:xfrm>
            <a:off x="46038" y="5688013"/>
            <a:ext cx="33845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600" b="0"/>
              <a:t>Химическая связь между кислородом и водородом- ковалентно</a:t>
            </a:r>
            <a:r>
              <a:rPr lang="en-US" altLang="ru-RU" sz="1600" b="0"/>
              <a:t> </a:t>
            </a:r>
            <a:r>
              <a:rPr lang="ru-RU" altLang="ru-RU" sz="1600" b="0"/>
              <a:t>-</a:t>
            </a:r>
            <a:r>
              <a:rPr lang="en-US" altLang="ru-RU" sz="1600" b="0"/>
              <a:t> </a:t>
            </a:r>
            <a:r>
              <a:rPr lang="ru-RU" altLang="ru-RU" sz="1600" b="0"/>
              <a:t>полярная</a:t>
            </a:r>
          </a:p>
        </p:txBody>
      </p:sp>
      <p:pic>
        <p:nvPicPr>
          <p:cNvPr id="25615" name="Рисунок 14">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90375" y="31750"/>
            <a:ext cx="3492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Рисунок 1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803063" y="6443663"/>
            <a:ext cx="2619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fltVal val="0"/>
                                          </p:val>
                                        </p:tav>
                                        <p:tav tm="100000">
                                          <p:val>
                                            <p:strVal val="#ppt_w"/>
                                          </p:val>
                                        </p:tav>
                                      </p:tavLst>
                                    </p:anim>
                                    <p:anim calcmode="lin" valueType="num">
                                      <p:cBhvr>
                                        <p:cTn id="8" dur="1000" fill="hold"/>
                                        <p:tgtEl>
                                          <p:spTgt spid="25602"/>
                                        </p:tgtEl>
                                        <p:attrNameLst>
                                          <p:attrName>ppt_h</p:attrName>
                                        </p:attrNameLst>
                                      </p:cBhvr>
                                      <p:tavLst>
                                        <p:tav tm="0">
                                          <p:val>
                                            <p:fltVal val="0"/>
                                          </p:val>
                                        </p:tav>
                                        <p:tav tm="100000">
                                          <p:val>
                                            <p:strVal val="#ppt_h"/>
                                          </p:val>
                                        </p:tav>
                                      </p:tavLst>
                                    </p:anim>
                                    <p:anim calcmode="lin" valueType="num">
                                      <p:cBhvr>
                                        <p:cTn id="9" dur="1000" fill="hold"/>
                                        <p:tgtEl>
                                          <p:spTgt spid="25602"/>
                                        </p:tgtEl>
                                        <p:attrNameLst>
                                          <p:attrName>style.rotation</p:attrName>
                                        </p:attrNameLst>
                                      </p:cBhvr>
                                      <p:tavLst>
                                        <p:tav tm="0">
                                          <p:val>
                                            <p:fltVal val="90"/>
                                          </p:val>
                                        </p:tav>
                                        <p:tav tm="100000">
                                          <p:val>
                                            <p:fltVal val="0"/>
                                          </p:val>
                                        </p:tav>
                                      </p:tavLst>
                                    </p:anim>
                                    <p:animEffect transition="in" filter="fade">
                                      <p:cBhvr>
                                        <p:cTn id="10"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Капля 3"/>
          <p:cNvSpPr/>
          <p:nvPr/>
        </p:nvSpPr>
        <p:spPr>
          <a:xfrm>
            <a:off x="3246438" y="1528763"/>
            <a:ext cx="46037" cy="46037"/>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5" name="Капля 4"/>
          <p:cNvSpPr/>
          <p:nvPr/>
        </p:nvSpPr>
        <p:spPr>
          <a:xfrm>
            <a:off x="1893888" y="777875"/>
            <a:ext cx="7975600" cy="6188075"/>
          </a:xfrm>
          <a:prstGeom prst="teardrop">
            <a:avLst>
              <a:gd name="adj" fmla="val 12165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7" name="Овал 6"/>
          <p:cNvSpPr/>
          <p:nvPr/>
        </p:nvSpPr>
        <p:spPr>
          <a:xfrm>
            <a:off x="2755900" y="1552575"/>
            <a:ext cx="6538913" cy="515461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anose="020B0604020202020204" pitchFamily="34" charset="0"/>
              <a:buNone/>
              <a:defRPr/>
            </a:pPr>
            <a:r>
              <a:rPr lang="ru-RU" sz="3200" dirty="0">
                <a:solidFill>
                  <a:srgbClr val="CC0000"/>
                </a:solidFill>
                <a:latin typeface="Segoe Print" panose="02000600000000000000" pitchFamily="2" charset="0"/>
              </a:rPr>
              <a:t>«Воде была дана волшебная власть стать соком </a:t>
            </a:r>
            <a:r>
              <a:rPr lang="en-US" sz="3200" dirty="0">
                <a:solidFill>
                  <a:srgbClr val="CC0000"/>
                </a:solidFill>
                <a:latin typeface="Segoe Print" panose="02000600000000000000" pitchFamily="2" charset="0"/>
              </a:rPr>
              <a:t>  </a:t>
            </a:r>
          </a:p>
          <a:p>
            <a:pPr>
              <a:buFont typeface="Arial" panose="020B0604020202020204" pitchFamily="34" charset="0"/>
              <a:buNone/>
              <a:defRPr/>
            </a:pPr>
            <a:r>
              <a:rPr lang="en-US" sz="3200" dirty="0">
                <a:solidFill>
                  <a:srgbClr val="CC0000"/>
                </a:solidFill>
                <a:latin typeface="Segoe Print" panose="02000600000000000000" pitchFamily="2" charset="0"/>
              </a:rPr>
              <a:t>   </a:t>
            </a:r>
            <a:r>
              <a:rPr lang="ru-RU" sz="3200" dirty="0">
                <a:solidFill>
                  <a:srgbClr val="CC0000"/>
                </a:solidFill>
                <a:latin typeface="Segoe Print" panose="02000600000000000000" pitchFamily="2" charset="0"/>
              </a:rPr>
              <a:t>жизни на Земле»</a:t>
            </a:r>
            <a:br>
              <a:rPr lang="ru-RU" sz="3200" dirty="0">
                <a:solidFill>
                  <a:srgbClr val="CC0000"/>
                </a:solidFill>
                <a:latin typeface="Segoe Print" panose="02000600000000000000" pitchFamily="2" charset="0"/>
              </a:rPr>
            </a:br>
            <a:r>
              <a:rPr lang="ru-RU" sz="3200" dirty="0">
                <a:solidFill>
                  <a:srgbClr val="CC0000"/>
                </a:solidFill>
                <a:latin typeface="Segoe Print" panose="02000600000000000000" pitchFamily="2" charset="0"/>
              </a:rPr>
              <a:t>                                     Леонардо да Винчи</a:t>
            </a:r>
          </a:p>
        </p:txBody>
      </p:sp>
      <p:sp>
        <p:nvSpPr>
          <p:cNvPr id="5125" name="Заголовок 2"/>
          <p:cNvSpPr>
            <a:spLocks noGrp="1"/>
          </p:cNvSpPr>
          <p:nvPr>
            <p:ph type="title"/>
          </p:nvPr>
        </p:nvSpPr>
        <p:spPr>
          <a:xfrm>
            <a:off x="6024563" y="754063"/>
            <a:ext cx="2171700" cy="819150"/>
          </a:xfrm>
        </p:spPr>
        <p:txBody>
          <a:bodyPr/>
          <a:lstStyle/>
          <a:p>
            <a:r>
              <a:rPr lang="ru-RU" altLang="ru-RU" dirty="0" smtClean="0"/>
              <a:t/>
            </a:r>
            <a:br>
              <a:rPr lang="ru-RU" altLang="ru-RU" dirty="0" smtClean="0"/>
            </a:br>
            <a:r>
              <a:rPr lang="ru-RU" altLang="ru-RU" dirty="0" smtClean="0"/>
              <a:t> </a:t>
            </a:r>
            <a:r>
              <a:rPr lang="ru-RU" altLang="ru-RU" sz="4800" b="1" dirty="0" smtClean="0">
                <a:solidFill>
                  <a:schemeClr val="bg1"/>
                </a:solidFill>
              </a:rPr>
              <a:t>О воде  </a:t>
            </a:r>
            <a:r>
              <a:rPr lang="ru-RU" altLang="ru-RU" dirty="0" smtClean="0"/>
              <a:t/>
            </a:r>
            <a:br>
              <a:rPr lang="ru-RU" altLang="ru-RU" dirty="0" smtClean="0"/>
            </a:br>
            <a:r>
              <a:rPr lang="ru-RU" altLang="ru-RU" dirty="0" smtClean="0"/>
              <a:t>   </a:t>
            </a:r>
          </a:p>
        </p:txBody>
      </p:sp>
      <p:pic>
        <p:nvPicPr>
          <p:cNvPr id="5126" name="Объект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4963" y="4564063"/>
            <a:ext cx="2976562"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Рисунок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765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Объект 3"/>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9482138" y="1201738"/>
            <a:ext cx="2628900" cy="19097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7163" y="104775"/>
            <a:ext cx="9231312" cy="654050"/>
          </a:xfrm>
          <a:solidFill>
            <a:schemeClr val="accent6">
              <a:lumMod val="75000"/>
            </a:schemeClr>
          </a:solidFill>
        </p:spPr>
        <p:txBody>
          <a:bodyPr>
            <a:noAutofit/>
          </a:bodyPr>
          <a:lstStyle/>
          <a:p>
            <a:pPr eaLnBrk="1" hangingPunct="1">
              <a:defRPr/>
            </a:pPr>
            <a:r>
              <a:rPr lang="ru-RU" altLang="ru-RU" sz="3600" dirty="0" smtClean="0"/>
              <a:t>   </a:t>
            </a:r>
            <a:r>
              <a:rPr lang="en-US" altLang="ru-RU" sz="3600" dirty="0" smtClean="0"/>
              <a:t> </a:t>
            </a:r>
            <a:r>
              <a:rPr lang="ru-RU" altLang="ru-RU" sz="4000" b="1" dirty="0" smtClean="0">
                <a:solidFill>
                  <a:srgbClr val="FFC000"/>
                </a:solidFill>
              </a:rPr>
              <a:t>Гибридизация электронных </a:t>
            </a:r>
            <a:r>
              <a:rPr lang="ru-RU" altLang="ru-RU" sz="4000" b="1" dirty="0" err="1" smtClean="0">
                <a:solidFill>
                  <a:srgbClr val="FFC000"/>
                </a:solidFill>
              </a:rPr>
              <a:t>орбиталей</a:t>
            </a:r>
            <a:r>
              <a:rPr lang="ru-RU" altLang="ru-RU" sz="4000" b="1" dirty="0" smtClean="0">
                <a:solidFill>
                  <a:srgbClr val="FFC000"/>
                </a:solidFill>
              </a:rPr>
              <a:t>  </a:t>
            </a:r>
          </a:p>
        </p:txBody>
      </p:sp>
      <p:pic>
        <p:nvPicPr>
          <p:cNvPr id="26627" name="Объект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832475" y="904875"/>
            <a:ext cx="5300663" cy="5586413"/>
          </a:xfrm>
        </p:spPr>
      </p:pic>
      <p:sp>
        <p:nvSpPr>
          <p:cNvPr id="7" name="Заголовок 1"/>
          <p:cNvSpPr txBox="1">
            <a:spLocks/>
          </p:cNvSpPr>
          <p:nvPr/>
        </p:nvSpPr>
        <p:spPr>
          <a:xfrm>
            <a:off x="188913" y="2305050"/>
            <a:ext cx="5260975" cy="1620838"/>
          </a:xfrm>
          <a:prstGeom prst="rect">
            <a:avLst/>
          </a:prstGeom>
          <a:solidFill>
            <a:schemeClr val="accent4">
              <a:lumMod val="20000"/>
              <a:lumOff val="80000"/>
            </a:schemeClr>
          </a:solidFill>
        </p:spPr>
        <p:txBody>
          <a:bodyPr anchor="ctr">
            <a:normAutofit/>
          </a:bodyPr>
          <a:lstStyle>
            <a:lvl1pPr algn="l">
              <a:defRPr>
                <a:solidFill>
                  <a:schemeClr val="tx1"/>
                </a:solidFill>
                <a:latin typeface="Calibri" panose="020F0502020204030204" pitchFamily="34" charset="0"/>
              </a:defRPr>
            </a:lvl1pPr>
            <a:lvl2pPr marL="742950" indent="-285750" algn="l">
              <a:defRPr>
                <a:solidFill>
                  <a:schemeClr val="tx1"/>
                </a:solidFill>
                <a:latin typeface="Calibri" panose="020F0502020204030204" pitchFamily="34" charset="0"/>
              </a:defRPr>
            </a:lvl2pPr>
            <a:lvl3pPr marL="1143000" indent="-228600" algn="l">
              <a:defRPr>
                <a:solidFill>
                  <a:schemeClr val="tx1"/>
                </a:solidFill>
                <a:latin typeface="Calibri" panose="020F0502020204030204" pitchFamily="34" charset="0"/>
              </a:defRPr>
            </a:lvl3pPr>
            <a:lvl4pPr marL="1600200" indent="-228600" algn="l">
              <a:defRPr>
                <a:solidFill>
                  <a:schemeClr val="tx1"/>
                </a:solidFill>
                <a:latin typeface="Calibri" panose="020F0502020204030204" pitchFamily="34" charset="0"/>
              </a:defRPr>
            </a:lvl4pPr>
            <a:lvl5pPr marL="2057400" indent="-228600" algn="l">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ru-RU" altLang="ru-RU" dirty="0" smtClean="0">
                <a:latin typeface="Calibri Light" panose="020F0302020204030204" pitchFamily="34" charset="0"/>
              </a:rPr>
              <a:t>Это - процесс выравнивания электронных </a:t>
            </a:r>
            <a:r>
              <a:rPr lang="ru-RU" altLang="ru-RU" dirty="0" err="1" smtClean="0">
                <a:latin typeface="Calibri Light" panose="020F0302020204030204" pitchFamily="34" charset="0"/>
              </a:rPr>
              <a:t>орбиталей</a:t>
            </a:r>
            <a:r>
              <a:rPr lang="ru-RU" altLang="ru-RU" dirty="0" smtClean="0">
                <a:latin typeface="Calibri Light" panose="020F0302020204030204" pitchFamily="34" charset="0"/>
              </a:rPr>
              <a:t> по</a:t>
            </a:r>
            <a:r>
              <a:rPr lang="ru-RU" altLang="ru-RU" dirty="0" smtClean="0">
                <a:latin typeface="Arial" panose="020B0604020202020204" pitchFamily="34" charset="0"/>
              </a:rPr>
              <a:t> </a:t>
            </a:r>
            <a:r>
              <a:rPr lang="ru-RU" altLang="ru-RU" dirty="0" smtClean="0">
                <a:latin typeface="+mj-lt"/>
              </a:rPr>
              <a:t>форме и энергии</a:t>
            </a:r>
            <a:r>
              <a:rPr lang="ru-RU" altLang="ru-RU" b="0" dirty="0" smtClean="0">
                <a:latin typeface="+mj-lt"/>
              </a:rPr>
              <a:t> </a:t>
            </a:r>
            <a:r>
              <a:rPr lang="ru-RU" altLang="ru-RU" dirty="0" smtClean="0">
                <a:latin typeface="+mj-lt"/>
              </a:rPr>
              <a:t>в результате их </a:t>
            </a:r>
            <a:r>
              <a:rPr lang="ru-RU" altLang="ru-RU" dirty="0" smtClean="0">
                <a:latin typeface="Calibri Light" panose="020F0302020204030204" pitchFamily="34" charset="0"/>
              </a:rPr>
              <a:t>взаимодействия (сопряжения)</a:t>
            </a:r>
          </a:p>
        </p:txBody>
      </p:sp>
      <p:sp>
        <p:nvSpPr>
          <p:cNvPr id="8" name="Заголовок 1"/>
          <p:cNvSpPr txBox="1">
            <a:spLocks/>
          </p:cNvSpPr>
          <p:nvPr/>
        </p:nvSpPr>
        <p:spPr>
          <a:xfrm>
            <a:off x="550863" y="4608513"/>
            <a:ext cx="4700587" cy="1303337"/>
          </a:xfrm>
          <a:prstGeom prst="rect">
            <a:avLst/>
          </a:prstGeom>
          <a:solidFill>
            <a:schemeClr val="accent4">
              <a:lumMod val="20000"/>
              <a:lumOff val="80000"/>
            </a:schemeClr>
          </a:solidFill>
        </p:spPr>
        <p:txBody>
          <a:bodyPr anchor="ctr">
            <a:normAutofit/>
          </a:bodyPr>
          <a:lstStyle>
            <a:lvl1pPr algn="l">
              <a:defRPr>
                <a:solidFill>
                  <a:schemeClr val="tx1"/>
                </a:solidFill>
                <a:latin typeface="Calibri" panose="020F0502020204030204" pitchFamily="34" charset="0"/>
              </a:defRPr>
            </a:lvl1pPr>
            <a:lvl2pPr marL="742950" indent="-285750" algn="l">
              <a:defRPr>
                <a:solidFill>
                  <a:schemeClr val="tx1"/>
                </a:solidFill>
                <a:latin typeface="Calibri" panose="020F0502020204030204" pitchFamily="34" charset="0"/>
              </a:defRPr>
            </a:lvl2pPr>
            <a:lvl3pPr marL="1143000" indent="-228600" algn="l">
              <a:defRPr>
                <a:solidFill>
                  <a:schemeClr val="tx1"/>
                </a:solidFill>
                <a:latin typeface="Calibri" panose="020F0502020204030204" pitchFamily="34" charset="0"/>
              </a:defRPr>
            </a:lvl3pPr>
            <a:lvl4pPr marL="1600200" indent="-228600" algn="l">
              <a:defRPr>
                <a:solidFill>
                  <a:schemeClr val="tx1"/>
                </a:solidFill>
                <a:latin typeface="Calibri" panose="020F0502020204030204" pitchFamily="34" charset="0"/>
              </a:defRPr>
            </a:lvl4pPr>
            <a:lvl5pPr marL="2057400" indent="-228600" algn="l">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ru-RU" altLang="ru-RU" dirty="0" smtClean="0">
                <a:latin typeface="Calibri Light" panose="020F0302020204030204" pitchFamily="34" charset="0"/>
              </a:rPr>
              <a:t>Пространственную ориентацию</a:t>
            </a:r>
            <a:endParaRPr lang="ru-RU" altLang="ru-RU" dirty="0" smtClean="0">
              <a:latin typeface="Arial" panose="020B0604020202020204" pitchFamily="34" charset="0"/>
            </a:endParaRPr>
          </a:p>
          <a:p>
            <a:pPr algn="ctr" eaLnBrk="1" hangingPunct="1">
              <a:lnSpc>
                <a:spcPct val="90000"/>
              </a:lnSpc>
              <a:defRPr/>
            </a:pPr>
            <a:r>
              <a:rPr lang="ru-RU" altLang="ru-RU" dirty="0" err="1" smtClean="0">
                <a:latin typeface="+mj-lt"/>
              </a:rPr>
              <a:t>гибридизованных</a:t>
            </a:r>
            <a:r>
              <a:rPr lang="ru-RU" altLang="ru-RU" dirty="0" smtClean="0">
                <a:latin typeface="+mj-lt"/>
              </a:rPr>
              <a:t> </a:t>
            </a:r>
            <a:r>
              <a:rPr lang="ru-RU" altLang="ru-RU" dirty="0" err="1" smtClean="0">
                <a:latin typeface="+mj-lt"/>
              </a:rPr>
              <a:t>орбиталей</a:t>
            </a:r>
            <a:r>
              <a:rPr lang="ru-RU" altLang="ru-RU" dirty="0" smtClean="0">
                <a:latin typeface="+mj-lt"/>
              </a:rPr>
              <a:t> кислорода</a:t>
            </a:r>
            <a:r>
              <a:rPr lang="ru-RU" altLang="ru-RU" dirty="0" smtClean="0">
                <a:latin typeface="Arial" panose="020B0604020202020204" pitchFamily="34" charset="0"/>
              </a:rPr>
              <a:t> </a:t>
            </a:r>
            <a:r>
              <a:rPr lang="ru-RU" altLang="ru-RU" dirty="0" smtClean="0">
                <a:latin typeface="Calibri Light" panose="020F0302020204030204" pitchFamily="34" charset="0"/>
              </a:rPr>
              <a:t>воды  </a:t>
            </a:r>
            <a:r>
              <a:rPr lang="ru-RU" altLang="ru-RU" dirty="0" smtClean="0">
                <a:solidFill>
                  <a:schemeClr val="accent1">
                    <a:lumMod val="75000"/>
                  </a:schemeClr>
                </a:solidFill>
                <a:latin typeface="Calibri Light" panose="020F0302020204030204" pitchFamily="34" charset="0"/>
              </a:rPr>
              <a:t>см рис 6</a:t>
            </a:r>
            <a:r>
              <a:rPr lang="ru-RU" altLang="ru-RU" sz="2800" dirty="0" smtClean="0">
                <a:solidFill>
                  <a:schemeClr val="accent1">
                    <a:lumMod val="75000"/>
                  </a:schemeClr>
                </a:solidFill>
                <a:latin typeface="Calibri Light" panose="020F0302020204030204" pitchFamily="34" charset="0"/>
              </a:rPr>
              <a:t>                                                                            </a:t>
            </a:r>
          </a:p>
        </p:txBody>
      </p:sp>
      <p:sp>
        <p:nvSpPr>
          <p:cNvPr id="26630" name="Line 8"/>
          <p:cNvSpPr>
            <a:spLocks noChangeShapeType="1"/>
          </p:cNvSpPr>
          <p:nvPr/>
        </p:nvSpPr>
        <p:spPr bwMode="auto">
          <a:xfrm>
            <a:off x="9455150" y="2686050"/>
            <a:ext cx="1635125" cy="12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31" name="Line 11"/>
          <p:cNvSpPr>
            <a:spLocks noChangeShapeType="1"/>
          </p:cNvSpPr>
          <p:nvPr/>
        </p:nvSpPr>
        <p:spPr bwMode="auto">
          <a:xfrm>
            <a:off x="9437688" y="2714625"/>
            <a:ext cx="0" cy="1871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32" name="Line 12"/>
          <p:cNvSpPr>
            <a:spLocks noChangeShapeType="1"/>
          </p:cNvSpPr>
          <p:nvPr/>
        </p:nvSpPr>
        <p:spPr bwMode="auto">
          <a:xfrm>
            <a:off x="9498013" y="4572000"/>
            <a:ext cx="1711325" cy="14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33" name="Line 13"/>
          <p:cNvSpPr>
            <a:spLocks noChangeShapeType="1"/>
          </p:cNvSpPr>
          <p:nvPr/>
        </p:nvSpPr>
        <p:spPr bwMode="auto">
          <a:xfrm>
            <a:off x="11090275" y="2727325"/>
            <a:ext cx="30163" cy="182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634" name="Text Box 14"/>
          <p:cNvSpPr txBox="1">
            <a:spLocks noChangeArrowheads="1"/>
          </p:cNvSpPr>
          <p:nvPr/>
        </p:nvSpPr>
        <p:spPr bwMode="auto">
          <a:xfrm>
            <a:off x="11193463" y="3333750"/>
            <a:ext cx="712787" cy="406400"/>
          </a:xfrm>
          <a:prstGeom prst="rect">
            <a:avLst/>
          </a:prstGeom>
          <a:noFill/>
          <a:ln w="9525">
            <a:solidFill>
              <a:srgbClr val="1A04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ru-RU" sz="2000">
                <a:solidFill>
                  <a:schemeClr val="hlink"/>
                </a:solidFill>
              </a:rPr>
              <a:t>H</a:t>
            </a:r>
            <a:r>
              <a:rPr lang="en-US" altLang="ru-RU" sz="2000" baseline="-25000">
                <a:solidFill>
                  <a:schemeClr val="hlink"/>
                </a:solidFill>
              </a:rPr>
              <a:t>2</a:t>
            </a:r>
            <a:r>
              <a:rPr lang="en-US" altLang="ru-RU" sz="2000">
                <a:solidFill>
                  <a:schemeClr val="hlink"/>
                </a:solidFill>
              </a:rPr>
              <a:t>O</a:t>
            </a:r>
            <a:endParaRPr lang="ru-RU" altLang="ru-RU" sz="2000">
              <a:solidFill>
                <a:schemeClr val="hlink"/>
              </a:solidFill>
            </a:endParaRPr>
          </a:p>
        </p:txBody>
      </p:sp>
      <p:pic>
        <p:nvPicPr>
          <p:cNvPr id="26635" name="Рисунок 10">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49100" y="412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Рисунок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idx="4294967295"/>
          </p:nvPr>
        </p:nvSpPr>
        <p:spPr>
          <a:xfrm>
            <a:off x="554038" y="15875"/>
            <a:ext cx="8442325" cy="1173163"/>
          </a:xfrm>
          <a:solidFill>
            <a:srgbClr val="DBEEFD"/>
          </a:solidFill>
          <a:ln>
            <a:solidFill>
              <a:schemeClr val="accent1">
                <a:lumMod val="75000"/>
              </a:schemeClr>
            </a:solidFill>
          </a:ln>
        </p:spPr>
        <p:txBody>
          <a:bodyPr/>
          <a:lstStyle/>
          <a:p>
            <a:pPr eaLnBrk="1" hangingPunct="1">
              <a:defRPr/>
            </a:pPr>
            <a:r>
              <a:rPr lang="en-US" altLang="ru-RU" sz="3600" b="1" dirty="0" smtClean="0">
                <a:solidFill>
                  <a:srgbClr val="D60093"/>
                </a:solidFill>
              </a:rPr>
              <a:t>                 </a:t>
            </a:r>
            <a:r>
              <a:rPr lang="ru-RU" altLang="ru-RU" sz="3200" b="1" dirty="0" smtClean="0">
                <a:solidFill>
                  <a:srgbClr val="D60093"/>
                </a:solidFill>
              </a:rPr>
              <a:t>Строение вещества (жидкой воды)</a:t>
            </a:r>
            <a:r>
              <a:rPr lang="ru-RU" altLang="ru-RU" sz="3200" dirty="0" smtClean="0">
                <a:solidFill>
                  <a:srgbClr val="D60093"/>
                </a:solidFill>
              </a:rPr>
              <a:t/>
            </a:r>
            <a:br>
              <a:rPr lang="ru-RU" altLang="ru-RU" sz="3200" dirty="0" smtClean="0">
                <a:solidFill>
                  <a:srgbClr val="D60093"/>
                </a:solidFill>
              </a:rPr>
            </a:br>
            <a:r>
              <a:rPr lang="en-US" altLang="ru-RU" sz="3200" dirty="0" smtClean="0">
                <a:solidFill>
                  <a:srgbClr val="D60093"/>
                </a:solidFill>
              </a:rPr>
              <a:t>          </a:t>
            </a:r>
            <a:r>
              <a:rPr lang="ru-RU" altLang="ru-RU" sz="2800" b="1" dirty="0" smtClean="0">
                <a:solidFill>
                  <a:srgbClr val="1A04C0"/>
                </a:solidFill>
              </a:rPr>
              <a:t>Почему вода при обычных условиях жидкость </a:t>
            </a:r>
            <a:r>
              <a:rPr lang="en-US" altLang="ru-RU" sz="2800" b="1" dirty="0" smtClean="0">
                <a:solidFill>
                  <a:srgbClr val="1A04C0"/>
                </a:solidFill>
              </a:rPr>
              <a:t>?</a:t>
            </a:r>
            <a:r>
              <a:rPr lang="ru-RU" altLang="ru-RU" sz="3200" b="1" dirty="0" smtClean="0">
                <a:solidFill>
                  <a:srgbClr val="1A04C0"/>
                </a:solidFill>
              </a:rPr>
              <a:t>                                                               </a:t>
            </a:r>
            <a:r>
              <a:rPr lang="en-US" altLang="ru-RU" sz="3200" b="1" dirty="0" smtClean="0">
                <a:solidFill>
                  <a:srgbClr val="1A04C0"/>
                </a:solidFill>
              </a:rPr>
              <a:t>           </a:t>
            </a:r>
            <a:br>
              <a:rPr lang="en-US" altLang="ru-RU" sz="3200" b="1" dirty="0" smtClean="0">
                <a:solidFill>
                  <a:srgbClr val="1A04C0"/>
                </a:solidFill>
              </a:rPr>
            </a:br>
            <a:r>
              <a:rPr lang="en-US" altLang="ru-RU" sz="3200" b="1" dirty="0">
                <a:solidFill>
                  <a:srgbClr val="1A04C0"/>
                </a:solidFill>
              </a:rPr>
              <a:t> </a:t>
            </a:r>
            <a:r>
              <a:rPr lang="en-US" altLang="ru-RU" sz="3200" b="1" dirty="0" smtClean="0">
                <a:solidFill>
                  <a:srgbClr val="1A04C0"/>
                </a:solidFill>
              </a:rPr>
              <a:t>   </a:t>
            </a:r>
            <a:r>
              <a:rPr lang="ru-RU" altLang="ru-RU" sz="2000" b="1" dirty="0" smtClean="0">
                <a:solidFill>
                  <a:schemeClr val="accent5"/>
                </a:solidFill>
                <a:latin typeface="Arial" panose="020B0604020202020204" pitchFamily="34" charset="0"/>
              </a:rPr>
              <a:t>(</a:t>
            </a:r>
            <a:r>
              <a:rPr lang="ru-RU" altLang="ru-RU" sz="2000" b="1" dirty="0">
                <a:solidFill>
                  <a:schemeClr val="accent5"/>
                </a:solidFill>
                <a:latin typeface="Arial" panose="020B0604020202020204" pitchFamily="34" charset="0"/>
              </a:rPr>
              <a:t>в отличие от летучих водородных соединений </a:t>
            </a:r>
            <a:r>
              <a:rPr lang="ru-RU" altLang="ru-RU" sz="2000" b="1" dirty="0" smtClean="0">
                <a:solidFill>
                  <a:schemeClr val="accent5"/>
                </a:solidFill>
                <a:latin typeface="Arial" panose="020B0604020202020204" pitchFamily="34" charset="0"/>
              </a:rPr>
              <a:t>неметаллов</a:t>
            </a:r>
            <a:r>
              <a:rPr lang="ru-RU" altLang="ru-RU" sz="2400" b="1" dirty="0" smtClean="0">
                <a:solidFill>
                  <a:schemeClr val="accent5"/>
                </a:solidFill>
                <a:latin typeface="Arial" panose="020B0604020202020204" pitchFamily="34" charset="0"/>
              </a:rPr>
              <a:t>)</a:t>
            </a:r>
          </a:p>
        </p:txBody>
      </p:sp>
      <p:sp>
        <p:nvSpPr>
          <p:cNvPr id="27651" name="Объект 6"/>
          <p:cNvSpPr>
            <a:spLocks noGrp="1"/>
          </p:cNvSpPr>
          <p:nvPr>
            <p:ph idx="4294967295"/>
          </p:nvPr>
        </p:nvSpPr>
        <p:spPr>
          <a:xfrm>
            <a:off x="6350" y="1249363"/>
            <a:ext cx="12085638" cy="5608637"/>
          </a:xfrm>
        </p:spPr>
        <p:txBody>
          <a:bodyPr/>
          <a:lstStyle/>
          <a:p>
            <a:pPr eaLnBrk="1" hangingPunct="1">
              <a:buFont typeface="Arial" panose="020B0604020202020204" pitchFamily="34" charset="0"/>
              <a:buNone/>
            </a:pPr>
            <a:r>
              <a:rPr lang="en-US" altLang="ru-RU" sz="1800" dirty="0" smtClean="0"/>
              <a:t>   </a:t>
            </a:r>
            <a:r>
              <a:rPr lang="ru-RU" altLang="ru-RU" sz="1800" b="1" dirty="0" err="1" smtClean="0">
                <a:solidFill>
                  <a:srgbClr val="D60093"/>
                </a:solidFill>
                <a:latin typeface="Arial" panose="020B0604020202020204" pitchFamily="34" charset="0"/>
              </a:rPr>
              <a:t>Причинно</a:t>
            </a:r>
            <a:r>
              <a:rPr lang="ru-RU" altLang="ru-RU" sz="1800" b="1" dirty="0" smtClean="0">
                <a:solidFill>
                  <a:srgbClr val="D60093"/>
                </a:solidFill>
                <a:latin typeface="Arial" panose="020B0604020202020204" pitchFamily="34" charset="0"/>
              </a:rPr>
              <a:t> - следственная связь между строением вещества и его свой</a:t>
            </a:r>
            <a:r>
              <a:rPr lang="en-US" altLang="ru-RU" sz="1800" b="1" dirty="0" smtClean="0">
                <a:solidFill>
                  <a:srgbClr val="D60093"/>
                </a:solidFill>
                <a:latin typeface="Arial" panose="020B0604020202020204" pitchFamily="34" charset="0"/>
              </a:rPr>
              <a:t>c</a:t>
            </a:r>
            <a:r>
              <a:rPr lang="ru-RU" altLang="ru-RU" sz="1800" b="1" dirty="0" err="1" smtClean="0">
                <a:solidFill>
                  <a:srgbClr val="D60093"/>
                </a:solidFill>
                <a:latin typeface="Arial" panose="020B0604020202020204" pitchFamily="34" charset="0"/>
              </a:rPr>
              <a:t>твами</a:t>
            </a:r>
            <a:endParaRPr lang="ru-RU" altLang="ru-RU" sz="1800" b="1" dirty="0" smtClean="0">
              <a:solidFill>
                <a:srgbClr val="D60093"/>
              </a:solidFill>
              <a:latin typeface="Arial" panose="020B0604020202020204" pitchFamily="34" charset="0"/>
            </a:endParaRPr>
          </a:p>
          <a:p>
            <a:pPr eaLnBrk="1" hangingPunct="1"/>
            <a:r>
              <a:rPr lang="ru-RU" altLang="ru-RU" sz="1800" dirty="0" smtClean="0"/>
              <a:t>Между молекулами воды  из-за их полярности и уголкового строения возникают определенного порядка </a:t>
            </a:r>
            <a:r>
              <a:rPr lang="ru-RU" altLang="ru-RU" sz="1800" b="1" dirty="0" smtClean="0"/>
              <a:t>межмолекулярные водородные связи</a:t>
            </a:r>
            <a:r>
              <a:rPr lang="en-US" altLang="ru-RU" sz="1800" dirty="0" smtClean="0"/>
              <a:t>. </a:t>
            </a:r>
            <a:r>
              <a:rPr lang="ru-RU" altLang="ru-RU" sz="1800" dirty="0" smtClean="0"/>
              <a:t>Водородные</a:t>
            </a:r>
            <a:r>
              <a:rPr lang="en-US" altLang="ru-RU" sz="1800" dirty="0" smtClean="0"/>
              <a:t> </a:t>
            </a:r>
            <a:r>
              <a:rPr lang="ru-RU" altLang="ru-RU" sz="1800" dirty="0" smtClean="0"/>
              <a:t>связи образуются</a:t>
            </a:r>
            <a:r>
              <a:rPr lang="en-US" altLang="ru-RU" sz="1800" dirty="0" smtClean="0"/>
              <a:t>  </a:t>
            </a:r>
            <a:r>
              <a:rPr lang="ru-RU" altLang="ru-RU" sz="1800" dirty="0" smtClean="0"/>
              <a:t>между кислородом одной молекулы </a:t>
            </a:r>
            <a:r>
              <a:rPr lang="en-US" altLang="ru-RU" sz="1800" dirty="0" smtClean="0"/>
              <a:t>                 </a:t>
            </a:r>
            <a:r>
              <a:rPr lang="ru-RU" altLang="ru-RU" sz="1800" dirty="0" smtClean="0"/>
              <a:t>и атомами водорода другой молекулы (одна молекула воды может удерживать до 4-х</a:t>
            </a:r>
            <a:r>
              <a:rPr lang="en-US" altLang="ru-RU" sz="1800" dirty="0" smtClean="0"/>
              <a:t> </a:t>
            </a:r>
            <a:r>
              <a:rPr lang="ru-RU" altLang="ru-RU" sz="1800" dirty="0" smtClean="0"/>
              <a:t>других молекул воды</a:t>
            </a:r>
            <a:r>
              <a:rPr lang="en-US" altLang="ru-RU" sz="1800" dirty="0" smtClean="0"/>
              <a:t>);                  </a:t>
            </a:r>
            <a:r>
              <a:rPr lang="ru-RU" altLang="ru-RU" sz="1800" b="1" dirty="0" smtClean="0"/>
              <a:t>в</a:t>
            </a:r>
            <a:r>
              <a:rPr lang="en-US" altLang="ru-RU" sz="1800" b="1" dirty="0" smtClean="0"/>
              <a:t> </a:t>
            </a:r>
            <a:r>
              <a:rPr lang="ru-RU" altLang="ru-RU" sz="1800" b="1" dirty="0" smtClean="0"/>
              <a:t>результате чего возникают особые структуры</a:t>
            </a:r>
            <a:r>
              <a:rPr lang="en-US" altLang="ru-RU" sz="1800" b="1" dirty="0" smtClean="0"/>
              <a:t> </a:t>
            </a:r>
            <a:r>
              <a:rPr lang="ru-RU" altLang="ru-RU" sz="1800" b="1" dirty="0" smtClean="0"/>
              <a:t>-  </a:t>
            </a:r>
            <a:r>
              <a:rPr lang="ru-RU" altLang="ru-RU" sz="1800" b="1" dirty="0" err="1"/>
              <a:t>ассоциаты</a:t>
            </a:r>
            <a:r>
              <a:rPr lang="ru-RU" altLang="ru-RU" sz="1800" b="1" dirty="0"/>
              <a:t> </a:t>
            </a:r>
            <a:r>
              <a:rPr lang="en-US" altLang="ru-RU" sz="1800" b="1" dirty="0"/>
              <a:t>(</a:t>
            </a:r>
            <a:r>
              <a:rPr lang="ru-RU" altLang="ru-RU" sz="1800" b="1" dirty="0"/>
              <a:t>кластеры</a:t>
            </a:r>
            <a:r>
              <a:rPr lang="ru-RU" altLang="ru-RU" sz="1800" dirty="0"/>
              <a:t>) – цепочки и кольца из множества нейтральных молекул воды- (Н</a:t>
            </a:r>
            <a:r>
              <a:rPr lang="ru-RU" altLang="ru-RU" sz="1800" baseline="-25000" dirty="0"/>
              <a:t>2</a:t>
            </a:r>
            <a:r>
              <a:rPr lang="ru-RU" altLang="ru-RU" sz="1800" dirty="0"/>
              <a:t>О)</a:t>
            </a:r>
            <a:r>
              <a:rPr lang="en-US" altLang="ru-RU" sz="1800" dirty="0"/>
              <a:t>n</a:t>
            </a:r>
            <a:r>
              <a:rPr lang="ru-RU" altLang="ru-RU" sz="1800" dirty="0"/>
              <a:t> и заряженных кластерных ионов </a:t>
            </a:r>
            <a:r>
              <a:rPr lang="ru-RU" altLang="ru-RU" sz="1800" dirty="0" smtClean="0"/>
              <a:t>–</a:t>
            </a:r>
            <a:r>
              <a:rPr lang="en-US" altLang="ru-RU" sz="1800" dirty="0" smtClean="0"/>
              <a:t> </a:t>
            </a:r>
            <a:r>
              <a:rPr lang="ru-RU" altLang="ru-RU" sz="1800" dirty="0"/>
              <a:t>(</a:t>
            </a:r>
            <a:r>
              <a:rPr lang="ru-RU" altLang="ru-RU" sz="1800" dirty="0" smtClean="0"/>
              <a:t>(Н</a:t>
            </a:r>
            <a:r>
              <a:rPr lang="ru-RU" altLang="ru-RU" sz="1800" baseline="-25000" dirty="0" smtClean="0"/>
              <a:t>2</a:t>
            </a:r>
            <a:r>
              <a:rPr lang="ru-RU" sz="1800" i="1" dirty="0"/>
              <a:t> </a:t>
            </a:r>
            <a:r>
              <a:rPr lang="ru-RU" altLang="ru-RU" sz="1800" dirty="0" smtClean="0"/>
              <a:t>О)</a:t>
            </a:r>
            <a:r>
              <a:rPr lang="en-US" altLang="ru-RU" sz="1800" baseline="-25000" dirty="0" smtClean="0"/>
              <a:t>n</a:t>
            </a:r>
            <a:r>
              <a:rPr lang="en-US" altLang="ru-RU" sz="1800" dirty="0" smtClean="0"/>
              <a:t> </a:t>
            </a:r>
            <a:r>
              <a:rPr lang="ru-RU" altLang="ru-RU" sz="1800" dirty="0" smtClean="0"/>
              <a:t>)</a:t>
            </a:r>
            <a:r>
              <a:rPr lang="en-US" altLang="ru-RU" sz="1800" baseline="30000" dirty="0" smtClean="0"/>
              <a:t>+</a:t>
            </a:r>
            <a:r>
              <a:rPr lang="en-US" altLang="ru-RU" sz="1800" dirty="0" smtClean="0"/>
              <a:t>, </a:t>
            </a:r>
            <a:r>
              <a:rPr lang="ru-RU" altLang="ru-RU" sz="1800" dirty="0" smtClean="0"/>
              <a:t>((Н</a:t>
            </a:r>
            <a:r>
              <a:rPr lang="ru-RU" altLang="ru-RU" sz="1800" baseline="-25000" dirty="0" smtClean="0"/>
              <a:t>2</a:t>
            </a:r>
            <a:r>
              <a:rPr lang="ru-RU" altLang="ru-RU" sz="1800" dirty="0" smtClean="0"/>
              <a:t>О)</a:t>
            </a:r>
            <a:r>
              <a:rPr lang="en-US" altLang="ru-RU" sz="1800" baseline="-25000" dirty="0" smtClean="0"/>
              <a:t>n</a:t>
            </a:r>
            <a:r>
              <a:rPr lang="en-US" altLang="ru-RU" sz="1800" dirty="0" smtClean="0"/>
              <a:t> </a:t>
            </a:r>
            <a:r>
              <a:rPr lang="ru-RU" altLang="ru-RU" sz="1800" dirty="0" smtClean="0"/>
              <a:t>)</a:t>
            </a:r>
            <a:r>
              <a:rPr lang="en-US" altLang="ru-RU" sz="1800" baseline="30000" dirty="0" smtClean="0"/>
              <a:t>-</a:t>
            </a:r>
            <a:r>
              <a:rPr lang="ru-RU" altLang="ru-RU" sz="1800" dirty="0" smtClean="0"/>
              <a:t> (образование которых возможно в результате взаимодействия кластеров с ионами</a:t>
            </a:r>
            <a:r>
              <a:rPr lang="en-US" altLang="ru-RU" sz="1800" dirty="0" smtClean="0"/>
              <a:t>, </a:t>
            </a:r>
            <a:r>
              <a:rPr lang="ru-RU" altLang="ru-RU" sz="1800" dirty="0" smtClean="0"/>
              <a:t>образующимися в ходе  </a:t>
            </a:r>
            <a:r>
              <a:rPr lang="ru-RU" altLang="ru-RU" sz="1800" dirty="0" err="1" smtClean="0"/>
              <a:t>автопротолиза</a:t>
            </a:r>
            <a:r>
              <a:rPr lang="ru-RU" altLang="ru-RU" sz="1800" dirty="0" smtClean="0"/>
              <a:t>)</a:t>
            </a:r>
            <a:r>
              <a:rPr lang="en-US" altLang="ru-RU" sz="1800" dirty="0" smtClean="0"/>
              <a:t>, </a:t>
            </a:r>
            <a:r>
              <a:rPr lang="ru-RU" altLang="ru-RU" sz="1800" dirty="0" smtClean="0"/>
              <a:t>число которых может достигать от несколько сотен до тысяч единиц</a:t>
            </a:r>
            <a:r>
              <a:rPr lang="en-US" altLang="ru-RU" sz="1800" dirty="0" smtClean="0"/>
              <a:t>. </a:t>
            </a:r>
            <a:r>
              <a:rPr lang="ru-RU" altLang="ru-RU" sz="1800" dirty="0" smtClean="0"/>
              <a:t>Хотя каждая из водородных связей довольно слабая (в воде они легко разрушаются и быстро восстанавливаются</a:t>
            </a:r>
            <a:r>
              <a:rPr lang="en-US" altLang="ru-RU" sz="1800" dirty="0" smtClean="0"/>
              <a:t>,</a:t>
            </a:r>
            <a:r>
              <a:rPr lang="ru-RU" altLang="ru-RU" sz="1800" dirty="0" smtClean="0"/>
              <a:t> что делает структуру воды очень непостоянной и изменчивой</a:t>
            </a:r>
            <a:r>
              <a:rPr lang="en-US" altLang="ru-RU" sz="1800" dirty="0" smtClean="0"/>
              <a:t> </a:t>
            </a:r>
            <a:r>
              <a:rPr lang="ru-RU" altLang="ru-RU" sz="1800" dirty="0" smtClean="0"/>
              <a:t>во времени)</a:t>
            </a:r>
            <a:r>
              <a:rPr lang="en-US" altLang="ru-RU" sz="1800" dirty="0" smtClean="0"/>
              <a:t>, </a:t>
            </a:r>
            <a:r>
              <a:rPr lang="ru-RU" altLang="ru-RU" sz="1800" dirty="0" smtClean="0"/>
              <a:t> суммарно же</a:t>
            </a:r>
            <a:r>
              <a:rPr lang="en-US" altLang="ru-RU" sz="1800" dirty="0" smtClean="0"/>
              <a:t> </a:t>
            </a:r>
            <a:r>
              <a:rPr lang="ru-RU" altLang="ru-RU" sz="1800" dirty="0" smtClean="0"/>
              <a:t>они обеспечивают более прочную конструкцию вещества</a:t>
            </a:r>
            <a:r>
              <a:rPr lang="en-US" altLang="ru-RU" sz="1800" dirty="0" smtClean="0"/>
              <a:t>, </a:t>
            </a:r>
            <a:r>
              <a:rPr lang="ru-RU" altLang="ru-RU" sz="1800" dirty="0" smtClean="0"/>
              <a:t>в результате чего</a:t>
            </a:r>
            <a:r>
              <a:rPr lang="en-US" altLang="ru-RU" sz="1800" dirty="0" smtClean="0"/>
              <a:t> </a:t>
            </a:r>
            <a:r>
              <a:rPr lang="ru-RU" altLang="ru-RU" sz="1800" dirty="0" smtClean="0"/>
              <a:t>расстояние между частицами  становится как у жидкостей (в определенных интервалах температур и давления)</a:t>
            </a:r>
            <a:r>
              <a:rPr lang="en-US" altLang="ru-RU" sz="1800" dirty="0" smtClean="0"/>
              <a:t>.</a:t>
            </a:r>
            <a:r>
              <a:rPr lang="ru-RU" altLang="ru-RU" sz="1800" dirty="0" smtClean="0"/>
              <a:t> </a:t>
            </a:r>
            <a:r>
              <a:rPr lang="en-US" altLang="ru-RU" sz="1800" dirty="0" smtClean="0"/>
              <a:t> </a:t>
            </a:r>
            <a:r>
              <a:rPr lang="ru-RU" altLang="ru-RU" sz="1800" b="1" dirty="0" smtClean="0"/>
              <a:t>Воду можно считать «жидким кристаллом» или «кристаллической водой»</a:t>
            </a:r>
            <a:r>
              <a:rPr lang="ru-RU" altLang="ru-RU" sz="1800" dirty="0" smtClean="0"/>
              <a:t> </a:t>
            </a:r>
            <a:r>
              <a:rPr lang="ru-RU" altLang="ru-RU" sz="1800" u="sng" dirty="0" smtClean="0"/>
              <a:t>ввиду наличия сложных структур (кластеров) с максимально высоким упорядочением </a:t>
            </a:r>
            <a:r>
              <a:rPr lang="en-US" altLang="ru-RU" sz="1800" dirty="0" smtClean="0"/>
              <a:t>. </a:t>
            </a:r>
            <a:r>
              <a:rPr lang="ru-RU" altLang="ru-RU" sz="1800" b="1" dirty="0" smtClean="0"/>
              <a:t>При тех же самых условиях</a:t>
            </a:r>
            <a:r>
              <a:rPr lang="en-US" altLang="ru-RU" sz="1800" b="1" dirty="0" smtClean="0"/>
              <a:t>,</a:t>
            </a:r>
            <a:r>
              <a:rPr lang="ru-RU" altLang="ru-RU" sz="1800" b="1" dirty="0" smtClean="0"/>
              <a:t> например</a:t>
            </a:r>
            <a:r>
              <a:rPr lang="en-US" altLang="ru-RU" sz="1800" b="1" dirty="0" smtClean="0"/>
              <a:t>, </a:t>
            </a:r>
            <a:r>
              <a:rPr lang="ru-RU" altLang="ru-RU" sz="1800" b="1" dirty="0" smtClean="0"/>
              <a:t>сероводород – газ</a:t>
            </a:r>
            <a:r>
              <a:rPr lang="en-US" altLang="ru-RU" sz="1800" dirty="0" smtClean="0"/>
              <a:t>. </a:t>
            </a:r>
            <a:r>
              <a:rPr lang="ru-RU" altLang="ru-RU" sz="1800" u="sng" dirty="0" err="1" smtClean="0"/>
              <a:t>Электроотрицательность</a:t>
            </a:r>
            <a:r>
              <a:rPr lang="ru-RU" altLang="ru-RU" sz="1800" u="sng" dirty="0" smtClean="0"/>
              <a:t> у серы меньше</a:t>
            </a:r>
            <a:r>
              <a:rPr lang="en-US" altLang="ru-RU" sz="1800" u="sng" dirty="0" smtClean="0"/>
              <a:t>, </a:t>
            </a:r>
            <a:r>
              <a:rPr lang="ru-RU" altLang="ru-RU" sz="1800" u="sng" dirty="0" smtClean="0"/>
              <a:t>чем у кислорода</a:t>
            </a:r>
            <a:r>
              <a:rPr lang="en-US" altLang="ru-RU" sz="1800" u="sng" dirty="0" smtClean="0"/>
              <a:t>,</a:t>
            </a:r>
            <a:r>
              <a:rPr lang="ru-RU" altLang="ru-RU" sz="1800" u="sng" dirty="0" smtClean="0"/>
              <a:t> а радиус атома больший</a:t>
            </a:r>
            <a:r>
              <a:rPr lang="en-US" altLang="ru-RU" sz="1800" u="sng" dirty="0" smtClean="0"/>
              <a:t>: </a:t>
            </a:r>
            <a:r>
              <a:rPr lang="ru-RU" altLang="ru-RU" sz="1800" u="sng" dirty="0" smtClean="0"/>
              <a:t>водородных связей между молекулами не возникает</a:t>
            </a:r>
            <a:r>
              <a:rPr lang="en-US" altLang="ru-RU" sz="1800" u="sng" dirty="0" smtClean="0"/>
              <a:t> </a:t>
            </a:r>
            <a:r>
              <a:rPr lang="ru-RU" altLang="ru-RU" sz="1800" u="sng" dirty="0" smtClean="0"/>
              <a:t>и межмолекулярное взаимодействие остается слабым</a:t>
            </a:r>
            <a:r>
              <a:rPr lang="en-US" altLang="ru-RU" sz="1800" u="sng" dirty="0" smtClean="0"/>
              <a:t>, </a:t>
            </a:r>
            <a:r>
              <a:rPr lang="ru-RU" altLang="ru-RU" sz="1800" u="sng" dirty="0" smtClean="0"/>
              <a:t>хотя у сероводорода большая молекулярная масса</a:t>
            </a:r>
            <a:r>
              <a:rPr lang="en-US" altLang="ru-RU" sz="1800" u="sng" dirty="0" smtClean="0"/>
              <a:t>                        </a:t>
            </a:r>
            <a:endParaRPr lang="ru-RU" altLang="ru-RU" sz="1800" u="sng" dirty="0" smtClean="0"/>
          </a:p>
        </p:txBody>
      </p:sp>
      <p:graphicFrame>
        <p:nvGraphicFramePr>
          <p:cNvPr id="27652" name="Object 4"/>
          <p:cNvGraphicFramePr>
            <a:graphicFrameLocks noChangeAspect="1"/>
          </p:cNvGraphicFramePr>
          <p:nvPr/>
        </p:nvGraphicFramePr>
        <p:xfrm>
          <a:off x="2301875" y="5248275"/>
          <a:ext cx="1965325" cy="1303338"/>
        </p:xfrm>
        <a:graphic>
          <a:graphicData uri="http://schemas.openxmlformats.org/presentationml/2006/ole">
            <mc:AlternateContent xmlns:mc="http://schemas.openxmlformats.org/markup-compatibility/2006">
              <mc:Choice xmlns:v="urn:schemas-microsoft-com:vml" Requires="v">
                <p:oleObj spid="_x0000_s28516" name="Image" r:id="rId4" imgW="5600000" imgH="3200000" progId="Photoshop.Image.9">
                  <p:embed/>
                </p:oleObj>
              </mc:Choice>
              <mc:Fallback>
                <p:oleObj name="Image" r:id="rId4" imgW="5600000" imgH="3200000" progId="Photoshop.Image.9">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75" y="5248275"/>
                        <a:ext cx="196532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653"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363" y="5413375"/>
            <a:ext cx="8969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Объект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0776" y="5386032"/>
            <a:ext cx="1081087" cy="117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1"/>
          <p:cNvSpPr txBox="1">
            <a:spLocks noChangeArrowheads="1"/>
          </p:cNvSpPr>
          <p:nvPr/>
        </p:nvSpPr>
        <p:spPr bwMode="auto">
          <a:xfrm>
            <a:off x="-134938" y="6486525"/>
            <a:ext cx="122078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000">
                <a:solidFill>
                  <a:srgbClr val="D60093"/>
                </a:solidFill>
              </a:rPr>
              <a:t>   Наличие водородных связей в воде объясняет и некоторые другие ее уникальные (аномальные) свойства </a:t>
            </a:r>
          </a:p>
        </p:txBody>
      </p:sp>
      <p:sp>
        <p:nvSpPr>
          <p:cNvPr id="3" name="TextBox 2"/>
          <p:cNvSpPr txBox="1"/>
          <p:nvPr/>
        </p:nvSpPr>
        <p:spPr>
          <a:xfrm>
            <a:off x="4244975" y="5187950"/>
            <a:ext cx="2955925" cy="1323975"/>
          </a:xfrm>
          <a:prstGeom prst="rect">
            <a:avLst/>
          </a:prstGeom>
          <a:solidFill>
            <a:schemeClr val="accent6">
              <a:lumMod val="20000"/>
              <a:lumOff val="80000"/>
            </a:schemeClr>
          </a:solidFill>
          <a:ln>
            <a:solidFill>
              <a:srgbClr val="990033"/>
            </a:solidFill>
          </a:ln>
        </p:spPr>
        <p:txBody>
          <a:bodyPr>
            <a:spAutoFit/>
          </a:bodyPr>
          <a:lstStyle/>
          <a:p>
            <a:pPr algn="ctr">
              <a:defRPr/>
            </a:pPr>
            <a:r>
              <a:rPr lang="ru-RU" sz="1600" b="0" dirty="0">
                <a:solidFill>
                  <a:srgbClr val="0070C0"/>
                </a:solidFill>
              </a:rPr>
              <a:t>Водородная связь</a:t>
            </a:r>
            <a:r>
              <a:rPr lang="en-US" sz="1600" b="0" dirty="0">
                <a:solidFill>
                  <a:srgbClr val="0070C0"/>
                </a:solidFill>
              </a:rPr>
              <a:t>,</a:t>
            </a:r>
            <a:r>
              <a:rPr lang="ru-RU" sz="1600" b="0" dirty="0">
                <a:solidFill>
                  <a:srgbClr val="0070C0"/>
                </a:solidFill>
              </a:rPr>
              <a:t> помимо электростатической природы</a:t>
            </a:r>
            <a:r>
              <a:rPr lang="en-US" sz="1600" b="0" dirty="0">
                <a:solidFill>
                  <a:srgbClr val="0070C0"/>
                </a:solidFill>
              </a:rPr>
              <a:t>,</a:t>
            </a:r>
            <a:r>
              <a:rPr lang="ru-RU" sz="1600" b="0" dirty="0">
                <a:solidFill>
                  <a:srgbClr val="0070C0"/>
                </a:solidFill>
              </a:rPr>
              <a:t> на 10</a:t>
            </a:r>
            <a:r>
              <a:rPr lang="en-US" sz="1600" b="0" dirty="0">
                <a:solidFill>
                  <a:srgbClr val="0070C0"/>
                </a:solidFill>
              </a:rPr>
              <a:t>% </a:t>
            </a:r>
            <a:r>
              <a:rPr lang="ru-RU" sz="1600" b="0" dirty="0">
                <a:solidFill>
                  <a:srgbClr val="0070C0"/>
                </a:solidFill>
              </a:rPr>
              <a:t>имеет ковалентный характер</a:t>
            </a:r>
            <a:r>
              <a:rPr lang="en-US" sz="1600" b="0" dirty="0">
                <a:solidFill>
                  <a:srgbClr val="0070C0"/>
                </a:solidFill>
              </a:rPr>
              <a:t> (</a:t>
            </a:r>
            <a:r>
              <a:rPr lang="ru-RU" sz="1600" b="0" dirty="0">
                <a:solidFill>
                  <a:srgbClr val="0070C0"/>
                </a:solidFill>
              </a:rPr>
              <a:t>результат донорно-акцепторного взаимодействия)</a:t>
            </a:r>
          </a:p>
        </p:txBody>
      </p:sp>
      <p:pic>
        <p:nvPicPr>
          <p:cNvPr id="27657" name="Объект 3" descr="http://scorcher.ru/art/chemistry/chemisnry1_files/20090522074044.jp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9226550" y="15875"/>
            <a:ext cx="2538413"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Рисунок 12" descr="http://scorcher.ru/art/chemistry/chemisnry1_files/2009052207414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1863" y="5248275"/>
            <a:ext cx="12096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Объект 3" descr="http://scorcher.ru/art/chemistry/chemisnry1_files/20090522074024.jpg"/>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8413750" y="5076825"/>
            <a:ext cx="3778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Рисунок 1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815763" y="0"/>
            <a:ext cx="379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Рисунок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930063" y="6499225"/>
            <a:ext cx="261937"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1250"/>
                                        <p:tgtEl>
                                          <p:spTgt spid="29698"/>
                                        </p:tgtEl>
                                      </p:cBhvr>
                                    </p:animEffect>
                                    <p:anim calcmode="lin" valueType="num">
                                      <p:cBhvr>
                                        <p:cTn id="8" dur="1250" fill="hold"/>
                                        <p:tgtEl>
                                          <p:spTgt spid="29698"/>
                                        </p:tgtEl>
                                        <p:attrNameLst>
                                          <p:attrName>ppt_x</p:attrName>
                                        </p:attrNameLst>
                                      </p:cBhvr>
                                      <p:tavLst>
                                        <p:tav tm="0">
                                          <p:val>
                                            <p:strVal val="#ppt_x"/>
                                          </p:val>
                                        </p:tav>
                                        <p:tav tm="100000">
                                          <p:val>
                                            <p:strVal val="#ppt_x"/>
                                          </p:val>
                                        </p:tav>
                                      </p:tavLst>
                                    </p:anim>
                                    <p:anim calcmode="lin" valueType="num">
                                      <p:cBhvr>
                                        <p:cTn id="9" dur="125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49213"/>
            <a:ext cx="10601325" cy="419101"/>
          </a:xfrm>
          <a:solidFill>
            <a:schemeClr val="accent1">
              <a:lumMod val="40000"/>
              <a:lumOff val="60000"/>
            </a:schemeClr>
          </a:solidFill>
          <a:ln>
            <a:solidFill>
              <a:srgbClr val="990099"/>
            </a:solidFill>
          </a:ln>
        </p:spPr>
        <p:txBody>
          <a:bodyPr/>
          <a:lstStyle/>
          <a:p>
            <a:pPr>
              <a:defRPr/>
            </a:pPr>
            <a:r>
              <a:rPr lang="ru-RU" b="1" dirty="0" smtClean="0"/>
              <a:t>   </a:t>
            </a:r>
            <a:r>
              <a:rPr lang="en-US" b="1" dirty="0" smtClean="0"/>
              <a:t>      </a:t>
            </a:r>
            <a:r>
              <a:rPr lang="ru-RU" b="1" dirty="0" smtClean="0">
                <a:solidFill>
                  <a:schemeClr val="accent1">
                    <a:lumMod val="75000"/>
                  </a:schemeClr>
                </a:solidFill>
              </a:rPr>
              <a:t> </a:t>
            </a:r>
            <a:r>
              <a:rPr lang="ru-RU" sz="2800" b="1" dirty="0" smtClean="0">
                <a:solidFill>
                  <a:schemeClr val="accent5">
                    <a:lumMod val="75000"/>
                  </a:schemeClr>
                </a:solidFill>
              </a:rPr>
              <a:t>О современных моделях жидкой и твердой воды</a:t>
            </a:r>
            <a:endParaRPr lang="ru-RU" sz="2800" b="1" dirty="0">
              <a:solidFill>
                <a:schemeClr val="accent5">
                  <a:lumMod val="75000"/>
                </a:schemeClr>
              </a:solidFill>
            </a:endParaRPr>
          </a:p>
        </p:txBody>
      </p:sp>
      <p:sp>
        <p:nvSpPr>
          <p:cNvPr id="3" name="Объект 2"/>
          <p:cNvSpPr>
            <a:spLocks noGrp="1"/>
          </p:cNvSpPr>
          <p:nvPr>
            <p:ph idx="1"/>
          </p:nvPr>
        </p:nvSpPr>
        <p:spPr>
          <a:xfrm>
            <a:off x="0" y="428625"/>
            <a:ext cx="12163425" cy="6464300"/>
          </a:xfrm>
          <a:solidFill>
            <a:schemeClr val="accent4">
              <a:lumMod val="20000"/>
              <a:lumOff val="80000"/>
            </a:schemeClr>
          </a:solidFill>
        </p:spPr>
        <p:txBody>
          <a:bodyPr/>
          <a:lstStyle/>
          <a:p>
            <a:pPr>
              <a:defRPr/>
            </a:pPr>
            <a:r>
              <a:rPr lang="ru-RU" altLang="ru-RU" sz="1600" b="1" dirty="0" smtClean="0"/>
              <a:t>Еще во второй половине </a:t>
            </a:r>
            <a:r>
              <a:rPr lang="en-US" altLang="ru-RU" sz="1600" b="1" dirty="0" smtClean="0"/>
              <a:t>XX </a:t>
            </a:r>
            <a:r>
              <a:rPr lang="ru-RU" altLang="ru-RU" sz="1600" b="1" dirty="0" smtClean="0"/>
              <a:t>века </a:t>
            </a:r>
            <a:r>
              <a:rPr lang="ru-RU" altLang="ru-RU" sz="1600" dirty="0" smtClean="0"/>
              <a:t>строение воды было представлено двумя группами моделей</a:t>
            </a:r>
            <a:r>
              <a:rPr lang="en-US" altLang="ru-RU" sz="1600" dirty="0" smtClean="0"/>
              <a:t>: </a:t>
            </a:r>
            <a:r>
              <a:rPr lang="ru-RU" altLang="ru-RU" sz="1600" dirty="0" err="1" smtClean="0"/>
              <a:t>ассоциатами</a:t>
            </a:r>
            <a:r>
              <a:rPr lang="ru-RU" altLang="ru-RU" sz="1600" dirty="0" smtClean="0"/>
              <a:t>-кластерами и </a:t>
            </a:r>
            <a:r>
              <a:rPr lang="ru-RU" altLang="ru-RU" sz="1600" dirty="0" err="1" smtClean="0"/>
              <a:t>ассоциатами-клатратами</a:t>
            </a:r>
            <a:r>
              <a:rPr lang="en-US" altLang="ru-RU" sz="1600" dirty="0" smtClean="0"/>
              <a:t>. </a:t>
            </a:r>
            <a:r>
              <a:rPr lang="ru-RU" altLang="ru-RU" sz="1600" u="sng" dirty="0" err="1" smtClean="0"/>
              <a:t>Ассоциаты</a:t>
            </a:r>
            <a:r>
              <a:rPr lang="ru-RU" altLang="ru-RU" sz="1600" u="sng" dirty="0" smtClean="0"/>
              <a:t> – кластеры  </a:t>
            </a:r>
            <a:r>
              <a:rPr lang="ru-RU" altLang="ru-RU" sz="1600" dirty="0" smtClean="0"/>
              <a:t>– множество молекул воды</a:t>
            </a:r>
            <a:r>
              <a:rPr lang="en-US" altLang="ru-RU" sz="1600" dirty="0" smtClean="0"/>
              <a:t>, </a:t>
            </a:r>
            <a:r>
              <a:rPr lang="ru-RU" altLang="ru-RU" sz="1600" dirty="0" smtClean="0"/>
              <a:t>связанных водородными связями</a:t>
            </a:r>
            <a:r>
              <a:rPr lang="en-US" altLang="ru-RU" sz="1600" dirty="0" smtClean="0"/>
              <a:t>; </a:t>
            </a:r>
            <a:r>
              <a:rPr lang="ru-RU" altLang="ru-RU" sz="1600" dirty="0" smtClean="0"/>
              <a:t>при этом</a:t>
            </a:r>
            <a:r>
              <a:rPr lang="en-US" altLang="ru-RU" sz="1600" dirty="0" smtClean="0"/>
              <a:t> </a:t>
            </a:r>
            <a:r>
              <a:rPr lang="ru-RU" altLang="ru-RU" sz="1600" dirty="0" smtClean="0"/>
              <a:t>образуются макромолекулы воды</a:t>
            </a:r>
            <a:r>
              <a:rPr lang="en-US" altLang="ru-RU" sz="1600" dirty="0" smtClean="0"/>
              <a:t>,</a:t>
            </a:r>
            <a:r>
              <a:rPr lang="ru-RU" altLang="ru-RU" sz="1600" dirty="0" smtClean="0"/>
              <a:t> которые плавают в море как одиночных молекул воды</a:t>
            </a:r>
            <a:r>
              <a:rPr lang="en-US" altLang="ru-RU" sz="1600" dirty="0" smtClean="0"/>
              <a:t>,</a:t>
            </a:r>
            <a:r>
              <a:rPr lang="ru-RU" altLang="ru-RU" sz="1600" dirty="0" smtClean="0"/>
              <a:t> так и друг с другом связанных водородными связями  и</a:t>
            </a:r>
            <a:r>
              <a:rPr lang="en-US" altLang="ru-RU" sz="1600" dirty="0" smtClean="0"/>
              <a:t> </a:t>
            </a:r>
            <a:r>
              <a:rPr lang="ru-RU" altLang="ru-RU" sz="1600" dirty="0" smtClean="0"/>
              <a:t>не</a:t>
            </a:r>
            <a:r>
              <a:rPr lang="en-US" altLang="ru-RU" sz="1600" dirty="0" smtClean="0"/>
              <a:t> </a:t>
            </a:r>
            <a:r>
              <a:rPr lang="ru-RU" altLang="ru-RU" sz="1600" dirty="0" smtClean="0"/>
              <a:t>входящих в </a:t>
            </a:r>
            <a:r>
              <a:rPr lang="ru-RU" altLang="ru-RU" sz="1600" dirty="0" err="1" smtClean="0"/>
              <a:t>ассоциаты</a:t>
            </a:r>
            <a:r>
              <a:rPr lang="en-US" altLang="ru-RU" sz="1600" dirty="0" smtClean="0"/>
              <a:t>. </a:t>
            </a:r>
            <a:r>
              <a:rPr lang="ru-RU" altLang="ru-RU" sz="1600" u="sng" dirty="0" err="1" smtClean="0"/>
              <a:t>Ассоциаты</a:t>
            </a:r>
            <a:r>
              <a:rPr lang="ru-RU" altLang="ru-RU" sz="1600" u="sng" dirty="0" smtClean="0"/>
              <a:t> - </a:t>
            </a:r>
            <a:r>
              <a:rPr lang="ru-RU" altLang="ru-RU" sz="1600" u="sng" dirty="0" err="1" smtClean="0"/>
              <a:t>клатраты</a:t>
            </a:r>
            <a:r>
              <a:rPr lang="ru-RU" altLang="ru-RU" sz="1600" dirty="0" smtClean="0"/>
              <a:t>  – множество молекул воды</a:t>
            </a:r>
            <a:r>
              <a:rPr lang="en-US" altLang="ru-RU" sz="1600" dirty="0" smtClean="0"/>
              <a:t>, </a:t>
            </a:r>
            <a:r>
              <a:rPr lang="ru-RU" altLang="ru-RU" sz="1600" dirty="0" smtClean="0"/>
              <a:t>связанных водородными связями</a:t>
            </a:r>
            <a:r>
              <a:rPr lang="en-US" altLang="ru-RU" sz="1600" dirty="0" smtClean="0"/>
              <a:t>; </a:t>
            </a:r>
            <a:r>
              <a:rPr lang="ru-RU" altLang="ru-RU" sz="1600" dirty="0" smtClean="0"/>
              <a:t> при этом так же образуются макромолекулы в</a:t>
            </a:r>
            <a:r>
              <a:rPr lang="en-US" altLang="ru-RU" sz="1600" dirty="0" smtClean="0"/>
              <a:t> </a:t>
            </a:r>
            <a:r>
              <a:rPr lang="ru-RU" altLang="ru-RU" sz="1600" dirty="0" smtClean="0"/>
              <a:t>виде непрерывной сетки (каркаса)</a:t>
            </a:r>
            <a:r>
              <a:rPr lang="en-US" altLang="ru-RU" sz="1600" dirty="0" smtClean="0"/>
              <a:t>, </a:t>
            </a:r>
            <a:r>
              <a:rPr lang="ru-RU" altLang="ru-RU" sz="1600" dirty="0" smtClean="0"/>
              <a:t>содержащей пустоты</a:t>
            </a:r>
            <a:r>
              <a:rPr lang="en-US" altLang="ru-RU" sz="1600" dirty="0" smtClean="0"/>
              <a:t>, </a:t>
            </a:r>
            <a:r>
              <a:rPr lang="ru-RU" altLang="ru-RU" sz="1600" dirty="0" smtClean="0"/>
              <a:t>в которых размещаются молекулы воды</a:t>
            </a:r>
            <a:r>
              <a:rPr lang="en-US" altLang="ru-RU" sz="1600" dirty="0" smtClean="0"/>
              <a:t> (</a:t>
            </a:r>
            <a:r>
              <a:rPr lang="ru-RU" altLang="ru-RU" sz="1600" dirty="0" smtClean="0"/>
              <a:t>пустотные молекулы)</a:t>
            </a:r>
            <a:r>
              <a:rPr lang="en-US" altLang="ru-RU" sz="1600" dirty="0" smtClean="0"/>
              <a:t>,</a:t>
            </a:r>
            <a:r>
              <a:rPr lang="ru-RU" altLang="ru-RU" sz="1600" dirty="0" smtClean="0"/>
              <a:t> присутствующие в воде в очень небольших количествах и</a:t>
            </a:r>
            <a:r>
              <a:rPr lang="en-US" altLang="ru-RU" sz="1600" dirty="0" smtClean="0"/>
              <a:t> </a:t>
            </a:r>
            <a:r>
              <a:rPr lang="ru-RU" altLang="ru-RU" sz="1600" dirty="0" smtClean="0"/>
              <a:t>не образующие связи с молекулами каркаса</a:t>
            </a:r>
            <a:r>
              <a:rPr lang="en-US" altLang="ru-RU" sz="1600" dirty="0" smtClean="0"/>
              <a:t> (</a:t>
            </a:r>
            <a:r>
              <a:rPr lang="ru-RU" altLang="ru-RU" sz="1600" dirty="0" smtClean="0"/>
              <a:t>по одной из научных версий) и образующие водородные связи между пустотными и каркасными молекулами (по другой версии)</a:t>
            </a:r>
            <a:r>
              <a:rPr lang="en-US" altLang="ru-RU" sz="1600" dirty="0" smtClean="0"/>
              <a:t>; </a:t>
            </a:r>
            <a:r>
              <a:rPr lang="ru-RU" altLang="ru-RU" sz="1600" dirty="0" smtClean="0"/>
              <a:t>либо в природных условиях полости могут занимать молекулы газов</a:t>
            </a:r>
            <a:r>
              <a:rPr lang="en-US" altLang="ru-RU" sz="1600" dirty="0" smtClean="0"/>
              <a:t>,</a:t>
            </a:r>
            <a:r>
              <a:rPr lang="ru-RU" altLang="ru-RU" sz="1600" dirty="0" smtClean="0"/>
              <a:t> например</a:t>
            </a:r>
            <a:r>
              <a:rPr lang="en-US" altLang="ru-RU" sz="1600" dirty="0" smtClean="0"/>
              <a:t>, </a:t>
            </a:r>
            <a:r>
              <a:rPr lang="ru-RU" altLang="ru-RU" sz="1600" dirty="0" smtClean="0"/>
              <a:t>метан</a:t>
            </a:r>
            <a:r>
              <a:rPr lang="en-US" altLang="ru-RU" sz="1600" dirty="0" smtClean="0"/>
              <a:t>,</a:t>
            </a:r>
            <a:r>
              <a:rPr lang="ru-RU" altLang="ru-RU" sz="1600" dirty="0" smtClean="0"/>
              <a:t> образуя кристаллогидраты</a:t>
            </a:r>
            <a:r>
              <a:rPr lang="en-US" altLang="ru-RU" sz="1600" dirty="0" smtClean="0"/>
              <a:t>.                                                                                                                                             </a:t>
            </a:r>
            <a:r>
              <a:rPr lang="ru-RU" altLang="ru-RU" sz="1600" dirty="0" smtClean="0"/>
              <a:t>Число молекул</a:t>
            </a:r>
            <a:r>
              <a:rPr lang="en-US" altLang="ru-RU" sz="1600" dirty="0" smtClean="0"/>
              <a:t> </a:t>
            </a:r>
            <a:r>
              <a:rPr lang="ru-RU" altLang="ru-RU" sz="1600" dirty="0" smtClean="0"/>
              <a:t>воды</a:t>
            </a:r>
            <a:r>
              <a:rPr lang="en-US" altLang="ru-RU" sz="1600" dirty="0" smtClean="0"/>
              <a:t>, </a:t>
            </a:r>
            <a:r>
              <a:rPr lang="ru-RU" altLang="ru-RU" sz="1600" dirty="0" smtClean="0"/>
              <a:t>входящих в </a:t>
            </a:r>
            <a:r>
              <a:rPr lang="ru-RU" altLang="ru-RU" sz="1600" dirty="0" err="1" smtClean="0"/>
              <a:t>ассоциаты</a:t>
            </a:r>
            <a:r>
              <a:rPr lang="en-US" altLang="ru-RU" sz="1600" dirty="0" smtClean="0"/>
              <a:t>, </a:t>
            </a:r>
            <a:r>
              <a:rPr lang="ru-RU" altLang="ru-RU" sz="1600" dirty="0" smtClean="0"/>
              <a:t>может достигать сотни и тысячи единиц</a:t>
            </a:r>
          </a:p>
          <a:p>
            <a:pPr>
              <a:defRPr/>
            </a:pPr>
            <a:r>
              <a:rPr lang="ru-RU" altLang="ru-RU" sz="1800" b="1" dirty="0" smtClean="0"/>
              <a:t>В настоящее время </a:t>
            </a:r>
            <a:r>
              <a:rPr lang="ru-RU" altLang="ru-RU" sz="1800" dirty="0" smtClean="0"/>
              <a:t>существование некоторых структур кластеров и каркасов не только рассчитаны теоретически</a:t>
            </a:r>
            <a:r>
              <a:rPr lang="en-US" altLang="ru-RU" sz="1800" dirty="0" smtClean="0"/>
              <a:t>, </a:t>
            </a:r>
            <a:r>
              <a:rPr lang="ru-RU" altLang="ru-RU" sz="1800" dirty="0" smtClean="0"/>
              <a:t>но и подтверждены опытным путем с помощью различных физических методов анализа</a:t>
            </a:r>
            <a:r>
              <a:rPr lang="en-US" altLang="ru-RU" sz="1800" dirty="0" smtClean="0"/>
              <a:t>. </a:t>
            </a:r>
            <a:r>
              <a:rPr lang="ru-RU" altLang="ru-RU" sz="1800" dirty="0" smtClean="0"/>
              <a:t>См</a:t>
            </a:r>
            <a:r>
              <a:rPr lang="en-US" altLang="ru-RU" sz="1800" dirty="0" smtClean="0"/>
              <a:t>.</a:t>
            </a:r>
            <a:r>
              <a:rPr lang="ru-RU" altLang="ru-RU" sz="1800" dirty="0" smtClean="0"/>
              <a:t> их фото и рисунки далее</a:t>
            </a:r>
            <a:r>
              <a:rPr lang="en-US" altLang="ru-RU" sz="1800" dirty="0" smtClean="0"/>
              <a:t>                                                                                                                                        </a:t>
            </a:r>
            <a:r>
              <a:rPr lang="ru-RU" altLang="ru-RU" sz="1800" u="sng" dirty="0" smtClean="0"/>
              <a:t>Базовую основу структуры воды составляют тетраэдры</a:t>
            </a:r>
            <a:r>
              <a:rPr lang="en-US" altLang="ru-RU" sz="1800" dirty="0" smtClean="0"/>
              <a:t>. </a:t>
            </a:r>
            <a:r>
              <a:rPr lang="ru-RU" altLang="ru-RU" sz="1800" dirty="0" smtClean="0"/>
              <a:t>Группируясь друг с другом</a:t>
            </a:r>
            <a:r>
              <a:rPr lang="en-US" altLang="ru-RU" sz="1800" dirty="0" smtClean="0"/>
              <a:t>, </a:t>
            </a:r>
            <a:r>
              <a:rPr lang="ru-RU" altLang="ru-RU" sz="1800" dirty="0" smtClean="0"/>
              <a:t>они формируют разнообразные </a:t>
            </a:r>
            <a:r>
              <a:rPr lang="en-US" altLang="ru-RU" sz="1800" dirty="0" smtClean="0"/>
              <a:t> </a:t>
            </a:r>
            <a:r>
              <a:rPr lang="ru-RU" altLang="ru-RU" sz="1800" dirty="0" smtClean="0"/>
              <a:t>пространственные и плоскостные структуры</a:t>
            </a:r>
            <a:r>
              <a:rPr lang="en-US" altLang="ru-RU" sz="1800" dirty="0" smtClean="0"/>
              <a:t>; </a:t>
            </a:r>
            <a:r>
              <a:rPr lang="ru-RU" altLang="ru-RU" sz="1800" u="sng" dirty="0" smtClean="0"/>
              <a:t>наиболее распространенной является из них гексагональная (шестигранная) структура</a:t>
            </a:r>
            <a:r>
              <a:rPr lang="en-US" altLang="ru-RU" sz="1800" u="sng" dirty="0" smtClean="0"/>
              <a:t>, </a:t>
            </a:r>
            <a:r>
              <a:rPr lang="ru-RU" altLang="ru-RU" sz="1800" u="sng" dirty="0" smtClean="0"/>
              <a:t>когда шесть молекул воды (тетраэдров) объединяются в кольцо</a:t>
            </a:r>
            <a:r>
              <a:rPr lang="en-US" altLang="ru-RU" sz="1800" dirty="0" smtClean="0"/>
              <a:t>. </a:t>
            </a:r>
            <a:r>
              <a:rPr lang="ru-RU" altLang="ru-RU" sz="1800" dirty="0" smtClean="0"/>
              <a:t>Такая структура характерна для льда</a:t>
            </a:r>
            <a:r>
              <a:rPr lang="en-US" altLang="ru-RU" sz="1800" dirty="0" smtClean="0"/>
              <a:t>, </a:t>
            </a:r>
            <a:r>
              <a:rPr lang="ru-RU" altLang="ru-RU" sz="1800" dirty="0" smtClean="0"/>
              <a:t>снега</a:t>
            </a:r>
            <a:r>
              <a:rPr lang="en-US" altLang="ru-RU" sz="1800" dirty="0" smtClean="0"/>
              <a:t>, </a:t>
            </a:r>
            <a:r>
              <a:rPr lang="ru-RU" altLang="ru-RU" sz="1800" dirty="0" smtClean="0"/>
              <a:t>талой воды</a:t>
            </a:r>
            <a:r>
              <a:rPr lang="en-US" altLang="ru-RU" sz="1800" dirty="0" smtClean="0"/>
              <a:t>, </a:t>
            </a:r>
            <a:r>
              <a:rPr lang="ru-RU" altLang="ru-RU" sz="1800" dirty="0" smtClean="0"/>
              <a:t>клеточной воды всех живых существ</a:t>
            </a:r>
            <a:r>
              <a:rPr lang="en-US" altLang="ru-RU" sz="1800" dirty="0" smtClean="0"/>
              <a:t>; </a:t>
            </a:r>
            <a:r>
              <a:rPr lang="ru-RU" altLang="ru-RU" sz="1800" dirty="0" smtClean="0"/>
              <a:t>в ней водородные связи направлены к вершинам тетраэдра под углом </a:t>
            </a:r>
            <a:r>
              <a:rPr lang="ru-RU" altLang="ru-RU" sz="1800" dirty="0" smtClean="0">
                <a:solidFill>
                  <a:schemeClr val="accent2"/>
                </a:solidFill>
              </a:rPr>
              <a:t>109</a:t>
            </a:r>
            <a:r>
              <a:rPr lang="ru-RU" altLang="ru-RU" sz="1800" baseline="30000" dirty="0" smtClean="0">
                <a:solidFill>
                  <a:schemeClr val="accent2"/>
                </a:solidFill>
              </a:rPr>
              <a:t>о</a:t>
            </a:r>
            <a:r>
              <a:rPr lang="ru-RU" altLang="ru-RU" sz="1800" dirty="0" smtClean="0">
                <a:solidFill>
                  <a:schemeClr val="accent2"/>
                </a:solidFill>
              </a:rPr>
              <a:t>28</a:t>
            </a:r>
            <a:r>
              <a:rPr lang="en-US" altLang="ru-RU" sz="1800" baseline="30000" dirty="0" smtClean="0">
                <a:solidFill>
                  <a:schemeClr val="accent2"/>
                </a:solidFill>
              </a:rPr>
              <a:t>’</a:t>
            </a:r>
            <a:r>
              <a:rPr lang="en-US" altLang="ru-RU" sz="1800" dirty="0" smtClean="0">
                <a:solidFill>
                  <a:schemeClr val="accent2"/>
                </a:solidFill>
              </a:rPr>
              <a:t> ; </a:t>
            </a:r>
            <a:r>
              <a:rPr lang="ru-RU" altLang="ru-RU" sz="1800" dirty="0" smtClean="0">
                <a:solidFill>
                  <a:schemeClr val="accent2"/>
                </a:solidFill>
              </a:rPr>
              <a:t>в жидкой воде этот угол равен 104</a:t>
            </a:r>
            <a:r>
              <a:rPr lang="en-US" altLang="ru-RU" sz="1800" dirty="0" smtClean="0">
                <a:solidFill>
                  <a:schemeClr val="accent2"/>
                </a:solidFill>
              </a:rPr>
              <a:t>,</a:t>
            </a:r>
            <a:r>
              <a:rPr lang="en-US" altLang="ru-RU" sz="1800" baseline="30000" dirty="0">
                <a:solidFill>
                  <a:schemeClr val="accent2"/>
                </a:solidFill>
              </a:rPr>
              <a:t> </a:t>
            </a:r>
            <a:r>
              <a:rPr lang="ru-RU" altLang="ru-RU" sz="1800" dirty="0" smtClean="0">
                <a:solidFill>
                  <a:schemeClr val="accent2"/>
                </a:solidFill>
              </a:rPr>
              <a:t>5</a:t>
            </a:r>
            <a:r>
              <a:rPr lang="ru-RU" altLang="ru-RU" sz="1800" baseline="30000" dirty="0" smtClean="0">
                <a:solidFill>
                  <a:schemeClr val="accent2"/>
                </a:solidFill>
              </a:rPr>
              <a:t>о</a:t>
            </a:r>
            <a:r>
              <a:rPr lang="en-US" altLang="ru-RU" sz="1800" dirty="0" smtClean="0">
                <a:solidFill>
                  <a:schemeClr val="accent2"/>
                </a:solidFill>
              </a:rPr>
              <a:t> .</a:t>
            </a:r>
            <a:r>
              <a:rPr lang="ru-RU" altLang="ru-RU" sz="1800" dirty="0" smtClean="0">
                <a:solidFill>
                  <a:schemeClr val="accent2"/>
                </a:solidFill>
              </a:rPr>
              <a:t> Каркас из водородных связей располагает молекулы воды в виде сетчатой сетки</a:t>
            </a:r>
            <a:r>
              <a:rPr lang="en-US" altLang="ru-RU" sz="1800" dirty="0" smtClean="0">
                <a:solidFill>
                  <a:schemeClr val="accent2"/>
                </a:solidFill>
              </a:rPr>
              <a:t>, </a:t>
            </a:r>
            <a:r>
              <a:rPr lang="ru-RU" altLang="ru-RU" sz="1800" u="sng" dirty="0" smtClean="0">
                <a:solidFill>
                  <a:schemeClr val="accent2"/>
                </a:solidFill>
              </a:rPr>
              <a:t>по структуре напоминающей </a:t>
            </a:r>
            <a:r>
              <a:rPr lang="ru-RU" altLang="ru-RU" sz="1800" u="sng" dirty="0" smtClean="0"/>
              <a:t>соты с полыми внутренними каналами</a:t>
            </a:r>
            <a:r>
              <a:rPr lang="en-US" altLang="ru-RU" sz="1800" dirty="0" smtClean="0"/>
              <a:t>. </a:t>
            </a:r>
            <a:r>
              <a:rPr lang="ru-RU" altLang="ru-RU" sz="1800" dirty="0" smtClean="0"/>
              <a:t>В узлах этой сетки атомы кислорода выстроены упорядочено</a:t>
            </a:r>
            <a:r>
              <a:rPr lang="en-US" altLang="ru-RU" sz="1800" dirty="0" smtClean="0"/>
              <a:t>, </a:t>
            </a:r>
            <a:r>
              <a:rPr lang="ru-RU" altLang="ru-RU" sz="1800" dirty="0" smtClean="0"/>
              <a:t>образуя правильные шестиугольники</a:t>
            </a:r>
            <a:r>
              <a:rPr lang="en-US" altLang="ru-RU" sz="1800" dirty="0" smtClean="0"/>
              <a:t>, </a:t>
            </a:r>
            <a:r>
              <a:rPr lang="ru-RU" altLang="ru-RU" sz="1800" dirty="0" smtClean="0"/>
              <a:t>а атомы водорода занимают самые разные положения вдоль связей</a:t>
            </a:r>
            <a:r>
              <a:rPr lang="en-US" altLang="ru-RU" sz="1800" dirty="0" smtClean="0"/>
              <a:t>.</a:t>
            </a:r>
            <a:r>
              <a:rPr lang="ru-RU" altLang="ru-RU" sz="1800" dirty="0" smtClean="0"/>
              <a:t> </a:t>
            </a:r>
            <a:r>
              <a:rPr lang="ru-RU" altLang="ru-RU" sz="1800" u="sng" dirty="0" smtClean="0"/>
              <a:t>В настоящее время </a:t>
            </a:r>
            <a:r>
              <a:rPr lang="ru-RU" altLang="ru-RU" sz="1800" b="1" u="sng" dirty="0" smtClean="0"/>
              <a:t>научно доказано </a:t>
            </a:r>
            <a:r>
              <a:rPr lang="ru-RU" altLang="ru-RU" sz="1800" u="sng" dirty="0" smtClean="0"/>
              <a:t>существование ассоциативных структур – кластеров с</a:t>
            </a:r>
            <a:r>
              <a:rPr lang="en-US" altLang="ru-RU" sz="1800" u="sng" dirty="0" smtClean="0"/>
              <a:t> </a:t>
            </a:r>
            <a:r>
              <a:rPr lang="ru-RU" altLang="ru-RU" sz="1800" u="sng" dirty="0" smtClean="0"/>
              <a:t>общей формулой (Н</a:t>
            </a:r>
            <a:r>
              <a:rPr lang="ru-RU" altLang="ru-RU" sz="1800" u="sng" baseline="-25000" dirty="0" smtClean="0"/>
              <a:t>2</a:t>
            </a:r>
            <a:r>
              <a:rPr lang="ru-RU" altLang="ru-RU" sz="1800" u="sng" dirty="0" smtClean="0"/>
              <a:t>О)</a:t>
            </a:r>
            <a:r>
              <a:rPr lang="en-US" altLang="ru-RU" sz="1800" u="sng" baseline="-25000" dirty="0" smtClean="0"/>
              <a:t>n</a:t>
            </a:r>
            <a:r>
              <a:rPr lang="ru-RU" altLang="ru-RU" sz="1800" u="sng" baseline="-25000" dirty="0" smtClean="0"/>
              <a:t> </a:t>
            </a:r>
            <a:r>
              <a:rPr lang="en-US" altLang="ru-RU" sz="1800" u="sng" dirty="0" smtClean="0"/>
              <a:t>, </a:t>
            </a:r>
            <a:r>
              <a:rPr lang="ru-RU" altLang="ru-RU" sz="1800" u="sng" dirty="0" smtClean="0"/>
              <a:t>где </a:t>
            </a:r>
            <a:r>
              <a:rPr lang="en-US" altLang="ru-RU" sz="1800" u="sng" dirty="0" smtClean="0"/>
              <a:t>n=3-27;  </a:t>
            </a:r>
            <a:r>
              <a:rPr lang="ru-RU" altLang="ru-RU" sz="1800" u="sng" dirty="0" smtClean="0"/>
              <a:t>что вода</a:t>
            </a:r>
            <a:r>
              <a:rPr lang="en-US" altLang="ru-RU" sz="1800" u="sng" dirty="0" smtClean="0"/>
              <a:t> </a:t>
            </a:r>
            <a:r>
              <a:rPr lang="ru-RU" altLang="ru-RU" sz="1800" u="sng" dirty="0" smtClean="0"/>
              <a:t>-</a:t>
            </a:r>
            <a:r>
              <a:rPr lang="en-US" altLang="ru-RU" sz="1800" u="sng" dirty="0" smtClean="0"/>
              <a:t> </a:t>
            </a:r>
            <a:r>
              <a:rPr lang="ru-RU" altLang="ru-RU" sz="1800" u="sng" dirty="0" smtClean="0"/>
              <a:t>сложная динамическая (подвижная) ассоциативная система</a:t>
            </a:r>
            <a:r>
              <a:rPr lang="en-US" altLang="ru-RU" sz="1800" u="sng" dirty="0" smtClean="0"/>
              <a:t>, </a:t>
            </a:r>
            <a:r>
              <a:rPr lang="ru-RU" altLang="ru-RU" sz="1800" u="sng" dirty="0" smtClean="0"/>
              <a:t>состоящая из десятков и сотен отдельных молекул</a:t>
            </a:r>
            <a:r>
              <a:rPr lang="en-US" altLang="ru-RU" sz="1800" u="sng" dirty="0" smtClean="0"/>
              <a:t>, </a:t>
            </a:r>
            <a:r>
              <a:rPr lang="ru-RU" altLang="ru-RU" sz="1800" u="sng" dirty="0" smtClean="0"/>
              <a:t>находящихся в состоянии динамического равновесия и</a:t>
            </a:r>
            <a:r>
              <a:rPr lang="en-US" altLang="ru-RU" sz="1800" u="sng" dirty="0" smtClean="0"/>
              <a:t>, </a:t>
            </a:r>
            <a:r>
              <a:rPr lang="ru-RU" altLang="ru-RU" sz="1800" u="sng" dirty="0" smtClean="0"/>
              <a:t>которая порождает</a:t>
            </a:r>
            <a:r>
              <a:rPr lang="en-US" altLang="ru-RU" sz="1800" u="sng" dirty="0" smtClean="0"/>
              <a:t> </a:t>
            </a:r>
            <a:r>
              <a:rPr lang="ru-RU" altLang="ru-RU" sz="1800" u="sng" dirty="0" smtClean="0"/>
              <a:t>некоторые уникальные (аномальные) свойства воды</a:t>
            </a:r>
            <a:endParaRPr lang="en-US" altLang="ru-RU" sz="1800" u="sng" dirty="0" smtClean="0"/>
          </a:p>
          <a:p>
            <a:pPr>
              <a:defRPr/>
            </a:pPr>
            <a:r>
              <a:rPr lang="ru-RU" altLang="ru-RU" sz="1800" dirty="0" smtClean="0"/>
              <a:t>Хотя</a:t>
            </a:r>
            <a:r>
              <a:rPr lang="en-US" altLang="ru-RU" sz="1800" dirty="0" smtClean="0"/>
              <a:t>,</a:t>
            </a:r>
            <a:r>
              <a:rPr lang="ru-RU" altLang="ru-RU" sz="1800" dirty="0" smtClean="0"/>
              <a:t> по мнению многих ученых</a:t>
            </a:r>
            <a:r>
              <a:rPr lang="en-US" altLang="ru-RU" sz="1800" dirty="0" smtClean="0"/>
              <a:t>,</a:t>
            </a:r>
            <a:r>
              <a:rPr lang="ru-RU" altLang="ru-RU" sz="1800" dirty="0" smtClean="0"/>
              <a:t> </a:t>
            </a:r>
            <a:r>
              <a:rPr lang="ru-RU" altLang="ru-RU" sz="1800" b="1" dirty="0" smtClean="0"/>
              <a:t>полного</a:t>
            </a:r>
            <a:r>
              <a:rPr lang="ru-RU" altLang="ru-RU" sz="1800" dirty="0" smtClean="0"/>
              <a:t> </a:t>
            </a:r>
            <a:r>
              <a:rPr lang="ru-RU" altLang="ru-RU" sz="1800" b="1" dirty="0" smtClean="0"/>
              <a:t>описания всех видов и форм </a:t>
            </a:r>
            <a:r>
              <a:rPr lang="ru-RU" altLang="ru-RU" sz="1800" b="1" dirty="0" err="1" smtClean="0"/>
              <a:t>ассоциатов</a:t>
            </a:r>
            <a:r>
              <a:rPr lang="en-US" altLang="ru-RU" sz="1800" dirty="0" smtClean="0"/>
              <a:t>,</a:t>
            </a:r>
            <a:r>
              <a:rPr lang="ru-RU" altLang="ru-RU" sz="1800" dirty="0" smtClean="0"/>
              <a:t> которые могут существовать в воде</a:t>
            </a:r>
            <a:r>
              <a:rPr lang="en-US" altLang="ru-RU" sz="1800" dirty="0" smtClean="0"/>
              <a:t>, </a:t>
            </a:r>
            <a:r>
              <a:rPr lang="ru-RU" altLang="ru-RU" sz="1800" dirty="0" smtClean="0"/>
              <a:t>как жидкой</a:t>
            </a:r>
            <a:r>
              <a:rPr lang="en-US" altLang="ru-RU" sz="1800" dirty="0" smtClean="0"/>
              <a:t>,</a:t>
            </a:r>
            <a:r>
              <a:rPr lang="ru-RU" altLang="ru-RU" sz="1800" dirty="0" smtClean="0"/>
              <a:t>так и твердой</a:t>
            </a:r>
            <a:r>
              <a:rPr lang="en-US" altLang="ru-RU" sz="1800" dirty="0" smtClean="0"/>
              <a:t>, </a:t>
            </a:r>
            <a:r>
              <a:rPr lang="ru-RU" altLang="ru-RU" sz="1800" b="1" dirty="0" smtClean="0"/>
              <a:t>пока не может быть достигнуто </a:t>
            </a:r>
            <a:r>
              <a:rPr lang="ru-RU" altLang="ru-RU" sz="1800" dirty="0" smtClean="0"/>
              <a:t>ни одним из современных методов исследования или их сочетанием</a:t>
            </a:r>
            <a:r>
              <a:rPr lang="en-US" altLang="ru-RU" sz="1800" dirty="0" smtClean="0"/>
              <a:t>. </a:t>
            </a:r>
            <a:r>
              <a:rPr lang="ru-RU" altLang="ru-RU" sz="1800" b="1" dirty="0" smtClean="0"/>
              <a:t>Теоретически рассчитаны и описаны </a:t>
            </a:r>
            <a:r>
              <a:rPr lang="ru-RU" altLang="ru-RU" sz="1800" dirty="0" smtClean="0"/>
              <a:t>предположительно наиболее вероятные виды и формы </a:t>
            </a:r>
            <a:r>
              <a:rPr lang="ru-RU" altLang="ru-RU" sz="1800" dirty="0" err="1" smtClean="0"/>
              <a:t>ассоциатов</a:t>
            </a:r>
            <a:r>
              <a:rPr lang="en-US" altLang="ru-RU" sz="1800" dirty="0" smtClean="0"/>
              <a:t>; </a:t>
            </a:r>
            <a:r>
              <a:rPr lang="ru-RU" altLang="ru-RU" sz="1800" b="1" dirty="0" smtClean="0"/>
              <a:t>практически </a:t>
            </a:r>
            <a:r>
              <a:rPr lang="en-US" altLang="ru-RU" sz="1800" b="1" dirty="0" smtClean="0"/>
              <a:t>– </a:t>
            </a:r>
            <a:r>
              <a:rPr lang="ru-RU" altLang="ru-RU" sz="1800" b="1" dirty="0" smtClean="0"/>
              <a:t>получены</a:t>
            </a:r>
            <a:r>
              <a:rPr lang="ru-RU" altLang="ru-RU" sz="1800" dirty="0" smtClean="0"/>
              <a:t> даже некоторые их изображения </a:t>
            </a:r>
            <a:r>
              <a:rPr lang="en-US" altLang="ru-RU" sz="1800" dirty="0" smtClean="0"/>
              <a:t> </a:t>
            </a:r>
            <a:r>
              <a:rPr lang="ru-RU" altLang="ru-RU" sz="1800" dirty="0" smtClean="0"/>
              <a:t>См</a:t>
            </a:r>
            <a:r>
              <a:rPr lang="en-US" altLang="ru-RU" sz="1800" dirty="0" smtClean="0"/>
              <a:t>.</a:t>
            </a:r>
            <a:r>
              <a:rPr lang="ru-RU" altLang="ru-RU" sz="1800" dirty="0" smtClean="0"/>
              <a:t> далее их рис</a:t>
            </a:r>
            <a:r>
              <a:rPr lang="en-US" altLang="ru-RU" sz="1800" dirty="0" smtClean="0"/>
              <a:t>.</a:t>
            </a:r>
            <a:r>
              <a:rPr lang="ru-RU" altLang="ru-RU" sz="1800" dirty="0" smtClean="0"/>
              <a:t> и фото</a:t>
            </a:r>
            <a:r>
              <a:rPr lang="en-US" altLang="ru-RU" sz="1800" dirty="0" smtClean="0"/>
              <a:t> </a:t>
            </a:r>
            <a:endParaRPr lang="ru-RU" altLang="ru-RU" sz="1800" dirty="0" smtClean="0"/>
          </a:p>
        </p:txBody>
      </p:sp>
      <p:pic>
        <p:nvPicPr>
          <p:cNvPr id="29700"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26875"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Рисунок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901488" y="6604000"/>
            <a:ext cx="2619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25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25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25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250"/>
                                        <p:tgtEl>
                                          <p:spTgt spid="3">
                                            <p:txEl>
                                              <p:pRg st="2" end="2"/>
                                            </p:txEl>
                                          </p:spTgt>
                                        </p:tgtEl>
                                      </p:cBhvr>
                                    </p:animEffect>
                                  </p:childTnLst>
                                </p:cTn>
                              </p:par>
                              <p:par>
                                <p:cTn id="17" presetID="53" presetClass="entr" presetSubtype="16" fill="hold" grpId="1" nodeType="withEffect">
                                  <p:stCondLst>
                                    <p:cond delay="0"/>
                                  </p:stCondLst>
                                  <p:childTnLst>
                                    <p:set>
                                      <p:cBhvr>
                                        <p:cTn id="18" dur="1" fill="hold">
                                          <p:stCondLst>
                                            <p:cond delay="0"/>
                                          </p:stCondLst>
                                        </p:cTn>
                                        <p:tgtEl>
                                          <p:spTgt spid="3">
                                            <p:bg/>
                                          </p:spTgt>
                                        </p:tgtEl>
                                        <p:attrNameLst>
                                          <p:attrName>style.visibility</p:attrName>
                                        </p:attrNameLst>
                                      </p:cBhvr>
                                      <p:to>
                                        <p:strVal val="visible"/>
                                      </p:to>
                                    </p:set>
                                    <p:anim calcmode="lin" valueType="num">
                                      <p:cBhvr>
                                        <p:cTn id="19" dur="1250" fill="hold"/>
                                        <p:tgtEl>
                                          <p:spTgt spid="3">
                                            <p:bg/>
                                          </p:spTgt>
                                        </p:tgtEl>
                                        <p:attrNameLst>
                                          <p:attrName>ppt_w</p:attrName>
                                        </p:attrNameLst>
                                      </p:cBhvr>
                                      <p:tavLst>
                                        <p:tav tm="0">
                                          <p:val>
                                            <p:fltVal val="0"/>
                                          </p:val>
                                        </p:tav>
                                        <p:tav tm="100000">
                                          <p:val>
                                            <p:strVal val="#ppt_w"/>
                                          </p:val>
                                        </p:tav>
                                      </p:tavLst>
                                    </p:anim>
                                    <p:anim calcmode="lin" valueType="num">
                                      <p:cBhvr>
                                        <p:cTn id="20" dur="1250" fill="hold"/>
                                        <p:tgtEl>
                                          <p:spTgt spid="3">
                                            <p:bg/>
                                          </p:spTgt>
                                        </p:tgtEl>
                                        <p:attrNameLst>
                                          <p:attrName>ppt_h</p:attrName>
                                        </p:attrNameLst>
                                      </p:cBhvr>
                                      <p:tavLst>
                                        <p:tav tm="0">
                                          <p:val>
                                            <p:fltVal val="0"/>
                                          </p:val>
                                        </p:tav>
                                        <p:tav tm="100000">
                                          <p:val>
                                            <p:strVal val="#ppt_h"/>
                                          </p:val>
                                        </p:tav>
                                      </p:tavLst>
                                    </p:anim>
                                    <p:animEffect transition="in" filter="fade">
                                      <p:cBhvr>
                                        <p:cTn id="21" dur="1250"/>
                                        <p:tgtEl>
                                          <p:spTgt spid="3">
                                            <p:bg/>
                                          </p:spTgt>
                                        </p:tgtEl>
                                      </p:cBhvr>
                                    </p:animEffect>
                                  </p:childTnLst>
                                </p:cTn>
                              </p:par>
                              <p:par>
                                <p:cTn id="22" presetID="53" presetClass="entr" presetSubtype="16" fill="hold" grpId="1"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p:cTn id="24" dur="1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25" dur="1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6" dur="1250"/>
                                        <p:tgtEl>
                                          <p:spTgt spid="3">
                                            <p:txEl>
                                              <p:pRg st="0" end="0"/>
                                            </p:txEl>
                                          </p:spTgt>
                                        </p:tgtEl>
                                      </p:cBhvr>
                                    </p:animEffect>
                                  </p:childTnLst>
                                </p:cTn>
                              </p:par>
                              <p:par>
                                <p:cTn id="27" presetID="53" presetClass="entr" presetSubtype="16" fill="hold" grpId="1"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30"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1" dur="1250"/>
                                        <p:tgtEl>
                                          <p:spTgt spid="3">
                                            <p:txEl>
                                              <p:pRg st="1" end="1"/>
                                            </p:txEl>
                                          </p:spTgt>
                                        </p:tgtEl>
                                      </p:cBhvr>
                                    </p:animEffect>
                                  </p:childTnLst>
                                </p:cTn>
                              </p:par>
                              <p:par>
                                <p:cTn id="32" presetID="53" presetClass="entr" presetSubtype="16" fill="hold" grpId="1"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p:cTn id="34"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35" dur="12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6" dur="1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325" y="815975"/>
            <a:ext cx="12004675" cy="812800"/>
          </a:xfrm>
          <a:solidFill>
            <a:schemeClr val="accent2">
              <a:lumMod val="40000"/>
              <a:lumOff val="60000"/>
            </a:schemeClr>
          </a:solidFill>
          <a:ln>
            <a:solidFill>
              <a:srgbClr val="C00000"/>
            </a:solidFill>
          </a:ln>
        </p:spPr>
        <p:txBody>
          <a:bodyPr/>
          <a:lstStyle/>
          <a:p>
            <a:pPr>
              <a:defRPr/>
            </a:pPr>
            <a:r>
              <a:rPr lang="en-US" sz="2400" b="1" dirty="0" smtClean="0"/>
              <a:t>      </a:t>
            </a:r>
            <a:r>
              <a:rPr lang="ru-RU" sz="2400" b="1" dirty="0" smtClean="0"/>
              <a:t>Объединяясь </a:t>
            </a:r>
            <a:r>
              <a:rPr lang="ru-RU" sz="2400" b="1" dirty="0"/>
              <a:t>друг с другом, кластеры могут образовывать более сложные структуры:</a:t>
            </a:r>
            <a:br>
              <a:rPr lang="ru-RU" sz="2400" b="1" dirty="0"/>
            </a:br>
            <a:endParaRPr lang="ru-RU" sz="2400" b="1" dirty="0"/>
          </a:p>
        </p:txBody>
      </p:sp>
      <p:pic>
        <p:nvPicPr>
          <p:cNvPr id="30723" name="Объект 3" descr="http://scorcher.ru/art/chemistry/chemisnry1_files/2009052207413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00038" y="1928813"/>
            <a:ext cx="3948112" cy="3660775"/>
          </a:xfrm>
        </p:spPr>
      </p:pic>
      <p:sp>
        <p:nvSpPr>
          <p:cNvPr id="5" name="TextBox 4"/>
          <p:cNvSpPr txBox="1"/>
          <p:nvPr/>
        </p:nvSpPr>
        <p:spPr>
          <a:xfrm>
            <a:off x="5405438" y="1706563"/>
            <a:ext cx="5600700" cy="2554287"/>
          </a:xfrm>
          <a:prstGeom prst="rect">
            <a:avLst/>
          </a:prstGeom>
          <a:solidFill>
            <a:schemeClr val="accent4">
              <a:lumMod val="20000"/>
              <a:lumOff val="80000"/>
            </a:schemeClr>
          </a:solidFill>
          <a:ln>
            <a:solidFill>
              <a:srgbClr val="990033"/>
            </a:solidFill>
          </a:ln>
        </p:spPr>
        <p:txBody>
          <a:bodyPr>
            <a:spAutoFit/>
          </a:bodyPr>
          <a:lstStyle/>
          <a:p>
            <a:pPr marL="342900" indent="-342900">
              <a:buFont typeface="Arial" panose="020B0604020202020204" pitchFamily="34" charset="0"/>
              <a:buChar char="•"/>
              <a:defRPr/>
            </a:pPr>
            <a:r>
              <a:rPr lang="ru-RU" dirty="0"/>
              <a:t>В 1999 г. Станислав </a:t>
            </a:r>
            <a:r>
              <a:rPr lang="ru-RU" dirty="0" err="1"/>
              <a:t>Зенин</a:t>
            </a:r>
            <a:r>
              <a:rPr lang="ru-RU" dirty="0"/>
              <a:t> провёл совместно        с Б. </a:t>
            </a:r>
            <a:r>
              <a:rPr lang="ru-RU" dirty="0" err="1"/>
              <a:t>Полануэром</a:t>
            </a:r>
            <a:r>
              <a:rPr lang="ru-RU" dirty="0"/>
              <a:t> исследование воды в ГНИИ генетики, которые дали интереснейшие результаты. Применив современные методы анализа, как-то рефрактометрического, протонного резонанса и жидкостной хроматографии исследователям удалось обнаружить </a:t>
            </a:r>
            <a:r>
              <a:rPr lang="ru-RU" dirty="0" err="1"/>
              <a:t>полиассоциаты</a:t>
            </a:r>
            <a:r>
              <a:rPr lang="ru-RU" dirty="0"/>
              <a:t> - "кванты" воды </a:t>
            </a:r>
          </a:p>
        </p:txBody>
      </p:sp>
      <p:sp>
        <p:nvSpPr>
          <p:cNvPr id="6" name="TextBox 5"/>
          <p:cNvSpPr txBox="1"/>
          <p:nvPr/>
        </p:nvSpPr>
        <p:spPr>
          <a:xfrm>
            <a:off x="2474913" y="45964"/>
            <a:ext cx="7694612" cy="646112"/>
          </a:xfrm>
          <a:prstGeom prst="rect">
            <a:avLst/>
          </a:prstGeom>
          <a:solidFill>
            <a:schemeClr val="accent6">
              <a:lumMod val="20000"/>
              <a:lumOff val="80000"/>
            </a:schemeClr>
          </a:solidFill>
          <a:ln w="28575">
            <a:solidFill>
              <a:schemeClr val="accent6">
                <a:lumMod val="75000"/>
              </a:schemeClr>
            </a:solidFill>
          </a:ln>
        </p:spPr>
        <p:txBody>
          <a:bodyPr>
            <a:spAutoFit/>
          </a:bodyPr>
          <a:lstStyle/>
          <a:p>
            <a:pPr>
              <a:defRPr/>
            </a:pPr>
            <a:r>
              <a:rPr lang="ru-RU" sz="3600" dirty="0"/>
              <a:t>      </a:t>
            </a:r>
            <a:r>
              <a:rPr lang="ru-RU" sz="3600" dirty="0" smtClean="0"/>
              <a:t>           </a:t>
            </a:r>
            <a:r>
              <a:rPr lang="ru-RU" sz="3600" dirty="0">
                <a:solidFill>
                  <a:srgbClr val="C00000"/>
                </a:solidFill>
              </a:rPr>
              <a:t>О </a:t>
            </a:r>
            <a:r>
              <a:rPr lang="ru-RU" sz="3600" dirty="0" err="1">
                <a:solidFill>
                  <a:srgbClr val="C00000"/>
                </a:solidFill>
              </a:rPr>
              <a:t>полиассоциатах</a:t>
            </a:r>
            <a:endParaRPr lang="ru-RU" sz="3600" dirty="0">
              <a:solidFill>
                <a:srgbClr val="C00000"/>
              </a:solidFill>
            </a:endParaRPr>
          </a:p>
        </p:txBody>
      </p:sp>
      <p:sp>
        <p:nvSpPr>
          <p:cNvPr id="7" name="Объект 2"/>
          <p:cNvSpPr txBox="1">
            <a:spLocks/>
          </p:cNvSpPr>
          <p:nvPr/>
        </p:nvSpPr>
        <p:spPr bwMode="auto">
          <a:xfrm>
            <a:off x="4448175" y="4338638"/>
            <a:ext cx="7743825" cy="2501900"/>
          </a:xfrm>
          <a:prstGeom prst="rect">
            <a:avLst/>
          </a:prstGeom>
          <a:solidFill>
            <a:schemeClr val="accent4">
              <a:lumMod val="20000"/>
              <a:lumOff val="80000"/>
            </a:schemeClr>
          </a:solidFill>
          <a:ln>
            <a:solidFill>
              <a:srgbClr val="990033"/>
            </a:solid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ru-RU" sz="2000" dirty="0" smtClean="0"/>
              <a:t>Было экспериментально показано</a:t>
            </a:r>
            <a:r>
              <a:rPr lang="en-US" sz="2000" dirty="0" smtClean="0"/>
              <a:t>, </a:t>
            </a:r>
            <a:r>
              <a:rPr lang="ru-RU" sz="2000" dirty="0" smtClean="0"/>
              <a:t>что водородная связь между молекулами во льду имеет частично (на 10%) ковалентный характер</a:t>
            </a:r>
            <a:r>
              <a:rPr lang="en-US" sz="2000" dirty="0" smtClean="0"/>
              <a:t>. </a:t>
            </a:r>
            <a:r>
              <a:rPr lang="ru-RU" sz="2000" dirty="0" smtClean="0"/>
              <a:t>Значит</a:t>
            </a:r>
            <a:r>
              <a:rPr lang="en-US" sz="2000" dirty="0" smtClean="0"/>
              <a:t>, </a:t>
            </a:r>
            <a:r>
              <a:rPr lang="ru-RU" sz="2000" dirty="0" smtClean="0"/>
              <a:t>по меньшей мере</a:t>
            </a:r>
            <a:r>
              <a:rPr lang="en-US" sz="2000" dirty="0" smtClean="0"/>
              <a:t>,</a:t>
            </a:r>
            <a:r>
              <a:rPr lang="ru-RU" sz="2000" dirty="0" smtClean="0"/>
              <a:t> 10% молекул могут объединяться</a:t>
            </a:r>
            <a:r>
              <a:rPr lang="en-US" sz="2000" dirty="0" smtClean="0"/>
              <a:t> </a:t>
            </a:r>
            <a:r>
              <a:rPr lang="ru-RU" sz="2000" dirty="0" smtClean="0"/>
              <a:t>в достаточно долгоживущие полимеры</a:t>
            </a:r>
            <a:r>
              <a:rPr lang="en-US" sz="2000" dirty="0" smtClean="0"/>
              <a:t>. </a:t>
            </a:r>
            <a:r>
              <a:rPr lang="ru-RU" sz="2000" dirty="0" smtClean="0"/>
              <a:t>А</a:t>
            </a:r>
            <a:r>
              <a:rPr lang="en-US" sz="2000" dirty="0" smtClean="0"/>
              <a:t>, </a:t>
            </a:r>
            <a:r>
              <a:rPr lang="ru-RU" sz="2000" dirty="0" smtClean="0"/>
              <a:t>если в воде есть полимеры воды</a:t>
            </a:r>
            <a:r>
              <a:rPr lang="en-US" sz="2000" dirty="0" smtClean="0"/>
              <a:t>, </a:t>
            </a:r>
            <a:r>
              <a:rPr lang="ru-RU" sz="2000" dirty="0" smtClean="0"/>
              <a:t>то даже слабые воздействия</a:t>
            </a:r>
            <a:r>
              <a:rPr lang="en-US" sz="2000" dirty="0" smtClean="0"/>
              <a:t>,</a:t>
            </a:r>
            <a:r>
              <a:rPr lang="ru-RU" sz="2000" dirty="0" smtClean="0"/>
              <a:t> как на абсолютно чистую воду</a:t>
            </a:r>
            <a:r>
              <a:rPr lang="en-US" sz="2000" dirty="0" smtClean="0"/>
              <a:t>,</a:t>
            </a:r>
            <a:r>
              <a:rPr lang="ru-RU" sz="2000" dirty="0" smtClean="0"/>
              <a:t> тем более и на ее растворы</a:t>
            </a:r>
            <a:r>
              <a:rPr lang="en-US" sz="2000" dirty="0" smtClean="0"/>
              <a:t>, </a:t>
            </a:r>
            <a:r>
              <a:rPr lang="ru-RU" sz="2000" dirty="0" smtClean="0"/>
              <a:t>могут иметь важные последствия</a:t>
            </a:r>
            <a:r>
              <a:rPr lang="en-US" sz="2000" dirty="0" smtClean="0"/>
              <a:t> (</a:t>
            </a:r>
            <a:r>
              <a:rPr lang="ru-RU" sz="2000" dirty="0" smtClean="0"/>
              <a:t>например</a:t>
            </a:r>
            <a:r>
              <a:rPr lang="en-US" sz="2000" dirty="0" smtClean="0"/>
              <a:t>, </a:t>
            </a:r>
            <a:r>
              <a:rPr lang="ru-RU" sz="2000" dirty="0" smtClean="0"/>
              <a:t>как</a:t>
            </a:r>
            <a:r>
              <a:rPr lang="en-US" sz="2000" dirty="0" smtClean="0"/>
              <a:t> </a:t>
            </a:r>
            <a:r>
              <a:rPr lang="ru-RU" sz="2000" dirty="0" smtClean="0"/>
              <a:t>и у химических полимеров</a:t>
            </a:r>
            <a:r>
              <a:rPr lang="en-US" sz="2000" dirty="0" smtClean="0"/>
              <a:t>, </a:t>
            </a:r>
            <a:r>
              <a:rPr lang="ru-RU" sz="2000" dirty="0" smtClean="0"/>
              <a:t>могут разрушаться ковалентные связи с образованием «осколков» с меньшей молекулярной массой</a:t>
            </a:r>
            <a:r>
              <a:rPr lang="en-US" sz="2000" dirty="0" smtClean="0"/>
              <a:t> </a:t>
            </a:r>
            <a:r>
              <a:rPr lang="ru-RU" sz="2000" dirty="0" smtClean="0"/>
              <a:t>и </a:t>
            </a:r>
            <a:r>
              <a:rPr lang="ru-RU" sz="2000" dirty="0" err="1" smtClean="0"/>
              <a:t>др</a:t>
            </a:r>
            <a:r>
              <a:rPr lang="en-US" sz="2000" dirty="0" smtClean="0"/>
              <a:t>.) </a:t>
            </a:r>
            <a:endParaRPr lang="ru-RU" sz="2000" dirty="0"/>
          </a:p>
        </p:txBody>
      </p:sp>
      <p:pic>
        <p:nvPicPr>
          <p:cNvPr id="30727" name="Рисунок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49100" y="142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Рисунок 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ppt_w</p:attrName>
                                        </p:attrNameLst>
                                      </p:cBhvr>
                                      <p:tavLst>
                                        <p:tav tm="0" fmla="#ppt_w*sin(2.5*pi*$)">
                                          <p:val>
                                            <p:fltVal val="0"/>
                                          </p:val>
                                        </p:tav>
                                        <p:tav tm="100000">
                                          <p:val>
                                            <p:fltVal val="1"/>
                                          </p:val>
                                        </p:tav>
                                      </p:tavLst>
                                    </p:anim>
                                    <p:anim calcmode="lin" valueType="num">
                                      <p:cBhvr>
                                        <p:cTn id="9" dur="1250" fill="hold"/>
                                        <p:tgtEl>
                                          <p:spTgt spid="6"/>
                                        </p:tgtEl>
                                        <p:attrNameLst>
                                          <p:attrName>ppt_h</p:attrName>
                                        </p:attrNameLst>
                                      </p:cBhvr>
                                      <p:tavLst>
                                        <p:tav tm="0">
                                          <p:val>
                                            <p:strVal val="#ppt_h"/>
                                          </p:val>
                                        </p:tav>
                                        <p:tav tm="100000">
                                          <p:val>
                                            <p:strVal val="#ppt_h"/>
                                          </p:val>
                                        </p:tav>
                                      </p:tavLst>
                                    </p:anim>
                                  </p:childTnLst>
                                </p:cTn>
                              </p:par>
                              <p:par>
                                <p:cTn id="10" presetID="21" presetClass="entr" presetSubtype="1" fill="hold" grpId="2"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241300" y="77788"/>
            <a:ext cx="11323638" cy="1125537"/>
          </a:xfrm>
          <a:solidFill>
            <a:srgbClr val="FFCCFF"/>
          </a:solidFill>
          <a:ln>
            <a:solidFill>
              <a:srgbClr val="C00000"/>
            </a:solidFill>
            <a:miter lim="800000"/>
            <a:headEnd/>
            <a:tailEnd/>
          </a:ln>
        </p:spPr>
        <p:txBody>
          <a:bodyPr/>
          <a:lstStyle/>
          <a:p>
            <a:r>
              <a:rPr lang="ru-RU" altLang="ru-RU" sz="3200" b="1" dirty="0" smtClean="0">
                <a:solidFill>
                  <a:srgbClr val="FF0000"/>
                </a:solidFill>
              </a:rPr>
              <a:t>Фото самого маленького из возможных кластеров льда –            </a:t>
            </a:r>
            <a:br>
              <a:rPr lang="ru-RU" altLang="ru-RU" sz="3200" b="1" dirty="0" smtClean="0">
                <a:solidFill>
                  <a:srgbClr val="FF0000"/>
                </a:solidFill>
              </a:rPr>
            </a:br>
            <a:r>
              <a:rPr lang="ru-RU" altLang="ru-RU" sz="3200" b="1" dirty="0" smtClean="0">
                <a:solidFill>
                  <a:srgbClr val="FF0000"/>
                </a:solidFill>
              </a:rPr>
              <a:t>                                    мельчайшей снежинки </a:t>
            </a:r>
          </a:p>
        </p:txBody>
      </p:sp>
      <p:pic>
        <p:nvPicPr>
          <p:cNvPr id="31747" name="Объект 3" descr="http://scorcher.ru/art/chemistry/chemisnry1_files/2009052207403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524982" y="2932906"/>
            <a:ext cx="5103813" cy="2838450"/>
          </a:xfrm>
        </p:spPr>
      </p:pic>
      <p:sp>
        <p:nvSpPr>
          <p:cNvPr id="7" name="TextBox 6"/>
          <p:cNvSpPr txBox="1"/>
          <p:nvPr/>
        </p:nvSpPr>
        <p:spPr>
          <a:xfrm>
            <a:off x="241300" y="1403350"/>
            <a:ext cx="11323638" cy="1322388"/>
          </a:xfrm>
          <a:prstGeom prst="rect">
            <a:avLst/>
          </a:prstGeom>
          <a:solidFill>
            <a:schemeClr val="accent1">
              <a:lumMod val="20000"/>
              <a:lumOff val="80000"/>
            </a:schemeClr>
          </a:solidFill>
        </p:spPr>
        <p:txBody>
          <a:bodyPr>
            <a:spAutoFit/>
          </a:bodyPr>
          <a:lstStyle/>
          <a:p>
            <a:pPr>
              <a:defRPr/>
            </a:pPr>
            <a:r>
              <a:rPr lang="ru-RU" dirty="0"/>
              <a:t>В 1993 году К</a:t>
            </a:r>
            <a:r>
              <a:rPr lang="en-US" dirty="0"/>
              <a:t>. </a:t>
            </a:r>
            <a:r>
              <a:rPr lang="ru-RU" dirty="0" err="1"/>
              <a:t>Джордон</a:t>
            </a:r>
            <a:r>
              <a:rPr lang="ru-RU" dirty="0"/>
              <a:t> предложил свои варианты устойчивых «квантов воды» (</a:t>
            </a:r>
            <a:r>
              <a:rPr lang="ru-RU" dirty="0" err="1"/>
              <a:t>ассоциатов</a:t>
            </a:r>
            <a:r>
              <a:rPr lang="ru-RU" dirty="0"/>
              <a:t>)</a:t>
            </a:r>
            <a:r>
              <a:rPr lang="en-US" dirty="0"/>
              <a:t>, </a:t>
            </a:r>
            <a:endParaRPr lang="ru-RU" dirty="0"/>
          </a:p>
          <a:p>
            <a:pPr>
              <a:defRPr/>
            </a:pPr>
            <a:r>
              <a:rPr lang="ru-RU" dirty="0"/>
              <a:t>которые состоят из 6 ее молекул</a:t>
            </a:r>
            <a:r>
              <a:rPr lang="en-US" dirty="0"/>
              <a:t>. </a:t>
            </a:r>
            <a:r>
              <a:rPr lang="ru-RU" dirty="0"/>
              <a:t>Эти кластеры могут объединяться друг с другом </a:t>
            </a:r>
          </a:p>
          <a:p>
            <a:pPr>
              <a:defRPr/>
            </a:pPr>
            <a:r>
              <a:rPr lang="ru-RU" dirty="0"/>
              <a:t>и со «свободными» молекулами воды за счет водородных связей</a:t>
            </a:r>
            <a:r>
              <a:rPr lang="en-US" dirty="0"/>
              <a:t>. </a:t>
            </a:r>
            <a:r>
              <a:rPr lang="ru-RU" dirty="0"/>
              <a:t>Так</a:t>
            </a:r>
            <a:r>
              <a:rPr lang="en-US" dirty="0"/>
              <a:t>, </a:t>
            </a:r>
            <a:r>
              <a:rPr lang="ru-RU" dirty="0"/>
              <a:t>например</a:t>
            </a:r>
            <a:r>
              <a:rPr lang="en-US" dirty="0"/>
              <a:t>, </a:t>
            </a:r>
            <a:r>
              <a:rPr lang="ru-RU" dirty="0"/>
              <a:t>снежинки </a:t>
            </a:r>
          </a:p>
          <a:p>
            <a:pPr>
              <a:defRPr/>
            </a:pPr>
            <a:r>
              <a:rPr lang="ru-RU" dirty="0"/>
              <a:t>должны обладать 6-лучевой симметрией</a:t>
            </a:r>
            <a:endParaRPr lang="en-US" dirty="0"/>
          </a:p>
        </p:txBody>
      </p:sp>
      <p:sp>
        <p:nvSpPr>
          <p:cNvPr id="31749" name="TextBox 7"/>
          <p:cNvSpPr txBox="1">
            <a:spLocks noChangeArrowheads="1"/>
          </p:cNvSpPr>
          <p:nvPr/>
        </p:nvSpPr>
        <p:spPr bwMode="auto">
          <a:xfrm>
            <a:off x="6891338" y="3151188"/>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2000"/>
          </a:p>
        </p:txBody>
      </p:sp>
      <p:sp>
        <p:nvSpPr>
          <p:cNvPr id="10" name="TextBox 9"/>
          <p:cNvSpPr txBox="1"/>
          <p:nvPr/>
        </p:nvSpPr>
        <p:spPr>
          <a:xfrm>
            <a:off x="5527675" y="3101975"/>
            <a:ext cx="5826125" cy="2862263"/>
          </a:xfrm>
          <a:prstGeom prst="rect">
            <a:avLst/>
          </a:prstGeom>
          <a:solidFill>
            <a:schemeClr val="accent4">
              <a:lumMod val="20000"/>
              <a:lumOff val="80000"/>
            </a:schemeClr>
          </a:solidFill>
        </p:spPr>
        <p:txBody>
          <a:bodyPr>
            <a:spAutoFit/>
          </a:bodyPr>
          <a:lstStyle/>
          <a:p>
            <a:pPr>
              <a:defRPr/>
            </a:pPr>
            <a:r>
              <a:rPr lang="ru-RU" dirty="0"/>
              <a:t>Совсем недавно получено изображение </a:t>
            </a:r>
            <a:r>
              <a:rPr lang="ru-RU" dirty="0" err="1"/>
              <a:t>гексамера</a:t>
            </a:r>
            <a:r>
              <a:rPr lang="ru-RU" dirty="0"/>
              <a:t> воды</a:t>
            </a:r>
            <a:r>
              <a:rPr lang="en-US" dirty="0"/>
              <a:t>,</a:t>
            </a:r>
            <a:r>
              <a:rPr lang="ru-RU" dirty="0"/>
              <a:t> полученное с помощью сканирующего туннельного микроскопа (Лондон </a:t>
            </a:r>
            <a:r>
              <a:rPr lang="en-US" dirty="0"/>
              <a:t>Centre for Nanotechnology</a:t>
            </a:r>
            <a:r>
              <a:rPr lang="ru-RU" dirty="0"/>
              <a:t>)</a:t>
            </a:r>
            <a:r>
              <a:rPr lang="en-US" dirty="0"/>
              <a:t>.  </a:t>
            </a:r>
            <a:r>
              <a:rPr lang="ru-RU" dirty="0"/>
              <a:t>Размер </a:t>
            </a:r>
            <a:r>
              <a:rPr lang="ru-RU" dirty="0" err="1"/>
              <a:t>гексамера</a:t>
            </a:r>
            <a:r>
              <a:rPr lang="ru-RU" dirty="0"/>
              <a:t> в поперечнике около 1 </a:t>
            </a:r>
            <a:r>
              <a:rPr lang="ru-RU" dirty="0" err="1"/>
              <a:t>нм</a:t>
            </a:r>
            <a:r>
              <a:rPr lang="en-US" dirty="0"/>
              <a:t>. </a:t>
            </a:r>
            <a:r>
              <a:rPr lang="ru-RU" dirty="0" err="1"/>
              <a:t>Гексамер</a:t>
            </a:r>
            <a:r>
              <a:rPr lang="ru-RU" dirty="0"/>
              <a:t> – шесть соединенных между собой молекул воды – мельчайшая снежинка</a:t>
            </a:r>
            <a:r>
              <a:rPr lang="en-US" dirty="0"/>
              <a:t>.</a:t>
            </a:r>
            <a:r>
              <a:rPr lang="ru-RU" dirty="0"/>
              <a:t> Ученые наблюдали также кластеры</a:t>
            </a:r>
            <a:r>
              <a:rPr lang="en-US" dirty="0"/>
              <a:t>,</a:t>
            </a:r>
            <a:r>
              <a:rPr lang="ru-RU" dirty="0"/>
              <a:t> содержащие семь</a:t>
            </a:r>
            <a:r>
              <a:rPr lang="en-US" dirty="0"/>
              <a:t>, </a:t>
            </a:r>
            <a:r>
              <a:rPr lang="ru-RU" dirty="0"/>
              <a:t>восемь и девять молекул</a:t>
            </a:r>
            <a:r>
              <a:rPr lang="en-US" dirty="0"/>
              <a:t> </a:t>
            </a:r>
            <a:endParaRPr lang="ru-RU" dirty="0"/>
          </a:p>
        </p:txBody>
      </p:sp>
      <p:sp>
        <p:nvSpPr>
          <p:cNvPr id="31751" name="TextBox 11"/>
          <p:cNvSpPr txBox="1">
            <a:spLocks noChangeArrowheads="1"/>
          </p:cNvSpPr>
          <p:nvPr/>
        </p:nvSpPr>
        <p:spPr bwMode="auto">
          <a:xfrm>
            <a:off x="1090613" y="5978525"/>
            <a:ext cx="957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000"/>
              <a:t>Кластеры могут объединяться друг с другом и со «свободными» молекулами воды</a:t>
            </a:r>
            <a:r>
              <a:rPr lang="en-US" altLang="ru-RU" sz="2000"/>
              <a:t>,</a:t>
            </a:r>
            <a:r>
              <a:rPr lang="ru-RU" altLang="ru-RU" sz="2000"/>
              <a:t> образуя при этом сложные структуры</a:t>
            </a:r>
            <a:r>
              <a:rPr lang="en-US" altLang="ru-RU" sz="2000"/>
              <a:t>,</a:t>
            </a:r>
            <a:r>
              <a:rPr lang="ru-RU" altLang="ru-RU" sz="2000"/>
              <a:t> благодаря водородным связям </a:t>
            </a:r>
          </a:p>
        </p:txBody>
      </p:sp>
      <p:pic>
        <p:nvPicPr>
          <p:cNvPr id="31752" name="Рисунок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01488" y="0"/>
            <a:ext cx="376237"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Рисунок 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901488" y="6519863"/>
            <a:ext cx="2619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25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1746"/>
                                        </p:tgtEl>
                                        <p:attrNameLst>
                                          <p:attrName>style.visibility</p:attrName>
                                        </p:attrNameLst>
                                      </p:cBhvr>
                                      <p:to>
                                        <p:strVal val="visible"/>
                                      </p:to>
                                    </p:set>
                                    <p:animEffect transition="in" filter="wipe(right)">
                                      <p:cBhvr>
                                        <p:cTn id="10" dur="125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67213" y="538163"/>
            <a:ext cx="6965950" cy="1085850"/>
          </a:xfrm>
          <a:solidFill>
            <a:schemeClr val="accent2">
              <a:lumMod val="60000"/>
              <a:lumOff val="40000"/>
            </a:schemeClr>
          </a:solidFill>
          <a:ln w="28575">
            <a:solidFill>
              <a:schemeClr val="accent4">
                <a:lumMod val="50000"/>
              </a:schemeClr>
            </a:solidFill>
          </a:ln>
        </p:spPr>
        <p:txBody>
          <a:bodyPr/>
          <a:lstStyle/>
          <a:p>
            <a:pPr>
              <a:defRPr/>
            </a:pPr>
            <a:r>
              <a:rPr lang="ru-RU" sz="2800" b="1" dirty="0" smtClean="0">
                <a:solidFill>
                  <a:schemeClr val="accent4">
                    <a:lumMod val="50000"/>
                  </a:schemeClr>
                </a:solidFill>
              </a:rPr>
              <a:t>    </a:t>
            </a:r>
            <a:r>
              <a:rPr lang="en-US" sz="2800" b="1" dirty="0" smtClean="0">
                <a:solidFill>
                  <a:schemeClr val="accent4">
                    <a:lumMod val="50000"/>
                  </a:schemeClr>
                </a:solidFill>
              </a:rPr>
              <a:t> </a:t>
            </a:r>
            <a:r>
              <a:rPr lang="ru-RU" sz="2800" b="1" dirty="0" smtClean="0">
                <a:solidFill>
                  <a:schemeClr val="accent4">
                    <a:lumMod val="50000"/>
                  </a:schemeClr>
                </a:solidFill>
              </a:rPr>
              <a:t>Что происходит со льдом при плавлении </a:t>
            </a:r>
            <a:r>
              <a:rPr lang="ru-RU" b="1" dirty="0" smtClean="0">
                <a:solidFill>
                  <a:schemeClr val="accent4">
                    <a:lumMod val="50000"/>
                  </a:schemeClr>
                </a:solidFill>
              </a:rPr>
              <a:t>                             </a:t>
            </a:r>
            <a:endParaRPr lang="ru-RU" b="1" dirty="0">
              <a:solidFill>
                <a:schemeClr val="accent4">
                  <a:lumMod val="50000"/>
                </a:schemeClr>
              </a:solidFill>
            </a:endParaRPr>
          </a:p>
        </p:txBody>
      </p:sp>
      <p:pic>
        <p:nvPicPr>
          <p:cNvPr id="32771" name="Объект 3" descr="http://scorcher.ru/art/chemistry/chemisnry1_files/20090522074113.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5725" y="3252788"/>
            <a:ext cx="3475038"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5"/>
          <p:cNvSpPr txBox="1">
            <a:spLocks noChangeArrowheads="1"/>
          </p:cNvSpPr>
          <p:nvPr/>
        </p:nvSpPr>
        <p:spPr bwMode="auto">
          <a:xfrm>
            <a:off x="4187825" y="2597150"/>
            <a:ext cx="7897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000"/>
              <a:t>Когда лед плавится его тетрагональная структура разрушается и образуется смесь кластеров</a:t>
            </a:r>
            <a:r>
              <a:rPr lang="en-US" altLang="ru-RU" sz="2000"/>
              <a:t>, </a:t>
            </a:r>
            <a:r>
              <a:rPr lang="ru-RU" altLang="ru-RU" sz="2000"/>
              <a:t>состоящая из три</a:t>
            </a:r>
            <a:r>
              <a:rPr lang="en-US" altLang="ru-RU" sz="2000"/>
              <a:t>-, </a:t>
            </a:r>
            <a:r>
              <a:rPr lang="ru-RU" altLang="ru-RU" sz="2000"/>
              <a:t>тетра-</a:t>
            </a:r>
            <a:r>
              <a:rPr lang="en-US" altLang="ru-RU" sz="2000"/>
              <a:t>, </a:t>
            </a:r>
            <a:r>
              <a:rPr lang="ru-RU" altLang="ru-RU" sz="2000"/>
              <a:t>пента-</a:t>
            </a:r>
            <a:r>
              <a:rPr lang="en-US" altLang="ru-RU" sz="2000"/>
              <a:t> </a:t>
            </a:r>
            <a:r>
              <a:rPr lang="ru-RU" altLang="ru-RU" sz="2000"/>
              <a:t>и гексамеров воды и свободных молекул воды</a:t>
            </a:r>
          </a:p>
        </p:txBody>
      </p:sp>
      <p:sp>
        <p:nvSpPr>
          <p:cNvPr id="32773" name="TextBox 6"/>
          <p:cNvSpPr txBox="1">
            <a:spLocks noChangeArrowheads="1"/>
          </p:cNvSpPr>
          <p:nvPr/>
        </p:nvSpPr>
        <p:spPr bwMode="auto">
          <a:xfrm>
            <a:off x="4144963" y="3987800"/>
            <a:ext cx="66452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000"/>
              <a:t>Расшифровали строение тримера</a:t>
            </a:r>
            <a:r>
              <a:rPr lang="en-US" altLang="ru-RU" sz="2000"/>
              <a:t>,</a:t>
            </a:r>
            <a:r>
              <a:rPr lang="ru-RU" altLang="ru-RU" sz="2000"/>
              <a:t> тетрамера</a:t>
            </a:r>
            <a:r>
              <a:rPr lang="en-US" altLang="ru-RU" sz="2000"/>
              <a:t>,</a:t>
            </a:r>
            <a:r>
              <a:rPr lang="ru-RU" altLang="ru-RU" sz="2000"/>
              <a:t> пентамера</a:t>
            </a:r>
            <a:r>
              <a:rPr lang="en-US" altLang="ru-RU" sz="2000"/>
              <a:t>, </a:t>
            </a:r>
            <a:r>
              <a:rPr lang="ru-RU" altLang="ru-RU" sz="2000"/>
              <a:t>гесамера воды в 1993-1996 г</a:t>
            </a:r>
            <a:r>
              <a:rPr lang="en-US" altLang="ru-RU" sz="2000"/>
              <a:t>.</a:t>
            </a:r>
            <a:r>
              <a:rPr lang="ru-RU" altLang="ru-RU" sz="2000"/>
              <a:t>г</a:t>
            </a:r>
            <a:r>
              <a:rPr lang="en-US" altLang="ru-RU" sz="2000"/>
              <a:t>.</a:t>
            </a:r>
            <a:r>
              <a:rPr lang="ru-RU" altLang="ru-RU" sz="2000"/>
              <a:t> (Беркли</a:t>
            </a:r>
            <a:r>
              <a:rPr lang="en-US" altLang="ru-RU" sz="2000"/>
              <a:t>, </a:t>
            </a:r>
            <a:r>
              <a:rPr lang="ru-RU" altLang="ru-RU" sz="2000"/>
              <a:t>Калифорния)</a:t>
            </a:r>
            <a:r>
              <a:rPr lang="en-US" altLang="ru-RU" sz="2000"/>
              <a:t>. </a:t>
            </a:r>
            <a:r>
              <a:rPr lang="ru-RU" altLang="ru-RU" sz="2000"/>
              <a:t>Более сложным оказалось строение гексамера</a:t>
            </a:r>
            <a:r>
              <a:rPr lang="en-US" altLang="ru-RU" sz="2000"/>
              <a:t>. </a:t>
            </a:r>
            <a:r>
              <a:rPr lang="ru-RU" altLang="ru-RU" sz="2000"/>
              <a:t>                                               В шестиугольнике гексамера может быть только шесть водородных связей</a:t>
            </a:r>
            <a:r>
              <a:rPr lang="en-US" altLang="ru-RU" sz="2000"/>
              <a:t>,</a:t>
            </a:r>
            <a:r>
              <a:rPr lang="ru-RU" altLang="ru-RU" sz="2000"/>
              <a:t> а экспериментальные данные говорят о восьми</a:t>
            </a:r>
            <a:r>
              <a:rPr lang="en-US" altLang="ru-RU" sz="2000"/>
              <a:t>.</a:t>
            </a:r>
            <a:r>
              <a:rPr lang="ru-RU" altLang="ru-RU" sz="2000"/>
              <a:t> Это значит</a:t>
            </a:r>
            <a:r>
              <a:rPr lang="en-US" altLang="ru-RU" sz="2000"/>
              <a:t>, </a:t>
            </a:r>
            <a:r>
              <a:rPr lang="ru-RU" altLang="ru-RU" sz="2000"/>
              <a:t>что</a:t>
            </a:r>
            <a:r>
              <a:rPr lang="en-US" altLang="ru-RU" sz="2000"/>
              <a:t> </a:t>
            </a:r>
            <a:r>
              <a:rPr lang="ru-RU" altLang="ru-RU" sz="2000"/>
              <a:t>четыре молекулы воды из шести связаны еще и перекрестными водородными связями</a:t>
            </a:r>
          </a:p>
        </p:txBody>
      </p:sp>
      <p:pic>
        <p:nvPicPr>
          <p:cNvPr id="32774" name="Объект 3" descr="http://scorcher.ru/art/chemistry/chemisnry1_files/20090522074053.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290513"/>
            <a:ext cx="3754438"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Рисунок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941175" y="0"/>
            <a:ext cx="2889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25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Объект 3" descr="http://scorcher.ru/art/chemistry/chemisnry1_files/20090522074006.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9174163" y="-41275"/>
            <a:ext cx="24669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Объект 2"/>
          <p:cNvSpPr>
            <a:spLocks noGrp="1"/>
          </p:cNvSpPr>
          <p:nvPr>
            <p:ph idx="1"/>
          </p:nvPr>
        </p:nvSpPr>
        <p:spPr>
          <a:xfrm>
            <a:off x="2141538" y="1882775"/>
            <a:ext cx="9983787" cy="2136775"/>
          </a:xfrm>
        </p:spPr>
        <p:txBody>
          <a:bodyPr/>
          <a:lstStyle/>
          <a:p>
            <a:r>
              <a:rPr lang="ru-RU" altLang="ru-RU" sz="2000" b="1" smtClean="0"/>
              <a:t>Элементарной ячейкой воды являются тетраэдры</a:t>
            </a:r>
            <a:r>
              <a:rPr lang="en-US" altLang="ru-RU" sz="2000" b="1" smtClean="0"/>
              <a:t>: </a:t>
            </a:r>
            <a:r>
              <a:rPr lang="ru-RU" altLang="ru-RU" sz="2000" b="1" smtClean="0"/>
              <a:t>а</a:t>
            </a:r>
            <a:r>
              <a:rPr lang="en-US" altLang="ru-RU" sz="2000" b="1" smtClean="0"/>
              <a:t>) </a:t>
            </a:r>
            <a:r>
              <a:rPr lang="ru-RU" altLang="ru-RU" sz="2000" b="1" smtClean="0"/>
              <a:t>простые (водородными связями связаны между собой четыре молекулы</a:t>
            </a:r>
            <a:r>
              <a:rPr lang="en-US" altLang="ru-RU" sz="2000" b="1" smtClean="0"/>
              <a:t>; </a:t>
            </a:r>
            <a:r>
              <a:rPr lang="ru-RU" altLang="ru-RU" sz="2000" b="1" smtClean="0"/>
              <a:t>б) объемно-центрированные (связаны пять молекул)</a:t>
            </a:r>
          </a:p>
          <a:p>
            <a:r>
              <a:rPr lang="ru-RU" altLang="ru-RU" sz="2000" b="1" smtClean="0"/>
              <a:t>Каждая молекула воды может одновременно образовывать четыре водородные связи с другими молекулами под строго определенными углами</a:t>
            </a:r>
            <a:r>
              <a:rPr lang="en-US" altLang="ru-RU" sz="2000" b="1" smtClean="0"/>
              <a:t>,</a:t>
            </a:r>
            <a:r>
              <a:rPr lang="ru-RU" altLang="ru-RU" sz="2000" b="1" smtClean="0"/>
              <a:t> равными </a:t>
            </a:r>
            <a:r>
              <a:rPr lang="ru-RU" altLang="ru-RU" sz="2000" b="1" smtClean="0">
                <a:solidFill>
                  <a:srgbClr val="CC0000"/>
                </a:solidFill>
              </a:rPr>
              <a:t>109</a:t>
            </a:r>
            <a:r>
              <a:rPr lang="ru-RU" altLang="ru-RU" sz="2000" b="1" baseline="30000" smtClean="0">
                <a:solidFill>
                  <a:srgbClr val="CC0000"/>
                </a:solidFill>
              </a:rPr>
              <a:t>о</a:t>
            </a:r>
            <a:r>
              <a:rPr lang="ru-RU" altLang="ru-RU" sz="2000" b="1" smtClean="0">
                <a:solidFill>
                  <a:srgbClr val="CC0000"/>
                </a:solidFill>
              </a:rPr>
              <a:t>28</a:t>
            </a:r>
            <a:r>
              <a:rPr lang="en-US" altLang="ru-RU" sz="2000" b="1" smtClean="0"/>
              <a:t>, </a:t>
            </a:r>
            <a:r>
              <a:rPr lang="ru-RU" altLang="ru-RU" sz="2000" b="1" smtClean="0"/>
              <a:t>направленных к вершинам тетраэдра</a:t>
            </a:r>
            <a:r>
              <a:rPr lang="en-US" altLang="ru-RU" sz="2000" b="1" smtClean="0"/>
              <a:t>, </a:t>
            </a:r>
            <a:r>
              <a:rPr lang="ru-RU" altLang="ru-RU" sz="2000" b="1" smtClean="0"/>
              <a:t>которые при замерзании воды создают плотную структура льда</a:t>
            </a:r>
          </a:p>
        </p:txBody>
      </p:sp>
      <p:sp>
        <p:nvSpPr>
          <p:cNvPr id="7" name="Заголовок 1"/>
          <p:cNvSpPr>
            <a:spLocks noGrp="1"/>
          </p:cNvSpPr>
          <p:nvPr>
            <p:ph type="title"/>
          </p:nvPr>
        </p:nvSpPr>
        <p:spPr>
          <a:xfrm>
            <a:off x="2282825" y="3736975"/>
            <a:ext cx="9915525" cy="1874838"/>
          </a:xfrm>
        </p:spPr>
        <p:txBody>
          <a:bodyPr/>
          <a:lstStyle/>
          <a:p>
            <a:pPr marL="342900" indent="-342900">
              <a:buFont typeface="Arial" panose="020B0604020202020204" pitchFamily="34" charset="0"/>
              <a:buChar char="•"/>
              <a:defRPr/>
            </a:pPr>
            <a:r>
              <a:rPr lang="ru-RU" sz="2000" b="1" dirty="0" smtClean="0">
                <a:latin typeface="+mn-lt"/>
              </a:rPr>
              <a:t>В воде простые тетраэдры могут объединяться между собой вершинами</a:t>
            </a:r>
            <a:r>
              <a:rPr lang="en-US" sz="2000" b="1" dirty="0" smtClean="0">
                <a:latin typeface="+mn-lt"/>
              </a:rPr>
              <a:t>, </a:t>
            </a:r>
            <a:r>
              <a:rPr lang="ru-RU" sz="2000" b="1" dirty="0" smtClean="0">
                <a:latin typeface="+mn-lt"/>
              </a:rPr>
              <a:t>ребрами</a:t>
            </a:r>
            <a:r>
              <a:rPr lang="en-US" sz="2000" b="1" dirty="0">
                <a:latin typeface="+mn-lt"/>
              </a:rPr>
              <a:t> </a:t>
            </a:r>
            <a:r>
              <a:rPr lang="ru-RU" sz="2000" b="1" dirty="0" smtClean="0">
                <a:latin typeface="+mn-lt"/>
              </a:rPr>
              <a:t>или гранями благодаря водородным связям</a:t>
            </a:r>
            <a:r>
              <a:rPr lang="en-US" sz="2000" b="1" dirty="0" smtClean="0">
                <a:latin typeface="+mn-lt"/>
              </a:rPr>
              <a:t>, </a:t>
            </a:r>
            <a:r>
              <a:rPr lang="ru-RU" sz="2000" b="1" dirty="0" smtClean="0">
                <a:latin typeface="+mn-lt"/>
              </a:rPr>
              <a:t>образуя различные кластеры со сложной структурой</a:t>
            </a:r>
            <a:r>
              <a:rPr lang="en-US" sz="2000" b="1" dirty="0" smtClean="0">
                <a:latin typeface="+mn-lt"/>
              </a:rPr>
              <a:t>, </a:t>
            </a:r>
            <a:r>
              <a:rPr lang="ru-RU" sz="2000" b="1" dirty="0" smtClean="0">
                <a:latin typeface="+mn-lt"/>
              </a:rPr>
              <a:t>например</a:t>
            </a:r>
            <a:r>
              <a:rPr lang="en-US" sz="2000" b="1" dirty="0" smtClean="0">
                <a:latin typeface="+mn-lt"/>
              </a:rPr>
              <a:t>, </a:t>
            </a:r>
            <a:r>
              <a:rPr lang="ru-RU" sz="2000" b="1" dirty="0" smtClean="0">
                <a:latin typeface="+mn-lt"/>
              </a:rPr>
              <a:t>в форме додекаэдра и икосаэдра -                                                                                                       </a:t>
            </a:r>
            <a:br>
              <a:rPr lang="ru-RU" sz="2000" b="1" dirty="0" smtClean="0">
                <a:latin typeface="+mn-lt"/>
              </a:rPr>
            </a:br>
            <a:r>
              <a:rPr lang="ru-RU" sz="2000" b="1" dirty="0" smtClean="0">
                <a:latin typeface="+mn-lt"/>
              </a:rPr>
              <a:t>                                        гипотетической  молекулы</a:t>
            </a:r>
            <a:r>
              <a:rPr lang="en-US" sz="2000" b="1" dirty="0" smtClean="0">
                <a:latin typeface="+mn-lt"/>
              </a:rPr>
              <a:t>, </a:t>
            </a:r>
            <a:r>
              <a:rPr lang="ru-RU" sz="2000" b="1" dirty="0" smtClean="0">
                <a:latin typeface="+mn-lt"/>
              </a:rPr>
              <a:t>состоящей из  1820 молекул      </a:t>
            </a:r>
            <a:br>
              <a:rPr lang="ru-RU" sz="2000" b="1" dirty="0" smtClean="0">
                <a:latin typeface="+mn-lt"/>
              </a:rPr>
            </a:br>
            <a:r>
              <a:rPr lang="ru-RU" sz="2000" b="1" dirty="0">
                <a:latin typeface="+mn-lt"/>
              </a:rPr>
              <a:t> </a:t>
            </a:r>
            <a:r>
              <a:rPr lang="ru-RU" sz="2000" b="1" dirty="0" smtClean="0">
                <a:latin typeface="+mn-lt"/>
              </a:rPr>
              <a:t>                                                        </a:t>
            </a:r>
            <a:endParaRPr lang="ru-RU" sz="2000" b="1" dirty="0">
              <a:latin typeface="+mn-lt"/>
            </a:endParaRPr>
          </a:p>
        </p:txBody>
      </p:sp>
      <p:sp>
        <p:nvSpPr>
          <p:cNvPr id="4" name="TextBox 3"/>
          <p:cNvSpPr txBox="1"/>
          <p:nvPr/>
        </p:nvSpPr>
        <p:spPr>
          <a:xfrm>
            <a:off x="4751388" y="190500"/>
            <a:ext cx="2489200" cy="1384300"/>
          </a:xfrm>
          <a:prstGeom prst="rect">
            <a:avLst/>
          </a:prstGeom>
          <a:solidFill>
            <a:schemeClr val="accent4">
              <a:lumMod val="20000"/>
              <a:lumOff val="80000"/>
            </a:schemeClr>
          </a:solidFill>
          <a:ln w="28575">
            <a:solidFill>
              <a:schemeClr val="accent2">
                <a:lumMod val="50000"/>
              </a:schemeClr>
            </a:solidFill>
          </a:ln>
        </p:spPr>
        <p:txBody>
          <a:bodyPr>
            <a:spAutoFit/>
          </a:bodyPr>
          <a:lstStyle/>
          <a:p>
            <a:pPr algn="ctr">
              <a:defRPr/>
            </a:pPr>
            <a:r>
              <a:rPr lang="ru-RU" sz="2800" dirty="0">
                <a:solidFill>
                  <a:schemeClr val="accent1">
                    <a:lumMod val="75000"/>
                  </a:schemeClr>
                </a:solidFill>
              </a:rPr>
              <a:t>Рисунки разных </a:t>
            </a:r>
            <a:r>
              <a:rPr lang="ru-RU" sz="2800" dirty="0" err="1">
                <a:solidFill>
                  <a:schemeClr val="accent1">
                    <a:lumMod val="75000"/>
                  </a:schemeClr>
                </a:solidFill>
              </a:rPr>
              <a:t>ассоциатов</a:t>
            </a:r>
            <a:endParaRPr lang="ru-RU" sz="2800" dirty="0">
              <a:solidFill>
                <a:schemeClr val="accent1">
                  <a:lumMod val="75000"/>
                </a:schemeClr>
              </a:solidFill>
            </a:endParaRPr>
          </a:p>
        </p:txBody>
      </p:sp>
      <p:pic>
        <p:nvPicPr>
          <p:cNvPr id="33798" name="Рисунок 10" descr="http://scorcher.ru/art/chemistry/chemisnry1_files/200905220741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538" y="-157163"/>
            <a:ext cx="2270125" cy="171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Рисунок 11" descr="http://scorcher.ru/art/chemistry/chemisnry1_files/200905220741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838" y="69850"/>
            <a:ext cx="10779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Рисунок 12" descr="http://scorcher.ru/art/chemistry/chemisnry1_files/200905220741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5538" y="190500"/>
            <a:ext cx="146367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Рисунок 17" descr="http://scorcher.ru/art/chemistry/chemisnry1_files/2009052207414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4843463"/>
            <a:ext cx="491013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Объект 3" descr="http://scorcher.ru/art/chemistry/chemisnry1_files/20090522074033.jp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021388" y="5091113"/>
            <a:ext cx="36369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6172200" y="6402388"/>
            <a:ext cx="3937000" cy="400050"/>
          </a:xfrm>
          <a:prstGeom prst="rect">
            <a:avLst/>
          </a:prstGeom>
          <a:solidFill>
            <a:schemeClr val="accent6">
              <a:lumMod val="20000"/>
              <a:lumOff val="80000"/>
            </a:schemeClr>
          </a:solidFill>
          <a:ln w="28575">
            <a:solidFill>
              <a:srgbClr val="990033"/>
            </a:solidFill>
          </a:ln>
        </p:spPr>
        <p:txBody>
          <a:bodyPr>
            <a:spAutoFit/>
          </a:bodyPr>
          <a:lstStyle/>
          <a:p>
            <a:pPr>
              <a:defRPr/>
            </a:pPr>
            <a:r>
              <a:rPr lang="ru-RU" dirty="0"/>
              <a:t>Формирование икосаэдра воды</a:t>
            </a:r>
          </a:p>
        </p:txBody>
      </p:sp>
      <p:pic>
        <p:nvPicPr>
          <p:cNvPr id="33804" name="Объект 3" descr="http://scorcher.ru/art/chemistry/chemisnry1_files/20090522074139.jp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15913" y="1236663"/>
            <a:ext cx="17049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330200" y="6429375"/>
            <a:ext cx="4848225" cy="400050"/>
          </a:xfrm>
          <a:prstGeom prst="rect">
            <a:avLst/>
          </a:prstGeom>
          <a:solidFill>
            <a:schemeClr val="accent6">
              <a:lumMod val="20000"/>
              <a:lumOff val="80000"/>
            </a:schemeClr>
          </a:solidFill>
          <a:ln w="28575">
            <a:solidFill>
              <a:srgbClr val="990033"/>
            </a:solidFill>
          </a:ln>
        </p:spPr>
        <p:txBody>
          <a:bodyPr>
            <a:spAutoFit/>
          </a:bodyPr>
          <a:lstStyle/>
          <a:p>
            <a:pPr>
              <a:defRPr/>
            </a:pPr>
            <a:r>
              <a:rPr lang="ru-RU" dirty="0"/>
              <a:t>Образование более сложных </a:t>
            </a:r>
            <a:r>
              <a:rPr lang="ru-RU" dirty="0" err="1"/>
              <a:t>ассоциатов</a:t>
            </a:r>
            <a:endParaRPr lang="ru-RU" dirty="0"/>
          </a:p>
        </p:txBody>
      </p:sp>
      <p:pic>
        <p:nvPicPr>
          <p:cNvPr id="33806" name="Рисунок 13">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828463" y="9525"/>
            <a:ext cx="36353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Рисунок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370638" y="128588"/>
            <a:ext cx="5821362" cy="6510337"/>
          </a:xfrm>
          <a:solidFill>
            <a:schemeClr val="accent2">
              <a:lumMod val="20000"/>
              <a:lumOff val="80000"/>
            </a:schemeClr>
          </a:solidFill>
        </p:spPr>
        <p:txBody>
          <a:bodyPr/>
          <a:lstStyle/>
          <a:p>
            <a:pPr>
              <a:defRPr/>
            </a:pPr>
            <a:r>
              <a:rPr lang="ru-RU" sz="1800" dirty="0" smtClean="0"/>
              <a:t>В 1993 году К</a:t>
            </a:r>
            <a:r>
              <a:rPr lang="en-US" sz="1800" dirty="0" smtClean="0"/>
              <a:t>. </a:t>
            </a:r>
            <a:r>
              <a:rPr lang="ru-RU" sz="1800" dirty="0" err="1" smtClean="0"/>
              <a:t>Джордон</a:t>
            </a:r>
            <a:r>
              <a:rPr lang="ru-RU" sz="1800" dirty="0" smtClean="0"/>
              <a:t> предложил свои варианты устойчивых «квантов воды» (</a:t>
            </a:r>
            <a:r>
              <a:rPr lang="ru-RU" sz="1800" dirty="0" err="1" smtClean="0"/>
              <a:t>ассоциатов</a:t>
            </a:r>
            <a:r>
              <a:rPr lang="ru-RU" sz="1800" dirty="0" smtClean="0"/>
              <a:t>)</a:t>
            </a:r>
            <a:r>
              <a:rPr lang="en-US" sz="1800" dirty="0" smtClean="0"/>
              <a:t>, </a:t>
            </a:r>
            <a:r>
              <a:rPr lang="ru-RU" sz="1800" dirty="0" smtClean="0"/>
              <a:t>которые состоят из 6 ее молекул</a:t>
            </a:r>
            <a:r>
              <a:rPr lang="en-US" sz="1800" dirty="0" smtClean="0"/>
              <a:t>. </a:t>
            </a:r>
            <a:r>
              <a:rPr lang="ru-RU" sz="1800" dirty="0" smtClean="0"/>
              <a:t>Эти кластеры могут объединяться друг с другом и со «свободными» молекулами воды за счет водородных связей</a:t>
            </a:r>
            <a:r>
              <a:rPr lang="en-US" sz="1800" dirty="0" smtClean="0"/>
              <a:t>. </a:t>
            </a:r>
            <a:r>
              <a:rPr lang="ru-RU" sz="1800" dirty="0" smtClean="0"/>
              <a:t>Так</a:t>
            </a:r>
            <a:r>
              <a:rPr lang="en-US" sz="1800" dirty="0" smtClean="0"/>
              <a:t>, </a:t>
            </a:r>
            <a:r>
              <a:rPr lang="ru-RU" sz="1800" dirty="0" smtClean="0"/>
              <a:t>например</a:t>
            </a:r>
            <a:r>
              <a:rPr lang="en-US" sz="1800" dirty="0" smtClean="0"/>
              <a:t>, </a:t>
            </a:r>
            <a:r>
              <a:rPr lang="ru-RU" sz="1800" dirty="0" smtClean="0"/>
              <a:t>снежинки должны обладать </a:t>
            </a:r>
            <a:r>
              <a:rPr lang="ru-RU" sz="1800" dirty="0"/>
              <a:t>6-лучевой </a:t>
            </a:r>
            <a:r>
              <a:rPr lang="ru-RU" sz="1800" dirty="0" smtClean="0"/>
              <a:t>симметрией</a:t>
            </a:r>
          </a:p>
          <a:p>
            <a:pPr>
              <a:defRPr/>
            </a:pPr>
            <a:r>
              <a:rPr lang="ru-RU" sz="1800" dirty="0" smtClean="0"/>
              <a:t>В </a:t>
            </a:r>
            <a:r>
              <a:rPr lang="ru-RU" sz="1800" dirty="0"/>
              <a:t>2002 г</a:t>
            </a:r>
            <a:r>
              <a:rPr lang="en-US" sz="1800" dirty="0"/>
              <a:t>. </a:t>
            </a:r>
            <a:r>
              <a:rPr lang="ru-RU" sz="1800" dirty="0"/>
              <a:t>методом рентгеноструктурного анализа</a:t>
            </a:r>
            <a:r>
              <a:rPr lang="en-US" sz="1800" dirty="0"/>
              <a:t> </a:t>
            </a:r>
            <a:r>
              <a:rPr lang="ru-RU" sz="1800" dirty="0"/>
              <a:t>Х</a:t>
            </a:r>
            <a:r>
              <a:rPr lang="en-US" sz="1800" dirty="0"/>
              <a:t>. </a:t>
            </a:r>
            <a:r>
              <a:rPr lang="ru-RU" sz="1800" dirty="0"/>
              <a:t>Гордону удалось показать</a:t>
            </a:r>
            <a:r>
              <a:rPr lang="en-US" sz="1800" dirty="0"/>
              <a:t>, </a:t>
            </a:r>
            <a:r>
              <a:rPr lang="ru-RU" sz="1800" dirty="0"/>
              <a:t>что молекулы воды за счет водородных связей способны образовывать структуры – «истинные кирпичики» воды – цепочки и кольца из множества молекул воды – «водяные кристаллы»</a:t>
            </a:r>
          </a:p>
          <a:p>
            <a:pPr>
              <a:defRPr/>
            </a:pPr>
            <a:r>
              <a:rPr lang="ru-RU" sz="1800" dirty="0"/>
              <a:t>«Водяные кристаллы» могут иметь самую разную форму</a:t>
            </a:r>
            <a:r>
              <a:rPr lang="en-US" sz="1800" dirty="0"/>
              <a:t>, </a:t>
            </a:r>
            <a:r>
              <a:rPr lang="ru-RU" sz="1800" dirty="0"/>
              <a:t>как пространственную</a:t>
            </a:r>
            <a:r>
              <a:rPr lang="en-US" sz="1800" dirty="0"/>
              <a:t>, </a:t>
            </a:r>
            <a:r>
              <a:rPr lang="ru-RU" sz="1800" dirty="0"/>
              <a:t>так и двухмерную (</a:t>
            </a:r>
            <a:r>
              <a:rPr lang="ru-RU" sz="1800" dirty="0" err="1"/>
              <a:t>ввиде</a:t>
            </a:r>
            <a:r>
              <a:rPr lang="ru-RU" sz="1800" dirty="0"/>
              <a:t> кольцевых структур)</a:t>
            </a:r>
            <a:r>
              <a:rPr lang="en-US" sz="1800" dirty="0"/>
              <a:t>. </a:t>
            </a:r>
            <a:r>
              <a:rPr lang="ru-RU" sz="1800" dirty="0"/>
              <a:t>В основе же всего лежит тетраэдр (простейшая пирамида в четыре угла)</a:t>
            </a:r>
            <a:r>
              <a:rPr lang="en-US" sz="1800" dirty="0"/>
              <a:t>.</a:t>
            </a:r>
            <a:r>
              <a:rPr lang="ru-RU" sz="1800" dirty="0"/>
              <a:t> Группируясь</a:t>
            </a:r>
            <a:r>
              <a:rPr lang="en-US" sz="1800" dirty="0"/>
              <a:t>, </a:t>
            </a:r>
            <a:r>
              <a:rPr lang="ru-RU" sz="1800" dirty="0"/>
              <a:t>тетраэдры молекул воды образуют разнообразные пространственные и плоскостные структуры</a:t>
            </a:r>
            <a:r>
              <a:rPr lang="en-US" sz="1800" dirty="0"/>
              <a:t>.</a:t>
            </a:r>
            <a:r>
              <a:rPr lang="ru-RU" sz="1800" dirty="0"/>
              <a:t> Из всего многообразия структур в природе базовой (не точно доказанное предположение) является всего одна- гексагональная (шестигранная)</a:t>
            </a:r>
            <a:r>
              <a:rPr lang="en-US" sz="1800" dirty="0"/>
              <a:t>, </a:t>
            </a:r>
            <a:r>
              <a:rPr lang="ru-RU" sz="1800" dirty="0"/>
              <a:t>когда 6 молекул воды (тетраэдров) </a:t>
            </a:r>
            <a:r>
              <a:rPr lang="ru-RU" sz="1800" dirty="0" smtClean="0"/>
              <a:t>объединяются </a:t>
            </a:r>
            <a:r>
              <a:rPr lang="ru-RU" sz="1800" dirty="0"/>
              <a:t>в кольцо</a:t>
            </a:r>
            <a:r>
              <a:rPr lang="en-US" sz="1800" dirty="0"/>
              <a:t>. </a:t>
            </a:r>
            <a:r>
              <a:rPr lang="ru-RU" sz="1800" dirty="0"/>
              <a:t>Такой тип структуры характерен для льда</a:t>
            </a:r>
            <a:r>
              <a:rPr lang="en-US" sz="1800" dirty="0"/>
              <a:t>, </a:t>
            </a:r>
            <a:r>
              <a:rPr lang="ru-RU" sz="1800" dirty="0"/>
              <a:t>снега</a:t>
            </a:r>
            <a:r>
              <a:rPr lang="en-US" sz="1800" dirty="0"/>
              <a:t>,</a:t>
            </a:r>
            <a:r>
              <a:rPr lang="ru-RU" sz="1800" dirty="0"/>
              <a:t> талой воды</a:t>
            </a:r>
            <a:r>
              <a:rPr lang="en-US" sz="1800" dirty="0"/>
              <a:t>, </a:t>
            </a:r>
            <a:r>
              <a:rPr lang="ru-RU" sz="1800" dirty="0"/>
              <a:t>клеточной воды всех живых существ</a:t>
            </a:r>
          </a:p>
          <a:p>
            <a:pPr>
              <a:defRPr/>
            </a:pPr>
            <a:endParaRPr lang="ru-RU" sz="1800" dirty="0" smtClean="0"/>
          </a:p>
          <a:p>
            <a:pPr>
              <a:defRPr/>
            </a:pPr>
            <a:endParaRPr lang="ru-RU" sz="1800" dirty="0" smtClean="0"/>
          </a:p>
          <a:p>
            <a:pPr>
              <a:defRPr/>
            </a:pPr>
            <a:endParaRPr lang="en-US" sz="1800" dirty="0" smtClean="0"/>
          </a:p>
        </p:txBody>
      </p:sp>
      <p:sp>
        <p:nvSpPr>
          <p:cNvPr id="4" name="Заголовок 3"/>
          <p:cNvSpPr>
            <a:spLocks noGrp="1"/>
          </p:cNvSpPr>
          <p:nvPr>
            <p:ph type="title"/>
          </p:nvPr>
        </p:nvSpPr>
        <p:spPr>
          <a:xfrm>
            <a:off x="-28575" y="-1588"/>
            <a:ext cx="6370638" cy="612776"/>
          </a:xfrm>
          <a:solidFill>
            <a:schemeClr val="accent4">
              <a:lumMod val="40000"/>
              <a:lumOff val="60000"/>
            </a:schemeClr>
          </a:solidFill>
          <a:ln w="28575">
            <a:solidFill>
              <a:srgbClr val="D60093"/>
            </a:solidFill>
          </a:ln>
        </p:spPr>
        <p:txBody>
          <a:bodyPr/>
          <a:lstStyle/>
          <a:p>
            <a:pPr>
              <a:defRPr/>
            </a:pPr>
            <a:r>
              <a:rPr lang="ru-RU" sz="2800" b="1" dirty="0" smtClean="0">
                <a:solidFill>
                  <a:srgbClr val="FF66FF"/>
                </a:solidFill>
              </a:rPr>
              <a:t> </a:t>
            </a:r>
            <a:r>
              <a:rPr lang="ru-RU" sz="2800" b="1" dirty="0" smtClean="0">
                <a:solidFill>
                  <a:srgbClr val="990099"/>
                </a:solidFill>
              </a:rPr>
              <a:t>В природе нет 2-х одинаковых снежинок</a:t>
            </a:r>
            <a:endParaRPr lang="ru-RU" sz="2800" b="1" dirty="0">
              <a:solidFill>
                <a:srgbClr val="990099"/>
              </a:solidFill>
            </a:endParaRPr>
          </a:p>
        </p:txBody>
      </p:sp>
      <p:pic>
        <p:nvPicPr>
          <p:cNvPr id="34820"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75" y="725488"/>
            <a:ext cx="6167438"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462088" y="6416675"/>
            <a:ext cx="4046537" cy="400050"/>
          </a:xfrm>
          <a:prstGeom prst="rect">
            <a:avLst/>
          </a:prstGeom>
          <a:solidFill>
            <a:schemeClr val="accent2">
              <a:lumMod val="20000"/>
              <a:lumOff val="80000"/>
            </a:schemeClr>
          </a:solidFill>
          <a:ln w="28575">
            <a:solidFill>
              <a:srgbClr val="D60093"/>
            </a:solidFill>
          </a:ln>
        </p:spPr>
        <p:txBody>
          <a:bodyPr>
            <a:spAutoFit/>
          </a:bodyPr>
          <a:lstStyle/>
          <a:p>
            <a:pPr>
              <a:defRPr/>
            </a:pPr>
            <a:r>
              <a:rPr lang="ru-RU" dirty="0"/>
              <a:t>  Рисунки некоторых снежинок</a:t>
            </a:r>
          </a:p>
        </p:txBody>
      </p:sp>
      <p:pic>
        <p:nvPicPr>
          <p:cNvPr id="34822" name="Рисунок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944350" y="0"/>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625" autoRev="1" fill="hold">
                                          <p:stCondLst>
                                            <p:cond delay="0"/>
                                          </p:stCondLst>
                                        </p:cTn>
                                        <p:tgtEl>
                                          <p:spTgt spid="4"/>
                                        </p:tgtEl>
                                      </p:cBhvr>
                                      <p:to x="80000" y="100000"/>
                                    </p:animScale>
                                    <p:anim by="(#ppt_w*0.10)" calcmode="lin" valueType="num">
                                      <p:cBhvr>
                                        <p:cTn id="7" dur="625" autoRev="1" fill="hold">
                                          <p:stCondLst>
                                            <p:cond delay="0"/>
                                          </p:stCondLst>
                                        </p:cTn>
                                        <p:tgtEl>
                                          <p:spTgt spid="4"/>
                                        </p:tgtEl>
                                        <p:attrNameLst>
                                          <p:attrName>ppt_x</p:attrName>
                                        </p:attrNameLst>
                                      </p:cBhvr>
                                    </p:anim>
                                    <p:anim by="(-#ppt_w*0.10)" calcmode="lin" valueType="num">
                                      <p:cBhvr>
                                        <p:cTn id="8" dur="625" autoRev="1" fill="hold">
                                          <p:stCondLst>
                                            <p:cond delay="0"/>
                                          </p:stCondLst>
                                        </p:cTn>
                                        <p:tgtEl>
                                          <p:spTgt spid="4"/>
                                        </p:tgtEl>
                                        <p:attrNameLst>
                                          <p:attrName>ppt_y</p:attrName>
                                        </p:attrNameLst>
                                      </p:cBhvr>
                                    </p:anim>
                                    <p:animRot by="-480000">
                                      <p:cBhvr>
                                        <p:cTn id="9" dur="625" autoRev="1" fill="hold">
                                          <p:stCondLst>
                                            <p:cond delay="0"/>
                                          </p:stCondLst>
                                        </p:cTn>
                                        <p:tgtEl>
                                          <p:spTgt spid="4"/>
                                        </p:tgtEl>
                                        <p:attrNameLst>
                                          <p:attrName>r</p:attrName>
                                        </p:attrNameLst>
                                      </p:cBhvr>
                                    </p:animRot>
                                  </p:childTnLst>
                                </p:cTn>
                              </p:par>
                              <p:par>
                                <p:cTn id="10" presetID="20" presetClass="entr" presetSubtype="0"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Effect transition="in" filter="wedge">
                                      <p:cBhvr>
                                        <p:cTn id="12" dur="1250"/>
                                        <p:tgtEl>
                                          <p:spTgt spid="4"/>
                                        </p:tgtEl>
                                      </p:cBhvr>
                                    </p:animEffect>
                                  </p:childTnLst>
                                </p:cTn>
                              </p:par>
                              <p:par>
                                <p:cTn id="13" presetID="16" presetClass="entr" presetSubtype="37" fill="hold" nodeType="withEffect">
                                  <p:stCondLst>
                                    <p:cond delay="0"/>
                                  </p:stCondLst>
                                  <p:childTnLst>
                                    <p:set>
                                      <p:cBhvr>
                                        <p:cTn id="14" dur="1" fill="hold">
                                          <p:stCondLst>
                                            <p:cond delay="0"/>
                                          </p:stCondLst>
                                        </p:cTn>
                                        <p:tgtEl>
                                          <p:spTgt spid="34820"/>
                                        </p:tgtEl>
                                        <p:attrNameLst>
                                          <p:attrName>style.visibility</p:attrName>
                                        </p:attrNameLst>
                                      </p:cBhvr>
                                      <p:to>
                                        <p:strVal val="visible"/>
                                      </p:to>
                                    </p:set>
                                    <p:animEffect transition="in" filter="barn(outVertical)">
                                      <p:cBhvr>
                                        <p:cTn id="15" dur="125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solidFill>
            <a:schemeClr val="accent5">
              <a:lumMod val="75000"/>
            </a:schemeClr>
          </a:solidFill>
          <a:ln w="38100">
            <a:solidFill>
              <a:srgbClr val="D60093"/>
            </a:solidFill>
          </a:ln>
        </p:spPr>
        <p:txBody>
          <a:bodyPr/>
          <a:lstStyle/>
          <a:p>
            <a:pPr eaLnBrk="1" hangingPunct="1">
              <a:defRPr/>
            </a:pPr>
            <a:r>
              <a:rPr lang="ru-RU" altLang="ru-RU" dirty="0" smtClean="0"/>
              <a:t>               </a:t>
            </a:r>
            <a:r>
              <a:rPr lang="ru-RU" altLang="ru-RU" dirty="0" smtClean="0">
                <a:solidFill>
                  <a:srgbClr val="F8C8F0"/>
                </a:solidFill>
              </a:rPr>
              <a:t>Физические свойства воды</a:t>
            </a:r>
          </a:p>
        </p:txBody>
      </p:sp>
      <p:sp>
        <p:nvSpPr>
          <p:cNvPr id="3" name="Объект 2"/>
          <p:cNvSpPr>
            <a:spLocks noGrp="1"/>
          </p:cNvSpPr>
          <p:nvPr>
            <p:ph idx="1"/>
          </p:nvPr>
        </p:nvSpPr>
        <p:spPr>
          <a:solidFill>
            <a:schemeClr val="accent2">
              <a:lumMod val="20000"/>
              <a:lumOff val="80000"/>
            </a:schemeClr>
          </a:solidFill>
        </p:spPr>
        <p:txBody>
          <a:bodyPr>
            <a:normAutofit/>
          </a:bodyPr>
          <a:lstStyle/>
          <a:p>
            <a:pPr marL="0" indent="0" eaLnBrk="1" hangingPunct="1">
              <a:lnSpc>
                <a:spcPct val="70000"/>
              </a:lnSpc>
              <a:buFont typeface="Arial" panose="020B0604020202020204" pitchFamily="34" charset="0"/>
              <a:buNone/>
              <a:defRPr/>
            </a:pPr>
            <a:r>
              <a:rPr lang="en-US" altLang="ru-RU" sz="2200" b="1" dirty="0" smtClean="0"/>
              <a:t>   </a:t>
            </a:r>
            <a:r>
              <a:rPr lang="ru-RU" altLang="ru-RU" sz="2200" dirty="0" smtClean="0"/>
              <a:t>Чистая вода </a:t>
            </a:r>
            <a:r>
              <a:rPr lang="en-US" altLang="ru-RU" sz="2200" dirty="0" smtClean="0"/>
              <a:t>(</a:t>
            </a:r>
            <a:r>
              <a:rPr lang="ru-RU" altLang="ru-RU" sz="2200" dirty="0" smtClean="0"/>
              <a:t>оксид водорода)</a:t>
            </a:r>
            <a:r>
              <a:rPr lang="en-US" altLang="ru-RU" sz="2200" dirty="0" smtClean="0"/>
              <a:t> </a:t>
            </a:r>
            <a:r>
              <a:rPr lang="ru-RU" altLang="ru-RU" sz="2200" dirty="0" smtClean="0"/>
              <a:t>представляет собой в тонком слое бесцветную жидкость (в слое толщиной 2 м и более имеет голубоватый оттенок),</a:t>
            </a:r>
            <a:r>
              <a:rPr lang="ru-RU" altLang="ru-RU" sz="2200" dirty="0" smtClean="0">
                <a:solidFill>
                  <a:srgbClr val="FF0000"/>
                </a:solidFill>
              </a:rPr>
              <a:t> </a:t>
            </a:r>
            <a:r>
              <a:rPr lang="ru-RU" altLang="ru-RU" sz="2200" dirty="0" smtClean="0"/>
              <a:t>без запаха и без вкуса. Является единственным веществом</a:t>
            </a:r>
            <a:r>
              <a:rPr lang="en-US" altLang="ru-RU" sz="2200" dirty="0" smtClean="0"/>
              <a:t>, </a:t>
            </a:r>
            <a:r>
              <a:rPr lang="ru-RU" altLang="ru-RU" sz="2200" dirty="0" smtClean="0"/>
              <a:t>которое распространено на Земле в 3-х агрегатных состояниях – жидком (вода)</a:t>
            </a:r>
            <a:r>
              <a:rPr lang="en-US" altLang="ru-RU" sz="2200" dirty="0" smtClean="0"/>
              <a:t>, </a:t>
            </a:r>
            <a:r>
              <a:rPr lang="ru-RU" altLang="ru-RU" sz="2200" dirty="0" smtClean="0"/>
              <a:t>твердом (лед</a:t>
            </a:r>
            <a:r>
              <a:rPr lang="en-US" altLang="ru-RU" sz="2200" dirty="0" smtClean="0"/>
              <a:t>, </a:t>
            </a:r>
            <a:r>
              <a:rPr lang="ru-RU" altLang="ru-RU" sz="2200" dirty="0" smtClean="0"/>
              <a:t>снег</a:t>
            </a:r>
            <a:r>
              <a:rPr lang="en-US" altLang="ru-RU" sz="2200" dirty="0" smtClean="0"/>
              <a:t>,</a:t>
            </a:r>
            <a:r>
              <a:rPr lang="ru-RU" altLang="ru-RU" sz="2200" dirty="0" smtClean="0"/>
              <a:t> иней</a:t>
            </a:r>
            <a:r>
              <a:rPr lang="en-US" altLang="ru-RU" sz="2200" dirty="0" smtClean="0"/>
              <a:t>, </a:t>
            </a:r>
            <a:r>
              <a:rPr lang="ru-RU" altLang="ru-RU" sz="2200" dirty="0" smtClean="0"/>
              <a:t>град)</a:t>
            </a:r>
            <a:r>
              <a:rPr lang="en-US" altLang="ru-RU" sz="2200" dirty="0" smtClean="0"/>
              <a:t>, </a:t>
            </a:r>
            <a:r>
              <a:rPr lang="ru-RU" altLang="ru-RU" sz="2200" dirty="0" smtClean="0"/>
              <a:t>газообразном (водяной пар) в определенных интервалах температур и давления</a:t>
            </a:r>
            <a:r>
              <a:rPr lang="en-US" altLang="ru-RU" sz="2200" dirty="0" smtClean="0"/>
              <a:t>. </a:t>
            </a:r>
            <a:r>
              <a:rPr lang="ru-RU" altLang="ru-RU" sz="2200" dirty="0" smtClean="0"/>
              <a:t>Обладает большой теплоемкостью (вода медленно нагревается и медленно остывает)</a:t>
            </a:r>
            <a:r>
              <a:rPr lang="en-US" altLang="ru-RU" sz="2200" dirty="0" smtClean="0"/>
              <a:t>, </a:t>
            </a:r>
            <a:r>
              <a:rPr lang="ru-RU" altLang="ru-RU" sz="2200" dirty="0" smtClean="0"/>
              <a:t>теплопроводностью</a:t>
            </a:r>
            <a:r>
              <a:rPr lang="en-US" altLang="ru-RU" sz="2200" dirty="0" smtClean="0"/>
              <a:t>, </a:t>
            </a:r>
            <a:r>
              <a:rPr lang="ru-RU" altLang="ru-RU" sz="2200" dirty="0" smtClean="0"/>
              <a:t>малой сжимаемостью</a:t>
            </a:r>
            <a:r>
              <a:rPr lang="en-US" altLang="ru-RU" sz="2200" dirty="0" smtClean="0"/>
              <a:t>, </a:t>
            </a:r>
            <a:r>
              <a:rPr lang="ru-RU" altLang="ru-RU" sz="2200" dirty="0" smtClean="0"/>
              <a:t>большим поверхностным натяжением</a:t>
            </a:r>
            <a:r>
              <a:rPr lang="en-US" altLang="ru-RU" sz="2200" dirty="0" smtClean="0"/>
              <a:t>;</a:t>
            </a:r>
            <a:r>
              <a:rPr lang="ru-RU" altLang="ru-RU" sz="2200" dirty="0" smtClean="0"/>
              <a:t> способна растворять многие вещества</a:t>
            </a:r>
            <a:r>
              <a:rPr lang="en-US" altLang="ru-RU" sz="2200" dirty="0" smtClean="0"/>
              <a:t>,</a:t>
            </a:r>
            <a:r>
              <a:rPr lang="ru-RU" altLang="ru-RU" sz="2200" dirty="0" smtClean="0"/>
              <a:t> в чистом виде практически не проводит электрический ток</a:t>
            </a:r>
            <a:r>
              <a:rPr lang="en-US" altLang="ru-RU" sz="2200" dirty="0" smtClean="0"/>
              <a:t>.                                                                                </a:t>
            </a:r>
            <a:r>
              <a:rPr lang="ru-RU" altLang="ru-RU" sz="2200" dirty="0" smtClean="0"/>
              <a:t>                                              </a:t>
            </a:r>
            <a:r>
              <a:rPr lang="en-US" altLang="ru-RU" sz="2200" dirty="0" smtClean="0"/>
              <a:t> </a:t>
            </a:r>
            <a:r>
              <a:rPr lang="ru-RU" altLang="ru-RU" sz="2200" dirty="0" smtClean="0"/>
              <a:t>У воды возможны изотопные модификации (см слайды </a:t>
            </a:r>
            <a:r>
              <a:rPr lang="en-US" altLang="ru-RU" sz="2200" dirty="0" smtClean="0"/>
              <a:t>38, </a:t>
            </a:r>
            <a:r>
              <a:rPr lang="ru-RU" altLang="ru-RU" sz="2200" dirty="0" smtClean="0"/>
              <a:t>39)</a:t>
            </a:r>
            <a:r>
              <a:rPr lang="en-US" altLang="ru-RU" sz="2200" dirty="0" smtClean="0"/>
              <a:t> </a:t>
            </a:r>
            <a:endParaRPr lang="ru-RU" altLang="ru-RU" sz="2200" dirty="0" smtClean="0"/>
          </a:p>
          <a:p>
            <a:pPr marL="0" indent="0" eaLnBrk="1" hangingPunct="1">
              <a:lnSpc>
                <a:spcPct val="70000"/>
              </a:lnSpc>
              <a:buFont typeface="Arial" panose="020B0604020202020204" pitchFamily="34" charset="0"/>
              <a:buNone/>
              <a:defRPr/>
            </a:pPr>
            <a:r>
              <a:rPr lang="ru-RU" altLang="ru-RU" sz="2200" dirty="0" smtClean="0"/>
              <a:t>Наибольшая плотность – 1000 кг/м3   (при 4</a:t>
            </a:r>
            <a:r>
              <a:rPr lang="ru-RU" altLang="ru-RU" sz="2200" baseline="30000" dirty="0" smtClean="0"/>
              <a:t>о</a:t>
            </a:r>
            <a:r>
              <a:rPr lang="ru-RU" altLang="ru-RU" sz="2200" dirty="0" smtClean="0"/>
              <a:t>С и </a:t>
            </a:r>
            <a:r>
              <a:rPr lang="ru-RU" altLang="ru-RU" sz="2200" dirty="0" err="1" smtClean="0"/>
              <a:t>атм</a:t>
            </a:r>
            <a:r>
              <a:rPr lang="ru-RU" altLang="ru-RU" sz="2200" dirty="0" smtClean="0"/>
              <a:t> Р)</a:t>
            </a:r>
          </a:p>
          <a:p>
            <a:pPr marL="0" indent="0" eaLnBrk="1" hangingPunct="1">
              <a:lnSpc>
                <a:spcPct val="70000"/>
              </a:lnSpc>
              <a:buFont typeface="Arial" panose="020B0604020202020204" pitchFamily="34" charset="0"/>
              <a:buNone/>
              <a:defRPr/>
            </a:pPr>
            <a:r>
              <a:rPr lang="ru-RU" altLang="ru-RU" sz="2200" dirty="0" smtClean="0"/>
              <a:t>Температура кипения – 100</a:t>
            </a:r>
            <a:r>
              <a:rPr lang="ru-RU" altLang="ru-RU" sz="2200" baseline="30000" dirty="0" smtClean="0"/>
              <a:t>о</a:t>
            </a:r>
            <a:r>
              <a:rPr lang="ru-RU" altLang="ru-RU" sz="2200" dirty="0" smtClean="0"/>
              <a:t> </a:t>
            </a:r>
            <a:r>
              <a:rPr lang="ru-RU" altLang="ru-RU" sz="2200" dirty="0" smtClean="0">
                <a:latin typeface="Arial" panose="020B0604020202020204" pitchFamily="34" charset="0"/>
              </a:rPr>
              <a:t>С </a:t>
            </a:r>
            <a:r>
              <a:rPr lang="ru-RU" altLang="ru-RU" sz="2200" dirty="0" smtClean="0"/>
              <a:t>(при </a:t>
            </a:r>
            <a:r>
              <a:rPr lang="ru-RU" altLang="ru-RU" sz="2200" dirty="0" err="1" smtClean="0"/>
              <a:t>атм</a:t>
            </a:r>
            <a:r>
              <a:rPr lang="ru-RU" altLang="ru-RU" sz="2200" dirty="0" smtClean="0"/>
              <a:t> Р)</a:t>
            </a:r>
            <a:r>
              <a:rPr lang="en-US" altLang="ru-RU" sz="2200" dirty="0" smtClean="0"/>
              <a:t>; </a:t>
            </a:r>
            <a:endParaRPr lang="ru-RU" altLang="ru-RU" sz="2200" dirty="0" smtClean="0"/>
          </a:p>
          <a:p>
            <a:pPr marL="0" indent="0" eaLnBrk="1" hangingPunct="1">
              <a:lnSpc>
                <a:spcPct val="70000"/>
              </a:lnSpc>
              <a:buFont typeface="Arial" panose="020B0604020202020204" pitchFamily="34" charset="0"/>
              <a:buNone/>
              <a:defRPr/>
            </a:pPr>
            <a:r>
              <a:rPr lang="ru-RU" altLang="ru-RU" sz="2200" dirty="0" smtClean="0"/>
              <a:t>Температура плавления – 0</a:t>
            </a:r>
            <a:r>
              <a:rPr lang="ru-RU" altLang="ru-RU" sz="2200" baseline="30000" dirty="0" smtClean="0"/>
              <a:t>о</a:t>
            </a:r>
            <a:r>
              <a:rPr lang="ru-RU" altLang="ru-RU" sz="2200" dirty="0" smtClean="0"/>
              <a:t> С (при </a:t>
            </a:r>
            <a:r>
              <a:rPr lang="ru-RU" altLang="ru-RU" sz="2200" dirty="0" err="1" smtClean="0"/>
              <a:t>атм</a:t>
            </a:r>
            <a:r>
              <a:rPr lang="ru-RU" altLang="ru-RU" sz="2200" dirty="0" smtClean="0"/>
              <a:t> Р)</a:t>
            </a:r>
          </a:p>
          <a:p>
            <a:pPr marL="0" indent="0" eaLnBrk="1" hangingPunct="1">
              <a:lnSpc>
                <a:spcPct val="70000"/>
              </a:lnSpc>
              <a:buFont typeface="Arial" panose="020B0604020202020204" pitchFamily="34" charset="0"/>
              <a:buNone/>
              <a:defRPr/>
            </a:pPr>
            <a:r>
              <a:rPr lang="ru-RU" altLang="ru-RU" sz="2200" dirty="0" smtClean="0"/>
              <a:t>Лед имеет меньшую плотность</a:t>
            </a:r>
            <a:r>
              <a:rPr lang="en-US" altLang="ru-RU" sz="2200" dirty="0" smtClean="0"/>
              <a:t>, </a:t>
            </a:r>
            <a:r>
              <a:rPr lang="ru-RU" altLang="ru-RU" sz="2200" dirty="0" smtClean="0"/>
              <a:t>чем вода</a:t>
            </a:r>
            <a:r>
              <a:rPr lang="en-US" altLang="ru-RU" sz="2200" dirty="0" smtClean="0"/>
              <a:t>, </a:t>
            </a:r>
            <a:r>
              <a:rPr lang="ru-RU" altLang="ru-RU" sz="2200" dirty="0" smtClean="0"/>
              <a:t>поэтому всплывает на ее поверхности</a:t>
            </a:r>
            <a:r>
              <a:rPr lang="en-US" altLang="ru-RU" sz="2200" dirty="0" smtClean="0"/>
              <a:t>; </a:t>
            </a:r>
            <a:r>
              <a:rPr lang="ru-RU" altLang="ru-RU" sz="2200" dirty="0" smtClean="0"/>
              <a:t>занимает больший объем</a:t>
            </a:r>
            <a:r>
              <a:rPr lang="en-US" altLang="ru-RU" sz="2200" dirty="0" smtClean="0"/>
              <a:t>, </a:t>
            </a:r>
            <a:r>
              <a:rPr lang="ru-RU" altLang="ru-RU" sz="2200" dirty="0" smtClean="0"/>
              <a:t>чем жидкая вода (при одинаковых у них массах)</a:t>
            </a:r>
          </a:p>
          <a:p>
            <a:pPr marL="0" indent="0" eaLnBrk="1" hangingPunct="1">
              <a:lnSpc>
                <a:spcPct val="70000"/>
              </a:lnSpc>
              <a:defRPr/>
            </a:pPr>
            <a:endParaRPr lang="ru-RU" altLang="ru-RU" sz="2200" dirty="0" smtClean="0"/>
          </a:p>
        </p:txBody>
      </p:sp>
      <p:pic>
        <p:nvPicPr>
          <p:cNvPr id="36868"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9100" y="22225"/>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wheel(1)">
                                      <p:cBhvr>
                                        <p:cTn id="7" dur="125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Рисунок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475" y="4768850"/>
            <a:ext cx="331628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0188" y="4768850"/>
            <a:ext cx="35591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Рисунок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6750" y="58738"/>
            <a:ext cx="3830638"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Рисунок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91538" y="58738"/>
            <a:ext cx="3284537"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Рисунок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475" y="2273300"/>
            <a:ext cx="3119438"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Рисунок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4763" y="2092325"/>
            <a:ext cx="262572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Рисунок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44000" y="2273300"/>
            <a:ext cx="2632075"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AutoShape 2" descr="https://im0-tub-ru.yandex.net/i?id=5ee26fb56211eb69ba5fda045dc54740&amp;n=33&amp;h=215&amp;w=318"/>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b="0"/>
          </a:p>
        </p:txBody>
      </p:sp>
      <p:pic>
        <p:nvPicPr>
          <p:cNvPr id="37898" name="Объект 3"/>
          <p:cNvPicPr>
            <a:picLocks noGrp="1" noChangeAspect="1"/>
          </p:cNvPicPr>
          <p:nvPr>
            <p:ph idx="1"/>
          </p:nvPr>
        </p:nvPicPr>
        <p:blipFill>
          <a:blip r:embed="rId10">
            <a:extLst>
              <a:ext uri="{28A0092B-C50C-407E-A947-70E740481C1C}">
                <a14:useLocalDpi xmlns:a14="http://schemas.microsoft.com/office/drawing/2010/main" val="0"/>
              </a:ext>
            </a:extLst>
          </a:blip>
          <a:srcRect/>
          <a:stretch>
            <a:fillRect/>
          </a:stretch>
        </p:blipFill>
        <p:spPr>
          <a:xfrm>
            <a:off x="7823200" y="4783138"/>
            <a:ext cx="3952875" cy="1982787"/>
          </a:xfrm>
        </p:spPr>
      </p:pic>
      <p:sp>
        <p:nvSpPr>
          <p:cNvPr id="18" name="Заголовок 1"/>
          <p:cNvSpPr>
            <a:spLocks noGrp="1"/>
          </p:cNvSpPr>
          <p:nvPr>
            <p:ph type="title"/>
          </p:nvPr>
        </p:nvSpPr>
        <p:spPr>
          <a:xfrm>
            <a:off x="0" y="2032000"/>
            <a:ext cx="12263438" cy="742950"/>
          </a:xfrm>
          <a:solidFill>
            <a:schemeClr val="accent2">
              <a:lumMod val="20000"/>
              <a:lumOff val="80000"/>
            </a:schemeClr>
          </a:solidFill>
          <a:ln w="38100">
            <a:solidFill>
              <a:srgbClr val="D60093"/>
            </a:solidFill>
          </a:ln>
        </p:spPr>
        <p:txBody>
          <a:bodyPr rtlCol="0">
            <a:normAutofit fontScale="90000"/>
          </a:bodyPr>
          <a:lstStyle/>
          <a:p>
            <a:pPr eaLnBrk="1" fontAlgn="auto" hangingPunct="1">
              <a:spcAft>
                <a:spcPts val="0"/>
              </a:spcAft>
              <a:defRPr/>
            </a:pPr>
            <a:r>
              <a:rPr lang="ru-RU" sz="3200" b="1" dirty="0" smtClean="0">
                <a:solidFill>
                  <a:srgbClr val="9E2257"/>
                </a:solidFill>
              </a:rPr>
              <a:t>  Вода - единственное вещество</a:t>
            </a:r>
            <a:r>
              <a:rPr lang="en-US" sz="3200" b="1" dirty="0" smtClean="0">
                <a:solidFill>
                  <a:srgbClr val="9E2257"/>
                </a:solidFill>
              </a:rPr>
              <a:t>, </a:t>
            </a:r>
            <a:r>
              <a:rPr lang="ru-RU" sz="3200" b="1" dirty="0" smtClean="0">
                <a:solidFill>
                  <a:srgbClr val="9E2257"/>
                </a:solidFill>
              </a:rPr>
              <a:t>которое распространено на нашей Планете в 3-х агрегатных состояниях в определенных интервалах температур и давления</a:t>
            </a:r>
            <a:endParaRPr lang="ru-RU" sz="3200" b="1" dirty="0">
              <a:solidFill>
                <a:srgbClr val="9E2257"/>
              </a:solidFill>
            </a:endParaRPr>
          </a:p>
        </p:txBody>
      </p:sp>
      <p:pic>
        <p:nvPicPr>
          <p:cNvPr id="37900" name="Рисунок 1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37338" y="2752725"/>
            <a:ext cx="230981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Рисунок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36400" y="80963"/>
            <a:ext cx="3222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Рисунок 14">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903" name="Object 18"/>
          <p:cNvGraphicFramePr>
            <a:graphicFrameLocks noChangeAspect="1"/>
          </p:cNvGraphicFramePr>
          <p:nvPr/>
        </p:nvGraphicFramePr>
        <p:xfrm>
          <a:off x="468313" y="58738"/>
          <a:ext cx="3841750" cy="1962150"/>
        </p:xfrm>
        <a:graphic>
          <a:graphicData uri="http://schemas.openxmlformats.org/presentationml/2006/ole">
            <mc:AlternateContent xmlns:mc="http://schemas.openxmlformats.org/markup-compatibility/2006">
              <mc:Choice xmlns:v="urn:schemas-microsoft-com:vml" Requires="v">
                <p:oleObj spid="_x0000_s38756" name="Image" r:id="rId16" imgW="8990476" imgH="4203175" progId="Photoshop.Image.9">
                  <p:embed/>
                </p:oleObj>
              </mc:Choice>
              <mc:Fallback>
                <p:oleObj name="Image" r:id="rId16" imgW="8990476" imgH="4203175" progId="Photoshop.Image.9">
                  <p:embed/>
                  <p:pic>
                    <p:nvPicPr>
                      <p:cNvPr id="0" name="Object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313" y="58738"/>
                        <a:ext cx="38417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ьная выноска 3"/>
          <p:cNvSpPr/>
          <p:nvPr/>
        </p:nvSpPr>
        <p:spPr>
          <a:xfrm>
            <a:off x="838200" y="113193"/>
            <a:ext cx="5229225" cy="4819650"/>
          </a:xfrm>
          <a:prstGeom prst="wedgeEllipseCallout">
            <a:avLst>
              <a:gd name="adj1" fmla="val 47949"/>
              <a:gd name="adj2" fmla="val 8043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6147" name="Объект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688975"/>
            <a:ext cx="41148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5"/>
          <p:cNvSpPr>
            <a:spLocks noGrp="1"/>
          </p:cNvSpPr>
          <p:nvPr>
            <p:ph idx="1"/>
          </p:nvPr>
        </p:nvSpPr>
        <p:spPr>
          <a:xfrm>
            <a:off x="6481763" y="3219450"/>
            <a:ext cx="5694362" cy="3638550"/>
          </a:xfrm>
          <a:solidFill>
            <a:schemeClr val="accent1">
              <a:lumMod val="20000"/>
              <a:lumOff val="80000"/>
            </a:schemeClr>
          </a:solidFill>
          <a:ln>
            <a:solidFill>
              <a:srgbClr val="990033"/>
            </a:solidFill>
          </a:ln>
        </p:spPr>
        <p:txBody>
          <a:bodyPr>
            <a:spAutoFit/>
          </a:bodyPr>
          <a:lstStyle/>
          <a:p>
            <a:pPr algn="ctr">
              <a:defRPr/>
            </a:pPr>
            <a:r>
              <a:rPr lang="ru-RU" altLang="ru-RU" sz="3200" i="1" dirty="0">
                <a:solidFill>
                  <a:srgbClr val="3333CC"/>
                </a:solidFill>
              </a:rPr>
              <a:t>«Вода, у тебя нет ни цвета, ни вкуса, ни запаха</a:t>
            </a:r>
            <a:r>
              <a:rPr lang="en-US" altLang="ru-RU" sz="3200" i="1" dirty="0">
                <a:solidFill>
                  <a:srgbClr val="3333CC"/>
                </a:solidFill>
              </a:rPr>
              <a:t>;</a:t>
            </a:r>
            <a:r>
              <a:rPr lang="ru-RU" altLang="ru-RU" sz="3200" dirty="0">
                <a:solidFill>
                  <a:srgbClr val="3333CC"/>
                </a:solidFill>
              </a:rPr>
              <a:t/>
            </a:r>
            <a:br>
              <a:rPr lang="ru-RU" altLang="ru-RU" sz="3200" dirty="0">
                <a:solidFill>
                  <a:srgbClr val="3333CC"/>
                </a:solidFill>
              </a:rPr>
            </a:br>
            <a:r>
              <a:rPr lang="ru-RU" altLang="ru-RU" sz="3200" i="1" dirty="0">
                <a:solidFill>
                  <a:srgbClr val="3333CC"/>
                </a:solidFill>
              </a:rPr>
              <a:t>тебя невозможно описать</a:t>
            </a:r>
            <a:r>
              <a:rPr lang="en-US" altLang="ru-RU" sz="3200" i="1" dirty="0">
                <a:solidFill>
                  <a:srgbClr val="3333CC"/>
                </a:solidFill>
              </a:rPr>
              <a:t>;</a:t>
            </a:r>
            <a:r>
              <a:rPr lang="ru-RU" altLang="ru-RU" sz="3200" i="1" dirty="0">
                <a:solidFill>
                  <a:srgbClr val="3333CC"/>
                </a:solidFill>
              </a:rPr>
              <a:t>  </a:t>
            </a:r>
            <a:r>
              <a:rPr lang="ru-RU" altLang="ru-RU" sz="3200" i="1" dirty="0" smtClean="0">
                <a:solidFill>
                  <a:srgbClr val="3333CC"/>
                </a:solidFill>
              </a:rPr>
              <a:t>                             тобой наслаждаются не </a:t>
            </a:r>
            <a:r>
              <a:rPr lang="ru-RU" altLang="ru-RU" sz="3200" i="1" dirty="0">
                <a:solidFill>
                  <a:srgbClr val="3333CC"/>
                </a:solidFill>
              </a:rPr>
              <a:t>ведая, что ты такое. </a:t>
            </a:r>
            <a:r>
              <a:rPr lang="ru-RU" altLang="ru-RU" sz="3200" i="1" dirty="0" smtClean="0">
                <a:solidFill>
                  <a:srgbClr val="3333CC"/>
                </a:solidFill>
              </a:rPr>
              <a:t>                                                                                    Нельзя </a:t>
            </a:r>
            <a:r>
              <a:rPr lang="ru-RU" altLang="ru-RU" sz="3200" i="1" dirty="0">
                <a:solidFill>
                  <a:srgbClr val="3333CC"/>
                </a:solidFill>
              </a:rPr>
              <a:t>сказать, </a:t>
            </a:r>
            <a:r>
              <a:rPr lang="ru-RU" altLang="ru-RU" sz="3200" dirty="0">
                <a:solidFill>
                  <a:srgbClr val="3333CC"/>
                </a:solidFill>
              </a:rPr>
              <a:t/>
            </a:r>
            <a:br>
              <a:rPr lang="ru-RU" altLang="ru-RU" sz="3200" dirty="0">
                <a:solidFill>
                  <a:srgbClr val="3333CC"/>
                </a:solidFill>
              </a:rPr>
            </a:br>
            <a:r>
              <a:rPr lang="ru-RU" altLang="ru-RU" sz="3200" i="1" dirty="0">
                <a:solidFill>
                  <a:srgbClr val="3333CC"/>
                </a:solidFill>
              </a:rPr>
              <a:t>что ты необходима для жизни: ты сама жизнь…» </a:t>
            </a:r>
            <a:r>
              <a:rPr lang="ru-RU" altLang="ru-RU" sz="3200" i="1" dirty="0" smtClean="0">
                <a:solidFill>
                  <a:srgbClr val="3333CC"/>
                </a:solidFill>
              </a:rPr>
              <a:t> </a:t>
            </a:r>
            <a:endParaRPr lang="ru-RU" sz="3200" dirty="0">
              <a:solidFill>
                <a:srgbClr val="3333CC"/>
              </a:solidFill>
            </a:endParaRPr>
          </a:p>
        </p:txBody>
      </p:sp>
      <p:sp>
        <p:nvSpPr>
          <p:cNvPr id="6149" name="TextBox 6"/>
          <p:cNvSpPr>
            <a:spLocks noGrp="1" noChangeArrowheads="1"/>
          </p:cNvSpPr>
          <p:nvPr>
            <p:ph type="title"/>
          </p:nvPr>
        </p:nvSpPr>
        <p:spPr>
          <a:xfrm>
            <a:off x="5368925" y="42863"/>
            <a:ext cx="6807200" cy="646112"/>
          </a:xfrm>
          <a:solidFill>
            <a:srgbClr val="DDEEFF"/>
          </a:solidFill>
          <a:ln w="28575">
            <a:solidFill>
              <a:schemeClr val="accent5">
                <a:lumMod val="75000"/>
              </a:schemeClr>
            </a:solidFill>
          </a:ln>
        </p:spPr>
        <p:txBody>
          <a:bodyPr>
            <a:spAutoFit/>
          </a:bodyPr>
          <a:lstStyle/>
          <a:p>
            <a:pPr algn="ctr" eaLnBrk="1" hangingPunct="1">
              <a:lnSpc>
                <a:spcPct val="100000"/>
              </a:lnSpc>
              <a:defRPr/>
            </a:pPr>
            <a:r>
              <a:rPr lang="ru-RU" altLang="ru-RU" sz="3600" i="1" dirty="0" smtClean="0">
                <a:solidFill>
                  <a:srgbClr val="CC0099"/>
                </a:solidFill>
                <a:latin typeface="Calibri" panose="020F0502020204030204" pitchFamily="34" charset="0"/>
              </a:rPr>
              <a:t>Антуан де </a:t>
            </a:r>
            <a:r>
              <a:rPr lang="ru-RU" altLang="ru-RU" sz="3600" i="1" dirty="0" err="1" smtClean="0">
                <a:solidFill>
                  <a:srgbClr val="CC0099"/>
                </a:solidFill>
                <a:latin typeface="Calibri" panose="020F0502020204030204" pitchFamily="34" charset="0"/>
              </a:rPr>
              <a:t>Сент</a:t>
            </a:r>
            <a:r>
              <a:rPr lang="ru-RU" altLang="ru-RU" sz="3600" i="1" dirty="0" smtClean="0">
                <a:solidFill>
                  <a:srgbClr val="CC0099"/>
                </a:solidFill>
                <a:latin typeface="Calibri" panose="020F0502020204030204" pitchFamily="34" charset="0"/>
              </a:rPr>
              <a:t>–Экзюпери</a:t>
            </a:r>
            <a:endParaRPr lang="ru-RU" altLang="ru-RU" sz="3600" dirty="0" smtClean="0">
              <a:solidFill>
                <a:srgbClr val="CC0099"/>
              </a:solidFill>
              <a:latin typeface="Calibri" panose="020F0502020204030204" pitchFamily="34" charset="0"/>
            </a:endParaRPr>
          </a:p>
        </p:txBody>
      </p:sp>
      <p:pic>
        <p:nvPicPr>
          <p:cNvPr id="6150" name="Рисунок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7413" y="792163"/>
            <a:ext cx="1763712"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14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1000"/>
                                        <p:tgtEl>
                                          <p:spTgt spid="6149"/>
                                        </p:tgtEl>
                                      </p:cBhvr>
                                    </p:animEffect>
                                    <p:anim calcmode="lin" valueType="num">
                                      <p:cBhvr>
                                        <p:cTn id="8" dur="1000" fill="hold"/>
                                        <p:tgtEl>
                                          <p:spTgt spid="6149"/>
                                        </p:tgtEl>
                                        <p:attrNameLst>
                                          <p:attrName>ppt_x</p:attrName>
                                        </p:attrNameLst>
                                      </p:cBhvr>
                                      <p:tavLst>
                                        <p:tav tm="0">
                                          <p:val>
                                            <p:strVal val="#ppt_x"/>
                                          </p:val>
                                        </p:tav>
                                        <p:tav tm="100000">
                                          <p:val>
                                            <p:strVal val="#ppt_x"/>
                                          </p:val>
                                        </p:tav>
                                      </p:tavLst>
                                    </p:anim>
                                    <p:anim calcmode="lin" valueType="num">
                                      <p:cBhvr>
                                        <p:cTn id="9" dur="1000" fill="hold"/>
                                        <p:tgtEl>
                                          <p:spTgt spid="6149"/>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arn(inVertical)">
                                      <p:cBhvr>
                                        <p:cTn id="12"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65325" y="133350"/>
            <a:ext cx="8678863" cy="1325563"/>
          </a:xfrm>
          <a:solidFill>
            <a:srgbClr val="B2D9E4"/>
          </a:solidFill>
          <a:ln w="28575">
            <a:solidFill>
              <a:schemeClr val="accent5">
                <a:lumMod val="75000"/>
              </a:schemeClr>
            </a:solidFill>
          </a:ln>
        </p:spPr>
        <p:txBody>
          <a:bodyPr/>
          <a:lstStyle/>
          <a:p>
            <a:pPr>
              <a:defRPr/>
            </a:pPr>
            <a:r>
              <a:rPr lang="ru-RU" dirty="0" smtClean="0"/>
              <a:t>     </a:t>
            </a:r>
            <a:r>
              <a:rPr lang="ru-RU" b="1" dirty="0" smtClean="0">
                <a:solidFill>
                  <a:schemeClr val="accent5">
                    <a:lumMod val="75000"/>
                  </a:schemeClr>
                </a:solidFill>
              </a:rPr>
              <a:t>Разновидности твердой воды</a:t>
            </a:r>
            <a:endParaRPr lang="ru-RU" b="1" dirty="0">
              <a:solidFill>
                <a:schemeClr val="accent5">
                  <a:lumMod val="75000"/>
                </a:schemeClr>
              </a:solidFill>
            </a:endParaRPr>
          </a:p>
        </p:txBody>
      </p:sp>
      <p:sp>
        <p:nvSpPr>
          <p:cNvPr id="3" name="Объект 2"/>
          <p:cNvSpPr>
            <a:spLocks noGrp="1"/>
          </p:cNvSpPr>
          <p:nvPr>
            <p:ph idx="1"/>
          </p:nvPr>
        </p:nvSpPr>
        <p:spPr>
          <a:xfrm>
            <a:off x="1046163" y="1690688"/>
            <a:ext cx="10515600" cy="4351337"/>
          </a:xfrm>
          <a:solidFill>
            <a:schemeClr val="accent2">
              <a:lumMod val="20000"/>
              <a:lumOff val="80000"/>
            </a:schemeClr>
          </a:solidFill>
          <a:ln w="19050">
            <a:solidFill>
              <a:srgbClr val="993366"/>
            </a:solidFill>
          </a:ln>
        </p:spPr>
        <p:txBody>
          <a:bodyPr/>
          <a:lstStyle/>
          <a:p>
            <a:pPr>
              <a:defRPr/>
            </a:pPr>
            <a:r>
              <a:rPr lang="ru-RU" sz="2400" dirty="0" smtClean="0"/>
              <a:t>В </a:t>
            </a:r>
            <a:r>
              <a:rPr lang="en-US" sz="2400" dirty="0" smtClean="0"/>
              <a:t>XX </a:t>
            </a:r>
            <a:r>
              <a:rPr lang="ru-RU" sz="2400" dirty="0" smtClean="0"/>
              <a:t>веке было признано существование</a:t>
            </a:r>
            <a:r>
              <a:rPr lang="ru-RU" sz="2400" b="1" dirty="0" smtClean="0">
                <a:solidFill>
                  <a:srgbClr val="FF0000"/>
                </a:solidFill>
              </a:rPr>
              <a:t>  </a:t>
            </a:r>
            <a:r>
              <a:rPr lang="ru-RU" sz="2400" b="1" dirty="0" smtClean="0"/>
              <a:t>200  </a:t>
            </a:r>
            <a:r>
              <a:rPr lang="ru-RU" sz="2400" dirty="0" smtClean="0"/>
              <a:t>разновидностей твердой воды</a:t>
            </a:r>
            <a:r>
              <a:rPr lang="en-US" sz="2400" dirty="0"/>
              <a:t> </a:t>
            </a:r>
            <a:r>
              <a:rPr lang="ru-RU" sz="2400" dirty="0" smtClean="0"/>
              <a:t>с различными стр</a:t>
            </a:r>
            <a:r>
              <a:rPr lang="ru-RU" sz="2400" dirty="0"/>
              <a:t>у</a:t>
            </a:r>
            <a:r>
              <a:rPr lang="ru-RU" sz="2400" dirty="0" smtClean="0"/>
              <a:t>ктурами снега</a:t>
            </a:r>
            <a:r>
              <a:rPr lang="en-US" sz="2400" dirty="0" smtClean="0"/>
              <a:t>,</a:t>
            </a:r>
            <a:r>
              <a:rPr lang="ru-RU" sz="2400" dirty="0" smtClean="0"/>
              <a:t> льда</a:t>
            </a:r>
            <a:r>
              <a:rPr lang="en-US" sz="2400" dirty="0" smtClean="0"/>
              <a:t>,</a:t>
            </a:r>
            <a:r>
              <a:rPr lang="ru-RU" sz="2400" dirty="0" smtClean="0"/>
              <a:t> инея</a:t>
            </a:r>
            <a:r>
              <a:rPr lang="en-US" sz="2400" dirty="0" smtClean="0"/>
              <a:t>, </a:t>
            </a:r>
            <a:r>
              <a:rPr lang="ru-RU" sz="2400" dirty="0" smtClean="0"/>
              <a:t>града</a:t>
            </a:r>
            <a:r>
              <a:rPr lang="en-US" sz="2400" dirty="0" smtClean="0"/>
              <a:t>, </a:t>
            </a:r>
            <a:r>
              <a:rPr lang="ru-RU" sz="2400" dirty="0" smtClean="0"/>
              <a:t>изморози и </a:t>
            </a:r>
            <a:r>
              <a:rPr lang="ru-RU" sz="2400" dirty="0" err="1" smtClean="0"/>
              <a:t>др</a:t>
            </a:r>
            <a:r>
              <a:rPr lang="en-US" sz="2400" dirty="0" smtClean="0"/>
              <a:t>.</a:t>
            </a:r>
            <a:r>
              <a:rPr lang="ru-RU" sz="2400" dirty="0" smtClean="0"/>
              <a:t> </a:t>
            </a:r>
            <a:r>
              <a:rPr lang="en-US" sz="2400" dirty="0" smtClean="0"/>
              <a:t>  </a:t>
            </a:r>
            <a:r>
              <a:rPr lang="ru-RU" sz="2400" dirty="0" smtClean="0"/>
              <a:t>Разновидности появляются благодаря</a:t>
            </a:r>
            <a:r>
              <a:rPr lang="en-US" sz="2400" dirty="0" smtClean="0"/>
              <a:t> </a:t>
            </a:r>
            <a:r>
              <a:rPr lang="ru-RU" sz="2400" dirty="0" smtClean="0"/>
              <a:t>разнообразию ее структур (порядку расположения ее молекул)</a:t>
            </a:r>
            <a:r>
              <a:rPr lang="en-US" sz="2400" dirty="0" smtClean="0"/>
              <a:t>. </a:t>
            </a:r>
            <a:r>
              <a:rPr lang="ru-RU" sz="2400" dirty="0" smtClean="0"/>
              <a:t>Изначальная структура твердой воды напоминает правильные шестигранники или снежинки</a:t>
            </a:r>
            <a:r>
              <a:rPr lang="en-US" sz="2400" dirty="0" smtClean="0"/>
              <a:t>. </a:t>
            </a:r>
            <a:r>
              <a:rPr lang="ru-RU" sz="2400" dirty="0" smtClean="0"/>
              <a:t>Но в природе</a:t>
            </a:r>
            <a:r>
              <a:rPr lang="en-US" sz="2400" dirty="0" smtClean="0"/>
              <a:t>, </a:t>
            </a:r>
            <a:r>
              <a:rPr lang="ru-RU" sz="2400" dirty="0" smtClean="0"/>
              <a:t>возможно</a:t>
            </a:r>
            <a:r>
              <a:rPr lang="en-US" sz="2400" dirty="0" smtClean="0"/>
              <a:t>, </a:t>
            </a:r>
            <a:r>
              <a:rPr lang="ru-RU" sz="2400" dirty="0" smtClean="0"/>
              <a:t>нет даже двух совершенно одинаковых снежинок</a:t>
            </a:r>
            <a:r>
              <a:rPr lang="en-US" sz="2400" dirty="0" smtClean="0"/>
              <a:t>. </a:t>
            </a:r>
            <a:r>
              <a:rPr lang="ru-RU" sz="2400" dirty="0" smtClean="0"/>
              <a:t>Каждая снежинка</a:t>
            </a:r>
            <a:r>
              <a:rPr lang="en-US" sz="2400" dirty="0" smtClean="0"/>
              <a:t>, </a:t>
            </a:r>
            <a:r>
              <a:rPr lang="ru-RU" sz="2400" dirty="0" smtClean="0"/>
              <a:t>падая на землю</a:t>
            </a:r>
            <a:r>
              <a:rPr lang="en-US" sz="2400" dirty="0" smtClean="0"/>
              <a:t>, </a:t>
            </a:r>
            <a:r>
              <a:rPr lang="ru-RU" sz="2400" dirty="0" smtClean="0"/>
              <a:t>проходит через слои воздуха</a:t>
            </a:r>
            <a:r>
              <a:rPr lang="en-US" sz="2400" dirty="0" smtClean="0"/>
              <a:t>, </a:t>
            </a:r>
            <a:r>
              <a:rPr lang="ru-RU" sz="2400" dirty="0" smtClean="0"/>
              <a:t>отличающиеся влажностью</a:t>
            </a:r>
            <a:r>
              <a:rPr lang="en-US" sz="2400" dirty="0" smtClean="0"/>
              <a:t>, </a:t>
            </a:r>
            <a:r>
              <a:rPr lang="ru-RU" sz="2400" dirty="0" smtClean="0"/>
              <a:t>температурой</a:t>
            </a:r>
            <a:r>
              <a:rPr lang="en-US" sz="2400" dirty="0" smtClean="0"/>
              <a:t>, </a:t>
            </a:r>
            <a:r>
              <a:rPr lang="ru-RU" sz="2400" dirty="0" smtClean="0"/>
              <a:t>загрязнениями и </a:t>
            </a:r>
            <a:r>
              <a:rPr lang="ru-RU" sz="2400" dirty="0" err="1" smtClean="0"/>
              <a:t>др</a:t>
            </a:r>
            <a:r>
              <a:rPr lang="en-US" sz="2400" dirty="0" smtClean="0"/>
              <a:t>.</a:t>
            </a:r>
            <a:endParaRPr lang="ru-RU" sz="2400" dirty="0" smtClean="0"/>
          </a:p>
          <a:p>
            <a:pPr>
              <a:defRPr/>
            </a:pPr>
            <a:r>
              <a:rPr lang="en-US" sz="2400" dirty="0" smtClean="0"/>
              <a:t> </a:t>
            </a:r>
            <a:r>
              <a:rPr lang="ru-RU" sz="2400" dirty="0" smtClean="0"/>
              <a:t>Разнообразны формы и свойства жидких кристаллов</a:t>
            </a:r>
            <a:r>
              <a:rPr lang="en-US" sz="2400" dirty="0"/>
              <a:t> </a:t>
            </a:r>
            <a:r>
              <a:rPr lang="ru-RU" sz="2400" dirty="0" smtClean="0"/>
              <a:t> в жидкой воде</a:t>
            </a:r>
            <a:r>
              <a:rPr lang="en-US" sz="2400" dirty="0" smtClean="0"/>
              <a:t>. </a:t>
            </a:r>
            <a:r>
              <a:rPr lang="ru-RU" sz="2400" dirty="0" smtClean="0"/>
              <a:t>В тающем льду хорошо видны кластеры</a:t>
            </a:r>
            <a:r>
              <a:rPr lang="en-US" sz="2400" dirty="0" smtClean="0"/>
              <a:t>, </a:t>
            </a:r>
            <a:r>
              <a:rPr lang="ru-RU" sz="2400" dirty="0" smtClean="0"/>
              <a:t>которые деформируясь и меняя форму</a:t>
            </a:r>
            <a:r>
              <a:rPr lang="en-US" sz="2400" dirty="0" smtClean="0"/>
              <a:t>, </a:t>
            </a:r>
            <a:r>
              <a:rPr lang="ru-RU" sz="2400" dirty="0" smtClean="0"/>
              <a:t>сохраняются и в жидкой воде</a:t>
            </a:r>
            <a:r>
              <a:rPr lang="en-US" sz="2400" dirty="0" smtClean="0"/>
              <a:t>, </a:t>
            </a:r>
            <a:r>
              <a:rPr lang="ru-RU" sz="2400" dirty="0" smtClean="0"/>
              <a:t>вплоть до температуры кипения и в небольшом проценте – в водяном паре</a:t>
            </a:r>
            <a:r>
              <a:rPr lang="en-US" sz="2400" dirty="0" smtClean="0"/>
              <a:t>.</a:t>
            </a:r>
            <a:endParaRPr lang="ru-RU" sz="2400" dirty="0" smtClean="0"/>
          </a:p>
          <a:p>
            <a:pPr>
              <a:defRPr/>
            </a:pPr>
            <a:endParaRPr lang="en-US" sz="2400" dirty="0" smtClean="0"/>
          </a:p>
          <a:p>
            <a:pPr>
              <a:defRPr/>
            </a:pPr>
            <a:endParaRPr lang="en-US" sz="2400" dirty="0"/>
          </a:p>
        </p:txBody>
      </p:sp>
      <p:pic>
        <p:nvPicPr>
          <p:cNvPr id="38916" name="Рисунок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9100" y="0"/>
            <a:ext cx="3762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37325"/>
            <a:ext cx="2619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779463" y="2670175"/>
            <a:ext cx="10515600" cy="1325563"/>
          </a:xfrm>
        </p:spPr>
        <p:txBody>
          <a:bodyPr/>
          <a:lstStyle/>
          <a:p>
            <a:endParaRPr lang="ru-RU" altLang="ru-RU" smtClean="0"/>
          </a:p>
        </p:txBody>
      </p:sp>
      <p:pic>
        <p:nvPicPr>
          <p:cNvPr id="39939"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39688"/>
            <a:ext cx="12192000" cy="7046913"/>
          </a:xfrm>
        </p:spPr>
      </p:pic>
      <p:sp>
        <p:nvSpPr>
          <p:cNvPr id="5" name="Прямоугольник 4"/>
          <p:cNvSpPr/>
          <p:nvPr/>
        </p:nvSpPr>
        <p:spPr>
          <a:xfrm>
            <a:off x="700088" y="2809875"/>
            <a:ext cx="10982325" cy="1200150"/>
          </a:xfrm>
          <a:prstGeom prst="rect">
            <a:avLst/>
          </a:prstGeom>
          <a:solidFill>
            <a:schemeClr val="tx2">
              <a:lumMod val="20000"/>
              <a:lumOff val="80000"/>
            </a:schemeClr>
          </a:solidFill>
        </p:spPr>
        <p:txBody>
          <a:bodyPr>
            <a:spAutoFit/>
          </a:bodyPr>
          <a:lstStyle/>
          <a:p>
            <a:pPr>
              <a:defRPr/>
            </a:pPr>
            <a:r>
              <a:rPr lang="ru-RU" sz="4000" dirty="0">
                <a:solidFill>
                  <a:srgbClr val="C00000"/>
                </a:solidFill>
              </a:rPr>
              <a:t>  Творения природы</a:t>
            </a:r>
            <a:r>
              <a:rPr lang="en-US" sz="4000" dirty="0">
                <a:solidFill>
                  <a:srgbClr val="C00000"/>
                </a:solidFill>
              </a:rPr>
              <a:t>… -</a:t>
            </a:r>
            <a:r>
              <a:rPr lang="ru-RU" sz="4000" dirty="0">
                <a:solidFill>
                  <a:srgbClr val="C00000"/>
                </a:solidFill>
              </a:rPr>
              <a:t>  какая же это красота !!!                  </a:t>
            </a:r>
          </a:p>
          <a:p>
            <a:pPr>
              <a:defRPr/>
            </a:pPr>
            <a:r>
              <a:rPr lang="ru-RU" sz="3200" dirty="0">
                <a:solidFill>
                  <a:srgbClr val="C00000"/>
                </a:solidFill>
              </a:rPr>
              <a:t>  </a:t>
            </a:r>
            <a:r>
              <a:rPr lang="ru-RU" sz="3200" dirty="0">
                <a:solidFill>
                  <a:schemeClr val="accent5">
                    <a:lumMod val="75000"/>
                  </a:schemeClr>
                </a:solidFill>
              </a:rPr>
              <a:t>(далее фото некоторых разновидностей твердой воды)</a:t>
            </a:r>
          </a:p>
        </p:txBody>
      </p:sp>
      <p:pic>
        <p:nvPicPr>
          <p:cNvPr id="39941" name="Рисунок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7513" y="-44450"/>
            <a:ext cx="31908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Рисунок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7513" y="6523038"/>
            <a:ext cx="26193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p:txBody>
          <a:bodyPr/>
          <a:lstStyle/>
          <a:p>
            <a:endParaRPr lang="ru-RU" altLang="ru-RU" smtClean="0"/>
          </a:p>
        </p:txBody>
      </p:sp>
      <p:pic>
        <p:nvPicPr>
          <p:cNvPr id="40963"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9088" y="365125"/>
            <a:ext cx="3894137"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10550" y="365125"/>
            <a:ext cx="384016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225" y="-11113"/>
            <a:ext cx="3790950" cy="350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9088" y="3752850"/>
            <a:ext cx="3894137"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Объект 3"/>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a:xfrm>
            <a:off x="8210550" y="3752850"/>
            <a:ext cx="3832225" cy="3105150"/>
          </a:xfrm>
        </p:spPr>
      </p:pic>
      <p:pic>
        <p:nvPicPr>
          <p:cNvPr id="40968" name="Рисунок 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906250"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Рисунок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70" name="Object 12"/>
          <p:cNvGraphicFramePr>
            <a:graphicFrameLocks noChangeAspect="1"/>
          </p:cNvGraphicFramePr>
          <p:nvPr/>
        </p:nvGraphicFramePr>
        <p:xfrm>
          <a:off x="149225" y="3752850"/>
          <a:ext cx="3794125" cy="3097213"/>
        </p:xfrm>
        <a:graphic>
          <a:graphicData uri="http://schemas.openxmlformats.org/presentationml/2006/ole">
            <mc:AlternateContent xmlns:mc="http://schemas.openxmlformats.org/markup-compatibility/2006">
              <mc:Choice xmlns:v="urn:schemas-microsoft-com:vml" Requires="v">
                <p:oleObj spid="_x0000_s41823" name="Image" r:id="rId12" imgW="10222222" imgH="6298413" progId="Photoshop.Image.9">
                  <p:embed/>
                </p:oleObj>
              </mc:Choice>
              <mc:Fallback>
                <p:oleObj name="Image" r:id="rId12" imgW="10222222" imgH="6298413" progId="Photoshop.Image.9">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225" y="3752850"/>
                        <a:ext cx="379412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1250"/>
                                        <p:tgtEl>
                                          <p:spTgt spid="40963"/>
                                        </p:tgtEl>
                                      </p:cBhvr>
                                    </p:animEffect>
                                    <p:anim calcmode="lin" valueType="num">
                                      <p:cBhvr>
                                        <p:cTn id="8" dur="1250" fill="hold"/>
                                        <p:tgtEl>
                                          <p:spTgt spid="40963"/>
                                        </p:tgtEl>
                                        <p:attrNameLst>
                                          <p:attrName>ppt_x</p:attrName>
                                        </p:attrNameLst>
                                      </p:cBhvr>
                                      <p:tavLst>
                                        <p:tav tm="0">
                                          <p:val>
                                            <p:strVal val="#ppt_x"/>
                                          </p:val>
                                        </p:tav>
                                        <p:tav tm="100000">
                                          <p:val>
                                            <p:strVal val="#ppt_x"/>
                                          </p:val>
                                        </p:tav>
                                      </p:tavLst>
                                    </p:anim>
                                    <p:anim calcmode="lin" valueType="num">
                                      <p:cBhvr>
                                        <p:cTn id="9" dur="1250" fill="hold"/>
                                        <p:tgtEl>
                                          <p:spTgt spid="409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a:spLocks noGrp="1"/>
          </p:cNvSpPr>
          <p:nvPr>
            <p:ph type="title"/>
          </p:nvPr>
        </p:nvSpPr>
        <p:spPr>
          <a:xfrm>
            <a:off x="863600" y="15875"/>
            <a:ext cx="9294813" cy="806450"/>
          </a:xfrm>
        </p:spPr>
        <p:txBody>
          <a:bodyPr/>
          <a:lstStyle/>
          <a:p>
            <a:endParaRPr lang="ru-RU" altLang="ru-RU" smtClean="0"/>
          </a:p>
        </p:txBody>
      </p:sp>
      <p:pic>
        <p:nvPicPr>
          <p:cNvPr id="41987"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00088" y="43528"/>
            <a:ext cx="3275012" cy="2290762"/>
          </a:xfrm>
        </p:spPr>
      </p:pic>
      <p:pic>
        <p:nvPicPr>
          <p:cNvPr id="41988"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4921250"/>
            <a:ext cx="34607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64475" y="86058"/>
            <a:ext cx="3562350"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088" y="2739028"/>
            <a:ext cx="3275012"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94638" y="4921250"/>
            <a:ext cx="35814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99400" y="2625725"/>
            <a:ext cx="35591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Объект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89413" y="171118"/>
            <a:ext cx="3460750"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Объект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3263" y="4921250"/>
            <a:ext cx="327025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Объект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89413" y="2625725"/>
            <a:ext cx="34607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Рисунок 1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807825" y="15875"/>
            <a:ext cx="3444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Рисунок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1995"/>
                                        </p:tgtEl>
                                        <p:attrNameLst>
                                          <p:attrName>style.visibility</p:attrName>
                                        </p:attrNameLst>
                                      </p:cBhvr>
                                      <p:to>
                                        <p:strVal val="visible"/>
                                      </p:to>
                                    </p:set>
                                    <p:animEffect transition="in" filter="wheel(1)">
                                      <p:cBhvr>
                                        <p:cTn id="7" dur="10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p:txBody>
          <a:bodyPr/>
          <a:lstStyle/>
          <a:p>
            <a:endParaRPr lang="ru-RU" altLang="ru-RU" smtClean="0"/>
          </a:p>
        </p:txBody>
      </p:sp>
      <p:pic>
        <p:nvPicPr>
          <p:cNvPr id="43011"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07150" y="4938713"/>
            <a:ext cx="2708275" cy="1911350"/>
          </a:xfrm>
        </p:spPr>
      </p:pic>
      <p:pic>
        <p:nvPicPr>
          <p:cNvPr id="43012" name="Объект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125" y="403225"/>
            <a:ext cx="3087688"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188" y="390525"/>
            <a:ext cx="29368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0188" y="2681288"/>
            <a:ext cx="29368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Объект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9725" y="4938713"/>
            <a:ext cx="29622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29725" y="2720975"/>
            <a:ext cx="296227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Объект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2693988"/>
            <a:ext cx="3025775"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Объект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12263" y="403225"/>
            <a:ext cx="2962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Объект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21425" y="322263"/>
            <a:ext cx="289083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Рисунок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42888" y="4924425"/>
            <a:ext cx="293052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Объект 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94063" y="4938713"/>
            <a:ext cx="300672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Объект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18263" y="2706688"/>
            <a:ext cx="2697162"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Рисунок 14">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925300" y="30163"/>
            <a:ext cx="3222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Рисунок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circle(in)">
                                      <p:cBhvr>
                                        <p:cTn id="7" dur="1250"/>
                                        <p:tgtEl>
                                          <p:spTgt spid="43012"/>
                                        </p:tgtEl>
                                      </p:cBhvr>
                                    </p:animEffect>
                                  </p:childTnLst>
                                </p:cTn>
                              </p:par>
                              <p:par>
                                <p:cTn id="8" presetID="6" presetClass="entr" presetSubtype="16" fill="hold" nodeType="withEffect">
                                  <p:stCondLst>
                                    <p:cond delay="0"/>
                                  </p:stCondLst>
                                  <p:childTnLst>
                                    <p:set>
                                      <p:cBhvr>
                                        <p:cTn id="9" dur="1" fill="hold">
                                          <p:stCondLst>
                                            <p:cond delay="0"/>
                                          </p:stCondLst>
                                        </p:cTn>
                                        <p:tgtEl>
                                          <p:spTgt spid="43017"/>
                                        </p:tgtEl>
                                        <p:attrNameLst>
                                          <p:attrName>style.visibility</p:attrName>
                                        </p:attrNameLst>
                                      </p:cBhvr>
                                      <p:to>
                                        <p:strVal val="visible"/>
                                      </p:to>
                                    </p:set>
                                    <p:animEffect transition="in" filter="circle(in)">
                                      <p:cBhvr>
                                        <p:cTn id="10" dur="1250"/>
                                        <p:tgtEl>
                                          <p:spTgt spid="43017"/>
                                        </p:tgtEl>
                                      </p:cBhvr>
                                    </p:animEffect>
                                  </p:childTnLst>
                                </p:cTn>
                              </p:par>
                              <p:par>
                                <p:cTn id="11" presetID="6" presetClass="entr" presetSubtype="16" fill="hold" nodeType="withEffect">
                                  <p:stCondLst>
                                    <p:cond delay="0"/>
                                  </p:stCondLst>
                                  <p:childTnLst>
                                    <p:set>
                                      <p:cBhvr>
                                        <p:cTn id="12" dur="1" fill="hold">
                                          <p:stCondLst>
                                            <p:cond delay="0"/>
                                          </p:stCondLst>
                                        </p:cTn>
                                        <p:tgtEl>
                                          <p:spTgt spid="43021"/>
                                        </p:tgtEl>
                                        <p:attrNameLst>
                                          <p:attrName>style.visibility</p:attrName>
                                        </p:attrNameLst>
                                      </p:cBhvr>
                                      <p:to>
                                        <p:strVal val="visible"/>
                                      </p:to>
                                    </p:set>
                                    <p:animEffect transition="in" filter="circle(in)">
                                      <p:cBhvr>
                                        <p:cTn id="13" dur="1250"/>
                                        <p:tgtEl>
                                          <p:spTgt spid="43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p:txBody>
          <a:bodyPr/>
          <a:lstStyle/>
          <a:p>
            <a:endParaRPr lang="ru-RU" altLang="ru-RU" smtClean="0"/>
          </a:p>
        </p:txBody>
      </p:sp>
      <p:pic>
        <p:nvPicPr>
          <p:cNvPr id="44035"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17525" y="30163"/>
            <a:ext cx="3736975" cy="2266950"/>
          </a:xfrm>
        </p:spPr>
      </p:pic>
      <p:pic>
        <p:nvPicPr>
          <p:cNvPr id="44036"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0388" y="2365375"/>
            <a:ext cx="362743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Объект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8113713" y="28575"/>
            <a:ext cx="3651250" cy="2266950"/>
          </a:xfrm>
        </p:spPr>
      </p:pic>
      <p:pic>
        <p:nvPicPr>
          <p:cNvPr id="44038"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13713" y="2365375"/>
            <a:ext cx="365125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70388" y="30163"/>
            <a:ext cx="3627437"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7525" y="2365375"/>
            <a:ext cx="373697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Объект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7525" y="4797425"/>
            <a:ext cx="373697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Объект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0388" y="4797425"/>
            <a:ext cx="36274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Объект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13713" y="4797425"/>
            <a:ext cx="36512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Рисунок 1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780838" y="0"/>
            <a:ext cx="3984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Рисунок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circle(in)">
                                      <p:cBhvr>
                                        <p:cTn id="7" dur="1250"/>
                                        <p:tgtEl>
                                          <p:spTgt spid="44035"/>
                                        </p:tgtEl>
                                      </p:cBhvr>
                                    </p:animEffect>
                                  </p:childTnLst>
                                </p:cTn>
                              </p:par>
                              <p:par>
                                <p:cTn id="8" presetID="6" presetClass="entr" presetSubtype="16" fill="hold" nodeType="withEffect">
                                  <p:stCondLst>
                                    <p:cond delay="0"/>
                                  </p:stCondLst>
                                  <p:childTnLst>
                                    <p:set>
                                      <p:cBhvr>
                                        <p:cTn id="9" dur="1" fill="hold">
                                          <p:stCondLst>
                                            <p:cond delay="0"/>
                                          </p:stCondLst>
                                        </p:cTn>
                                        <p:tgtEl>
                                          <p:spTgt spid="44041"/>
                                        </p:tgtEl>
                                        <p:attrNameLst>
                                          <p:attrName>style.visibility</p:attrName>
                                        </p:attrNameLst>
                                      </p:cBhvr>
                                      <p:to>
                                        <p:strVal val="visible"/>
                                      </p:to>
                                    </p:set>
                                    <p:animEffect transition="in" filter="circle(in)">
                                      <p:cBhvr>
                                        <p:cTn id="10" dur="1250"/>
                                        <p:tgtEl>
                                          <p:spTgt spid="44041"/>
                                        </p:tgtEl>
                                      </p:cBhvr>
                                    </p:animEffect>
                                  </p:childTnLst>
                                </p:cTn>
                              </p:par>
                              <p:par>
                                <p:cTn id="11" presetID="6" presetClass="entr" presetSubtype="16" fill="hold" nodeType="withEffect">
                                  <p:stCondLst>
                                    <p:cond delay="0"/>
                                  </p:stCondLst>
                                  <p:childTnLst>
                                    <p:set>
                                      <p:cBhvr>
                                        <p:cTn id="12" dur="1" fill="hold">
                                          <p:stCondLst>
                                            <p:cond delay="0"/>
                                          </p:stCondLst>
                                        </p:cTn>
                                        <p:tgtEl>
                                          <p:spTgt spid="44037"/>
                                        </p:tgtEl>
                                        <p:attrNameLst>
                                          <p:attrName>style.visibility</p:attrName>
                                        </p:attrNameLst>
                                      </p:cBhvr>
                                      <p:to>
                                        <p:strVal val="visible"/>
                                      </p:to>
                                    </p:set>
                                    <p:animEffect transition="in" filter="circle(in)">
                                      <p:cBhvr>
                                        <p:cTn id="13" dur="1250"/>
                                        <p:tgtEl>
                                          <p:spTgt spid="44037"/>
                                        </p:tgtEl>
                                      </p:cBhvr>
                                    </p:animEffect>
                                  </p:childTnLst>
                                </p:cTn>
                              </p:par>
                              <p:par>
                                <p:cTn id="14" presetID="6" presetClass="entr" presetSubtype="16" fill="hold" nodeType="withEffect">
                                  <p:stCondLst>
                                    <p:cond delay="0"/>
                                  </p:stCondLst>
                                  <p:childTnLst>
                                    <p:set>
                                      <p:cBhvr>
                                        <p:cTn id="15" dur="1" fill="hold">
                                          <p:stCondLst>
                                            <p:cond delay="0"/>
                                          </p:stCondLst>
                                        </p:cTn>
                                        <p:tgtEl>
                                          <p:spTgt spid="44043"/>
                                        </p:tgtEl>
                                        <p:attrNameLst>
                                          <p:attrName>style.visibility</p:attrName>
                                        </p:attrNameLst>
                                      </p:cBhvr>
                                      <p:to>
                                        <p:strVal val="visible"/>
                                      </p:to>
                                    </p:set>
                                    <p:animEffect transition="in" filter="circle(in)">
                                      <p:cBhvr>
                                        <p:cTn id="16" dur="1250"/>
                                        <p:tgtEl>
                                          <p:spTgt spid="44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p:txBody>
          <a:bodyPr/>
          <a:lstStyle/>
          <a:p>
            <a:endParaRPr lang="ru-RU" altLang="ru-RU" smtClean="0"/>
          </a:p>
        </p:txBody>
      </p:sp>
      <p:pic>
        <p:nvPicPr>
          <p:cNvPr id="45059"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14838" y="0"/>
            <a:ext cx="4067175" cy="2579688"/>
          </a:xfrm>
        </p:spPr>
      </p:pic>
      <p:pic>
        <p:nvPicPr>
          <p:cNvPr id="45060" name="Рисунок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307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66150" y="0"/>
            <a:ext cx="35798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27363" y="2667000"/>
            <a:ext cx="320357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02775" y="4922838"/>
            <a:ext cx="2705100"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Объект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7138" y="2676525"/>
            <a:ext cx="31019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Объект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63" y="2667000"/>
            <a:ext cx="296703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Объект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486900" y="2667000"/>
            <a:ext cx="2659063"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Объект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81338" y="4919663"/>
            <a:ext cx="3149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Объект 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4919663"/>
            <a:ext cx="29876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Объект 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3013" y="4927600"/>
            <a:ext cx="30861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Рисунок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826875" y="0"/>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Рисунок 14">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5068"/>
                                        </p:tgtEl>
                                        <p:attrNameLst>
                                          <p:attrName>style.visibility</p:attrName>
                                        </p:attrNameLst>
                                      </p:cBhvr>
                                      <p:to>
                                        <p:strVal val="visible"/>
                                      </p:to>
                                    </p:set>
                                    <p:animEffect transition="in" filter="circle(in)">
                                      <p:cBhvr>
                                        <p:cTn id="7" dur="1250"/>
                                        <p:tgtEl>
                                          <p:spTgt spid="45068"/>
                                        </p:tgtEl>
                                      </p:cBhvr>
                                    </p:animEffect>
                                  </p:childTnLst>
                                </p:cTn>
                              </p:par>
                              <p:par>
                                <p:cTn id="8" presetID="6" presetClass="entr" presetSubtype="16" fill="hold" nodeType="withEffect">
                                  <p:stCondLst>
                                    <p:cond delay="0"/>
                                  </p:stCondLst>
                                  <p:childTnLst>
                                    <p:set>
                                      <p:cBhvr>
                                        <p:cTn id="9" dur="1" fill="hold">
                                          <p:stCondLst>
                                            <p:cond delay="0"/>
                                          </p:stCondLst>
                                        </p:cTn>
                                        <p:tgtEl>
                                          <p:spTgt spid="45061"/>
                                        </p:tgtEl>
                                        <p:attrNameLst>
                                          <p:attrName>style.visibility</p:attrName>
                                        </p:attrNameLst>
                                      </p:cBhvr>
                                      <p:to>
                                        <p:strVal val="visible"/>
                                      </p:to>
                                    </p:set>
                                    <p:animEffect transition="in" filter="circle(in)">
                                      <p:cBhvr>
                                        <p:cTn id="10" dur="1250"/>
                                        <p:tgtEl>
                                          <p:spTgt spid="45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6338" y="2314575"/>
            <a:ext cx="3078162"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04350" y="28575"/>
            <a:ext cx="27590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69038" y="0"/>
            <a:ext cx="3065462"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04350" y="2314575"/>
            <a:ext cx="2759075"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Объект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5163" y="0"/>
            <a:ext cx="2952750"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Объект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9700" y="28575"/>
            <a:ext cx="2974975"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Объект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9700" y="2324100"/>
            <a:ext cx="2979738"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Рисунок 1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836400" y="28575"/>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Рисунок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032456" y="652084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6091" name="Object 16"/>
          <p:cNvGraphicFramePr>
            <a:graphicFrameLocks noChangeAspect="1"/>
          </p:cNvGraphicFramePr>
          <p:nvPr/>
        </p:nvGraphicFramePr>
        <p:xfrm>
          <a:off x="139700" y="4727575"/>
          <a:ext cx="2960688" cy="2130425"/>
        </p:xfrm>
        <a:graphic>
          <a:graphicData uri="http://schemas.openxmlformats.org/presentationml/2006/ole">
            <mc:AlternateContent xmlns:mc="http://schemas.openxmlformats.org/markup-compatibility/2006">
              <mc:Choice xmlns:v="urn:schemas-microsoft-com:vml" Requires="v">
                <p:oleObj spid="_x0000_s161119" name="Image" r:id="rId15" imgW="9168254" imgH="6069841" progId="Photoshop.Image.9">
                  <p:embed/>
                </p:oleObj>
              </mc:Choice>
              <mc:Fallback>
                <p:oleObj name="Image" r:id="rId15" imgW="9168254" imgH="6069841" progId="Photoshop.Image.9">
                  <p:embed/>
                  <p:pic>
                    <p:nvPicPr>
                      <p:cNvPr id="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9700" y="4727575"/>
                        <a:ext cx="29606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6092" name="Object 17"/>
          <p:cNvGraphicFramePr>
            <a:graphicFrameLocks noChangeAspect="1"/>
          </p:cNvGraphicFramePr>
          <p:nvPr/>
        </p:nvGraphicFramePr>
        <p:xfrm>
          <a:off x="3198813" y="4751388"/>
          <a:ext cx="2952750" cy="2106612"/>
        </p:xfrm>
        <a:graphic>
          <a:graphicData uri="http://schemas.openxmlformats.org/presentationml/2006/ole">
            <mc:AlternateContent xmlns:mc="http://schemas.openxmlformats.org/markup-compatibility/2006">
              <mc:Choice xmlns:v="urn:schemas-microsoft-com:vml" Requires="v">
                <p:oleObj spid="_x0000_s161120" name="Image" r:id="rId17" imgW="9980952" imgH="6539683" progId="Photoshop.Image.9">
                  <p:embed/>
                </p:oleObj>
              </mc:Choice>
              <mc:Fallback>
                <p:oleObj name="Image" r:id="rId17" imgW="9980952" imgH="6539683" progId="Photoshop.Image.9">
                  <p:embed/>
                  <p:pic>
                    <p:nvPicPr>
                      <p:cNvPr id="0" name="Object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98813" y="4751388"/>
                        <a:ext cx="2952750" cy="210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3" name="Object 18"/>
          <p:cNvGraphicFramePr>
            <a:graphicFrameLocks noChangeAspect="1"/>
          </p:cNvGraphicFramePr>
          <p:nvPr/>
        </p:nvGraphicFramePr>
        <p:xfrm>
          <a:off x="6257925" y="4749800"/>
          <a:ext cx="3071813" cy="2108200"/>
        </p:xfrm>
        <a:graphic>
          <a:graphicData uri="http://schemas.openxmlformats.org/presentationml/2006/ole">
            <mc:AlternateContent xmlns:mc="http://schemas.openxmlformats.org/markup-compatibility/2006">
              <mc:Choice xmlns:v="urn:schemas-microsoft-com:vml" Requires="v">
                <p:oleObj spid="_x0000_s161121" name="Image" r:id="rId19" imgW="8660317" imgH="5193651" progId="Photoshop.Image.9">
                  <p:embed/>
                </p:oleObj>
              </mc:Choice>
              <mc:Fallback>
                <p:oleObj name="Image" r:id="rId19" imgW="8660317" imgH="5193651" progId="Photoshop.Image.9">
                  <p:embed/>
                  <p:pic>
                    <p:nvPicPr>
                      <p:cNvPr id="0" name="Object 1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57925" y="4749800"/>
                        <a:ext cx="3071813"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4" name="Object 19"/>
          <p:cNvGraphicFramePr>
            <a:graphicFrameLocks noChangeAspect="1"/>
          </p:cNvGraphicFramePr>
          <p:nvPr>
            <p:extLst>
              <p:ext uri="{D42A27DB-BD31-4B8C-83A1-F6EECF244321}">
                <p14:modId xmlns:p14="http://schemas.microsoft.com/office/powerpoint/2010/main" val="1653283941"/>
              </p:ext>
            </p:extLst>
          </p:nvPr>
        </p:nvGraphicFramePr>
        <p:xfrm>
          <a:off x="9404350" y="4727575"/>
          <a:ext cx="2787650" cy="2117725"/>
        </p:xfrm>
        <a:graphic>
          <a:graphicData uri="http://schemas.openxmlformats.org/presentationml/2006/ole">
            <mc:AlternateContent xmlns:mc="http://schemas.openxmlformats.org/markup-compatibility/2006">
              <mc:Choice xmlns:v="urn:schemas-microsoft-com:vml" Requires="v">
                <p:oleObj spid="_x0000_s161122" name="Image" r:id="rId21" imgW="9803175" imgH="6069841" progId="Photoshop.Image.9">
                  <p:embed/>
                </p:oleObj>
              </mc:Choice>
              <mc:Fallback>
                <p:oleObj name="Image" r:id="rId21" imgW="9803175" imgH="6069841" progId="Photoshop.Image.9">
                  <p:embed/>
                  <p:pic>
                    <p:nvPicPr>
                      <p:cNvPr id="0" name="Object 1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04350" y="4727575"/>
                        <a:ext cx="2787650" cy="2117725"/>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6086"/>
                                        </p:tgtEl>
                                        <p:attrNameLst>
                                          <p:attrName>style.visibility</p:attrName>
                                        </p:attrNameLst>
                                      </p:cBhvr>
                                      <p:to>
                                        <p:strVal val="visible"/>
                                      </p:to>
                                    </p:set>
                                    <p:animEffect transition="in" filter="circle(in)">
                                      <p:cBhvr>
                                        <p:cTn id="7" dur="125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p:txBody>
          <a:bodyPr/>
          <a:lstStyle/>
          <a:p>
            <a:endParaRPr lang="ru-RU" altLang="ru-RU" smtClean="0"/>
          </a:p>
        </p:txBody>
      </p:sp>
      <p:pic>
        <p:nvPicPr>
          <p:cNvPr id="48131" name="Объект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45250" y="2409825"/>
            <a:ext cx="2844800" cy="2089150"/>
          </a:xfrm>
        </p:spPr>
      </p:pic>
      <p:pic>
        <p:nvPicPr>
          <p:cNvPr id="48132"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24988" y="2397125"/>
            <a:ext cx="26860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28163" y="65088"/>
            <a:ext cx="269875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45250" y="41275"/>
            <a:ext cx="28448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Объект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88" y="2370138"/>
            <a:ext cx="3021012"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Объект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0563" y="61913"/>
            <a:ext cx="30702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Объект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250" y="4621213"/>
            <a:ext cx="28638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Объект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424988" y="4643438"/>
            <a:ext cx="2703512"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Объект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7150" y="4597400"/>
            <a:ext cx="30289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Объект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217863" y="4630738"/>
            <a:ext cx="3100387"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Объект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230563" y="2409825"/>
            <a:ext cx="30702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Объект 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088" y="41275"/>
            <a:ext cx="3027362"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Рисунок 14">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796713"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Рисунок 1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circle(in)">
                                      <p:cBhvr>
                                        <p:cTn id="7" dur="1750"/>
                                        <p:tgtEl>
                                          <p:spTgt spid="48132"/>
                                        </p:tgtEl>
                                      </p:cBhvr>
                                    </p:animEffect>
                                  </p:childTnLst>
                                </p:cTn>
                              </p:par>
                              <p:par>
                                <p:cTn id="8" presetID="6" presetClass="entr" presetSubtype="16" fill="hold" nodeType="withEffect">
                                  <p:stCondLst>
                                    <p:cond delay="0"/>
                                  </p:stCondLst>
                                  <p:childTnLst>
                                    <p:set>
                                      <p:cBhvr>
                                        <p:cTn id="9" dur="1" fill="hold">
                                          <p:stCondLst>
                                            <p:cond delay="0"/>
                                          </p:stCondLst>
                                        </p:cTn>
                                        <p:tgtEl>
                                          <p:spTgt spid="48132"/>
                                        </p:tgtEl>
                                        <p:attrNameLst>
                                          <p:attrName>style.visibility</p:attrName>
                                        </p:attrNameLst>
                                      </p:cBhvr>
                                      <p:to>
                                        <p:strVal val="visible"/>
                                      </p:to>
                                    </p:set>
                                    <p:animEffect transition="in" filter="circle(in)">
                                      <p:cBhvr>
                                        <p:cTn id="10" dur="1250"/>
                                        <p:tgtEl>
                                          <p:spTgt spid="48132"/>
                                        </p:tgtEl>
                                      </p:cBhvr>
                                    </p:animEffect>
                                  </p:childTnLst>
                                </p:cTn>
                              </p:par>
                              <p:par>
                                <p:cTn id="11" presetID="6" presetClass="entr" presetSubtype="16" fill="hold" nodeType="withEffect">
                                  <p:stCondLst>
                                    <p:cond delay="0"/>
                                  </p:stCondLst>
                                  <p:childTnLst>
                                    <p:set>
                                      <p:cBhvr>
                                        <p:cTn id="12" dur="1" fill="hold">
                                          <p:stCondLst>
                                            <p:cond delay="0"/>
                                          </p:stCondLst>
                                        </p:cTn>
                                        <p:tgtEl>
                                          <p:spTgt spid="48135"/>
                                        </p:tgtEl>
                                        <p:attrNameLst>
                                          <p:attrName>style.visibility</p:attrName>
                                        </p:attrNameLst>
                                      </p:cBhvr>
                                      <p:to>
                                        <p:strVal val="visible"/>
                                      </p:to>
                                    </p:set>
                                    <p:animEffect transition="in" filter="circle(in)">
                                      <p:cBhvr>
                                        <p:cTn id="13" dur="20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32888" y="4710113"/>
            <a:ext cx="3032125" cy="2139950"/>
          </a:xfrm>
        </p:spPr>
      </p:pic>
      <p:pic>
        <p:nvPicPr>
          <p:cNvPr id="50179"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3" y="2584450"/>
            <a:ext cx="28940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32888" y="39688"/>
            <a:ext cx="3030537"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Объект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9132888" y="2584450"/>
            <a:ext cx="3030537" cy="2051050"/>
          </a:xfrm>
        </p:spPr>
      </p:pic>
      <p:pic>
        <p:nvPicPr>
          <p:cNvPr id="50182"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663" y="44450"/>
            <a:ext cx="5876925"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663" y="4708525"/>
            <a:ext cx="2894012"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Объект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03563" y="4708525"/>
            <a:ext cx="28670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Объект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13463" y="-130433"/>
            <a:ext cx="2876550"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Объект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99175" y="4711700"/>
            <a:ext cx="2890838"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Объект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125788" y="2601913"/>
            <a:ext cx="28448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Объект 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99175" y="2601913"/>
            <a:ext cx="28908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Рисунок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980863" y="39688"/>
            <a:ext cx="2317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Рисунок 1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0182"/>
                                        </p:tgtEl>
                                        <p:attrNameLst>
                                          <p:attrName>style.visibility</p:attrName>
                                        </p:attrNameLst>
                                      </p:cBhvr>
                                      <p:to>
                                        <p:strVal val="visible"/>
                                      </p:to>
                                    </p:set>
                                    <p:animEffect transition="in" filter="circle(in)">
                                      <p:cBhvr>
                                        <p:cTn id="7" dur="1250"/>
                                        <p:tgtEl>
                                          <p:spTgt spid="50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p:txBody>
          <a:bodyPr/>
          <a:lstStyle/>
          <a:p>
            <a:endParaRPr lang="ru-RU" altLang="ru-RU" smtClean="0"/>
          </a:p>
        </p:txBody>
      </p:sp>
      <p:pic>
        <p:nvPicPr>
          <p:cNvPr id="7171" name="Объект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44538" y="-74613"/>
            <a:ext cx="10609262" cy="6932613"/>
          </a:xfrm>
        </p:spPr>
      </p:pic>
      <p:sp>
        <p:nvSpPr>
          <p:cNvPr id="5" name="Объект 3"/>
          <p:cNvSpPr txBox="1">
            <a:spLocks/>
          </p:cNvSpPr>
          <p:nvPr/>
        </p:nvSpPr>
        <p:spPr bwMode="auto">
          <a:xfrm>
            <a:off x="1898650" y="2141538"/>
            <a:ext cx="8174038" cy="4354512"/>
          </a:xfrm>
          <a:prstGeom prst="rect">
            <a:avLst/>
          </a:prstGeom>
          <a:solidFill>
            <a:srgbClr val="990033"/>
          </a:solidFill>
          <a:ln>
            <a:noFill/>
          </a:ln>
          <a:extLst/>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ru-RU" b="0" i="1" dirty="0" smtClean="0">
              <a:solidFill>
                <a:srgbClr val="FFFFFF"/>
              </a:solidFill>
            </a:endParaRPr>
          </a:p>
          <a:p>
            <a:pPr>
              <a:defRPr/>
            </a:pPr>
            <a:r>
              <a:rPr lang="ru-RU" b="0" i="1" dirty="0" smtClean="0">
                <a:solidFill>
                  <a:srgbClr val="FFFFFF"/>
                </a:solidFill>
              </a:rPr>
              <a:t>«Вода стоит особняком в истории нашей планеты</a:t>
            </a:r>
            <a:r>
              <a:rPr lang="en-US" b="0" i="1" dirty="0" smtClean="0">
                <a:solidFill>
                  <a:srgbClr val="FFFFFF"/>
                </a:solidFill>
              </a:rPr>
              <a:t>. </a:t>
            </a:r>
            <a:r>
              <a:rPr lang="ru-RU" b="0" i="1" dirty="0" smtClean="0">
                <a:solidFill>
                  <a:srgbClr val="FFFFFF"/>
                </a:solidFill>
              </a:rPr>
              <a:t>Нет природного тела</a:t>
            </a:r>
            <a:r>
              <a:rPr lang="en-US" b="0" i="1" dirty="0" smtClean="0">
                <a:solidFill>
                  <a:srgbClr val="FFFFFF"/>
                </a:solidFill>
              </a:rPr>
              <a:t>, </a:t>
            </a:r>
            <a:r>
              <a:rPr lang="ru-RU" b="0" i="1" dirty="0" smtClean="0">
                <a:solidFill>
                  <a:srgbClr val="FFFFFF"/>
                </a:solidFill>
              </a:rPr>
              <a:t>которое могло бы сравниться с ней по влиянию на ход основных</a:t>
            </a:r>
            <a:r>
              <a:rPr lang="en-US" b="0" i="1" dirty="0" smtClean="0">
                <a:solidFill>
                  <a:srgbClr val="FFFFFF"/>
                </a:solidFill>
              </a:rPr>
              <a:t>, </a:t>
            </a:r>
            <a:r>
              <a:rPr lang="ru-RU" b="0" i="1" dirty="0" smtClean="0">
                <a:solidFill>
                  <a:srgbClr val="FFFFFF"/>
                </a:solidFill>
              </a:rPr>
              <a:t>самых грандиозных геологических процессов</a:t>
            </a:r>
            <a:r>
              <a:rPr lang="en-US" b="0" i="1" dirty="0" smtClean="0">
                <a:solidFill>
                  <a:srgbClr val="FFFFFF"/>
                </a:solidFill>
              </a:rPr>
              <a:t>. </a:t>
            </a:r>
            <a:r>
              <a:rPr lang="ru-RU" b="0" i="1" dirty="0" smtClean="0">
                <a:solidFill>
                  <a:srgbClr val="FFFFFF"/>
                </a:solidFill>
              </a:rPr>
              <a:t>            </a:t>
            </a:r>
          </a:p>
          <a:p>
            <a:pPr>
              <a:defRPr/>
            </a:pPr>
            <a:r>
              <a:rPr lang="ru-RU" b="0" i="1" dirty="0">
                <a:solidFill>
                  <a:srgbClr val="FFFFFF"/>
                </a:solidFill>
              </a:rPr>
              <a:t> </a:t>
            </a:r>
            <a:r>
              <a:rPr lang="ru-RU" b="0" i="1" dirty="0" smtClean="0">
                <a:solidFill>
                  <a:srgbClr val="FFFFFF"/>
                </a:solidFill>
              </a:rPr>
              <a:t>   Нет земного вещества – минерала</a:t>
            </a:r>
            <a:r>
              <a:rPr lang="en-US" b="0" i="1" dirty="0" smtClean="0">
                <a:solidFill>
                  <a:srgbClr val="FFFFFF"/>
                </a:solidFill>
              </a:rPr>
              <a:t>, </a:t>
            </a:r>
            <a:r>
              <a:rPr lang="ru-RU" b="0" i="1" dirty="0" smtClean="0">
                <a:solidFill>
                  <a:srgbClr val="FFFFFF"/>
                </a:solidFill>
              </a:rPr>
              <a:t>горной породы</a:t>
            </a:r>
            <a:r>
              <a:rPr lang="en-US" b="0" i="1" dirty="0" smtClean="0">
                <a:solidFill>
                  <a:srgbClr val="FFFFFF"/>
                </a:solidFill>
              </a:rPr>
              <a:t>, </a:t>
            </a:r>
            <a:r>
              <a:rPr lang="ru-RU" b="0" i="1" dirty="0" smtClean="0">
                <a:solidFill>
                  <a:srgbClr val="FFFFFF"/>
                </a:solidFill>
              </a:rPr>
              <a:t>живого тела</a:t>
            </a:r>
            <a:r>
              <a:rPr lang="en-US" b="0" i="1" dirty="0" smtClean="0">
                <a:solidFill>
                  <a:srgbClr val="FFFFFF"/>
                </a:solidFill>
              </a:rPr>
              <a:t>, </a:t>
            </a:r>
            <a:r>
              <a:rPr lang="ru-RU" b="0" i="1" dirty="0" smtClean="0">
                <a:solidFill>
                  <a:srgbClr val="FFFFFF"/>
                </a:solidFill>
              </a:rPr>
              <a:t>которое бы ее не заключало</a:t>
            </a:r>
            <a:r>
              <a:rPr lang="en-US" b="0" i="1" dirty="0" smtClean="0">
                <a:solidFill>
                  <a:srgbClr val="FFFFFF"/>
                </a:solidFill>
              </a:rPr>
              <a:t>. </a:t>
            </a:r>
            <a:r>
              <a:rPr lang="ru-RU" b="0" i="1" dirty="0" smtClean="0">
                <a:solidFill>
                  <a:srgbClr val="FFFFFF"/>
                </a:solidFill>
              </a:rPr>
              <a:t>Все земное вещество ею проникнуто и охвачено»</a:t>
            </a:r>
          </a:p>
          <a:p>
            <a:pPr marL="0" indent="0">
              <a:buFont typeface="Arial" panose="020B0604020202020204" pitchFamily="34" charset="0"/>
              <a:buNone/>
              <a:defRPr/>
            </a:pPr>
            <a:r>
              <a:rPr lang="ru-RU" b="0" i="1" dirty="0" smtClean="0">
                <a:solidFill>
                  <a:srgbClr val="FFFFFF"/>
                </a:solidFill>
              </a:rPr>
              <a:t>                             </a:t>
            </a:r>
            <a:endParaRPr lang="ru-RU" b="0" i="1" dirty="0">
              <a:solidFill>
                <a:srgbClr val="FFFFFF"/>
              </a:solidFill>
            </a:endParaRPr>
          </a:p>
        </p:txBody>
      </p:sp>
      <p:sp>
        <p:nvSpPr>
          <p:cNvPr id="7173" name="TextBox 7"/>
          <p:cNvSpPr txBox="1">
            <a:spLocks noChangeArrowheads="1"/>
          </p:cNvSpPr>
          <p:nvPr/>
        </p:nvSpPr>
        <p:spPr bwMode="auto">
          <a:xfrm>
            <a:off x="3394075" y="661988"/>
            <a:ext cx="3497263" cy="523875"/>
          </a:xfrm>
          <a:prstGeom prst="rect">
            <a:avLst/>
          </a:prstGeom>
          <a:solidFill>
            <a:srgbClr val="DDEE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i="1" dirty="0">
                <a:solidFill>
                  <a:srgbClr val="FF0000"/>
                </a:solidFill>
              </a:rPr>
              <a:t>    В</a:t>
            </a:r>
            <a:r>
              <a:rPr lang="en-US" altLang="ru-RU" i="1" dirty="0">
                <a:solidFill>
                  <a:srgbClr val="FF0000"/>
                </a:solidFill>
              </a:rPr>
              <a:t>. </a:t>
            </a:r>
            <a:r>
              <a:rPr lang="ru-RU" altLang="ru-RU" i="1" dirty="0">
                <a:solidFill>
                  <a:srgbClr val="FF0000"/>
                </a:solidFill>
              </a:rPr>
              <a:t>И</a:t>
            </a:r>
            <a:r>
              <a:rPr lang="en-US" altLang="ru-RU" i="1" dirty="0">
                <a:solidFill>
                  <a:srgbClr val="FF0000"/>
                </a:solidFill>
              </a:rPr>
              <a:t>. </a:t>
            </a:r>
            <a:r>
              <a:rPr lang="ru-RU" altLang="ru-RU" i="1" dirty="0">
                <a:solidFill>
                  <a:srgbClr val="FF0000"/>
                </a:solidFill>
              </a:rPr>
              <a:t>Вернадский</a:t>
            </a:r>
          </a:p>
        </p:txBody>
      </p:sp>
      <p:sp>
        <p:nvSpPr>
          <p:cNvPr id="7174" name="TextBox 7"/>
          <p:cNvSpPr txBox="1">
            <a:spLocks noChangeArrowheads="1"/>
          </p:cNvSpPr>
          <p:nvPr/>
        </p:nvSpPr>
        <p:spPr bwMode="auto">
          <a:xfrm>
            <a:off x="744538" y="0"/>
            <a:ext cx="2273300" cy="21542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2000"/>
          </a:p>
        </p:txBody>
      </p:sp>
      <p:pic>
        <p:nvPicPr>
          <p:cNvPr id="7175" name="Рисунок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9725" y="92075"/>
            <a:ext cx="153511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Рисунок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91575" y="4763"/>
            <a:ext cx="25622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p:cNvSpPr>
            <a:spLocks noGrp="1"/>
          </p:cNvSpPr>
          <p:nvPr>
            <p:ph type="title"/>
          </p:nvPr>
        </p:nvSpPr>
        <p:spPr/>
        <p:txBody>
          <a:bodyPr/>
          <a:lstStyle/>
          <a:p>
            <a:endParaRPr lang="ru-RU" altLang="ru-RU" smtClean="0"/>
          </a:p>
        </p:txBody>
      </p:sp>
      <p:pic>
        <p:nvPicPr>
          <p:cNvPr id="51203"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2425" y="4637088"/>
            <a:ext cx="3554413" cy="2174875"/>
          </a:xfrm>
        </p:spPr>
      </p:pic>
      <p:pic>
        <p:nvPicPr>
          <p:cNvPr id="51204"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8100"/>
            <a:ext cx="3516312"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4350" y="4637088"/>
            <a:ext cx="3744913"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Объект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8138" y="2382838"/>
            <a:ext cx="3744912"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8138" y="4629150"/>
            <a:ext cx="3744912"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48138" y="26988"/>
            <a:ext cx="374332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Объект 3"/>
          <p:cNvPicPr>
            <a:picLocks noGrp="1" noChangeAspect="1"/>
          </p:cNvPicPr>
          <p:nvPr>
            <p:ph idx="1"/>
          </p:nvPr>
        </p:nvPicPr>
        <p:blipFill>
          <a:blip r:embed="rId8">
            <a:extLst>
              <a:ext uri="{28A0092B-C50C-407E-A947-70E740481C1C}">
                <a14:useLocalDpi xmlns:a14="http://schemas.microsoft.com/office/drawing/2010/main" val="0"/>
              </a:ext>
            </a:extLst>
          </a:blip>
          <a:srcRect/>
          <a:stretch>
            <a:fillRect/>
          </a:stretch>
        </p:blipFill>
        <p:spPr>
          <a:xfrm>
            <a:off x="8128000" y="38100"/>
            <a:ext cx="3765550" cy="2252663"/>
          </a:xfrm>
        </p:spPr>
      </p:pic>
      <p:pic>
        <p:nvPicPr>
          <p:cNvPr id="51210" name="Объект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288" y="2382838"/>
            <a:ext cx="352425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Объект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13713" y="2382838"/>
            <a:ext cx="3751262"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Рисунок 1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907838" y="38100"/>
            <a:ext cx="284162"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Рисунок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1249"/>
                                          </p:stCondLst>
                                        </p:cTn>
                                        <p:tgtEl>
                                          <p:spTgt spid="51206"/>
                                        </p:tgtEl>
                                        <p:attrNameLst>
                                          <p:attrName>style.visibility</p:attrName>
                                        </p:attrNameLst>
                                      </p:cBhvr>
                                      <p:to>
                                        <p:strVal val="visible"/>
                                      </p:to>
                                    </p:set>
                                  </p:childTnLst>
                                </p:cTn>
                              </p:par>
                              <p:par>
                                <p:cTn id="7" presetID="6" presetClass="entr" presetSubtype="16" fill="hold" nodeType="withEffect">
                                  <p:stCondLst>
                                    <p:cond delay="0"/>
                                  </p:stCondLst>
                                  <p:childTnLst>
                                    <p:set>
                                      <p:cBhvr>
                                        <p:cTn id="8" dur="1" fill="hold">
                                          <p:stCondLst>
                                            <p:cond delay="0"/>
                                          </p:stCondLst>
                                        </p:cTn>
                                        <p:tgtEl>
                                          <p:spTgt spid="51206"/>
                                        </p:tgtEl>
                                        <p:attrNameLst>
                                          <p:attrName>style.visibility</p:attrName>
                                        </p:attrNameLst>
                                      </p:cBhvr>
                                      <p:to>
                                        <p:strVal val="visible"/>
                                      </p:to>
                                    </p:set>
                                    <p:animEffect transition="in" filter="circle(in)">
                                      <p:cBhvr>
                                        <p:cTn id="9" dur="125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p:cNvSpPr>
            <a:spLocks noGrp="1"/>
          </p:cNvSpPr>
          <p:nvPr>
            <p:ph type="title"/>
          </p:nvPr>
        </p:nvSpPr>
        <p:spPr/>
        <p:txBody>
          <a:bodyPr/>
          <a:lstStyle/>
          <a:p>
            <a:endParaRPr lang="ru-RU" altLang="ru-RU" smtClean="0"/>
          </a:p>
        </p:txBody>
      </p:sp>
      <p:pic>
        <p:nvPicPr>
          <p:cNvPr id="52227"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3" y="182563"/>
            <a:ext cx="3433762" cy="2185987"/>
          </a:xfrm>
        </p:spPr>
      </p:pic>
      <p:pic>
        <p:nvPicPr>
          <p:cNvPr id="52228"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78775" y="182563"/>
            <a:ext cx="3865563"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138" y="4784725"/>
            <a:ext cx="3433762"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5263" y="182563"/>
            <a:ext cx="3756025"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97825" y="2493963"/>
            <a:ext cx="3868738"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8138" y="2493963"/>
            <a:ext cx="3433762"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Рисунок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97325" y="2493963"/>
            <a:ext cx="376396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Объект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05263" y="4784725"/>
            <a:ext cx="37480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Объект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997825" y="4799013"/>
            <a:ext cx="3890963"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Рисунок 1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866563" y="0"/>
            <a:ext cx="29686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Рисунок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2230"/>
                                        </p:tgtEl>
                                        <p:attrNameLst>
                                          <p:attrName>style.visibility</p:attrName>
                                        </p:attrNameLst>
                                      </p:cBhvr>
                                      <p:to>
                                        <p:strVal val="visible"/>
                                      </p:to>
                                    </p:set>
                                    <p:animEffect transition="in" filter="circle(in)">
                                      <p:cBhvr>
                                        <p:cTn id="7" dur="125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70325" y="0"/>
            <a:ext cx="3417888" cy="2187575"/>
          </a:xfrm>
        </p:spPr>
      </p:pic>
      <p:pic>
        <p:nvPicPr>
          <p:cNvPr id="53251"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4100" y="0"/>
            <a:ext cx="46990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1588"/>
            <a:ext cx="36655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2113" y="4603750"/>
            <a:ext cx="30861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603750"/>
            <a:ext cx="4073525"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5213" y="3017838"/>
            <a:ext cx="4687887"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Объект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29025" y="2273300"/>
            <a:ext cx="3659188"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Объект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900" y="2273300"/>
            <a:ext cx="341312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Рисунок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12588" y="0"/>
            <a:ext cx="3508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Рисунок 1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3256"/>
                                        </p:tgtEl>
                                        <p:attrNameLst>
                                          <p:attrName>style.visibility</p:attrName>
                                        </p:attrNameLst>
                                      </p:cBhvr>
                                      <p:to>
                                        <p:strVal val="visible"/>
                                      </p:to>
                                    </p:set>
                                    <p:animEffect transition="in" filter="circle(in)">
                                      <p:cBhvr>
                                        <p:cTn id="7" dur="1250"/>
                                        <p:tgtEl>
                                          <p:spTgt spid="53256"/>
                                        </p:tgtEl>
                                      </p:cBhvr>
                                    </p:animEffect>
                                  </p:childTnLst>
                                </p:cTn>
                              </p:par>
                              <p:par>
                                <p:cTn id="8" presetID="6" presetClass="entr" presetSubtype="16" fill="hold" nodeType="withEffect">
                                  <p:stCondLst>
                                    <p:cond delay="0"/>
                                  </p:stCondLst>
                                  <p:childTnLst>
                                    <p:set>
                                      <p:cBhvr>
                                        <p:cTn id="9" dur="1" fill="hold">
                                          <p:stCondLst>
                                            <p:cond delay="0"/>
                                          </p:stCondLst>
                                        </p:cTn>
                                        <p:tgtEl>
                                          <p:spTgt spid="53251"/>
                                        </p:tgtEl>
                                        <p:attrNameLst>
                                          <p:attrName>style.visibility</p:attrName>
                                        </p:attrNameLst>
                                      </p:cBhvr>
                                      <p:to>
                                        <p:strVal val="visible"/>
                                      </p:to>
                                    </p:set>
                                    <p:animEffect transition="in" filter="circle(in)">
                                      <p:cBhvr>
                                        <p:cTn id="10" dur="1250"/>
                                        <p:tgtEl>
                                          <p:spTgt spid="53251"/>
                                        </p:tgtEl>
                                      </p:cBhvr>
                                    </p:animEffect>
                                  </p:childTnLst>
                                </p:cTn>
                              </p:par>
                              <p:par>
                                <p:cTn id="11" presetID="6" presetClass="entr" presetSubtype="16" fill="hold" nodeType="withEffect">
                                  <p:stCondLst>
                                    <p:cond delay="0"/>
                                  </p:stCondLst>
                                  <p:childTnLst>
                                    <p:set>
                                      <p:cBhvr>
                                        <p:cTn id="12" dur="1" fill="hold">
                                          <p:stCondLst>
                                            <p:cond delay="0"/>
                                          </p:stCondLst>
                                        </p:cTn>
                                        <p:tgtEl>
                                          <p:spTgt spid="53254"/>
                                        </p:tgtEl>
                                        <p:attrNameLst>
                                          <p:attrName>style.visibility</p:attrName>
                                        </p:attrNameLst>
                                      </p:cBhvr>
                                      <p:to>
                                        <p:strVal val="visible"/>
                                      </p:to>
                                    </p:set>
                                    <p:animEffect transition="in" filter="circle(in)">
                                      <p:cBhvr>
                                        <p:cTn id="13" dur="1750"/>
                                        <p:tgtEl>
                                          <p:spTgt spid="53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9725" y="85725"/>
            <a:ext cx="11453813" cy="517525"/>
          </a:xfrm>
          <a:solidFill>
            <a:srgbClr val="E2E3B3"/>
          </a:solidFill>
          <a:ln w="28575">
            <a:solidFill>
              <a:schemeClr val="accent2">
                <a:lumMod val="50000"/>
              </a:schemeClr>
            </a:solidFill>
          </a:ln>
        </p:spPr>
        <p:txBody>
          <a:bodyPr>
            <a:normAutofit fontScale="90000"/>
          </a:bodyPr>
          <a:lstStyle/>
          <a:p>
            <a:pPr>
              <a:defRPr/>
            </a:pPr>
            <a:r>
              <a:rPr lang="ru-RU" dirty="0" smtClean="0"/>
              <a:t>            </a:t>
            </a:r>
            <a:r>
              <a:rPr lang="ru-RU" b="1" dirty="0" smtClean="0">
                <a:solidFill>
                  <a:schemeClr val="accent2">
                    <a:lumMod val="75000"/>
                  </a:schemeClr>
                </a:solidFill>
              </a:rPr>
              <a:t>А это сделано руками человека</a:t>
            </a:r>
            <a:r>
              <a:rPr lang="en-US" b="1" dirty="0" smtClean="0">
                <a:solidFill>
                  <a:schemeClr val="accent2">
                    <a:lumMod val="75000"/>
                  </a:schemeClr>
                </a:solidFill>
              </a:rPr>
              <a:t> </a:t>
            </a:r>
            <a:r>
              <a:rPr lang="ru-RU" b="1" dirty="0" smtClean="0">
                <a:solidFill>
                  <a:schemeClr val="accent2">
                    <a:lumMod val="75000"/>
                  </a:schemeClr>
                </a:solidFill>
              </a:rPr>
              <a:t>изо льда</a:t>
            </a:r>
            <a:endParaRPr lang="ru-RU" b="1" dirty="0">
              <a:solidFill>
                <a:schemeClr val="accent2">
                  <a:lumMod val="75000"/>
                </a:schemeClr>
              </a:solidFill>
            </a:endParaRPr>
          </a:p>
        </p:txBody>
      </p:sp>
      <p:pic>
        <p:nvPicPr>
          <p:cNvPr id="54275" name="Объект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6738" y="939800"/>
            <a:ext cx="2803525" cy="2938463"/>
          </a:xfrm>
          <a:prstGeom prst="rect">
            <a:avLst/>
          </a:prstGeom>
          <a:solidFill>
            <a:srgbClr val="B2D9E4"/>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4276"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717550"/>
            <a:ext cx="282575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5625" y="2901950"/>
            <a:ext cx="2717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939800"/>
            <a:ext cx="3036887"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10350" y="4460875"/>
            <a:ext cx="21336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4513" y="4460875"/>
            <a:ext cx="1965325"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Объект 13"/>
          <p:cNvPicPr>
            <a:picLocks noGrp="1" noChangeAspect="1"/>
          </p:cNvPicPr>
          <p:nvPr>
            <p:ph idx="1"/>
          </p:nvPr>
        </p:nvPicPr>
        <p:blipFill>
          <a:blip r:embed="rId8">
            <a:extLst>
              <a:ext uri="{28A0092B-C50C-407E-A947-70E740481C1C}">
                <a14:useLocalDpi xmlns:a14="http://schemas.microsoft.com/office/drawing/2010/main" val="0"/>
              </a:ext>
            </a:extLst>
          </a:blip>
          <a:srcRect/>
          <a:stretch>
            <a:fillRect/>
          </a:stretch>
        </p:blipFill>
        <p:spPr>
          <a:xfrm>
            <a:off x="9445625" y="725488"/>
            <a:ext cx="2665413" cy="2109787"/>
          </a:xfrm>
        </p:spPr>
      </p:pic>
      <p:pic>
        <p:nvPicPr>
          <p:cNvPr id="54282" name="Рисунок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06738" y="4056063"/>
            <a:ext cx="2803525"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Рисунок 1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72913" y="25400"/>
            <a:ext cx="31908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Рисунок 1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fade">
                                      <p:cBhvr>
                                        <p:cTn id="7" dur="1250"/>
                                        <p:tgtEl>
                                          <p:spTgt spid="54275"/>
                                        </p:tgtEl>
                                      </p:cBhvr>
                                    </p:animEffect>
                                    <p:anim calcmode="lin" valueType="num">
                                      <p:cBhvr>
                                        <p:cTn id="8" dur="1250" fill="hold"/>
                                        <p:tgtEl>
                                          <p:spTgt spid="54275"/>
                                        </p:tgtEl>
                                        <p:attrNameLst>
                                          <p:attrName>ppt_x</p:attrName>
                                        </p:attrNameLst>
                                      </p:cBhvr>
                                      <p:tavLst>
                                        <p:tav tm="0">
                                          <p:val>
                                            <p:strVal val="#ppt_x"/>
                                          </p:val>
                                        </p:tav>
                                        <p:tav tm="100000">
                                          <p:val>
                                            <p:strVal val="#ppt_x"/>
                                          </p:val>
                                        </p:tav>
                                      </p:tavLst>
                                    </p:anim>
                                    <p:anim calcmode="lin" valueType="num">
                                      <p:cBhvr>
                                        <p:cTn id="9" dur="1250" fill="hold"/>
                                        <p:tgtEl>
                                          <p:spTgt spid="542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Заголовок 1"/>
          <p:cNvSpPr>
            <a:spLocks noGrp="1"/>
          </p:cNvSpPr>
          <p:nvPr>
            <p:ph type="title"/>
          </p:nvPr>
        </p:nvSpPr>
        <p:spPr>
          <a:solidFill>
            <a:schemeClr val="accent4">
              <a:lumMod val="20000"/>
              <a:lumOff val="80000"/>
            </a:schemeClr>
          </a:solidFill>
          <a:ln w="38100">
            <a:solidFill>
              <a:schemeClr val="accent2">
                <a:lumMod val="50000"/>
              </a:schemeClr>
            </a:solidFill>
          </a:ln>
        </p:spPr>
        <p:txBody>
          <a:bodyPr/>
          <a:lstStyle/>
          <a:p>
            <a:pPr eaLnBrk="1" hangingPunct="1">
              <a:defRPr/>
            </a:pPr>
            <a:r>
              <a:rPr lang="ru-RU" altLang="ru-RU" b="1" dirty="0" smtClean="0"/>
              <a:t>          </a:t>
            </a:r>
            <a:r>
              <a:rPr lang="ru-RU" altLang="ru-RU" b="1" dirty="0" smtClean="0">
                <a:solidFill>
                  <a:schemeClr val="accent5">
                    <a:lumMod val="75000"/>
                  </a:schemeClr>
                </a:solidFill>
              </a:rPr>
              <a:t>Изотопные модификации воды</a:t>
            </a:r>
            <a:endParaRPr lang="ru-RU" altLang="ru-RU" dirty="0" smtClean="0">
              <a:solidFill>
                <a:schemeClr val="accent5">
                  <a:lumMod val="75000"/>
                </a:schemeClr>
              </a:solidFill>
            </a:endParaRPr>
          </a:p>
        </p:txBody>
      </p:sp>
      <p:sp>
        <p:nvSpPr>
          <p:cNvPr id="45059" name="Объект 2"/>
          <p:cNvSpPr>
            <a:spLocks noGrp="1"/>
          </p:cNvSpPr>
          <p:nvPr>
            <p:ph idx="1"/>
          </p:nvPr>
        </p:nvSpPr>
        <p:spPr>
          <a:xfrm>
            <a:off x="838200" y="1931988"/>
            <a:ext cx="10650538" cy="4673600"/>
          </a:xfrm>
        </p:spPr>
        <p:txBody>
          <a:bodyPr/>
          <a:lstStyle/>
          <a:p>
            <a:pPr marL="0" indent="0" eaLnBrk="1" hangingPunct="1">
              <a:buNone/>
              <a:defRPr/>
            </a:pPr>
            <a:r>
              <a:rPr lang="en-US" altLang="ru-RU" dirty="0" smtClean="0"/>
              <a:t>    </a:t>
            </a:r>
            <a:r>
              <a:rPr lang="ru-RU" altLang="ru-RU" dirty="0" smtClean="0"/>
              <a:t>В зависимости от типа изотопов водорода, входящих в молекулу, </a:t>
            </a:r>
            <a:r>
              <a:rPr lang="en-US" altLang="ru-RU" dirty="0" smtClean="0"/>
              <a:t> </a:t>
            </a:r>
          </a:p>
          <a:p>
            <a:pPr marL="0" indent="0" eaLnBrk="1" hangingPunct="1">
              <a:buNone/>
              <a:defRPr/>
            </a:pPr>
            <a:r>
              <a:rPr lang="en-US" altLang="ru-RU" dirty="0"/>
              <a:t> </a:t>
            </a:r>
            <a:r>
              <a:rPr lang="en-US" altLang="ru-RU" dirty="0" smtClean="0"/>
              <a:t>                        </a:t>
            </a:r>
            <a:r>
              <a:rPr lang="ru-RU" altLang="ru-RU" dirty="0" smtClean="0"/>
              <a:t>выделяют следующие виды воды:</a:t>
            </a:r>
            <a:endParaRPr lang="en-US" altLang="ru-RU" dirty="0" smtClean="0"/>
          </a:p>
          <a:p>
            <a:pPr eaLnBrk="1" hangingPunct="1">
              <a:defRPr/>
            </a:pPr>
            <a:r>
              <a:rPr lang="ru-RU" altLang="ru-RU" dirty="0" smtClean="0">
                <a:ea typeface="Calibri" panose="020F0502020204030204" pitchFamily="34" charset="0"/>
                <a:cs typeface="Times New Roman" panose="02020603050405020304" pitchFamily="18" charset="0"/>
              </a:rPr>
              <a:t>Легкая вода</a:t>
            </a:r>
            <a:r>
              <a:rPr lang="ru-RU" altLang="ru-RU" dirty="0" smtClean="0">
                <a:cs typeface="Times New Roman" panose="02020603050405020304" pitchFamily="18" charset="0"/>
              </a:rPr>
              <a:t>(основная составляющая привычной людям воды) </a:t>
            </a:r>
            <a:r>
              <a:rPr lang="ru-RU" altLang="ru-RU" b="1" dirty="0" smtClean="0">
                <a:solidFill>
                  <a:schemeClr val="accent5">
                    <a:lumMod val="75000"/>
                  </a:schemeClr>
                </a:solidFill>
              </a:rPr>
              <a:t>Н</a:t>
            </a:r>
            <a:r>
              <a:rPr lang="ru-RU" altLang="ru-RU" b="1" baseline="-25000" dirty="0" smtClean="0">
                <a:solidFill>
                  <a:schemeClr val="accent5">
                    <a:lumMod val="75000"/>
                  </a:schemeClr>
                </a:solidFill>
              </a:rPr>
              <a:t>2</a:t>
            </a:r>
            <a:r>
              <a:rPr lang="ru-RU" altLang="ru-RU" b="1" dirty="0" smtClean="0">
                <a:solidFill>
                  <a:schemeClr val="accent5">
                    <a:lumMod val="75000"/>
                  </a:schemeClr>
                </a:solidFill>
              </a:rPr>
              <a:t>О</a:t>
            </a:r>
          </a:p>
          <a:p>
            <a:pPr>
              <a:lnSpc>
                <a:spcPct val="100000"/>
              </a:lnSpc>
              <a:spcBef>
                <a:spcPct val="0"/>
              </a:spcBef>
              <a:defRPr/>
            </a:pPr>
            <a:r>
              <a:rPr lang="ru-RU" altLang="ru-RU" dirty="0" smtClean="0">
                <a:cs typeface="Times New Roman" panose="02020603050405020304" pitchFamily="18" charset="0"/>
              </a:rPr>
              <a:t>Тяжелая вода (дейтериевая)</a:t>
            </a:r>
            <a:r>
              <a:rPr lang="en-US" altLang="ru-RU" dirty="0" smtClean="0">
                <a:cs typeface="Times New Roman" panose="02020603050405020304" pitchFamily="18" charset="0"/>
              </a:rPr>
              <a:t>,</a:t>
            </a:r>
            <a:r>
              <a:rPr lang="ru-RU" altLang="ru-RU" dirty="0" smtClean="0">
                <a:cs typeface="Times New Roman" panose="02020603050405020304" pitchFamily="18" charset="0"/>
              </a:rPr>
              <a:t> </a:t>
            </a:r>
            <a:r>
              <a:rPr lang="en-US" altLang="ru-RU" dirty="0" smtClean="0">
                <a:cs typeface="Times New Roman" panose="02020603050405020304" pitchFamily="18" charset="0"/>
              </a:rPr>
              <a:t>(</a:t>
            </a:r>
            <a:r>
              <a:rPr lang="ru-RU" altLang="ru-RU" sz="2400" dirty="0" smtClean="0"/>
              <a:t>часто считается мёртвой водой, так как живые организмы в ней жить не могут, некоторые микроорганизмы могут быть приучены к существованию в ней</a:t>
            </a:r>
            <a:r>
              <a:rPr lang="en-US" altLang="ru-RU" sz="2400" dirty="0" smtClean="0"/>
              <a:t>)</a:t>
            </a:r>
            <a:r>
              <a:rPr lang="ru-RU" altLang="ru-RU" dirty="0" smtClean="0">
                <a:cs typeface="Times New Roman" panose="02020603050405020304" pitchFamily="18" charset="0"/>
              </a:rPr>
              <a:t>  </a:t>
            </a:r>
            <a:r>
              <a:rPr lang="ru-RU" altLang="ru-RU" b="1" dirty="0" smtClean="0">
                <a:solidFill>
                  <a:schemeClr val="accent5">
                    <a:lumMod val="75000"/>
                  </a:schemeClr>
                </a:solidFill>
                <a:cs typeface="Times New Roman" panose="02020603050405020304" pitchFamily="18" charset="0"/>
              </a:rPr>
              <a:t>Д</a:t>
            </a:r>
            <a:r>
              <a:rPr lang="ru-RU" altLang="ru-RU" b="1" baseline="-25000" dirty="0" smtClean="0">
                <a:solidFill>
                  <a:schemeClr val="accent5">
                    <a:lumMod val="75000"/>
                  </a:schemeClr>
                </a:solidFill>
                <a:cs typeface="Times New Roman" panose="02020603050405020304" pitchFamily="18" charset="0"/>
              </a:rPr>
              <a:t>2</a:t>
            </a:r>
            <a:r>
              <a:rPr lang="ru-RU" altLang="ru-RU" b="1" dirty="0" smtClean="0">
                <a:solidFill>
                  <a:schemeClr val="accent5">
                    <a:lumMod val="75000"/>
                  </a:schemeClr>
                </a:solidFill>
                <a:cs typeface="Times New Roman" panose="02020603050405020304" pitchFamily="18" charset="0"/>
              </a:rPr>
              <a:t>О</a:t>
            </a:r>
            <a:r>
              <a:rPr lang="ru-RU" altLang="ru-RU" dirty="0" smtClean="0">
                <a:solidFill>
                  <a:srgbClr val="CC0000"/>
                </a:solidFill>
                <a:cs typeface="Times New Roman" panose="02020603050405020304" pitchFamily="18" charset="0"/>
              </a:rPr>
              <a:t>  </a:t>
            </a:r>
            <a:r>
              <a:rPr lang="ru-RU" altLang="ru-RU" dirty="0" smtClean="0">
                <a:cs typeface="Times New Roman" panose="02020603050405020304" pitchFamily="18" charset="0"/>
              </a:rPr>
              <a:t>                                                                                                          </a:t>
            </a:r>
            <a:endParaRPr lang="ru-RU" altLang="ru-RU" sz="2400" dirty="0" smtClean="0"/>
          </a:p>
          <a:p>
            <a:pPr>
              <a:lnSpc>
                <a:spcPct val="100000"/>
              </a:lnSpc>
              <a:spcBef>
                <a:spcPct val="0"/>
              </a:spcBef>
              <a:defRPr/>
            </a:pPr>
            <a:r>
              <a:rPr lang="ru-RU" altLang="ru-RU" dirty="0" smtClean="0">
                <a:cs typeface="Times New Roman" panose="02020603050405020304" pitchFamily="18" charset="0"/>
              </a:rPr>
              <a:t>Сверхтяжелая вода(тритиевая)</a:t>
            </a:r>
            <a:r>
              <a:rPr lang="ru-RU" altLang="ru-RU" sz="2400" dirty="0" smtClean="0">
                <a:cs typeface="Times New Roman" panose="02020603050405020304" pitchFamily="18" charset="0"/>
              </a:rPr>
              <a:t> </a:t>
            </a:r>
            <a:r>
              <a:rPr lang="ru-RU" altLang="ru-RU" b="1" dirty="0" smtClean="0">
                <a:solidFill>
                  <a:schemeClr val="accent5">
                    <a:lumMod val="75000"/>
                  </a:schemeClr>
                </a:solidFill>
                <a:cs typeface="Times New Roman" panose="02020603050405020304" pitchFamily="18" charset="0"/>
              </a:rPr>
              <a:t>Т</a:t>
            </a:r>
            <a:r>
              <a:rPr lang="ru-RU" altLang="ru-RU" b="1" baseline="-25000" dirty="0" smtClean="0">
                <a:solidFill>
                  <a:schemeClr val="accent5">
                    <a:lumMod val="75000"/>
                  </a:schemeClr>
                </a:solidFill>
                <a:cs typeface="Times New Roman" panose="02020603050405020304" pitchFamily="18" charset="0"/>
              </a:rPr>
              <a:t>2</a:t>
            </a:r>
            <a:r>
              <a:rPr lang="ru-RU" altLang="ru-RU" b="1" dirty="0" smtClean="0">
                <a:solidFill>
                  <a:schemeClr val="accent5">
                    <a:lumMod val="75000"/>
                  </a:schemeClr>
                </a:solidFill>
                <a:cs typeface="Times New Roman" panose="02020603050405020304" pitchFamily="18" charset="0"/>
              </a:rPr>
              <a:t>О</a:t>
            </a:r>
            <a:endParaRPr lang="ru-RU" altLang="ru-RU" b="1" dirty="0" smtClean="0">
              <a:solidFill>
                <a:schemeClr val="accent5">
                  <a:lumMod val="75000"/>
                </a:schemeClr>
              </a:solidFill>
            </a:endParaRPr>
          </a:p>
          <a:p>
            <a:pPr>
              <a:lnSpc>
                <a:spcPct val="100000"/>
              </a:lnSpc>
              <a:spcBef>
                <a:spcPct val="0"/>
              </a:spcBef>
              <a:defRPr/>
            </a:pPr>
            <a:r>
              <a:rPr lang="ru-RU" altLang="ru-RU" dirty="0" smtClean="0">
                <a:cs typeface="Times New Roman" panose="02020603050405020304" pitchFamily="18" charset="0"/>
              </a:rPr>
              <a:t>Тритий-дейтериевая вода </a:t>
            </a:r>
            <a:r>
              <a:rPr lang="ru-RU" altLang="ru-RU" b="1" dirty="0" smtClean="0">
                <a:solidFill>
                  <a:schemeClr val="accent5">
                    <a:lumMod val="75000"/>
                  </a:schemeClr>
                </a:solidFill>
                <a:cs typeface="Times New Roman" panose="02020603050405020304" pitchFamily="18" charset="0"/>
              </a:rPr>
              <a:t>ТДО</a:t>
            </a:r>
            <a:endParaRPr lang="ru-RU" altLang="ru-RU" sz="4000" b="1" dirty="0" smtClean="0">
              <a:solidFill>
                <a:schemeClr val="accent5">
                  <a:lumMod val="75000"/>
                </a:schemeClr>
              </a:solidFill>
              <a:latin typeface="Arial" panose="020B0604020202020204" pitchFamily="34" charset="0"/>
            </a:endParaRPr>
          </a:p>
          <a:p>
            <a:pPr eaLnBrk="1" hangingPunct="1">
              <a:defRPr/>
            </a:pPr>
            <a:r>
              <a:rPr lang="ru-RU" altLang="ru-RU" dirty="0" smtClean="0">
                <a:cs typeface="Times New Roman" panose="02020603050405020304" pitchFamily="18" charset="0"/>
              </a:rPr>
              <a:t> Дейтерий-</a:t>
            </a:r>
            <a:r>
              <a:rPr lang="ru-RU" altLang="ru-RU" dirty="0" err="1" smtClean="0">
                <a:cs typeface="Times New Roman" panose="02020603050405020304" pitchFamily="18" charset="0"/>
              </a:rPr>
              <a:t>протиевая</a:t>
            </a:r>
            <a:r>
              <a:rPr lang="ru-RU" altLang="ru-RU" dirty="0" smtClean="0">
                <a:cs typeface="Times New Roman" panose="02020603050405020304" pitchFamily="18" charset="0"/>
              </a:rPr>
              <a:t> вода </a:t>
            </a:r>
            <a:r>
              <a:rPr lang="ru-RU" altLang="ru-RU" b="1" dirty="0" smtClean="0">
                <a:solidFill>
                  <a:schemeClr val="accent5">
                    <a:lumMod val="75000"/>
                  </a:schemeClr>
                </a:solidFill>
                <a:cs typeface="Times New Roman" panose="02020603050405020304" pitchFamily="18" charset="0"/>
              </a:rPr>
              <a:t>ДНО</a:t>
            </a:r>
            <a:endParaRPr lang="ru-RU" altLang="ru-RU" sz="4000" b="1" dirty="0" smtClean="0">
              <a:solidFill>
                <a:schemeClr val="accent5">
                  <a:lumMod val="75000"/>
                </a:schemeClr>
              </a:solidFill>
              <a:latin typeface="Arial" panose="020B0604020202020204" pitchFamily="34" charset="0"/>
            </a:endParaRPr>
          </a:p>
          <a:p>
            <a:pPr eaLnBrk="1" hangingPunct="1">
              <a:defRPr/>
            </a:pPr>
            <a:endParaRPr lang="ru-RU" altLang="ru-RU" dirty="0" smtClean="0"/>
          </a:p>
        </p:txBody>
      </p:sp>
      <p:sp>
        <p:nvSpPr>
          <p:cNvPr id="55300" name="AutoShape 10" descr="TDO"/>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b="0"/>
          </a:p>
        </p:txBody>
      </p:sp>
      <p:sp>
        <p:nvSpPr>
          <p:cNvPr id="55301" name="AutoShape 11" descr="THO"/>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b="0"/>
          </a:p>
        </p:txBody>
      </p:sp>
      <p:sp>
        <p:nvSpPr>
          <p:cNvPr id="55302" name="AutoShape 12" descr="DHO"/>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b="0"/>
          </a:p>
        </p:txBody>
      </p:sp>
      <p:sp>
        <p:nvSpPr>
          <p:cNvPr id="55303" name="Rectangle 33"/>
          <p:cNvSpPr>
            <a:spLocks noChangeArrowheads="1"/>
          </p:cNvSpPr>
          <p:nvPr/>
        </p:nvSpPr>
        <p:spPr bwMode="auto">
          <a:xfrm>
            <a:off x="0" y="-276225"/>
            <a:ext cx="220663"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b="0">
              <a:latin typeface="Arial" panose="020B0604020202020204" pitchFamily="34" charset="0"/>
            </a:endParaRPr>
          </a:p>
          <a:p>
            <a:pPr>
              <a:lnSpc>
                <a:spcPct val="100000"/>
              </a:lnSpc>
              <a:spcBef>
                <a:spcPct val="0"/>
              </a:spcBef>
              <a:buFontTx/>
              <a:buNone/>
            </a:pPr>
            <a:r>
              <a:rPr lang="ru-RU" altLang="ru-RU" sz="1200" b="0">
                <a:cs typeface="Times New Roman" panose="02020603050405020304" pitchFamily="18" charset="0"/>
              </a:rPr>
              <a:t> </a:t>
            </a:r>
            <a:endParaRPr lang="ru-RU" altLang="ru-RU" sz="1800" b="0">
              <a:latin typeface="Arial" panose="020B0604020202020204" pitchFamily="34" charset="0"/>
            </a:endParaRPr>
          </a:p>
        </p:txBody>
      </p:sp>
      <p:sp>
        <p:nvSpPr>
          <p:cNvPr id="55304" name="Rectangle 36"/>
          <p:cNvSpPr>
            <a:spLocks noChangeArrowheads="1"/>
          </p:cNvSpPr>
          <p:nvPr/>
        </p:nvSpPr>
        <p:spPr bwMode="auto">
          <a:xfrm>
            <a:off x="0" y="639763"/>
            <a:ext cx="184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101568"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800" b="0"/>
          </a:p>
          <a:p>
            <a:pPr>
              <a:lnSpc>
                <a:spcPct val="100000"/>
              </a:lnSpc>
              <a:spcBef>
                <a:spcPct val="0"/>
              </a:spcBef>
              <a:buFontTx/>
              <a:buNone/>
            </a:pPr>
            <a:endParaRPr lang="ru-RU" altLang="ru-RU" sz="1800" b="0">
              <a:latin typeface="Arial" panose="020B0604020202020204" pitchFamily="34" charset="0"/>
            </a:endParaRPr>
          </a:p>
        </p:txBody>
      </p:sp>
      <p:pic>
        <p:nvPicPr>
          <p:cNvPr id="55305" name="Рисунок 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96713"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Рисунок 9">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wipe(down)">
                                      <p:cBhvr>
                                        <p:cTn id="7" dur="362">
                                          <p:stCondLst>
                                            <p:cond delay="0"/>
                                          </p:stCondLst>
                                        </p:cTn>
                                        <p:tgtEl>
                                          <p:spTgt spid="63490"/>
                                        </p:tgtEl>
                                      </p:cBhvr>
                                    </p:animEffect>
                                    <p:anim calcmode="lin" valueType="num">
                                      <p:cBhvr>
                                        <p:cTn id="8" dur="1139" tmFilter="0,0; 0.14,0.36; 0.43,0.73; 0.71,0.91; 1.0,1.0">
                                          <p:stCondLst>
                                            <p:cond delay="0"/>
                                          </p:stCondLst>
                                        </p:cTn>
                                        <p:tgtEl>
                                          <p:spTgt spid="63490"/>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3490"/>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3490"/>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3490"/>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3490"/>
                                        </p:tgtEl>
                                        <p:attrNameLst>
                                          <p:attrName>ppt_y</p:attrName>
                                        </p:attrNameLst>
                                      </p:cBhvr>
                                      <p:tavLst>
                                        <p:tav tm="0" fmla="#ppt_y-sin(pi*$)/81">
                                          <p:val>
                                            <p:fltVal val="0"/>
                                          </p:val>
                                        </p:tav>
                                        <p:tav tm="100000">
                                          <p:val>
                                            <p:fltVal val="1"/>
                                          </p:val>
                                        </p:tav>
                                      </p:tavLst>
                                    </p:anim>
                                    <p:animScale>
                                      <p:cBhvr>
                                        <p:cTn id="13" dur="16">
                                          <p:stCondLst>
                                            <p:cond delay="406"/>
                                          </p:stCondLst>
                                        </p:cTn>
                                        <p:tgtEl>
                                          <p:spTgt spid="63490"/>
                                        </p:tgtEl>
                                      </p:cBhvr>
                                      <p:to x="100000" y="60000"/>
                                    </p:animScale>
                                    <p:animScale>
                                      <p:cBhvr>
                                        <p:cTn id="14" dur="104" decel="50000">
                                          <p:stCondLst>
                                            <p:cond delay="423"/>
                                          </p:stCondLst>
                                        </p:cTn>
                                        <p:tgtEl>
                                          <p:spTgt spid="63490"/>
                                        </p:tgtEl>
                                      </p:cBhvr>
                                      <p:to x="100000" y="100000"/>
                                    </p:animScale>
                                    <p:animScale>
                                      <p:cBhvr>
                                        <p:cTn id="15" dur="16">
                                          <p:stCondLst>
                                            <p:cond delay="820"/>
                                          </p:stCondLst>
                                        </p:cTn>
                                        <p:tgtEl>
                                          <p:spTgt spid="63490"/>
                                        </p:tgtEl>
                                      </p:cBhvr>
                                      <p:to x="100000" y="80000"/>
                                    </p:animScale>
                                    <p:animScale>
                                      <p:cBhvr>
                                        <p:cTn id="16" dur="104" decel="50000">
                                          <p:stCondLst>
                                            <p:cond delay="836"/>
                                          </p:stCondLst>
                                        </p:cTn>
                                        <p:tgtEl>
                                          <p:spTgt spid="63490"/>
                                        </p:tgtEl>
                                      </p:cBhvr>
                                      <p:to x="100000" y="100000"/>
                                    </p:animScale>
                                    <p:animScale>
                                      <p:cBhvr>
                                        <p:cTn id="17" dur="16">
                                          <p:stCondLst>
                                            <p:cond delay="1026"/>
                                          </p:stCondLst>
                                        </p:cTn>
                                        <p:tgtEl>
                                          <p:spTgt spid="63490"/>
                                        </p:tgtEl>
                                      </p:cBhvr>
                                      <p:to x="100000" y="90000"/>
                                    </p:animScale>
                                    <p:animScale>
                                      <p:cBhvr>
                                        <p:cTn id="18" dur="104" decel="50000">
                                          <p:stCondLst>
                                            <p:cond delay="1042"/>
                                          </p:stCondLst>
                                        </p:cTn>
                                        <p:tgtEl>
                                          <p:spTgt spid="63490"/>
                                        </p:tgtEl>
                                      </p:cBhvr>
                                      <p:to x="100000" y="100000"/>
                                    </p:animScale>
                                    <p:animScale>
                                      <p:cBhvr>
                                        <p:cTn id="19" dur="16">
                                          <p:stCondLst>
                                            <p:cond delay="1130"/>
                                          </p:stCondLst>
                                        </p:cTn>
                                        <p:tgtEl>
                                          <p:spTgt spid="63490"/>
                                        </p:tgtEl>
                                      </p:cBhvr>
                                      <p:to x="100000" y="95000"/>
                                    </p:animScale>
                                    <p:animScale>
                                      <p:cBhvr>
                                        <p:cTn id="20" dur="104" decel="50000">
                                          <p:stCondLst>
                                            <p:cond delay="1146"/>
                                          </p:stCondLst>
                                        </p:cTn>
                                        <p:tgtEl>
                                          <p:spTgt spid="6349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Заголовок 1"/>
          <p:cNvSpPr>
            <a:spLocks noGrp="1"/>
          </p:cNvSpPr>
          <p:nvPr>
            <p:ph type="title"/>
          </p:nvPr>
        </p:nvSpPr>
        <p:spPr>
          <a:xfrm>
            <a:off x="619125" y="0"/>
            <a:ext cx="10972800" cy="603250"/>
          </a:xfrm>
          <a:solidFill>
            <a:schemeClr val="accent4">
              <a:lumMod val="20000"/>
              <a:lumOff val="80000"/>
            </a:schemeClr>
          </a:solidFill>
          <a:ln w="38100">
            <a:solidFill>
              <a:schemeClr val="accent2">
                <a:lumMod val="60000"/>
                <a:lumOff val="40000"/>
              </a:schemeClr>
            </a:solidFill>
          </a:ln>
        </p:spPr>
        <p:txBody>
          <a:bodyPr/>
          <a:lstStyle/>
          <a:p>
            <a:pPr eaLnBrk="1" hangingPunct="1">
              <a:defRPr/>
            </a:pPr>
            <a:r>
              <a:rPr lang="en-US" altLang="ru-RU" dirty="0" smtClean="0"/>
              <a:t> </a:t>
            </a:r>
            <a:r>
              <a:rPr lang="ru-RU" altLang="ru-RU" dirty="0" smtClean="0"/>
              <a:t>        </a:t>
            </a:r>
            <a:r>
              <a:rPr lang="en-US" altLang="ru-RU" dirty="0" smtClean="0"/>
              <a:t>  </a:t>
            </a:r>
            <a:r>
              <a:rPr lang="ru-RU" altLang="ru-RU" b="1" dirty="0" smtClean="0">
                <a:solidFill>
                  <a:schemeClr val="accent5">
                    <a:lumMod val="75000"/>
                  </a:schemeClr>
                </a:solidFill>
              </a:rPr>
              <a:t>Сравним легкую и тяжелую воду</a:t>
            </a:r>
          </a:p>
        </p:txBody>
      </p:sp>
      <p:graphicFrame>
        <p:nvGraphicFramePr>
          <p:cNvPr id="56365" name="Group 45"/>
          <p:cNvGraphicFramePr>
            <a:graphicFrameLocks noGrp="1"/>
          </p:cNvGraphicFramePr>
          <p:nvPr>
            <p:ph type="tbl" idx="1"/>
          </p:nvPr>
        </p:nvGraphicFramePr>
        <p:xfrm>
          <a:off x="619125" y="650875"/>
          <a:ext cx="10972800" cy="5183188"/>
        </p:xfrm>
        <a:graphic>
          <a:graphicData uri="http://schemas.openxmlformats.org/drawingml/2006/table">
            <a:tbl>
              <a:tblPr/>
              <a:tblGrid>
                <a:gridCol w="3663950"/>
                <a:gridCol w="3654425"/>
                <a:gridCol w="3654425"/>
              </a:tblGrid>
              <a:tr h="411246">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2000" b="1" i="0" u="none" strike="noStrike" cap="none" normalizeH="0" baseline="0" dirty="0" smtClean="0">
                        <a:ln>
                          <a:noFill/>
                        </a:ln>
                        <a:solidFill>
                          <a:srgbClr val="FFFFFF"/>
                        </a:solidFill>
                        <a:effectLst/>
                        <a:latin typeface="Calibri" panose="020F0502020204030204" pitchFamily="34" charset="0"/>
                      </a:endParaRP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smtClean="0">
                          <a:ln>
                            <a:noFill/>
                          </a:ln>
                          <a:solidFill>
                            <a:srgbClr val="FFFFFF"/>
                          </a:solidFill>
                          <a:effectLst/>
                          <a:latin typeface="Calibri" panose="020F0502020204030204" pitchFamily="34" charset="0"/>
                        </a:rPr>
                        <a:t>Легкая вода </a:t>
                      </a:r>
                      <a:r>
                        <a:rPr kumimoji="0" lang="ru-RU" altLang="ru-RU" sz="2000" b="1" i="0" u="none" strike="noStrike" cap="none" normalizeH="0" baseline="0" smtClean="0">
                          <a:ln>
                            <a:noFill/>
                          </a:ln>
                          <a:solidFill>
                            <a:srgbClr val="FF0000"/>
                          </a:solidFill>
                          <a:effectLst/>
                          <a:latin typeface="Calibri" panose="020F0502020204030204" pitchFamily="34" charset="0"/>
                        </a:rPr>
                        <a:t>Н</a:t>
                      </a:r>
                      <a:r>
                        <a:rPr kumimoji="0" lang="ru-RU" altLang="ru-RU" sz="2000" b="1" i="0" u="none" strike="noStrike" cap="none" normalizeH="0" baseline="-25000" smtClean="0">
                          <a:ln>
                            <a:noFill/>
                          </a:ln>
                          <a:solidFill>
                            <a:srgbClr val="FF0000"/>
                          </a:solidFill>
                          <a:effectLst/>
                          <a:latin typeface="Calibri" panose="020F0502020204030204" pitchFamily="34" charset="0"/>
                        </a:rPr>
                        <a:t>2</a:t>
                      </a:r>
                      <a:r>
                        <a:rPr kumimoji="0" lang="ru-RU" altLang="ru-RU" sz="2000" b="1" i="0" u="none" strike="noStrike" cap="none" normalizeH="0" baseline="0" smtClean="0">
                          <a:ln>
                            <a:noFill/>
                          </a:ln>
                          <a:solidFill>
                            <a:srgbClr val="FF0000"/>
                          </a:solidFill>
                          <a:effectLst/>
                          <a:latin typeface="Calibri" panose="020F0502020204030204" pitchFamily="34" charset="0"/>
                        </a:rPr>
                        <a:t>О</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smtClean="0">
                          <a:ln>
                            <a:noFill/>
                          </a:ln>
                          <a:solidFill>
                            <a:srgbClr val="FFFFFF"/>
                          </a:solidFill>
                          <a:effectLst/>
                          <a:latin typeface="Calibri" panose="020F0502020204030204" pitchFamily="34" charset="0"/>
                        </a:rPr>
                        <a:t>Тяжелая вода  </a:t>
                      </a:r>
                      <a:r>
                        <a:rPr kumimoji="0" lang="ru-RU" altLang="ru-RU" sz="2000" b="1" i="0" u="none" strike="noStrike" cap="none" normalizeH="0" baseline="0" smtClean="0">
                          <a:ln>
                            <a:noFill/>
                          </a:ln>
                          <a:solidFill>
                            <a:srgbClr val="FF0000"/>
                          </a:solidFill>
                          <a:effectLst/>
                          <a:latin typeface="Calibri" panose="020F0502020204030204" pitchFamily="34" charset="0"/>
                        </a:rPr>
                        <a:t>Д</a:t>
                      </a:r>
                      <a:r>
                        <a:rPr kumimoji="0" lang="ru-RU" altLang="ru-RU" sz="2000" b="1" i="0" u="none" strike="noStrike" cap="none" normalizeH="0" baseline="-25000" smtClean="0">
                          <a:ln>
                            <a:noFill/>
                          </a:ln>
                          <a:solidFill>
                            <a:srgbClr val="FF0000"/>
                          </a:solidFill>
                          <a:effectLst/>
                          <a:latin typeface="Calibri" panose="020F0502020204030204" pitchFamily="34" charset="0"/>
                        </a:rPr>
                        <a:t>2</a:t>
                      </a:r>
                      <a:r>
                        <a:rPr kumimoji="0" lang="ru-RU" altLang="ru-RU" sz="2000" b="1" i="0" u="none" strike="noStrike" cap="none" normalizeH="0" baseline="0" smtClean="0">
                          <a:ln>
                            <a:noFill/>
                          </a:ln>
                          <a:solidFill>
                            <a:srgbClr val="FF0000"/>
                          </a:solidFill>
                          <a:effectLst/>
                          <a:latin typeface="Calibri" panose="020F0502020204030204" pitchFamily="34" charset="0"/>
                        </a:rPr>
                        <a:t>О</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2678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2000" b="0" i="0" u="none" strike="noStrike" cap="none" normalizeH="0" baseline="0" smtClean="0">
                          <a:ln>
                            <a:noFill/>
                          </a:ln>
                          <a:solidFill>
                            <a:srgbClr val="000000"/>
                          </a:solidFill>
                          <a:effectLst/>
                          <a:latin typeface="Calibri" panose="020F0502020204030204" pitchFamily="34" charset="0"/>
                        </a:rPr>
                        <a:t>            </a:t>
                      </a:r>
                      <a:r>
                        <a:rPr kumimoji="0" lang="ru-RU" altLang="ru-RU" sz="2000" b="0" i="0" u="none" strike="noStrike" cap="none" normalizeH="0" baseline="0" smtClean="0">
                          <a:ln>
                            <a:noFill/>
                          </a:ln>
                          <a:solidFill>
                            <a:srgbClr val="000000"/>
                          </a:solidFill>
                          <a:effectLst/>
                          <a:latin typeface="Calibri" panose="020F0502020204030204" pitchFamily="34" charset="0"/>
                        </a:rPr>
                        <a:t>Молярная масса</a:t>
                      </a:r>
                      <a:r>
                        <a:rPr kumimoji="0" lang="en-US" altLang="ru-RU" sz="2000" b="0" i="0" u="none" strike="noStrike" cap="none" normalizeH="0" baseline="0" smtClean="0">
                          <a:ln>
                            <a:noFill/>
                          </a:ln>
                          <a:solidFill>
                            <a:srgbClr val="000000"/>
                          </a:solidFill>
                          <a:effectLst/>
                          <a:latin typeface="Calibri" panose="020F0502020204030204" pitchFamily="34" charset="0"/>
                        </a:rPr>
                        <a:t>,</a:t>
                      </a:r>
                      <a:r>
                        <a:rPr kumimoji="0" lang="ru-RU" altLang="ru-RU" sz="2000" b="0" i="0" u="none" strike="noStrike" cap="none" normalizeH="0" baseline="0" smtClean="0">
                          <a:ln>
                            <a:noFill/>
                          </a:ln>
                          <a:solidFill>
                            <a:srgbClr val="000000"/>
                          </a:solidFill>
                          <a:effectLst/>
                          <a:latin typeface="Calibri" panose="020F0502020204030204" pitchFamily="34" charset="0"/>
                        </a:rPr>
                        <a:t> г</a:t>
                      </a:r>
                      <a:r>
                        <a:rPr kumimoji="0" lang="en-US" altLang="ru-RU" sz="2000" b="0" i="0" u="none" strike="noStrike" cap="none" normalizeH="0" baseline="0" smtClean="0">
                          <a:ln>
                            <a:noFill/>
                          </a:ln>
                          <a:solidFill>
                            <a:srgbClr val="000000"/>
                          </a:solidFill>
                          <a:effectLst/>
                          <a:latin typeface="Calibri" panose="020F0502020204030204" pitchFamily="34" charset="0"/>
                        </a:rPr>
                        <a:t>/</a:t>
                      </a:r>
                      <a:r>
                        <a:rPr kumimoji="0" lang="ru-RU" altLang="ru-RU" sz="2000" b="0" i="0" u="none" strike="noStrike" cap="none" normalizeH="0" baseline="0" smtClean="0">
                          <a:ln>
                            <a:noFill/>
                          </a:ln>
                          <a:solidFill>
                            <a:srgbClr val="000000"/>
                          </a:solidFill>
                          <a:effectLst/>
                          <a:latin typeface="Calibri" panose="020F0502020204030204" pitchFamily="34" charset="0"/>
                        </a:rPr>
                        <a:t>моль</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Calibri" panose="020F0502020204030204" pitchFamily="34" charset="0"/>
                        </a:rPr>
                        <a:t>18</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rgbClr val="000000"/>
                          </a:solidFill>
                          <a:effectLst/>
                          <a:latin typeface="Calibri" panose="020F0502020204030204" pitchFamily="34" charset="0"/>
                        </a:rPr>
                        <a:t>20</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72678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Calibri" panose="020F0502020204030204" pitchFamily="34" charset="0"/>
                        </a:rPr>
                        <a:t>            Температура кипения</a:t>
                      </a:r>
                      <a:r>
                        <a:rPr kumimoji="0" lang="en-US" altLang="ru-RU" sz="2000" b="0" i="0" u="none" strike="noStrike" cap="none" normalizeH="0" baseline="0" smtClean="0">
                          <a:ln>
                            <a:noFill/>
                          </a:ln>
                          <a:solidFill>
                            <a:srgbClr val="000000"/>
                          </a:solidFill>
                          <a:effectLst/>
                          <a:latin typeface="Calibri" panose="020F0502020204030204" pitchFamily="34" charset="0"/>
                        </a:rPr>
                        <a:t>, </a:t>
                      </a:r>
                      <a:r>
                        <a:rPr kumimoji="0" lang="ru-RU" altLang="ru-RU" sz="2000" b="0" i="0" u="none" strike="noStrike" cap="none" normalizeH="0" baseline="30000" smtClean="0">
                          <a:ln>
                            <a:noFill/>
                          </a:ln>
                          <a:solidFill>
                            <a:schemeClr val="tx1"/>
                          </a:solidFill>
                          <a:effectLst/>
                          <a:latin typeface="Calibri" panose="020F0502020204030204" pitchFamily="34" charset="0"/>
                        </a:rPr>
                        <a:t>о</a:t>
                      </a:r>
                      <a:r>
                        <a:rPr kumimoji="0" lang="ru-RU" altLang="ru-RU" sz="2000" b="0" i="0" u="none" strike="noStrike" cap="none" normalizeH="0" baseline="0" smtClean="0">
                          <a:ln>
                            <a:noFill/>
                          </a:ln>
                          <a:solidFill>
                            <a:schemeClr val="tx1"/>
                          </a:solidFill>
                          <a:effectLst/>
                          <a:latin typeface="Calibri" panose="020F0502020204030204" pitchFamily="34" charset="0"/>
                        </a:rPr>
                        <a:t>С</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000000"/>
                          </a:solidFill>
                          <a:effectLst/>
                          <a:latin typeface="Calibri" panose="020F0502020204030204" pitchFamily="34" charset="0"/>
                        </a:rPr>
                        <a:t>100</a:t>
                      </a:r>
                      <a:r>
                        <a:rPr kumimoji="0" lang="en-US" altLang="ru-RU" sz="2000" b="0" i="0" u="none" strike="noStrike" cap="none" normalizeH="0" baseline="0" dirty="0" smtClean="0">
                          <a:ln>
                            <a:noFill/>
                          </a:ln>
                          <a:solidFill>
                            <a:srgbClr val="000000"/>
                          </a:solidFill>
                          <a:effectLst/>
                          <a:latin typeface="Calibri" panose="020F0502020204030204" pitchFamily="34" charset="0"/>
                        </a:rPr>
                        <a:t>,0</a:t>
                      </a:r>
                      <a:endParaRPr kumimoji="0" lang="ru-RU" altLang="ru-RU" sz="2000" b="0" i="0" u="none" strike="noStrike" cap="none" normalizeH="0" baseline="0" dirty="0" smtClean="0">
                        <a:ln>
                          <a:noFill/>
                        </a:ln>
                        <a:solidFill>
                          <a:srgbClr val="000000"/>
                        </a:solidFill>
                        <a:effectLst/>
                        <a:latin typeface="Calibri" panose="020F0502020204030204" pitchFamily="34" charset="0"/>
                      </a:endParaRP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smtClean="0">
                          <a:ln>
                            <a:noFill/>
                          </a:ln>
                          <a:solidFill>
                            <a:srgbClr val="000000"/>
                          </a:solidFill>
                          <a:effectLst/>
                          <a:latin typeface="Calibri" panose="020F0502020204030204" pitchFamily="34" charset="0"/>
                        </a:rPr>
                        <a:t>101</a:t>
                      </a:r>
                      <a:r>
                        <a:rPr kumimoji="0" lang="en-US" altLang="ru-RU" sz="2000" b="1" i="0" u="none" strike="noStrike" cap="none" normalizeH="0" baseline="0" smtClean="0">
                          <a:ln>
                            <a:noFill/>
                          </a:ln>
                          <a:solidFill>
                            <a:srgbClr val="000000"/>
                          </a:solidFill>
                          <a:effectLst/>
                          <a:latin typeface="Calibri" panose="020F0502020204030204" pitchFamily="34" charset="0"/>
                        </a:rPr>
                        <a:t>,4</a:t>
                      </a:r>
                      <a:endParaRPr kumimoji="0" lang="ru-RU" altLang="ru-RU" sz="2000" b="1" i="0" u="none" strike="noStrike" cap="none" normalizeH="0" baseline="0" smtClean="0">
                        <a:ln>
                          <a:noFill/>
                        </a:ln>
                        <a:solidFill>
                          <a:srgbClr val="000000"/>
                        </a:solidFill>
                        <a:effectLst/>
                        <a:latin typeface="Calibri" panose="020F0502020204030204" pitchFamily="34" charset="0"/>
                      </a:endParaRP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7252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2000" b="0" i="0" u="none" strike="noStrike" cap="none" normalizeH="0" baseline="0" smtClean="0">
                          <a:ln>
                            <a:noFill/>
                          </a:ln>
                          <a:solidFill>
                            <a:srgbClr val="000000"/>
                          </a:solidFill>
                          <a:effectLst/>
                          <a:latin typeface="Calibri" panose="020F0502020204030204" pitchFamily="34" charset="0"/>
                        </a:rPr>
                        <a:t>       </a:t>
                      </a:r>
                      <a:r>
                        <a:rPr kumimoji="0" lang="ru-RU" altLang="ru-RU" sz="2000" b="0" i="0" u="none" strike="noStrike" cap="none" normalizeH="0" baseline="0" smtClean="0">
                          <a:ln>
                            <a:noFill/>
                          </a:ln>
                          <a:solidFill>
                            <a:srgbClr val="000000"/>
                          </a:solidFill>
                          <a:effectLst/>
                          <a:latin typeface="Calibri" panose="020F0502020204030204" pitchFamily="34" charset="0"/>
                        </a:rPr>
                        <a:t>Температура замерзания</a:t>
                      </a:r>
                      <a:r>
                        <a:rPr kumimoji="0" lang="en-US" altLang="ru-RU" sz="2000" b="0" i="0" u="none" strike="noStrike" cap="none" normalizeH="0" baseline="0" smtClean="0">
                          <a:ln>
                            <a:noFill/>
                          </a:ln>
                          <a:solidFill>
                            <a:srgbClr val="000000"/>
                          </a:solidFill>
                          <a:effectLst/>
                          <a:latin typeface="Calibri" panose="020F0502020204030204" pitchFamily="34" charset="0"/>
                        </a:rPr>
                        <a:t>, </a:t>
                      </a:r>
                      <a:r>
                        <a:rPr kumimoji="0" lang="ru-RU" altLang="ru-RU" sz="2000" b="0" i="0" u="none" strike="noStrike" cap="none" normalizeH="0" baseline="30000" smtClean="0">
                          <a:ln>
                            <a:noFill/>
                          </a:ln>
                          <a:solidFill>
                            <a:schemeClr val="tx1"/>
                          </a:solidFill>
                          <a:effectLst/>
                          <a:latin typeface="Calibri" panose="020F0502020204030204" pitchFamily="34" charset="0"/>
                        </a:rPr>
                        <a:t>о</a:t>
                      </a:r>
                      <a:r>
                        <a:rPr kumimoji="0" lang="ru-RU" altLang="ru-RU" sz="2000" b="0" i="0" u="none" strike="noStrike" cap="none" normalizeH="0" baseline="0" smtClean="0">
                          <a:ln>
                            <a:noFill/>
                          </a:ln>
                          <a:solidFill>
                            <a:schemeClr val="tx1"/>
                          </a:solidFill>
                          <a:effectLst/>
                          <a:latin typeface="Calibri" panose="020F0502020204030204" pitchFamily="34" charset="0"/>
                        </a:rPr>
                        <a:t>С</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Calibri" panose="020F0502020204030204" pitchFamily="34" charset="0"/>
                        </a:rPr>
                        <a:t> 0</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smtClean="0">
                          <a:ln>
                            <a:noFill/>
                          </a:ln>
                          <a:solidFill>
                            <a:srgbClr val="000000"/>
                          </a:solidFill>
                          <a:effectLst/>
                          <a:latin typeface="Calibri" panose="020F0502020204030204" pitchFamily="34" charset="0"/>
                        </a:rPr>
                        <a:t>3</a:t>
                      </a:r>
                      <a:r>
                        <a:rPr kumimoji="0" lang="en-US" altLang="ru-RU" sz="2000" b="1" i="0" u="none" strike="noStrike" cap="none" normalizeH="0" baseline="0" smtClean="0">
                          <a:ln>
                            <a:noFill/>
                          </a:ln>
                          <a:solidFill>
                            <a:srgbClr val="000000"/>
                          </a:solidFill>
                          <a:effectLst/>
                          <a:latin typeface="Calibri" panose="020F0502020204030204" pitchFamily="34" charset="0"/>
                        </a:rPr>
                        <a:t>,8</a:t>
                      </a:r>
                      <a:endParaRPr kumimoji="0" lang="ru-RU" altLang="ru-RU" sz="2000" b="1" i="0" u="none" strike="noStrike" cap="none" normalizeH="0" baseline="0" smtClean="0">
                        <a:ln>
                          <a:noFill/>
                        </a:ln>
                        <a:solidFill>
                          <a:srgbClr val="000000"/>
                        </a:solidFill>
                        <a:effectLst/>
                        <a:latin typeface="Calibri" panose="020F0502020204030204" pitchFamily="34" charset="0"/>
                      </a:endParaRP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72678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2000" b="0" i="0" u="none" strike="noStrike" cap="none" normalizeH="0" baseline="0" smtClean="0">
                          <a:ln>
                            <a:noFill/>
                          </a:ln>
                          <a:solidFill>
                            <a:srgbClr val="000000"/>
                          </a:solidFill>
                          <a:effectLst/>
                          <a:latin typeface="Calibri" panose="020F0502020204030204" pitchFamily="34" charset="0"/>
                        </a:rPr>
                        <a:t>          </a:t>
                      </a:r>
                      <a:r>
                        <a:rPr kumimoji="0" lang="ru-RU" altLang="ru-RU" sz="2000" b="0" i="0" u="none" strike="noStrike" cap="none" normalizeH="0" baseline="0" smtClean="0">
                          <a:ln>
                            <a:noFill/>
                          </a:ln>
                          <a:solidFill>
                            <a:srgbClr val="000000"/>
                          </a:solidFill>
                          <a:effectLst/>
                          <a:latin typeface="Calibri" panose="020F0502020204030204" pitchFamily="34" charset="0"/>
                        </a:rPr>
                        <a:t>Плотность при 25 </a:t>
                      </a:r>
                      <a:r>
                        <a:rPr kumimoji="0" lang="ru-RU" altLang="ru-RU" sz="2000" b="0" i="0" u="none" strike="noStrike" cap="none" normalizeH="0" baseline="30000" smtClean="0">
                          <a:ln>
                            <a:noFill/>
                          </a:ln>
                          <a:solidFill>
                            <a:schemeClr val="tx1"/>
                          </a:solidFill>
                          <a:effectLst/>
                          <a:latin typeface="Calibri" panose="020F0502020204030204" pitchFamily="34" charset="0"/>
                        </a:rPr>
                        <a:t>о</a:t>
                      </a:r>
                      <a:r>
                        <a:rPr kumimoji="0" lang="ru-RU" altLang="ru-RU" sz="2000" b="0" i="0" u="none" strike="noStrike" cap="none" normalizeH="0" baseline="0" smtClean="0">
                          <a:ln>
                            <a:noFill/>
                          </a:ln>
                          <a:solidFill>
                            <a:schemeClr val="tx1"/>
                          </a:solidFill>
                          <a:effectLst/>
                          <a:latin typeface="Calibri" panose="020F0502020204030204" pitchFamily="34" charset="0"/>
                        </a:rPr>
                        <a:t>С</a:t>
                      </a:r>
                      <a:r>
                        <a:rPr kumimoji="0" lang="en-US" altLang="ru-RU" sz="2000" b="0" i="0" u="none" strike="noStrike" cap="none" normalizeH="0" baseline="0" smtClean="0">
                          <a:ln>
                            <a:noFill/>
                          </a:ln>
                          <a:solidFill>
                            <a:schemeClr val="tx1"/>
                          </a:solidFill>
                          <a:effectLst/>
                          <a:latin typeface="Calibri" panose="020F0502020204030204" pitchFamily="34" charset="0"/>
                        </a:rPr>
                        <a:t>, </a:t>
                      </a:r>
                      <a:r>
                        <a:rPr kumimoji="0" lang="ru-RU" altLang="ru-RU" sz="2000" b="0" i="0" u="none" strike="noStrike" cap="none" normalizeH="0" baseline="0" smtClean="0">
                          <a:ln>
                            <a:noFill/>
                          </a:ln>
                          <a:solidFill>
                            <a:schemeClr val="tx1"/>
                          </a:solidFill>
                          <a:effectLst/>
                          <a:latin typeface="Calibri" panose="020F0502020204030204" pitchFamily="34" charset="0"/>
                        </a:rPr>
                        <a:t>кг</a:t>
                      </a:r>
                      <a:r>
                        <a:rPr kumimoji="0" lang="en-US" altLang="ru-RU" sz="2000" b="0" i="0" u="none" strike="noStrike" cap="none" normalizeH="0" baseline="0" smtClean="0">
                          <a:ln>
                            <a:noFill/>
                          </a:ln>
                          <a:solidFill>
                            <a:schemeClr val="tx1"/>
                          </a:solidFill>
                          <a:effectLst/>
                          <a:latin typeface="Calibri" panose="020F0502020204030204" pitchFamily="34" charset="0"/>
                        </a:rPr>
                        <a:t>/</a:t>
                      </a:r>
                      <a:r>
                        <a:rPr kumimoji="0" lang="ru-RU" altLang="ru-RU" sz="2000" b="0" i="0" u="none" strike="noStrike" cap="none" normalizeH="0" baseline="0" smtClean="0">
                          <a:ln>
                            <a:noFill/>
                          </a:ln>
                          <a:solidFill>
                            <a:schemeClr val="tx1"/>
                          </a:solidFill>
                          <a:effectLst/>
                          <a:latin typeface="Calibri" panose="020F0502020204030204" pitchFamily="34" charset="0"/>
                        </a:rPr>
                        <a:t>м3</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000" b="0" i="0" u="none" strike="noStrike" cap="none" normalizeH="0" baseline="0" smtClean="0">
                          <a:ln>
                            <a:noFill/>
                          </a:ln>
                          <a:solidFill>
                            <a:srgbClr val="000000"/>
                          </a:solidFill>
                          <a:effectLst/>
                          <a:latin typeface="Calibri" panose="020F0502020204030204" pitchFamily="34" charset="0"/>
                        </a:rPr>
                        <a:t>0, 9971</a:t>
                      </a:r>
                      <a:endParaRPr kumimoji="0" lang="ru-RU" altLang="ru-RU" sz="2000" b="0" i="0" u="none" strike="noStrike" cap="none" normalizeH="0" baseline="0" smtClean="0">
                        <a:ln>
                          <a:noFill/>
                        </a:ln>
                        <a:solidFill>
                          <a:srgbClr val="000000"/>
                        </a:solidFill>
                        <a:effectLst/>
                        <a:latin typeface="Calibri" panose="020F0502020204030204" pitchFamily="34" charset="0"/>
                      </a:endParaRP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000" b="1" i="0" u="none" strike="noStrike" cap="none" normalizeH="0" baseline="0" smtClean="0">
                          <a:ln>
                            <a:noFill/>
                          </a:ln>
                          <a:solidFill>
                            <a:srgbClr val="000000"/>
                          </a:solidFill>
                          <a:effectLst/>
                          <a:latin typeface="Calibri" panose="020F0502020204030204" pitchFamily="34" charset="0"/>
                        </a:rPr>
                        <a:t>1, 1042</a:t>
                      </a:r>
                      <a:endParaRPr kumimoji="0" lang="ru-RU" altLang="ru-RU" sz="2000" b="1" i="0" u="none" strike="noStrike" cap="none" normalizeH="0" baseline="0" smtClean="0">
                        <a:ln>
                          <a:noFill/>
                        </a:ln>
                        <a:solidFill>
                          <a:srgbClr val="000000"/>
                        </a:solidFill>
                        <a:effectLst/>
                        <a:latin typeface="Calibri" panose="020F0502020204030204" pitchFamily="34" charset="0"/>
                      </a:endParaRP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72678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Calibri" panose="020F0502020204030204" pitchFamily="34" charset="0"/>
                        </a:rPr>
                        <a:t>            Максимальная плотность </a:t>
                      </a:r>
                      <a:endParaRPr kumimoji="0" lang="ru-RU" altLang="ru-RU" sz="2000" b="0" i="0" u="none" strike="noStrike" cap="none" normalizeH="0" baseline="0" smtClean="0">
                        <a:ln>
                          <a:noFill/>
                        </a:ln>
                        <a:solidFill>
                          <a:srgbClr val="FF0000"/>
                        </a:solidFill>
                        <a:effectLst/>
                        <a:latin typeface="Calibri" panose="020F0502020204030204" pitchFamily="34" charset="0"/>
                      </a:endParaRP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Calibri" panose="020F0502020204030204" pitchFamily="34" charset="0"/>
                        </a:rPr>
                        <a:t>При температуре  </a:t>
                      </a:r>
                      <a:r>
                        <a:rPr kumimoji="0" lang="en-US" altLang="ru-RU" sz="2000" b="0" i="0" u="none" strike="noStrike" cap="none" normalizeH="0" baseline="0" smtClean="0">
                          <a:ln>
                            <a:noFill/>
                          </a:ln>
                          <a:solidFill>
                            <a:srgbClr val="000000"/>
                          </a:solidFill>
                          <a:effectLst/>
                          <a:latin typeface="Calibri" panose="020F0502020204030204" pitchFamily="34" charset="0"/>
                        </a:rPr>
                        <a:t>4,0</a:t>
                      </a:r>
                      <a:r>
                        <a:rPr kumimoji="0" lang="ru-RU" altLang="ru-RU" sz="2000" b="0" i="0" u="none" strike="noStrike" cap="none" normalizeH="0" baseline="0" smtClean="0">
                          <a:ln>
                            <a:noFill/>
                          </a:ln>
                          <a:solidFill>
                            <a:srgbClr val="000000"/>
                          </a:solidFill>
                          <a:effectLst/>
                          <a:latin typeface="Calibri" panose="020F0502020204030204" pitchFamily="34" charset="0"/>
                        </a:rPr>
                        <a:t>  </a:t>
                      </a:r>
                      <a:r>
                        <a:rPr kumimoji="0" lang="ru-RU" altLang="ru-RU" sz="2000" b="0" i="0" u="none" strike="noStrike" cap="none" normalizeH="0" baseline="30000" smtClean="0">
                          <a:ln>
                            <a:noFill/>
                          </a:ln>
                          <a:solidFill>
                            <a:srgbClr val="000000"/>
                          </a:solidFill>
                          <a:effectLst/>
                          <a:latin typeface="Calibri" panose="020F0502020204030204" pitchFamily="34" charset="0"/>
                        </a:rPr>
                        <a:t>о</a:t>
                      </a:r>
                      <a:r>
                        <a:rPr kumimoji="0" lang="ru-RU" altLang="ru-RU" sz="2000" b="0" i="0" u="none" strike="noStrike" cap="none" normalizeH="0" baseline="0" smtClean="0">
                          <a:ln>
                            <a:noFill/>
                          </a:ln>
                          <a:solidFill>
                            <a:srgbClr val="000000"/>
                          </a:solidFill>
                          <a:effectLst/>
                          <a:latin typeface="Calibri" panose="020F0502020204030204" pitchFamily="34" charset="0"/>
                        </a:rPr>
                        <a:t>С</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Calibri" panose="020F0502020204030204" pitchFamily="34" charset="0"/>
                        </a:rPr>
                        <a:t>При температуре </a:t>
                      </a:r>
                      <a:r>
                        <a:rPr kumimoji="0" lang="en-US" altLang="ru-RU" sz="2000" b="1" i="0" u="none" strike="noStrike" cap="none" normalizeH="0" baseline="0" smtClean="0">
                          <a:ln>
                            <a:noFill/>
                          </a:ln>
                          <a:solidFill>
                            <a:srgbClr val="000000"/>
                          </a:solidFill>
                          <a:effectLst/>
                          <a:latin typeface="Calibri" panose="020F0502020204030204" pitchFamily="34" charset="0"/>
                        </a:rPr>
                        <a:t>11,6</a:t>
                      </a:r>
                      <a:r>
                        <a:rPr kumimoji="0" lang="ru-RU" altLang="ru-RU" sz="2000" b="1" i="0" u="none" strike="noStrike" cap="none" normalizeH="0" baseline="0" smtClean="0">
                          <a:ln>
                            <a:noFill/>
                          </a:ln>
                          <a:solidFill>
                            <a:srgbClr val="000000"/>
                          </a:solidFill>
                          <a:effectLst/>
                          <a:latin typeface="Calibri" panose="020F0502020204030204" pitchFamily="34" charset="0"/>
                        </a:rPr>
                        <a:t>  </a:t>
                      </a:r>
                      <a:r>
                        <a:rPr kumimoji="0" lang="ru-RU" altLang="ru-RU" sz="2000" b="1" i="0" u="none" strike="noStrike" cap="none" normalizeH="0" baseline="30000" smtClean="0">
                          <a:ln>
                            <a:noFill/>
                          </a:ln>
                          <a:solidFill>
                            <a:srgbClr val="000000"/>
                          </a:solidFill>
                          <a:effectLst/>
                          <a:latin typeface="Calibri" panose="020F0502020204030204" pitchFamily="34" charset="0"/>
                        </a:rPr>
                        <a:t>о</a:t>
                      </a:r>
                      <a:r>
                        <a:rPr kumimoji="0" lang="ru-RU" altLang="ru-RU" sz="2000" b="1" i="0" u="none" strike="noStrike" cap="none" normalizeH="0" baseline="0" smtClean="0">
                          <a:ln>
                            <a:noFill/>
                          </a:ln>
                          <a:solidFill>
                            <a:srgbClr val="000000"/>
                          </a:solidFill>
                          <a:effectLst/>
                          <a:latin typeface="Calibri" panose="020F0502020204030204" pitchFamily="34" charset="0"/>
                        </a:rPr>
                        <a:t>С</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72828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000" b="0" i="0" u="none" strike="noStrike" cap="none" normalizeH="0" baseline="0" smtClean="0">
                          <a:ln>
                            <a:noFill/>
                          </a:ln>
                          <a:solidFill>
                            <a:srgbClr val="000000"/>
                          </a:solidFill>
                          <a:effectLst/>
                          <a:latin typeface="Calibri" panose="020F0502020204030204" pitchFamily="34" charset="0"/>
                        </a:rPr>
                        <a:t>  </a:t>
                      </a:r>
                      <a:r>
                        <a:rPr kumimoji="0" lang="ru-RU" altLang="ru-RU" sz="2000" b="0" i="0" u="none" strike="noStrike" cap="none" normalizeH="0" baseline="0" smtClean="0">
                          <a:ln>
                            <a:noFill/>
                          </a:ln>
                          <a:solidFill>
                            <a:srgbClr val="000000"/>
                          </a:solidFill>
                          <a:effectLst/>
                          <a:latin typeface="Calibri" panose="020F0502020204030204" pitchFamily="34" charset="0"/>
                        </a:rPr>
                        <a:t>Влияние на организм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Calibri" panose="020F0502020204030204" pitchFamily="34" charset="0"/>
                        </a:rPr>
                        <a:t>  человека</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Calibri" panose="020F0502020204030204" pitchFamily="34" charset="0"/>
                        </a:rPr>
                        <a:t>                 положительное</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000000"/>
                          </a:solidFill>
                          <a:effectLst/>
                          <a:latin typeface="Calibri" panose="020F0502020204030204" pitchFamily="34" charset="0"/>
                        </a:rPr>
                        <a:t>                   </a:t>
                      </a:r>
                      <a:r>
                        <a:rPr kumimoji="0" lang="ru-RU" altLang="ru-RU" sz="2000" b="1" i="0" u="none" strike="noStrike" cap="none" normalizeH="0" baseline="0" dirty="0" smtClean="0">
                          <a:ln>
                            <a:noFill/>
                          </a:ln>
                          <a:solidFill>
                            <a:srgbClr val="000000"/>
                          </a:solidFill>
                          <a:effectLst/>
                          <a:latin typeface="Calibri" panose="020F0502020204030204" pitchFamily="34" charset="0"/>
                        </a:rPr>
                        <a:t>отрицательное</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411246">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000000"/>
                          </a:solidFill>
                          <a:effectLst/>
                          <a:latin typeface="Calibri" panose="020F0502020204030204" pitchFamily="34" charset="0"/>
                        </a:rPr>
                        <a:t>Соотношение легкой и тяжелой воды в природных водах</a:t>
                      </a: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hMerge="1">
                  <a:txBody>
                    <a:bodyPr/>
                    <a:lstStyle/>
                    <a:p>
                      <a:endParaRPr lang="ru-RU"/>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000000"/>
                          </a:solidFill>
                          <a:effectLst/>
                          <a:latin typeface="Calibri" panose="020F0502020204030204" pitchFamily="34" charset="0"/>
                        </a:rPr>
                        <a:t>                       </a:t>
                      </a:r>
                      <a:r>
                        <a:rPr kumimoji="0" lang="en-US" altLang="ru-RU" sz="2000" b="1" i="0" u="none" strike="noStrike" cap="none" normalizeH="0" baseline="0" dirty="0" smtClean="0">
                          <a:ln>
                            <a:noFill/>
                          </a:ln>
                          <a:solidFill>
                            <a:srgbClr val="000000"/>
                          </a:solidFill>
                          <a:effectLst/>
                          <a:latin typeface="Calibri" panose="020F0502020204030204" pitchFamily="34" charset="0"/>
                        </a:rPr>
                        <a:t>6000</a:t>
                      </a:r>
                      <a:r>
                        <a:rPr kumimoji="0" lang="ru-RU" altLang="ru-RU" sz="2000" b="1" i="0" u="none" strike="noStrike" cap="none" normalizeH="0" baseline="0" dirty="0" smtClean="0">
                          <a:ln>
                            <a:noFill/>
                          </a:ln>
                          <a:solidFill>
                            <a:srgbClr val="000000"/>
                          </a:solidFill>
                          <a:effectLst/>
                          <a:latin typeface="Calibri" panose="020F0502020204030204" pitchFamily="34" charset="0"/>
                        </a:rPr>
                        <a:t>  </a:t>
                      </a:r>
                      <a:r>
                        <a:rPr kumimoji="0" lang="en-US" altLang="ru-RU" sz="2000" b="1" i="0" u="none" strike="noStrike" cap="none" normalizeH="0" baseline="0" dirty="0" smtClean="0">
                          <a:ln>
                            <a:noFill/>
                          </a:ln>
                          <a:solidFill>
                            <a:srgbClr val="000000"/>
                          </a:solidFill>
                          <a:effectLst/>
                          <a:latin typeface="Calibri" panose="020F0502020204030204" pitchFamily="34" charset="0"/>
                        </a:rPr>
                        <a:t>:  1</a:t>
                      </a:r>
                      <a:endParaRPr kumimoji="0" lang="ru-RU" altLang="ru-RU" sz="2000" b="1" i="0" u="none" strike="noStrike" cap="none" normalizeH="0" baseline="0" dirty="0" smtClean="0">
                        <a:ln>
                          <a:noFill/>
                        </a:ln>
                        <a:solidFill>
                          <a:srgbClr val="000000"/>
                        </a:solidFill>
                        <a:effectLst/>
                        <a:latin typeface="Calibri" panose="020F0502020204030204" pitchFamily="34" charset="0"/>
                      </a:endParaRPr>
                    </a:p>
                  </a:txBody>
                  <a:tcPr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bl>
          </a:graphicData>
        </a:graphic>
      </p:graphicFrame>
      <p:sp>
        <p:nvSpPr>
          <p:cNvPr id="2" name="TextBox 1"/>
          <p:cNvSpPr txBox="1"/>
          <p:nvPr/>
        </p:nvSpPr>
        <p:spPr>
          <a:xfrm>
            <a:off x="619125" y="5403850"/>
            <a:ext cx="10972800" cy="400050"/>
          </a:xfrm>
          <a:prstGeom prst="rect">
            <a:avLst/>
          </a:prstGeom>
          <a:solidFill>
            <a:schemeClr val="accent1">
              <a:lumMod val="40000"/>
              <a:lumOff val="60000"/>
            </a:schemeClr>
          </a:solidFill>
          <a:ln w="28575">
            <a:solidFill>
              <a:srgbClr val="990099"/>
            </a:solidFill>
          </a:ln>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defRPr/>
            </a:pPr>
            <a:r>
              <a:rPr lang="ru-RU" altLang="ru-RU" dirty="0"/>
              <a:t>   </a:t>
            </a:r>
            <a:r>
              <a:rPr lang="ru-RU" altLang="ru-RU" b="0" dirty="0"/>
              <a:t>Внешне тяжелая вода </a:t>
            </a:r>
            <a:r>
              <a:rPr lang="en-US" altLang="ru-RU" b="0" dirty="0">
                <a:solidFill>
                  <a:srgbClr val="FF0000"/>
                </a:solidFill>
              </a:rPr>
              <a:t>D</a:t>
            </a:r>
            <a:r>
              <a:rPr lang="en-US" altLang="ru-RU" b="0" baseline="-25000" dirty="0">
                <a:solidFill>
                  <a:srgbClr val="FF0000"/>
                </a:solidFill>
              </a:rPr>
              <a:t>2</a:t>
            </a:r>
            <a:r>
              <a:rPr lang="en-US" altLang="ru-RU" b="0" dirty="0">
                <a:solidFill>
                  <a:srgbClr val="FF0000"/>
                </a:solidFill>
              </a:rPr>
              <a:t>O </a:t>
            </a:r>
            <a:r>
              <a:rPr lang="ru-RU" altLang="ru-RU" b="0" dirty="0"/>
              <a:t>выглядит как </a:t>
            </a:r>
            <a:r>
              <a:rPr lang="ru-RU" altLang="ru-RU" b="0" dirty="0">
                <a:solidFill>
                  <a:srgbClr val="990099"/>
                </a:solidFill>
              </a:rPr>
              <a:t>обычная</a:t>
            </a:r>
            <a:r>
              <a:rPr lang="ru-RU" altLang="ru-RU" b="0" dirty="0"/>
              <a:t> вода – бесцветная жидкость</a:t>
            </a:r>
            <a:r>
              <a:rPr lang="en-US" altLang="ru-RU" b="0" dirty="0"/>
              <a:t>, </a:t>
            </a:r>
            <a:r>
              <a:rPr lang="ru-RU" altLang="ru-RU" b="0" dirty="0"/>
              <a:t>без вкуса и запаха </a:t>
            </a:r>
          </a:p>
        </p:txBody>
      </p:sp>
      <p:sp>
        <p:nvSpPr>
          <p:cNvPr id="3" name="TextBox 2"/>
          <p:cNvSpPr txBox="1"/>
          <p:nvPr/>
        </p:nvSpPr>
        <p:spPr>
          <a:xfrm>
            <a:off x="619125" y="5967413"/>
            <a:ext cx="10972800" cy="701675"/>
          </a:xfrm>
          <a:prstGeom prst="rect">
            <a:avLst/>
          </a:prstGeom>
          <a:solidFill>
            <a:schemeClr val="accent2">
              <a:lumMod val="20000"/>
              <a:lumOff val="80000"/>
            </a:schemeClr>
          </a:solidFill>
          <a:ln w="28575">
            <a:solidFill>
              <a:schemeClr val="accent2">
                <a:lumMod val="75000"/>
              </a:schemeClr>
            </a:solid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US" altLang="ru-RU" sz="2000" b="0" dirty="0"/>
              <a:t>     </a:t>
            </a:r>
            <a:r>
              <a:rPr lang="en-US" altLang="ru-RU" sz="2000" b="0" dirty="0">
                <a:solidFill>
                  <a:srgbClr val="FF0000"/>
                </a:solidFill>
              </a:rPr>
              <a:t>*</a:t>
            </a:r>
            <a:r>
              <a:rPr lang="en-US" altLang="ru-RU" sz="2000" b="0" dirty="0"/>
              <a:t> </a:t>
            </a:r>
            <a:r>
              <a:rPr lang="ru-RU" altLang="ru-RU" sz="2000" b="0" dirty="0"/>
              <a:t>Сверхтяжелая вода  </a:t>
            </a:r>
            <a:r>
              <a:rPr lang="ru-RU" altLang="ru-RU" sz="2000" b="0" dirty="0">
                <a:solidFill>
                  <a:srgbClr val="CC0000"/>
                </a:solidFill>
              </a:rPr>
              <a:t>Т</a:t>
            </a:r>
            <a:r>
              <a:rPr lang="ru-RU" altLang="ru-RU" sz="2000" b="0" baseline="-25000" dirty="0">
                <a:solidFill>
                  <a:srgbClr val="CC0000"/>
                </a:solidFill>
              </a:rPr>
              <a:t>2</a:t>
            </a:r>
            <a:r>
              <a:rPr lang="ru-RU" altLang="ru-RU" sz="2000" b="0" dirty="0">
                <a:solidFill>
                  <a:srgbClr val="CC0000"/>
                </a:solidFill>
              </a:rPr>
              <a:t>О</a:t>
            </a:r>
            <a:r>
              <a:rPr lang="ru-RU" altLang="ru-RU" sz="2000" b="0" dirty="0"/>
              <a:t>  содержит радиоактивный тритий  </a:t>
            </a:r>
            <a:r>
              <a:rPr lang="ru-RU" altLang="ru-RU" sz="2000" b="0" baseline="30000" dirty="0">
                <a:solidFill>
                  <a:srgbClr val="FF0000"/>
                </a:solidFill>
              </a:rPr>
              <a:t>3</a:t>
            </a:r>
            <a:r>
              <a:rPr lang="ru-RU" altLang="ru-RU" sz="2000" b="0" dirty="0">
                <a:solidFill>
                  <a:srgbClr val="FF0000"/>
                </a:solidFill>
              </a:rPr>
              <a:t>Т</a:t>
            </a:r>
            <a:r>
              <a:rPr lang="en-US" altLang="ru-RU" sz="2000" b="0" dirty="0"/>
              <a:t>,</a:t>
            </a:r>
            <a:r>
              <a:rPr lang="ru-RU" altLang="ru-RU" sz="2000" b="0" dirty="0"/>
              <a:t> период полураспада которого</a:t>
            </a:r>
            <a:r>
              <a:rPr lang="en-US" altLang="ru-RU" sz="2000" b="0" dirty="0"/>
              <a:t> </a:t>
            </a:r>
            <a:r>
              <a:rPr lang="ru-RU" altLang="ru-RU" sz="2000" b="0" dirty="0" smtClean="0"/>
              <a:t>   </a:t>
            </a:r>
          </a:p>
          <a:p>
            <a:pPr>
              <a:lnSpc>
                <a:spcPct val="100000"/>
              </a:lnSpc>
              <a:spcBef>
                <a:spcPct val="0"/>
              </a:spcBef>
              <a:buFontTx/>
              <a:buNone/>
              <a:defRPr/>
            </a:pPr>
            <a:r>
              <a:rPr lang="ru-RU" altLang="ru-RU" sz="2000" b="0" dirty="0"/>
              <a:t> </a:t>
            </a:r>
            <a:r>
              <a:rPr lang="ru-RU" altLang="ru-RU" sz="2000" b="0" dirty="0" smtClean="0"/>
              <a:t>                                                                                                                             более </a:t>
            </a:r>
            <a:r>
              <a:rPr lang="ru-RU" altLang="ru-RU" sz="2000" b="0" dirty="0"/>
              <a:t>12 лет</a:t>
            </a:r>
            <a:r>
              <a:rPr lang="en-US" altLang="ru-RU" sz="2000" b="0" dirty="0"/>
              <a:t> </a:t>
            </a:r>
            <a:endParaRPr lang="ru-RU" altLang="ru-RU" sz="2000" b="0" dirty="0"/>
          </a:p>
        </p:txBody>
      </p:sp>
      <p:pic>
        <p:nvPicPr>
          <p:cNvPr id="56362" name="Рисунок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1925" y="25178"/>
            <a:ext cx="31908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63" name="Рисунок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901487" y="6461717"/>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p:cTn id="7" dur="1000" fill="hold"/>
                                        <p:tgtEl>
                                          <p:spTgt spid="64514"/>
                                        </p:tgtEl>
                                        <p:attrNameLst>
                                          <p:attrName>ppt_w</p:attrName>
                                        </p:attrNameLst>
                                      </p:cBhvr>
                                      <p:tavLst>
                                        <p:tav tm="0">
                                          <p:val>
                                            <p:strVal val="#ppt_w*0.70"/>
                                          </p:val>
                                        </p:tav>
                                        <p:tav tm="100000">
                                          <p:val>
                                            <p:strVal val="#ppt_w"/>
                                          </p:val>
                                        </p:tav>
                                      </p:tavLst>
                                    </p:anim>
                                    <p:anim calcmode="lin" valueType="num">
                                      <p:cBhvr>
                                        <p:cTn id="8" dur="1000" fill="hold"/>
                                        <p:tgtEl>
                                          <p:spTgt spid="64514"/>
                                        </p:tgtEl>
                                        <p:attrNameLst>
                                          <p:attrName>ppt_h</p:attrName>
                                        </p:attrNameLst>
                                      </p:cBhvr>
                                      <p:tavLst>
                                        <p:tav tm="0">
                                          <p:val>
                                            <p:strVal val="#ppt_h"/>
                                          </p:val>
                                        </p:tav>
                                        <p:tav tm="100000">
                                          <p:val>
                                            <p:strVal val="#ppt_h"/>
                                          </p:val>
                                        </p:tav>
                                      </p:tavLst>
                                    </p:anim>
                                    <p:animEffect transition="in" filter="fade">
                                      <p:cBhvr>
                                        <p:cTn id="9" dur="10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28588"/>
            <a:ext cx="10972800" cy="1014412"/>
          </a:xfrm>
          <a:solidFill>
            <a:schemeClr val="accent5">
              <a:lumMod val="75000"/>
            </a:schemeClr>
          </a:solidFill>
          <a:ln w="28575">
            <a:solidFill>
              <a:srgbClr val="D60093"/>
            </a:solidFill>
          </a:ln>
        </p:spPr>
        <p:txBody>
          <a:bodyPr/>
          <a:lstStyle/>
          <a:p>
            <a:pPr>
              <a:defRPr/>
            </a:pPr>
            <a:r>
              <a:rPr lang="ru-RU" b="1" dirty="0" smtClean="0">
                <a:solidFill>
                  <a:schemeClr val="bg1"/>
                </a:solidFill>
              </a:rPr>
              <a:t>Вода – самое аномальное из всех известных   </a:t>
            </a:r>
            <a:br>
              <a:rPr lang="ru-RU" b="1" dirty="0" smtClean="0">
                <a:solidFill>
                  <a:schemeClr val="bg1"/>
                </a:solidFill>
              </a:rPr>
            </a:br>
            <a:r>
              <a:rPr lang="ru-RU" b="1" dirty="0">
                <a:solidFill>
                  <a:schemeClr val="bg1"/>
                </a:solidFill>
              </a:rPr>
              <a:t> </a:t>
            </a:r>
            <a:r>
              <a:rPr lang="ru-RU" b="1" dirty="0" smtClean="0">
                <a:solidFill>
                  <a:schemeClr val="bg1"/>
                </a:solidFill>
              </a:rPr>
              <a:t>                       в природе  веществ     </a:t>
            </a:r>
            <a:endParaRPr lang="ru-RU" b="1" dirty="0">
              <a:solidFill>
                <a:schemeClr val="bg1"/>
              </a:solidFill>
            </a:endParaRPr>
          </a:p>
        </p:txBody>
      </p:sp>
      <p:sp>
        <p:nvSpPr>
          <p:cNvPr id="4" name="Прямоугольник 3"/>
          <p:cNvSpPr/>
          <p:nvPr/>
        </p:nvSpPr>
        <p:spPr>
          <a:xfrm>
            <a:off x="609600" y="1277938"/>
            <a:ext cx="10968038" cy="5448300"/>
          </a:xfrm>
          <a:prstGeom prst="rect">
            <a:avLst/>
          </a:prstGeom>
          <a:solidFill>
            <a:schemeClr val="accent2">
              <a:lumMod val="20000"/>
              <a:lumOff val="80000"/>
            </a:schemeClr>
          </a:solidFill>
          <a:ln w="19050">
            <a:solidFill>
              <a:schemeClr val="accent2">
                <a:lumMod val="75000"/>
              </a:schemeClr>
            </a:solidFill>
          </a:ln>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lgn="ctr">
              <a:defRPr/>
            </a:pPr>
            <a:r>
              <a:rPr lang="ru-RU" altLang="ru-RU" dirty="0">
                <a:solidFill>
                  <a:srgbClr val="FF0000"/>
                </a:solidFill>
              </a:rPr>
              <a:t> </a:t>
            </a:r>
            <a:r>
              <a:rPr lang="ru-RU" altLang="ru-RU" sz="3600" dirty="0">
                <a:solidFill>
                  <a:srgbClr val="FF0000"/>
                </a:solidFill>
              </a:rPr>
              <a:t>О загадочных  свойствах воды</a:t>
            </a:r>
            <a:endParaRPr lang="en-US" altLang="ru-RU" sz="3600" dirty="0">
              <a:solidFill>
                <a:srgbClr val="FF0000"/>
              </a:solidFill>
            </a:endParaRPr>
          </a:p>
          <a:p>
            <a:pPr algn="ctr">
              <a:defRPr/>
            </a:pPr>
            <a:endParaRPr lang="en-US" altLang="ru-RU" sz="1600" dirty="0">
              <a:solidFill>
                <a:srgbClr val="FF0000"/>
              </a:solidFill>
            </a:endParaRPr>
          </a:p>
          <a:p>
            <a:pPr algn="ctr">
              <a:defRPr/>
            </a:pPr>
            <a:r>
              <a:rPr lang="ru-RU" altLang="ru-RU" sz="2400" b="0" dirty="0"/>
              <a:t>Согласно логике периодической системы Д</a:t>
            </a:r>
            <a:r>
              <a:rPr lang="en-US" altLang="ru-RU" sz="2400" b="0" dirty="0"/>
              <a:t>.</a:t>
            </a:r>
            <a:r>
              <a:rPr lang="ru-RU" altLang="ru-RU" sz="2400" b="0" dirty="0"/>
              <a:t>И</a:t>
            </a:r>
            <a:r>
              <a:rPr lang="en-US" altLang="ru-RU" sz="2400" b="0" dirty="0"/>
              <a:t>.</a:t>
            </a:r>
            <a:r>
              <a:rPr lang="ru-RU" altLang="ru-RU" sz="2400" b="0" dirty="0"/>
              <a:t> Менделеева  и ее предсказательных возможностей вода должна</a:t>
            </a:r>
            <a:r>
              <a:rPr lang="en-US" altLang="ru-RU" sz="2400" b="0" dirty="0"/>
              <a:t> </a:t>
            </a:r>
            <a:r>
              <a:rPr lang="ru-RU" altLang="ru-RU" sz="2400" b="0" dirty="0"/>
              <a:t>замерзать при  </a:t>
            </a:r>
            <a:r>
              <a:rPr lang="en-US" altLang="ru-RU" sz="2400" b="0" dirty="0" smtClean="0"/>
              <a:t>(</a:t>
            </a:r>
            <a:r>
              <a:rPr lang="ru-RU" altLang="ru-RU" sz="2400" b="0" dirty="0" smtClean="0">
                <a:solidFill>
                  <a:srgbClr val="C00000"/>
                </a:solidFill>
              </a:rPr>
              <a:t>– 90</a:t>
            </a:r>
            <a:r>
              <a:rPr lang="ru-RU" altLang="ru-RU" sz="2400" b="0" baseline="30000" dirty="0" smtClean="0">
                <a:solidFill>
                  <a:srgbClr val="C00000"/>
                </a:solidFill>
              </a:rPr>
              <a:t>о</a:t>
            </a:r>
            <a:r>
              <a:rPr lang="ru-RU" altLang="ru-RU" sz="2400" b="0" dirty="0" smtClean="0">
                <a:solidFill>
                  <a:srgbClr val="C00000"/>
                </a:solidFill>
              </a:rPr>
              <a:t>С</a:t>
            </a:r>
            <a:r>
              <a:rPr lang="en-US" altLang="ru-RU" sz="2400" b="0" dirty="0" smtClean="0"/>
              <a:t>), </a:t>
            </a:r>
            <a:r>
              <a:rPr lang="ru-RU" altLang="ru-RU" sz="2400" b="0" dirty="0"/>
              <a:t>а она замерзает </a:t>
            </a:r>
            <a:r>
              <a:rPr lang="ru-RU" altLang="ru-RU" sz="2400" b="0" dirty="0">
                <a:solidFill>
                  <a:srgbClr val="C00000"/>
                </a:solidFill>
              </a:rPr>
              <a:t>при 0</a:t>
            </a:r>
            <a:r>
              <a:rPr lang="ru-RU" altLang="ru-RU" sz="2400" b="0" baseline="30000" dirty="0">
                <a:solidFill>
                  <a:srgbClr val="C00000"/>
                </a:solidFill>
              </a:rPr>
              <a:t>о</a:t>
            </a:r>
            <a:r>
              <a:rPr lang="ru-RU" altLang="ru-RU" sz="2400" b="0" dirty="0">
                <a:solidFill>
                  <a:srgbClr val="C00000"/>
                </a:solidFill>
              </a:rPr>
              <a:t>С</a:t>
            </a:r>
            <a:r>
              <a:rPr lang="en-US" altLang="ru-RU" sz="2400" b="0" dirty="0"/>
              <a:t>, </a:t>
            </a:r>
            <a:r>
              <a:rPr lang="ru-RU" altLang="ru-RU" sz="2400" b="0" dirty="0"/>
              <a:t>кипеть при </a:t>
            </a:r>
            <a:r>
              <a:rPr lang="en-US" altLang="ru-RU" sz="2400" b="0" dirty="0"/>
              <a:t> </a:t>
            </a:r>
            <a:r>
              <a:rPr lang="en-US" altLang="ru-RU" sz="2400" b="0" dirty="0" smtClean="0"/>
              <a:t>(</a:t>
            </a:r>
            <a:r>
              <a:rPr lang="ru-RU" altLang="ru-RU" sz="2400" b="0" dirty="0" smtClean="0">
                <a:solidFill>
                  <a:srgbClr val="C00000"/>
                </a:solidFill>
              </a:rPr>
              <a:t>– 70</a:t>
            </a:r>
            <a:r>
              <a:rPr lang="ru-RU" altLang="ru-RU" sz="2400" b="0" baseline="30000" dirty="0" smtClean="0">
                <a:solidFill>
                  <a:srgbClr val="C00000"/>
                </a:solidFill>
              </a:rPr>
              <a:t>о</a:t>
            </a:r>
            <a:r>
              <a:rPr lang="ru-RU" altLang="ru-RU" sz="2400" b="0" dirty="0" smtClean="0">
                <a:solidFill>
                  <a:srgbClr val="C00000"/>
                </a:solidFill>
              </a:rPr>
              <a:t>С</a:t>
            </a:r>
            <a:r>
              <a:rPr lang="en-US" altLang="ru-RU" sz="2400" b="0" dirty="0" smtClean="0">
                <a:solidFill>
                  <a:srgbClr val="C00000"/>
                </a:solidFill>
              </a:rPr>
              <a:t>)</a:t>
            </a:r>
            <a:r>
              <a:rPr lang="en-US" altLang="ru-RU" sz="2400" b="0" dirty="0" smtClean="0"/>
              <a:t>, </a:t>
            </a:r>
            <a:r>
              <a:rPr lang="ru-RU" altLang="ru-RU" sz="2400" b="0" dirty="0"/>
              <a:t>а она кипит при </a:t>
            </a:r>
            <a:r>
              <a:rPr lang="ru-RU" altLang="ru-RU" sz="2400" b="0" dirty="0">
                <a:solidFill>
                  <a:srgbClr val="C00000"/>
                </a:solidFill>
              </a:rPr>
              <a:t>100</a:t>
            </a:r>
            <a:r>
              <a:rPr lang="ru-RU" altLang="ru-RU" sz="2400" b="0" baseline="30000" dirty="0">
                <a:solidFill>
                  <a:srgbClr val="C00000"/>
                </a:solidFill>
              </a:rPr>
              <a:t>о</a:t>
            </a:r>
            <a:r>
              <a:rPr lang="ru-RU" altLang="ru-RU" sz="2400" b="0" dirty="0">
                <a:solidFill>
                  <a:srgbClr val="C00000"/>
                </a:solidFill>
              </a:rPr>
              <a:t>С</a:t>
            </a:r>
            <a:r>
              <a:rPr lang="en-US" altLang="ru-RU" sz="2400" b="0" dirty="0">
                <a:solidFill>
                  <a:srgbClr val="C00000"/>
                </a:solidFill>
              </a:rPr>
              <a:t>. </a:t>
            </a:r>
          </a:p>
          <a:p>
            <a:pPr algn="ctr">
              <a:defRPr/>
            </a:pPr>
            <a:r>
              <a:rPr lang="ru-RU" altLang="ru-RU" sz="2400" b="0" dirty="0"/>
              <a:t>И это далеко не все</a:t>
            </a:r>
            <a:r>
              <a:rPr lang="en-US" altLang="ru-RU" sz="2400" b="0" dirty="0"/>
              <a:t>, </a:t>
            </a:r>
            <a:r>
              <a:rPr lang="ru-RU" altLang="ru-RU" sz="2400" b="0" dirty="0"/>
              <a:t>что делает воду уникальным веществом</a:t>
            </a:r>
          </a:p>
          <a:p>
            <a:pPr algn="ctr">
              <a:defRPr/>
            </a:pPr>
            <a:endParaRPr lang="en-US" altLang="ru-RU" sz="2400" b="0" dirty="0"/>
          </a:p>
          <a:p>
            <a:pPr algn="ctr">
              <a:defRPr/>
            </a:pPr>
            <a:r>
              <a:rPr lang="ru-RU" altLang="ru-RU" sz="2400" dirty="0">
                <a:solidFill>
                  <a:srgbClr val="2F5597"/>
                </a:solidFill>
              </a:rPr>
              <a:t>«Почти все физико- химические свойства воды – исключение в природе</a:t>
            </a:r>
            <a:r>
              <a:rPr lang="en-US" altLang="ru-RU" sz="2400" dirty="0">
                <a:solidFill>
                  <a:srgbClr val="2F5597"/>
                </a:solidFill>
              </a:rPr>
              <a:t>. </a:t>
            </a:r>
            <a:r>
              <a:rPr lang="ru-RU" altLang="ru-RU" sz="2400" dirty="0" smtClean="0">
                <a:solidFill>
                  <a:srgbClr val="2F5597"/>
                </a:solidFill>
              </a:rPr>
              <a:t>         Она </a:t>
            </a:r>
            <a:r>
              <a:rPr lang="ru-RU" altLang="ru-RU" sz="2400" dirty="0">
                <a:solidFill>
                  <a:srgbClr val="2F5597"/>
                </a:solidFill>
              </a:rPr>
              <a:t>действительно самое удивительное вещество в природе»                                                   </a:t>
            </a:r>
          </a:p>
          <a:p>
            <a:pPr>
              <a:defRPr/>
            </a:pPr>
            <a:r>
              <a:rPr lang="en-US" altLang="ru-RU" sz="2400" dirty="0">
                <a:solidFill>
                  <a:srgbClr val="2F5597"/>
                </a:solidFill>
              </a:rPr>
              <a:t>                                                          </a:t>
            </a:r>
            <a:r>
              <a:rPr lang="ru-RU" altLang="ru-RU" sz="2800" dirty="0">
                <a:solidFill>
                  <a:srgbClr val="2F5597"/>
                </a:solidFill>
              </a:rPr>
              <a:t>Академик И</a:t>
            </a:r>
            <a:r>
              <a:rPr lang="en-US" altLang="ru-RU" sz="2800" dirty="0">
                <a:solidFill>
                  <a:srgbClr val="2F5597"/>
                </a:solidFill>
              </a:rPr>
              <a:t>.</a:t>
            </a:r>
            <a:r>
              <a:rPr lang="ru-RU" altLang="ru-RU" sz="2800" dirty="0">
                <a:solidFill>
                  <a:srgbClr val="2F5597"/>
                </a:solidFill>
              </a:rPr>
              <a:t>В</a:t>
            </a:r>
            <a:r>
              <a:rPr lang="en-US" altLang="ru-RU" sz="2800" dirty="0">
                <a:solidFill>
                  <a:srgbClr val="2F5597"/>
                </a:solidFill>
              </a:rPr>
              <a:t>.</a:t>
            </a:r>
            <a:r>
              <a:rPr lang="ru-RU" altLang="ru-RU" sz="2800" dirty="0">
                <a:solidFill>
                  <a:srgbClr val="2F5597"/>
                </a:solidFill>
              </a:rPr>
              <a:t> </a:t>
            </a:r>
            <a:r>
              <a:rPr lang="ru-RU" altLang="ru-RU" sz="2800" dirty="0" err="1">
                <a:solidFill>
                  <a:srgbClr val="2F5597"/>
                </a:solidFill>
              </a:rPr>
              <a:t>Петрянов</a:t>
            </a:r>
            <a:r>
              <a:rPr lang="en-US" altLang="ru-RU" sz="2800" dirty="0">
                <a:solidFill>
                  <a:srgbClr val="2F5597"/>
                </a:solidFill>
              </a:rPr>
              <a:t> </a:t>
            </a:r>
            <a:endParaRPr lang="ru-RU" altLang="ru-RU" sz="2800" dirty="0">
              <a:solidFill>
                <a:srgbClr val="2F5597"/>
              </a:solidFill>
            </a:endParaRPr>
          </a:p>
          <a:p>
            <a:pPr algn="ctr">
              <a:defRPr/>
            </a:pPr>
            <a:r>
              <a:rPr lang="ru-RU" altLang="ru-RU" sz="2800" dirty="0"/>
              <a:t>                                                                                </a:t>
            </a:r>
            <a:r>
              <a:rPr lang="ru-RU" altLang="ru-RU" dirty="0"/>
              <a:t/>
            </a:r>
            <a:br>
              <a:rPr lang="ru-RU" altLang="ru-RU" dirty="0"/>
            </a:br>
            <a:r>
              <a:rPr lang="ru-RU" altLang="ru-RU" sz="2400" dirty="0" smtClean="0">
                <a:solidFill>
                  <a:srgbClr val="FF0000"/>
                </a:solidFill>
              </a:rPr>
              <a:t> Почти все аномальные </a:t>
            </a:r>
            <a:r>
              <a:rPr lang="ru-RU" altLang="ru-RU" sz="2400" dirty="0">
                <a:solidFill>
                  <a:srgbClr val="FF0000"/>
                </a:solidFill>
              </a:rPr>
              <a:t>свойства воды объясняются существованием в ней водородных связей</a:t>
            </a:r>
            <a:r>
              <a:rPr lang="en-US" altLang="ru-RU" sz="2400" dirty="0">
                <a:solidFill>
                  <a:srgbClr val="FF0000"/>
                </a:solidFill>
              </a:rPr>
              <a:t>, </a:t>
            </a:r>
            <a:r>
              <a:rPr lang="ru-RU" altLang="ru-RU" sz="2400" dirty="0">
                <a:solidFill>
                  <a:srgbClr val="FF0000"/>
                </a:solidFill>
              </a:rPr>
              <a:t>которые связывают между собой молекулы воды</a:t>
            </a:r>
            <a:r>
              <a:rPr lang="en-US" altLang="ru-RU" sz="2400" dirty="0">
                <a:solidFill>
                  <a:srgbClr val="FF0000"/>
                </a:solidFill>
              </a:rPr>
              <a:t>, </a:t>
            </a:r>
            <a:r>
              <a:rPr lang="ru-RU" altLang="ru-RU" sz="2400" dirty="0">
                <a:solidFill>
                  <a:srgbClr val="FF0000"/>
                </a:solidFill>
              </a:rPr>
              <a:t>как в жидком</a:t>
            </a:r>
            <a:r>
              <a:rPr lang="en-US" altLang="ru-RU" sz="2400" dirty="0">
                <a:solidFill>
                  <a:srgbClr val="FF0000"/>
                </a:solidFill>
              </a:rPr>
              <a:t>,</a:t>
            </a:r>
            <a:r>
              <a:rPr lang="ru-RU" altLang="ru-RU" sz="2400" dirty="0">
                <a:solidFill>
                  <a:srgbClr val="FF0000"/>
                </a:solidFill>
              </a:rPr>
              <a:t> так и в твердом </a:t>
            </a:r>
            <a:r>
              <a:rPr lang="ru-RU" altLang="ru-RU" sz="2400" dirty="0" smtClean="0">
                <a:solidFill>
                  <a:srgbClr val="FF0000"/>
                </a:solidFill>
              </a:rPr>
              <a:t>состоянии</a:t>
            </a:r>
          </a:p>
        </p:txBody>
      </p:sp>
      <p:pic>
        <p:nvPicPr>
          <p:cNvPr id="58372" name="Рисунок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8938" y="0"/>
            <a:ext cx="3730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Рисунок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25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250"/>
                                        <p:tgtEl>
                                          <p:spTgt spid="2"/>
                                        </p:tgtEl>
                                      </p:cBhvr>
                                    </p:animEffect>
                                    <p:anim calcmode="lin" valueType="num">
                                      <p:cBhvr>
                                        <p:cTn id="11" dur="1250" fill="hold"/>
                                        <p:tgtEl>
                                          <p:spTgt spid="2"/>
                                        </p:tgtEl>
                                        <p:attrNameLst>
                                          <p:attrName>ppt_x</p:attrName>
                                        </p:attrNameLst>
                                      </p:cBhvr>
                                      <p:tavLst>
                                        <p:tav tm="0">
                                          <p:val>
                                            <p:strVal val="#ppt_x"/>
                                          </p:val>
                                        </p:tav>
                                        <p:tav tm="100000">
                                          <p:val>
                                            <p:strVal val="#ppt_x"/>
                                          </p:val>
                                        </p:tav>
                                      </p:tavLst>
                                    </p:anim>
                                    <p:anim calcmode="lin" valueType="num">
                                      <p:cBhvr>
                                        <p:cTn id="12"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p:cNvSpPr>
            <a:spLocks noGrp="1"/>
          </p:cNvSpPr>
          <p:nvPr>
            <p:ph type="title"/>
          </p:nvPr>
        </p:nvSpPr>
        <p:spPr>
          <a:xfrm>
            <a:off x="538163" y="185738"/>
            <a:ext cx="11218862" cy="1143000"/>
          </a:xfrm>
          <a:solidFill>
            <a:srgbClr val="9AC87A"/>
          </a:solidFill>
          <a:ln w="38100">
            <a:solidFill>
              <a:schemeClr val="accent6">
                <a:lumMod val="50000"/>
              </a:schemeClr>
            </a:solidFill>
          </a:ln>
        </p:spPr>
        <p:txBody>
          <a:bodyPr/>
          <a:lstStyle/>
          <a:p>
            <a:pPr>
              <a:defRPr/>
            </a:pPr>
            <a:r>
              <a:rPr lang="en-US" altLang="ru-RU" dirty="0" smtClean="0"/>
              <a:t>                              </a:t>
            </a:r>
            <a:r>
              <a:rPr lang="ru-RU" altLang="ru-RU" b="1" dirty="0" smtClean="0">
                <a:solidFill>
                  <a:schemeClr val="bg1"/>
                </a:solidFill>
              </a:rPr>
              <a:t>Знаете ли Вы</a:t>
            </a:r>
            <a:r>
              <a:rPr lang="en-US" altLang="ru-RU" b="1" dirty="0" smtClean="0">
                <a:solidFill>
                  <a:schemeClr val="bg1"/>
                </a:solidFill>
              </a:rPr>
              <a:t>?</a:t>
            </a:r>
            <a:r>
              <a:rPr lang="ru-RU" altLang="ru-RU" b="1" dirty="0" smtClean="0">
                <a:solidFill>
                  <a:schemeClr val="bg1"/>
                </a:solidFill>
              </a:rPr>
              <a:t>  </a:t>
            </a:r>
          </a:p>
        </p:txBody>
      </p:sp>
      <p:sp>
        <p:nvSpPr>
          <p:cNvPr id="59395" name="TextBox 3"/>
          <p:cNvSpPr txBox="1">
            <a:spLocks noChangeArrowheads="1"/>
          </p:cNvSpPr>
          <p:nvPr/>
        </p:nvSpPr>
        <p:spPr bwMode="auto">
          <a:xfrm>
            <a:off x="206375" y="1404938"/>
            <a:ext cx="11882438" cy="5262562"/>
          </a:xfrm>
          <a:prstGeom prst="rect">
            <a:avLst/>
          </a:prstGeom>
          <a:solidFill>
            <a:srgbClr val="ECF5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endParaRPr lang="en-US" altLang="ru-RU" sz="2400" b="0"/>
          </a:p>
          <a:p>
            <a:pPr>
              <a:lnSpc>
                <a:spcPct val="100000"/>
              </a:lnSpc>
              <a:spcBef>
                <a:spcPct val="0"/>
              </a:spcBef>
            </a:pPr>
            <a:r>
              <a:rPr lang="ru-RU" altLang="ru-RU" sz="2400" b="0"/>
              <a:t>Так</a:t>
            </a:r>
            <a:r>
              <a:rPr lang="en-US" altLang="ru-RU" sz="2400" b="0"/>
              <a:t>,</a:t>
            </a:r>
            <a:r>
              <a:rPr lang="ru-RU" altLang="ru-RU" sz="2400" b="0"/>
              <a:t> лишенная растворенных газов</a:t>
            </a:r>
            <a:r>
              <a:rPr lang="en-US" altLang="ru-RU" sz="2400" b="0"/>
              <a:t>, </a:t>
            </a:r>
            <a:r>
              <a:rPr lang="ru-RU" altLang="ru-RU" sz="2400" b="0"/>
              <a:t>вода может быть переохлаждена до -70 0С и не замерзнуть</a:t>
            </a:r>
            <a:r>
              <a:rPr lang="en-US" altLang="ru-RU" sz="2400" b="0"/>
              <a:t>, </a:t>
            </a:r>
            <a:r>
              <a:rPr lang="ru-RU" altLang="ru-RU" sz="2400" b="0"/>
              <a:t> но стоит бросить в нее льдинку или песчинку</a:t>
            </a:r>
            <a:r>
              <a:rPr lang="en-US" altLang="ru-RU" sz="2400" b="0"/>
              <a:t>, </a:t>
            </a:r>
            <a:r>
              <a:rPr lang="ru-RU" altLang="ru-RU" sz="2400" b="0"/>
              <a:t>она сразу же превратится </a:t>
            </a:r>
            <a:r>
              <a:rPr lang="en-US" altLang="ru-RU" sz="2400" b="0"/>
              <a:t>                       </a:t>
            </a:r>
            <a:r>
              <a:rPr lang="ru-RU" altLang="ru-RU" sz="2400" b="0"/>
              <a:t>в лед</a:t>
            </a:r>
            <a:endParaRPr lang="en-US" altLang="ru-RU" sz="2400" b="0"/>
          </a:p>
          <a:p>
            <a:pPr>
              <a:lnSpc>
                <a:spcPct val="100000"/>
              </a:lnSpc>
              <a:spcBef>
                <a:spcPct val="0"/>
              </a:spcBef>
              <a:buFontTx/>
              <a:buNone/>
            </a:pPr>
            <a:endParaRPr lang="ru-RU" altLang="ru-RU" sz="2400" b="0"/>
          </a:p>
          <a:p>
            <a:pPr>
              <a:lnSpc>
                <a:spcPct val="100000"/>
              </a:lnSpc>
              <a:spcBef>
                <a:spcPct val="0"/>
              </a:spcBef>
            </a:pPr>
            <a:r>
              <a:rPr lang="ru-RU" altLang="ru-RU" sz="2400" b="0"/>
              <a:t>Воду можно довести до плюс 150 </a:t>
            </a:r>
            <a:r>
              <a:rPr lang="ru-RU" altLang="ru-RU" sz="2400" baseline="30000"/>
              <a:t>о</a:t>
            </a:r>
            <a:r>
              <a:rPr lang="ru-RU" altLang="ru-RU" sz="2400" b="0"/>
              <a:t>С без закипания</a:t>
            </a:r>
            <a:r>
              <a:rPr lang="en-US" altLang="ru-RU" sz="2400" b="0"/>
              <a:t>. </a:t>
            </a:r>
            <a:r>
              <a:rPr lang="ru-RU" altLang="ru-RU" sz="2400" b="0"/>
              <a:t>Если же в такую воду попадет пузырек воздуха</a:t>
            </a:r>
            <a:r>
              <a:rPr lang="en-US" altLang="ru-RU" sz="2400" b="0"/>
              <a:t>, </a:t>
            </a:r>
            <a:r>
              <a:rPr lang="ru-RU" altLang="ru-RU" sz="2400" b="0"/>
              <a:t>она мгновенно вскипит</a:t>
            </a:r>
            <a:r>
              <a:rPr lang="en-US" altLang="ru-RU" sz="2400" b="0"/>
              <a:t>, </a:t>
            </a:r>
            <a:r>
              <a:rPr lang="ru-RU" altLang="ru-RU" sz="2400" b="0"/>
              <a:t>а температура остановится на стоградусной отметке</a:t>
            </a:r>
            <a:endParaRPr lang="en-US" altLang="ru-RU" sz="2400" b="0"/>
          </a:p>
          <a:p>
            <a:pPr>
              <a:lnSpc>
                <a:spcPct val="100000"/>
              </a:lnSpc>
              <a:spcBef>
                <a:spcPct val="0"/>
              </a:spcBef>
            </a:pPr>
            <a:endParaRPr lang="ru-RU" altLang="ru-RU" sz="2400" b="0"/>
          </a:p>
          <a:p>
            <a:pPr>
              <a:lnSpc>
                <a:spcPct val="100000"/>
              </a:lnSpc>
              <a:spcBef>
                <a:spcPct val="0"/>
              </a:spcBef>
            </a:pPr>
            <a:r>
              <a:rPr lang="ru-RU" altLang="ru-RU" sz="2400" b="0"/>
              <a:t>Очень интересно ведет себя омагниченная вода</a:t>
            </a:r>
            <a:r>
              <a:rPr lang="en-US" altLang="ru-RU" sz="2400" b="0"/>
              <a:t>. </a:t>
            </a:r>
            <a:r>
              <a:rPr lang="ru-RU" altLang="ru-RU" sz="2400" b="0"/>
              <a:t>При использовании ее резко сокращается накипь в паровых котлах</a:t>
            </a:r>
            <a:r>
              <a:rPr lang="en-US" altLang="ru-RU" sz="2400" b="0"/>
              <a:t>, </a:t>
            </a:r>
            <a:r>
              <a:rPr lang="ru-RU" altLang="ru-RU" sz="2400" b="0"/>
              <a:t>что широко используют на морских и речных судах</a:t>
            </a:r>
            <a:r>
              <a:rPr lang="en-US" altLang="ru-RU" sz="2400" b="0"/>
              <a:t>, </a:t>
            </a:r>
            <a:r>
              <a:rPr lang="ru-RU" altLang="ru-RU" sz="2400" b="0"/>
              <a:t>ТЭЦ и др</a:t>
            </a:r>
            <a:r>
              <a:rPr lang="en-US" altLang="ru-RU" sz="2400" b="0"/>
              <a:t>. c</a:t>
            </a:r>
            <a:r>
              <a:rPr lang="ru-RU" altLang="ru-RU" sz="2400" b="0"/>
              <a:t>ооружениях</a:t>
            </a:r>
            <a:r>
              <a:rPr lang="en-US" altLang="ru-RU" sz="2400" b="0"/>
              <a:t>.</a:t>
            </a:r>
          </a:p>
          <a:p>
            <a:pPr>
              <a:lnSpc>
                <a:spcPct val="100000"/>
              </a:lnSpc>
              <a:spcBef>
                <a:spcPct val="0"/>
              </a:spcBef>
              <a:buFontTx/>
              <a:buNone/>
            </a:pPr>
            <a:r>
              <a:rPr lang="en-US" altLang="ru-RU" sz="2400" b="0"/>
              <a:t>      </a:t>
            </a:r>
            <a:r>
              <a:rPr lang="ru-RU" altLang="ru-RU" sz="2400" b="0"/>
              <a:t>Применение омагниченной воды оказалось эффективным при производстве бетона</a:t>
            </a:r>
            <a:r>
              <a:rPr lang="en-US" altLang="ru-RU" sz="2400" b="0"/>
              <a:t>:  </a:t>
            </a:r>
          </a:p>
          <a:p>
            <a:pPr>
              <a:lnSpc>
                <a:spcPct val="100000"/>
              </a:lnSpc>
              <a:spcBef>
                <a:spcPct val="0"/>
              </a:spcBef>
              <a:buFontTx/>
              <a:buNone/>
            </a:pPr>
            <a:r>
              <a:rPr lang="en-US" altLang="ru-RU" sz="2400" b="0"/>
              <a:t>      </a:t>
            </a:r>
            <a:r>
              <a:rPr lang="ru-RU" altLang="ru-RU" sz="2400" b="0"/>
              <a:t>процесс затвердения его ускоряется в 4 раза</a:t>
            </a:r>
            <a:r>
              <a:rPr lang="en-US" altLang="ru-RU" sz="2400" b="0"/>
              <a:t>, </a:t>
            </a:r>
            <a:r>
              <a:rPr lang="ru-RU" altLang="ru-RU" sz="2400" b="0"/>
              <a:t>расход цемента сокращается до 16 </a:t>
            </a:r>
            <a:r>
              <a:rPr lang="en-US" altLang="ru-RU" sz="2400" b="0"/>
              <a:t>%</a:t>
            </a:r>
            <a:endParaRPr lang="ru-RU" altLang="ru-RU" sz="2400" b="0"/>
          </a:p>
        </p:txBody>
      </p:sp>
      <p:pic>
        <p:nvPicPr>
          <p:cNvPr id="59396" name="Рисунок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8938" y="9525"/>
            <a:ext cx="3730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Рисунок 5">
            <a:hlinkClick r:id="rId4" action="ppaction://hlinksldjump"/>
            <a:hlinkHover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ox(in)">
                                      <p:cBhvr>
                                        <p:cTn id="7" dur="125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963" y="52388"/>
            <a:ext cx="6648450" cy="2574925"/>
          </a:xfrm>
          <a:solidFill>
            <a:schemeClr val="accent2">
              <a:lumMod val="20000"/>
              <a:lumOff val="80000"/>
            </a:schemeClr>
          </a:solidFill>
          <a:ln w="28575">
            <a:solidFill>
              <a:srgbClr val="990033"/>
            </a:solidFill>
          </a:ln>
        </p:spPr>
        <p:txBody>
          <a:bodyPr/>
          <a:lstStyle/>
          <a:p>
            <a:pPr>
              <a:defRPr/>
            </a:pPr>
            <a:r>
              <a:rPr lang="ru-RU" sz="2800" b="1" dirty="0" smtClean="0">
                <a:solidFill>
                  <a:srgbClr val="9E2257"/>
                </a:solidFill>
              </a:rPr>
              <a:t/>
            </a:r>
            <a:br>
              <a:rPr lang="ru-RU" sz="2800" b="1" dirty="0" smtClean="0">
                <a:solidFill>
                  <a:srgbClr val="9E2257"/>
                </a:solidFill>
              </a:rPr>
            </a:br>
            <a:r>
              <a:rPr lang="ru-RU" sz="2800" b="1" dirty="0" smtClean="0">
                <a:solidFill>
                  <a:srgbClr val="9E2257"/>
                </a:solidFill>
              </a:rPr>
              <a:t> О </a:t>
            </a:r>
            <a:r>
              <a:rPr lang="ru-RU" sz="2800" b="1" dirty="0">
                <a:solidFill>
                  <a:srgbClr val="9E2257"/>
                </a:solidFill>
              </a:rPr>
              <a:t>некоторых уникальных свойствах </a:t>
            </a:r>
            <a:r>
              <a:rPr lang="ru-RU" sz="2800" b="1" dirty="0" smtClean="0">
                <a:solidFill>
                  <a:srgbClr val="9E2257"/>
                </a:solidFill>
              </a:rPr>
              <a:t>воды</a:t>
            </a:r>
            <a:r>
              <a:rPr lang="en-US" sz="3200" dirty="0" smtClean="0">
                <a:solidFill>
                  <a:srgbClr val="9E2257"/>
                </a:solidFill>
              </a:rPr>
              <a:t> </a:t>
            </a:r>
            <a:r>
              <a:rPr lang="en-US" sz="2800" dirty="0" smtClean="0">
                <a:solidFill>
                  <a:srgbClr val="9E2257"/>
                </a:solidFill>
              </a:rPr>
              <a:t>                         </a:t>
            </a:r>
            <a:r>
              <a:rPr lang="ru-RU" sz="2800" dirty="0" smtClean="0">
                <a:solidFill>
                  <a:srgbClr val="9E2257"/>
                </a:solidFill>
              </a:rPr>
              <a:t>                                                                                                  </a:t>
            </a:r>
            <a:r>
              <a:rPr lang="ru-RU" sz="2800" b="1" dirty="0" smtClean="0">
                <a:solidFill>
                  <a:srgbClr val="9E2257"/>
                </a:solidFill>
              </a:rPr>
              <a:t> </a:t>
            </a:r>
            <a:r>
              <a:rPr lang="en-US" sz="2800" b="1" dirty="0" smtClean="0">
                <a:solidFill>
                  <a:srgbClr val="9E2257"/>
                </a:solidFill>
              </a:rPr>
              <a:t>                                    </a:t>
            </a:r>
            <a:r>
              <a:rPr lang="en-US" sz="2800" dirty="0" smtClean="0"/>
              <a:t/>
            </a:r>
            <a:br>
              <a:rPr lang="en-US" sz="2800" dirty="0" smtClean="0"/>
            </a:br>
            <a:r>
              <a:rPr lang="en-US" sz="2400" b="1" dirty="0" smtClean="0">
                <a:solidFill>
                  <a:srgbClr val="0D0D0D"/>
                </a:solidFill>
              </a:rPr>
              <a:t>1</a:t>
            </a:r>
            <a:r>
              <a:rPr lang="ru-RU" sz="2400" b="1" dirty="0" smtClean="0">
                <a:solidFill>
                  <a:srgbClr val="0D0D0D"/>
                </a:solidFill>
              </a:rPr>
              <a:t>)</a:t>
            </a:r>
            <a:r>
              <a:rPr lang="en-US" sz="2400" b="1" dirty="0" smtClean="0">
                <a:solidFill>
                  <a:srgbClr val="0D0D0D"/>
                </a:solidFill>
              </a:rPr>
              <a:t> </a:t>
            </a:r>
            <a:r>
              <a:rPr lang="ru-RU" sz="2400" b="1" dirty="0" smtClean="0">
                <a:solidFill>
                  <a:srgbClr val="0D0D0D"/>
                </a:solidFill>
              </a:rPr>
              <a:t>Почему лед легче воды</a:t>
            </a:r>
            <a:r>
              <a:rPr lang="en-US" sz="2400" b="1" dirty="0" smtClean="0">
                <a:solidFill>
                  <a:srgbClr val="0D0D0D"/>
                </a:solidFill>
              </a:rPr>
              <a:t>?                                                                                                                    </a:t>
            </a:r>
            <a:r>
              <a:rPr lang="ru-RU" sz="2400" b="1" dirty="0" smtClean="0">
                <a:solidFill>
                  <a:srgbClr val="0D0D0D"/>
                </a:solidFill>
              </a:rPr>
              <a:t> </a:t>
            </a:r>
            <a:br>
              <a:rPr lang="ru-RU" sz="2400" b="1" dirty="0" smtClean="0">
                <a:solidFill>
                  <a:srgbClr val="0D0D0D"/>
                </a:solidFill>
              </a:rPr>
            </a:br>
            <a:r>
              <a:rPr lang="en-US" sz="2400" b="1" dirty="0" smtClean="0">
                <a:solidFill>
                  <a:srgbClr val="0D0D0D"/>
                </a:solidFill>
              </a:rPr>
              <a:t>2</a:t>
            </a:r>
            <a:r>
              <a:rPr lang="ru-RU" sz="2400" b="1" dirty="0" smtClean="0">
                <a:solidFill>
                  <a:srgbClr val="0D0D0D"/>
                </a:solidFill>
              </a:rPr>
              <a:t>)</a:t>
            </a:r>
            <a:r>
              <a:rPr lang="en-US" sz="2400" b="1" dirty="0" smtClean="0">
                <a:solidFill>
                  <a:srgbClr val="0D0D0D"/>
                </a:solidFill>
              </a:rPr>
              <a:t> </a:t>
            </a:r>
            <a:r>
              <a:rPr lang="ru-RU" sz="2400" b="1" dirty="0" smtClean="0">
                <a:solidFill>
                  <a:srgbClr val="0D0D0D"/>
                </a:solidFill>
              </a:rPr>
              <a:t>Почему зимой водоемы не</a:t>
            </a:r>
            <a:r>
              <a:rPr lang="en-US" sz="2400" b="1" dirty="0" smtClean="0">
                <a:solidFill>
                  <a:srgbClr val="0D0D0D"/>
                </a:solidFill>
              </a:rPr>
              <a:t> </a:t>
            </a:r>
            <a:r>
              <a:rPr lang="ru-RU" sz="2400" b="1" dirty="0" smtClean="0">
                <a:solidFill>
                  <a:srgbClr val="0D0D0D"/>
                </a:solidFill>
              </a:rPr>
              <a:t>промерзают до дна</a:t>
            </a:r>
            <a:r>
              <a:rPr lang="en-US" sz="2400" b="1" dirty="0" smtClean="0">
                <a:solidFill>
                  <a:srgbClr val="0D0D0D"/>
                </a:solidFill>
              </a:rPr>
              <a:t>?  </a:t>
            </a:r>
            <a:br>
              <a:rPr lang="en-US" sz="2400" b="1" dirty="0" smtClean="0">
                <a:solidFill>
                  <a:srgbClr val="0D0D0D"/>
                </a:solidFill>
              </a:rPr>
            </a:br>
            <a:r>
              <a:rPr lang="ru-RU" sz="2400" b="1" dirty="0" smtClean="0">
                <a:solidFill>
                  <a:srgbClr val="0D0D0D"/>
                </a:solidFill>
              </a:rPr>
              <a:t>3</a:t>
            </a:r>
            <a:r>
              <a:rPr lang="ru-RU" sz="2400" b="1" dirty="0">
                <a:solidFill>
                  <a:srgbClr val="0D0D0D"/>
                </a:solidFill>
              </a:rPr>
              <a:t>)</a:t>
            </a:r>
            <a:r>
              <a:rPr lang="en-US" sz="2400" b="1" dirty="0" smtClean="0">
                <a:solidFill>
                  <a:srgbClr val="0D0D0D"/>
                </a:solidFill>
              </a:rPr>
              <a:t> </a:t>
            </a:r>
            <a:r>
              <a:rPr lang="ru-RU" sz="2400" b="1" dirty="0" smtClean="0">
                <a:solidFill>
                  <a:srgbClr val="0D0D0D"/>
                </a:solidFill>
              </a:rPr>
              <a:t>Как вода насыщает свои глубинные слои </a:t>
            </a:r>
            <a:r>
              <a:rPr lang="en-US" sz="2400" b="1" dirty="0" smtClean="0">
                <a:solidFill>
                  <a:srgbClr val="0D0D0D"/>
                </a:solidFill>
              </a:rPr>
              <a:t>  </a:t>
            </a:r>
            <a:br>
              <a:rPr lang="en-US" sz="2400" b="1" dirty="0" smtClean="0">
                <a:solidFill>
                  <a:srgbClr val="0D0D0D"/>
                </a:solidFill>
              </a:rPr>
            </a:br>
            <a:r>
              <a:rPr lang="en-US" sz="2400" b="1" dirty="0">
                <a:solidFill>
                  <a:srgbClr val="0D0D0D"/>
                </a:solidFill>
              </a:rPr>
              <a:t> </a:t>
            </a:r>
            <a:r>
              <a:rPr lang="en-US" sz="2400" b="1" dirty="0" smtClean="0">
                <a:solidFill>
                  <a:srgbClr val="0D0D0D"/>
                </a:solidFill>
              </a:rPr>
              <a:t>   </a:t>
            </a:r>
            <a:r>
              <a:rPr lang="ru-RU" sz="2400" b="1" dirty="0" smtClean="0">
                <a:solidFill>
                  <a:srgbClr val="0D0D0D"/>
                </a:solidFill>
              </a:rPr>
              <a:t>кислородом</a:t>
            </a:r>
            <a:r>
              <a:rPr lang="en-US" sz="2400" b="1" dirty="0" smtClean="0">
                <a:solidFill>
                  <a:srgbClr val="0D0D0D"/>
                </a:solidFill>
              </a:rPr>
              <a:t>?</a:t>
            </a:r>
            <a:r>
              <a:rPr lang="ru-RU" sz="2400" b="1" dirty="0" smtClean="0">
                <a:solidFill>
                  <a:srgbClr val="0D0D0D"/>
                </a:solidFill>
              </a:rPr>
              <a:t> </a:t>
            </a:r>
            <a:r>
              <a:rPr lang="en-US" sz="2400" b="1" dirty="0" smtClean="0">
                <a:solidFill>
                  <a:srgbClr val="0D0D0D"/>
                </a:solidFill>
              </a:rPr>
              <a:t/>
            </a:r>
            <a:br>
              <a:rPr lang="en-US" sz="2400" b="1" dirty="0" smtClean="0">
                <a:solidFill>
                  <a:srgbClr val="0D0D0D"/>
                </a:solidFill>
              </a:rPr>
            </a:br>
            <a:endParaRPr lang="ru-RU" sz="2400" b="1" dirty="0">
              <a:solidFill>
                <a:srgbClr val="0D0D0D"/>
              </a:solidFill>
            </a:endParaRPr>
          </a:p>
        </p:txBody>
      </p:sp>
      <p:sp>
        <p:nvSpPr>
          <p:cNvPr id="5" name="Подзаголовок 2"/>
          <p:cNvSpPr txBox="1">
            <a:spLocks/>
          </p:cNvSpPr>
          <p:nvPr/>
        </p:nvSpPr>
        <p:spPr bwMode="auto">
          <a:xfrm>
            <a:off x="134938" y="2703513"/>
            <a:ext cx="11922125" cy="4154487"/>
          </a:xfrm>
          <a:prstGeom prst="rect">
            <a:avLst/>
          </a:prstGeom>
          <a:solidFill>
            <a:srgbClr val="FFF7E1"/>
          </a:solidFill>
          <a:ln>
            <a:noFill/>
          </a:ln>
          <a:extLst/>
        </p:spPr>
        <p:txBody>
          <a:bodyPr>
            <a:norm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70000"/>
              </a:lnSpc>
              <a:defRPr/>
            </a:pPr>
            <a:endParaRPr lang="en-US" altLang="ru-RU" sz="2600" b="0" dirty="0" smtClean="0">
              <a:latin typeface="+mn-lt"/>
            </a:endParaRPr>
          </a:p>
          <a:p>
            <a:pPr>
              <a:lnSpc>
                <a:spcPct val="70000"/>
              </a:lnSpc>
              <a:defRPr/>
            </a:pPr>
            <a:r>
              <a:rPr lang="ru-RU" altLang="ru-RU" sz="2200" b="0" dirty="0" smtClean="0">
                <a:latin typeface="+mn-lt"/>
              </a:rPr>
              <a:t>Все </a:t>
            </a:r>
            <a:r>
              <a:rPr lang="ru-RU" altLang="ru-RU" sz="2200" b="0" dirty="0">
                <a:latin typeface="+mn-lt"/>
              </a:rPr>
              <a:t>вещества, переходя из жидкого состояния в твердое сжимаются, а вода наоборот- расширяется. Ее объем при этом увеличивается на 9 %. В полости льда при этом </a:t>
            </a:r>
            <a:r>
              <a:rPr lang="ru-RU" altLang="ru-RU" sz="2200" dirty="0" smtClean="0">
                <a:latin typeface="+mn-lt"/>
              </a:rPr>
              <a:t>образуются</a:t>
            </a:r>
            <a:r>
              <a:rPr lang="en-US" altLang="ru-RU" sz="2200" dirty="0" smtClean="0">
                <a:latin typeface="+mn-lt"/>
              </a:rPr>
              <a:t> </a:t>
            </a:r>
            <a:r>
              <a:rPr lang="ru-RU" altLang="ru-RU" sz="2200" dirty="0" smtClean="0">
                <a:latin typeface="+mn-lt"/>
              </a:rPr>
              <a:t>пустоты</a:t>
            </a:r>
            <a:r>
              <a:rPr lang="ru-RU" altLang="ru-RU" sz="2200" dirty="0" smtClean="0">
                <a:solidFill>
                  <a:srgbClr val="FF0000"/>
                </a:solidFill>
                <a:latin typeface="+mn-lt"/>
              </a:rPr>
              <a:t> </a:t>
            </a:r>
            <a:r>
              <a:rPr lang="ru-RU" altLang="ru-RU" sz="2200" dirty="0">
                <a:latin typeface="+mn-lt"/>
              </a:rPr>
              <a:t>(кластерная структура</a:t>
            </a:r>
            <a:r>
              <a:rPr lang="ru-RU" altLang="ru-RU" sz="2200" b="0" dirty="0">
                <a:latin typeface="+mn-lt"/>
              </a:rPr>
              <a:t>). Лед поэтому становится легче воды, не тонет в ней и как «рубашка» укрывает водоем, препятствуя дальнейшему охлаждению и промерзанию его</a:t>
            </a:r>
            <a:endParaRPr lang="en-US" altLang="ru-RU" sz="2200" b="0" dirty="0">
              <a:latin typeface="+mn-lt"/>
            </a:endParaRPr>
          </a:p>
          <a:p>
            <a:pPr>
              <a:lnSpc>
                <a:spcPct val="70000"/>
              </a:lnSpc>
              <a:defRPr/>
            </a:pPr>
            <a:r>
              <a:rPr lang="ru-RU" altLang="ru-RU" sz="2200" b="0" dirty="0">
                <a:latin typeface="+mn-lt"/>
              </a:rPr>
              <a:t>Вода при </a:t>
            </a:r>
            <a:r>
              <a:rPr lang="ru-RU" altLang="ru-RU" sz="2200" b="0" dirty="0">
                <a:solidFill>
                  <a:srgbClr val="FF0000"/>
                </a:solidFill>
                <a:latin typeface="+mn-lt"/>
              </a:rPr>
              <a:t>+</a:t>
            </a:r>
            <a:r>
              <a:rPr lang="ru-RU" altLang="ru-RU" sz="2200" b="0" dirty="0">
                <a:solidFill>
                  <a:srgbClr val="CC0000"/>
                </a:solidFill>
                <a:latin typeface="+mn-lt"/>
              </a:rPr>
              <a:t>4 </a:t>
            </a:r>
            <a:r>
              <a:rPr lang="ru-RU" altLang="ru-RU" sz="2200" b="0" baseline="30000" dirty="0" err="1">
                <a:solidFill>
                  <a:srgbClr val="CC0000"/>
                </a:solidFill>
                <a:latin typeface="+mn-lt"/>
              </a:rPr>
              <a:t>о</a:t>
            </a:r>
            <a:r>
              <a:rPr lang="ru-RU" altLang="ru-RU" sz="2200" b="0" dirty="0" err="1">
                <a:solidFill>
                  <a:srgbClr val="CC0000"/>
                </a:solidFill>
                <a:latin typeface="+mn-lt"/>
              </a:rPr>
              <a:t>С</a:t>
            </a:r>
            <a:r>
              <a:rPr lang="ru-RU" altLang="ru-RU" sz="2200" b="0" dirty="0">
                <a:latin typeface="+mn-lt"/>
              </a:rPr>
              <a:t> имеет максимальную плотность (</a:t>
            </a:r>
            <a:r>
              <a:rPr lang="ru-RU" altLang="ru-RU" sz="2200" dirty="0">
                <a:latin typeface="+mn-lt"/>
              </a:rPr>
              <a:t>она тяжелее всей другой воды</a:t>
            </a:r>
            <a:r>
              <a:rPr lang="ru-RU" altLang="ru-RU" sz="2200" b="0" dirty="0">
                <a:latin typeface="+mn-lt"/>
              </a:rPr>
              <a:t>), поэтому в водоемах она опускается на дно, не промерзает в морозные дни (за исключением мелких водоемов и луж), в то время как поверхность воды может быть покрыта льдом</a:t>
            </a:r>
          </a:p>
          <a:p>
            <a:pPr>
              <a:lnSpc>
                <a:spcPct val="70000"/>
              </a:lnSpc>
              <a:defRPr/>
            </a:pPr>
            <a:r>
              <a:rPr lang="ru-RU" altLang="ru-RU" sz="2200" b="0" dirty="0">
                <a:latin typeface="+mn-lt"/>
              </a:rPr>
              <a:t>Слои воды с температурой </a:t>
            </a:r>
            <a:r>
              <a:rPr lang="ru-RU" altLang="ru-RU" sz="2200" b="0" dirty="0">
                <a:solidFill>
                  <a:srgbClr val="FF0000"/>
                </a:solidFill>
                <a:latin typeface="+mn-lt"/>
              </a:rPr>
              <a:t>+</a:t>
            </a:r>
            <a:r>
              <a:rPr lang="ru-RU" altLang="ru-RU" sz="2200" b="0" dirty="0">
                <a:solidFill>
                  <a:srgbClr val="CC0000"/>
                </a:solidFill>
                <a:latin typeface="+mn-lt"/>
              </a:rPr>
              <a:t>4 </a:t>
            </a:r>
            <a:r>
              <a:rPr lang="ru-RU" altLang="ru-RU" sz="2200" b="0" baseline="30000" dirty="0" err="1">
                <a:solidFill>
                  <a:srgbClr val="CC0000"/>
                </a:solidFill>
                <a:latin typeface="+mn-lt"/>
              </a:rPr>
              <a:t>о</a:t>
            </a:r>
            <a:r>
              <a:rPr lang="ru-RU" altLang="ru-RU" sz="2200" b="0" dirty="0" err="1">
                <a:solidFill>
                  <a:srgbClr val="CC0000"/>
                </a:solidFill>
                <a:latin typeface="+mn-lt"/>
              </a:rPr>
              <a:t>С</a:t>
            </a:r>
            <a:r>
              <a:rPr lang="en-US" altLang="ru-RU" sz="2200" b="0" dirty="0">
                <a:latin typeface="+mn-lt"/>
              </a:rPr>
              <a:t>, </a:t>
            </a:r>
            <a:r>
              <a:rPr lang="ru-RU" altLang="ru-RU" sz="2200" b="0" dirty="0">
                <a:latin typeface="+mn-lt"/>
              </a:rPr>
              <a:t>достигнув дна</a:t>
            </a:r>
            <a:r>
              <a:rPr lang="en-US" altLang="ru-RU" sz="2200" b="0" dirty="0">
                <a:latin typeface="+mn-lt"/>
              </a:rPr>
              <a:t>, </a:t>
            </a:r>
            <a:r>
              <a:rPr lang="ru-RU" altLang="ru-RU" sz="2200" b="0" dirty="0">
                <a:latin typeface="+mn-lt"/>
              </a:rPr>
              <a:t>начинают частично нагреваться </a:t>
            </a:r>
            <a:r>
              <a:rPr lang="ru-RU" altLang="ru-RU" sz="2200" b="0" dirty="0" smtClean="0">
                <a:latin typeface="+mn-lt"/>
              </a:rPr>
              <a:t>или </a:t>
            </a:r>
            <a:r>
              <a:rPr lang="ru-RU" altLang="ru-RU" sz="2200" b="0" dirty="0">
                <a:latin typeface="+mn-lt"/>
              </a:rPr>
              <a:t>охлаждаться (в зависимости от температуры окружающей воды)</a:t>
            </a:r>
            <a:r>
              <a:rPr lang="en-US" altLang="ru-RU" sz="2200" b="0" dirty="0">
                <a:latin typeface="+mn-lt"/>
              </a:rPr>
              <a:t>, </a:t>
            </a:r>
            <a:r>
              <a:rPr lang="ru-RU" altLang="ru-RU" sz="2200" b="0" dirty="0">
                <a:latin typeface="+mn-lt"/>
              </a:rPr>
              <a:t>после чего – </a:t>
            </a:r>
            <a:r>
              <a:rPr lang="ru-RU" altLang="ru-RU" sz="2200" dirty="0">
                <a:latin typeface="+mn-lt"/>
              </a:rPr>
              <a:t>подниматься к поверхности («всплывать»)</a:t>
            </a:r>
            <a:r>
              <a:rPr lang="en-US" altLang="ru-RU" sz="2200" dirty="0">
                <a:latin typeface="+mn-lt"/>
              </a:rPr>
              <a:t>, </a:t>
            </a:r>
            <a:r>
              <a:rPr lang="ru-RU" altLang="ru-RU" sz="2200" dirty="0">
                <a:latin typeface="+mn-lt"/>
              </a:rPr>
              <a:t>а потом вновь опускаться в глубинные </a:t>
            </a:r>
            <a:r>
              <a:rPr lang="ru-RU" altLang="ru-RU" sz="2200" b="0" dirty="0">
                <a:latin typeface="+mn-lt"/>
              </a:rPr>
              <a:t>слои</a:t>
            </a:r>
            <a:r>
              <a:rPr lang="en-US" altLang="ru-RU" sz="2200" b="0" dirty="0">
                <a:latin typeface="+mn-lt"/>
              </a:rPr>
              <a:t>: </a:t>
            </a:r>
            <a:r>
              <a:rPr lang="ru-RU" altLang="ru-RU" sz="2200" b="0" dirty="0">
                <a:latin typeface="+mn-lt"/>
              </a:rPr>
              <a:t>в результате происходит аэрация воды (насыщение ее кислородом)</a:t>
            </a:r>
            <a:r>
              <a:rPr lang="en-US" altLang="ru-RU" sz="2200" b="0" dirty="0">
                <a:latin typeface="+mn-lt"/>
              </a:rPr>
              <a:t>, </a:t>
            </a:r>
            <a:r>
              <a:rPr lang="ru-RU" altLang="ru-RU" sz="2200" b="0" dirty="0">
                <a:latin typeface="+mn-lt"/>
              </a:rPr>
              <a:t>что важно для обеспечения дыхания обитателей подводного мира</a:t>
            </a:r>
            <a:r>
              <a:rPr lang="en-US" altLang="ru-RU" sz="2200" b="0" dirty="0">
                <a:latin typeface="+mn-lt"/>
              </a:rPr>
              <a:t/>
            </a:r>
            <a:br>
              <a:rPr lang="en-US" altLang="ru-RU" sz="2200" b="0" dirty="0">
                <a:latin typeface="+mn-lt"/>
              </a:rPr>
            </a:br>
            <a:r>
              <a:rPr lang="ru-RU" altLang="ru-RU" sz="2200" b="0" dirty="0">
                <a:latin typeface="+mn-lt"/>
              </a:rPr>
              <a:t> </a:t>
            </a:r>
          </a:p>
          <a:p>
            <a:pPr>
              <a:lnSpc>
                <a:spcPct val="70000"/>
              </a:lnSpc>
              <a:defRPr/>
            </a:pPr>
            <a:endParaRPr lang="ru-RU" altLang="ru-RU" sz="700" b="0" dirty="0">
              <a:latin typeface="+mj-lt"/>
            </a:endParaRPr>
          </a:p>
        </p:txBody>
      </p:sp>
      <p:pic>
        <p:nvPicPr>
          <p:cNvPr id="60420"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52388"/>
            <a:ext cx="2605087"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421" name="Object 10"/>
          <p:cNvGraphicFramePr>
            <a:graphicFrameLocks noChangeAspect="1"/>
          </p:cNvGraphicFramePr>
          <p:nvPr/>
        </p:nvGraphicFramePr>
        <p:xfrm>
          <a:off x="9658350" y="242888"/>
          <a:ext cx="2303463" cy="2093912"/>
        </p:xfrm>
        <a:graphic>
          <a:graphicData uri="http://schemas.openxmlformats.org/presentationml/2006/ole">
            <mc:AlternateContent xmlns:mc="http://schemas.openxmlformats.org/markup-compatibility/2006">
              <mc:Choice xmlns:v="urn:schemas-microsoft-com:vml" Requires="v">
                <p:oleObj spid="_x0000_s150000" name="Image" r:id="rId4" imgW="4876190" imgH="3453968" progId="Photoshop.Image.9">
                  <p:embed/>
                </p:oleObj>
              </mc:Choice>
              <mc:Fallback>
                <p:oleObj name="Image" r:id="rId4" imgW="4876190" imgH="3453968" progId="Photoshop.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8350" y="242888"/>
                        <a:ext cx="2303463"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0422" name="Рисунок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68163" y="0"/>
            <a:ext cx="2857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Рисунок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3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25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 y="-19050"/>
            <a:ext cx="12192000" cy="1585913"/>
          </a:xfrm>
          <a:solidFill>
            <a:schemeClr val="accent2">
              <a:lumMod val="20000"/>
              <a:lumOff val="80000"/>
            </a:schemeClr>
          </a:solidFill>
        </p:spPr>
        <p:txBody>
          <a:bodyPr/>
          <a:lstStyle/>
          <a:p>
            <a:pPr>
              <a:defRPr/>
            </a:pPr>
            <a:r>
              <a:rPr lang="en-US" sz="3600" dirty="0" smtClean="0"/>
              <a:t/>
            </a:r>
            <a:br>
              <a:rPr lang="en-US" sz="3600" dirty="0" smtClean="0"/>
            </a:br>
            <a:r>
              <a:rPr lang="ru-RU" sz="2800" b="1" dirty="0">
                <a:solidFill>
                  <a:schemeClr val="accent5">
                    <a:lumMod val="75000"/>
                  </a:schemeClr>
                </a:solidFill>
              </a:rPr>
              <a:t> </a:t>
            </a:r>
            <a:r>
              <a:rPr lang="ru-RU" sz="2800" b="1" dirty="0" smtClean="0">
                <a:solidFill>
                  <a:schemeClr val="accent5">
                    <a:lumMod val="75000"/>
                  </a:schemeClr>
                </a:solidFill>
              </a:rPr>
              <a:t>                            </a:t>
            </a:r>
            <a:r>
              <a:rPr lang="ru-RU" sz="3200" b="1" dirty="0" smtClean="0">
                <a:solidFill>
                  <a:srgbClr val="9E2257"/>
                </a:solidFill>
              </a:rPr>
              <a:t>О </a:t>
            </a:r>
            <a:r>
              <a:rPr lang="ru-RU" sz="3200" b="1" dirty="0">
                <a:solidFill>
                  <a:srgbClr val="9E2257"/>
                </a:solidFill>
              </a:rPr>
              <a:t>некоторых уникальных свойствах </a:t>
            </a:r>
            <a:r>
              <a:rPr lang="ru-RU" sz="3200" b="1" dirty="0" smtClean="0">
                <a:solidFill>
                  <a:srgbClr val="9E2257"/>
                </a:solidFill>
              </a:rPr>
              <a:t>воды</a:t>
            </a:r>
            <a:r>
              <a:rPr lang="en-US" sz="3200" b="1" dirty="0">
                <a:solidFill>
                  <a:srgbClr val="9E2257"/>
                </a:solidFill>
              </a:rPr>
              <a:t/>
            </a:r>
            <a:br>
              <a:rPr lang="en-US" sz="3200" b="1" dirty="0">
                <a:solidFill>
                  <a:srgbClr val="9E2257"/>
                </a:solidFill>
              </a:rPr>
            </a:br>
            <a:r>
              <a:rPr lang="en-US" sz="1800" b="1" dirty="0" smtClean="0">
                <a:solidFill>
                  <a:srgbClr val="9E2257"/>
                </a:solidFill>
              </a:rPr>
              <a:t>        </a:t>
            </a:r>
            <a:r>
              <a:rPr lang="ru-RU" sz="1800" b="1" dirty="0" smtClean="0">
                <a:solidFill>
                  <a:schemeClr val="accent5">
                    <a:lumMod val="75000"/>
                  </a:schemeClr>
                </a:solidFill>
              </a:rPr>
              <a:t> </a:t>
            </a:r>
            <a:r>
              <a:rPr lang="en-US" sz="1800" b="1" dirty="0" smtClean="0">
                <a:solidFill>
                  <a:schemeClr val="accent5">
                    <a:lumMod val="75000"/>
                  </a:schemeClr>
                </a:solidFill>
              </a:rPr>
              <a:t>                        </a:t>
            </a:r>
            <a:r>
              <a:rPr lang="ru-RU" sz="1800" b="1" dirty="0" smtClean="0">
                <a:solidFill>
                  <a:schemeClr val="accent5">
                    <a:lumMod val="75000"/>
                  </a:schemeClr>
                </a:solidFill>
              </a:rPr>
              <a:t>  </a:t>
            </a:r>
            <a:r>
              <a:rPr lang="en-US" sz="1800" b="1" dirty="0" smtClean="0">
                <a:solidFill>
                  <a:schemeClr val="accent5">
                    <a:lumMod val="75000"/>
                  </a:schemeClr>
                </a:solidFill>
              </a:rPr>
              <a:t> </a:t>
            </a:r>
            <a:r>
              <a:rPr lang="ru-RU" sz="2400" b="1" dirty="0" smtClean="0">
                <a:solidFill>
                  <a:srgbClr val="0D0D0D"/>
                </a:solidFill>
              </a:rPr>
              <a:t>4</a:t>
            </a:r>
            <a:r>
              <a:rPr lang="ru-RU" sz="2400" b="1" dirty="0">
                <a:solidFill>
                  <a:srgbClr val="0D0D0D"/>
                </a:solidFill>
              </a:rPr>
              <a:t>)</a:t>
            </a:r>
            <a:r>
              <a:rPr lang="en-US" sz="2400" b="1" dirty="0" smtClean="0">
                <a:solidFill>
                  <a:srgbClr val="0D0D0D"/>
                </a:solidFill>
              </a:rPr>
              <a:t> </a:t>
            </a:r>
            <a:r>
              <a:rPr lang="ru-RU" sz="2400" b="1" dirty="0" smtClean="0">
                <a:solidFill>
                  <a:srgbClr val="0D0D0D"/>
                </a:solidFill>
              </a:rPr>
              <a:t>Каким образом вода влияет на формирование климата на Земле</a:t>
            </a:r>
            <a:r>
              <a:rPr lang="en-US" sz="2400" b="1" dirty="0" smtClean="0">
                <a:solidFill>
                  <a:srgbClr val="0D0D0D"/>
                </a:solidFill>
              </a:rPr>
              <a:t>?</a:t>
            </a:r>
            <a:r>
              <a:rPr lang="ru-RU" sz="2400" b="1" dirty="0" smtClean="0">
                <a:solidFill>
                  <a:srgbClr val="0D0D0D"/>
                </a:solidFill>
              </a:rPr>
              <a:t/>
            </a:r>
            <a:br>
              <a:rPr lang="ru-RU" sz="2400" b="1" dirty="0" smtClean="0">
                <a:solidFill>
                  <a:srgbClr val="0D0D0D"/>
                </a:solidFill>
              </a:rPr>
            </a:br>
            <a:r>
              <a:rPr lang="ru-RU" sz="2400" b="1" dirty="0">
                <a:solidFill>
                  <a:srgbClr val="0D0D0D"/>
                </a:solidFill>
              </a:rPr>
              <a:t> </a:t>
            </a:r>
            <a:r>
              <a:rPr lang="ru-RU" sz="2400" b="1" dirty="0" smtClean="0">
                <a:solidFill>
                  <a:srgbClr val="0D0D0D"/>
                </a:solidFill>
              </a:rPr>
              <a:t>            </a:t>
            </a:r>
            <a:r>
              <a:rPr lang="en-US" sz="2400" b="1" dirty="0" smtClean="0">
                <a:solidFill>
                  <a:srgbClr val="0D0D0D"/>
                </a:solidFill>
              </a:rPr>
              <a:t>                      5</a:t>
            </a:r>
            <a:r>
              <a:rPr lang="ru-RU" sz="2400" b="1" dirty="0" smtClean="0">
                <a:solidFill>
                  <a:srgbClr val="0D0D0D"/>
                </a:solidFill>
              </a:rPr>
              <a:t>)</a:t>
            </a:r>
            <a:r>
              <a:rPr lang="en-US" sz="2400" b="1" dirty="0" smtClean="0">
                <a:solidFill>
                  <a:srgbClr val="0D0D0D"/>
                </a:solidFill>
              </a:rPr>
              <a:t> </a:t>
            </a:r>
            <a:r>
              <a:rPr lang="ru-RU" sz="2400" b="1" dirty="0" smtClean="0">
                <a:solidFill>
                  <a:srgbClr val="0D0D0D"/>
                </a:solidFill>
              </a:rPr>
              <a:t>Как вода регулирует температуру нашего тела</a:t>
            </a:r>
            <a:r>
              <a:rPr lang="en-US" sz="2400" b="1" dirty="0" smtClean="0">
                <a:solidFill>
                  <a:srgbClr val="0D0D0D"/>
                </a:solidFill>
              </a:rPr>
              <a:t>?</a:t>
            </a:r>
            <a:r>
              <a:rPr lang="ru-RU" sz="2400" b="1" dirty="0" smtClean="0">
                <a:solidFill>
                  <a:srgbClr val="0D0D0D"/>
                </a:solidFill>
              </a:rPr>
              <a:t> </a:t>
            </a:r>
            <a:r>
              <a:rPr lang="en-US" sz="2400" b="1" dirty="0" smtClean="0">
                <a:solidFill>
                  <a:srgbClr val="0D0D0D"/>
                </a:solidFill>
              </a:rPr>
              <a:t>                                                                                                          </a:t>
            </a:r>
            <a:r>
              <a:rPr lang="en-US" sz="1800" b="1" dirty="0" smtClean="0">
                <a:solidFill>
                  <a:srgbClr val="0D0D0D"/>
                </a:solidFill>
              </a:rPr>
              <a:t/>
            </a:r>
            <a:br>
              <a:rPr lang="en-US" sz="1800" b="1" dirty="0" smtClean="0">
                <a:solidFill>
                  <a:srgbClr val="0D0D0D"/>
                </a:solidFill>
              </a:rPr>
            </a:br>
            <a:r>
              <a:rPr lang="en-US" sz="1800" b="1" dirty="0">
                <a:solidFill>
                  <a:srgbClr val="0D0D0D"/>
                </a:solidFill>
              </a:rPr>
              <a:t> </a:t>
            </a:r>
            <a:r>
              <a:rPr lang="en-US" sz="1800" b="1" dirty="0" smtClean="0">
                <a:solidFill>
                  <a:srgbClr val="0D0D0D"/>
                </a:solidFill>
              </a:rPr>
              <a:t>            </a:t>
            </a:r>
            <a:r>
              <a:rPr lang="en-US" sz="2400" b="1" dirty="0" smtClean="0">
                <a:solidFill>
                  <a:srgbClr val="0D0D0D"/>
                </a:solidFill>
              </a:rPr>
              <a:t>             </a:t>
            </a:r>
            <a:br>
              <a:rPr lang="en-US" sz="2400" b="1" dirty="0" smtClean="0">
                <a:solidFill>
                  <a:srgbClr val="0D0D0D"/>
                </a:solidFill>
              </a:rPr>
            </a:br>
            <a:endParaRPr lang="ru-RU" sz="2400" b="1" dirty="0">
              <a:solidFill>
                <a:srgbClr val="0D0D0D"/>
              </a:solidFill>
            </a:endParaRPr>
          </a:p>
        </p:txBody>
      </p:sp>
      <p:sp>
        <p:nvSpPr>
          <p:cNvPr id="61443" name="Заголовок 1"/>
          <p:cNvSpPr>
            <a:spLocks noGrp="1"/>
          </p:cNvSpPr>
          <p:nvPr>
            <p:ph type="title"/>
          </p:nvPr>
        </p:nvSpPr>
        <p:spPr>
          <a:xfrm>
            <a:off x="384175" y="2198688"/>
            <a:ext cx="11807825" cy="4659312"/>
          </a:xfrm>
        </p:spPr>
        <p:txBody>
          <a:bodyPr/>
          <a:lstStyle/>
          <a:p>
            <a:r>
              <a:rPr lang="ru-RU" altLang="ru-RU" sz="2400" smtClean="0"/>
              <a:t/>
            </a:r>
            <a:br>
              <a:rPr lang="ru-RU" altLang="ru-RU" sz="2400" smtClean="0"/>
            </a:br>
            <a:r>
              <a:rPr lang="en-US" altLang="ru-RU" sz="2400" smtClean="0"/>
              <a:t/>
            </a:r>
            <a:br>
              <a:rPr lang="en-US" altLang="ru-RU" sz="2400" smtClean="0"/>
            </a:br>
            <a:endParaRPr lang="ru-RU" altLang="ru-RU" sz="2400" smtClean="0"/>
          </a:p>
        </p:txBody>
      </p:sp>
      <p:sp>
        <p:nvSpPr>
          <p:cNvPr id="61444" name="Подзаголовок 2"/>
          <p:cNvSpPr txBox="1">
            <a:spLocks/>
          </p:cNvSpPr>
          <p:nvPr/>
        </p:nvSpPr>
        <p:spPr bwMode="auto">
          <a:xfrm>
            <a:off x="0" y="1393825"/>
            <a:ext cx="12192000" cy="5464175"/>
          </a:xfrm>
          <a:prstGeom prst="rect">
            <a:avLst/>
          </a:prstGeom>
          <a:solidFill>
            <a:srgbClr val="FFF7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70000"/>
              </a:lnSpc>
              <a:spcBef>
                <a:spcPct val="0"/>
              </a:spcBef>
            </a:pPr>
            <a:endParaRPr lang="ru-RU" altLang="ru-RU" sz="1800" b="0" dirty="0"/>
          </a:p>
          <a:p>
            <a:pPr>
              <a:lnSpc>
                <a:spcPct val="70000"/>
              </a:lnSpc>
              <a:spcBef>
                <a:spcPct val="0"/>
              </a:spcBef>
            </a:pPr>
            <a:endParaRPr lang="ru-RU" altLang="ru-RU" sz="1800" b="0" dirty="0"/>
          </a:p>
          <a:p>
            <a:pPr>
              <a:lnSpc>
                <a:spcPct val="70000"/>
              </a:lnSpc>
              <a:spcBef>
                <a:spcPct val="0"/>
              </a:spcBef>
            </a:pPr>
            <a:r>
              <a:rPr lang="ru-RU" altLang="ru-RU" sz="1800" b="0" dirty="0"/>
              <a:t> </a:t>
            </a:r>
            <a:r>
              <a:rPr lang="ru-RU" altLang="ru-RU" sz="2000" b="0" dirty="0"/>
              <a:t>Молекулы имеют внутреннюю структуру, состоящую из атомов, которые могут различными способами колебаться в молекулах. Кинетическая энергия, запасенная в этих внутренних колебаниях отвечает не только за температуру вещества, но и за его теплоемкость</a:t>
            </a:r>
            <a:endParaRPr lang="en-US" altLang="ru-RU" sz="2000" b="0" dirty="0"/>
          </a:p>
          <a:p>
            <a:pPr>
              <a:lnSpc>
                <a:spcPct val="70000"/>
              </a:lnSpc>
              <a:spcBef>
                <a:spcPct val="0"/>
              </a:spcBef>
            </a:pPr>
            <a:r>
              <a:rPr lang="en-US" altLang="ru-RU" sz="2000" b="0" dirty="0"/>
              <a:t>  </a:t>
            </a:r>
            <a:r>
              <a:rPr lang="ru-RU" altLang="ru-RU" sz="2000" dirty="0"/>
              <a:t>Но теплоемкость воды чрезвычайно велика</a:t>
            </a:r>
            <a:r>
              <a:rPr lang="en-US" altLang="ru-RU" sz="2000" b="0" dirty="0"/>
              <a:t>.</a:t>
            </a:r>
            <a:r>
              <a:rPr lang="en-US" altLang="ru-RU" sz="2000" b="0" dirty="0">
                <a:solidFill>
                  <a:srgbClr val="FF0000"/>
                </a:solidFill>
              </a:rPr>
              <a:t> </a:t>
            </a:r>
            <a:r>
              <a:rPr lang="ru-RU" altLang="ru-RU" sz="2000" b="0" dirty="0"/>
              <a:t>Вода способна удерживать большое количество тепла</a:t>
            </a:r>
            <a:r>
              <a:rPr lang="en-US" altLang="ru-RU" sz="2000" b="0" dirty="0"/>
              <a:t>,</a:t>
            </a:r>
            <a:r>
              <a:rPr lang="ru-RU" altLang="ru-RU" sz="2000" b="0" dirty="0"/>
              <a:t> не нагреваясь сильно при этом</a:t>
            </a:r>
            <a:r>
              <a:rPr lang="en-US" altLang="ru-RU" sz="2000" b="0" dirty="0"/>
              <a:t>,</a:t>
            </a:r>
            <a:r>
              <a:rPr lang="ru-RU" altLang="ru-RU" sz="2000" b="0" dirty="0"/>
              <a:t> в отличие от других веществ</a:t>
            </a:r>
            <a:r>
              <a:rPr lang="en-US" altLang="ru-RU" sz="2000" b="0" dirty="0"/>
              <a:t>. </a:t>
            </a:r>
            <a:r>
              <a:rPr lang="ru-RU" altLang="ru-RU" sz="2000" b="0" dirty="0"/>
              <a:t>Для нагревания 1 кг воды на 1 </a:t>
            </a:r>
            <a:r>
              <a:rPr lang="ru-RU" altLang="ru-RU" sz="2000" b="0" baseline="30000" dirty="0" err="1"/>
              <a:t>о</a:t>
            </a:r>
            <a:r>
              <a:rPr lang="ru-RU" altLang="ru-RU" sz="2000" b="0" dirty="0" err="1"/>
              <a:t>С</a:t>
            </a:r>
            <a:r>
              <a:rPr lang="ru-RU" altLang="ru-RU" sz="2000" b="0" dirty="0"/>
              <a:t> требуется в десятки раз больше энергии</a:t>
            </a:r>
            <a:r>
              <a:rPr lang="en-US" altLang="ru-RU" sz="2000" b="0" dirty="0"/>
              <a:t>, </a:t>
            </a:r>
            <a:r>
              <a:rPr lang="ru-RU" altLang="ru-RU" sz="2000" b="0" dirty="0"/>
              <a:t>чем для других веществ</a:t>
            </a:r>
            <a:r>
              <a:rPr lang="en-US" altLang="ru-RU" sz="2000" b="0" dirty="0"/>
              <a:t>, </a:t>
            </a:r>
            <a:r>
              <a:rPr lang="ru-RU" altLang="ru-RU" sz="2000" b="0" dirty="0"/>
              <a:t>а при охлаждении воды на 1</a:t>
            </a:r>
            <a:r>
              <a:rPr lang="ru-RU" altLang="ru-RU" sz="2000" b="0" baseline="30000" dirty="0"/>
              <a:t>о</a:t>
            </a:r>
            <a:r>
              <a:rPr lang="ru-RU" altLang="ru-RU" sz="2000" b="0" dirty="0"/>
              <a:t>С выделяется та же энергия – 4200 Дж</a:t>
            </a:r>
            <a:r>
              <a:rPr lang="en-US" altLang="ru-RU" sz="2000" b="0" dirty="0"/>
              <a:t>.</a:t>
            </a:r>
            <a:r>
              <a:rPr lang="ru-RU" altLang="ru-RU" sz="2000" b="0" dirty="0"/>
              <a:t> </a:t>
            </a:r>
            <a:r>
              <a:rPr lang="ru-RU" altLang="ru-RU" sz="2000" dirty="0"/>
              <a:t>Мировой океан медленно нагревается и медленно остывает</a:t>
            </a:r>
            <a:r>
              <a:rPr lang="en-US" altLang="ru-RU" sz="2000" dirty="0"/>
              <a:t>, </a:t>
            </a:r>
            <a:r>
              <a:rPr lang="ru-RU" altLang="ru-RU" sz="2000" dirty="0"/>
              <a:t>что обеспечивает определенный температурный интервал на Земле</a:t>
            </a:r>
            <a:r>
              <a:rPr lang="en-US" altLang="ru-RU" sz="2000" dirty="0"/>
              <a:t>, </a:t>
            </a:r>
            <a:r>
              <a:rPr lang="ru-RU" altLang="ru-RU" sz="2000" dirty="0"/>
              <a:t>приемлемый для жизни на нашей планете</a:t>
            </a:r>
            <a:r>
              <a:rPr lang="en-US" altLang="ru-RU" sz="2000" dirty="0"/>
              <a:t> </a:t>
            </a:r>
            <a:r>
              <a:rPr lang="en-US" altLang="ru-RU" sz="2000" b="0" dirty="0"/>
              <a:t>(</a:t>
            </a:r>
            <a:r>
              <a:rPr lang="ru-RU" altLang="ru-RU" sz="2000" b="0" dirty="0"/>
              <a:t>летом земля не перегревается</a:t>
            </a:r>
            <a:r>
              <a:rPr lang="en-US" altLang="ru-RU" sz="2000" b="0" dirty="0"/>
              <a:t>, </a:t>
            </a:r>
            <a:r>
              <a:rPr lang="ru-RU" altLang="ru-RU" sz="2000" b="0" dirty="0"/>
              <a:t>а зимой – континенты снабжаются теплом</a:t>
            </a:r>
            <a:r>
              <a:rPr lang="en-US" altLang="ru-RU" sz="2000" b="0" dirty="0"/>
              <a:t>; </a:t>
            </a:r>
            <a:r>
              <a:rPr lang="ru-RU" altLang="ru-RU" sz="2000" b="0" dirty="0"/>
              <a:t>нет резких перепад температур и при смене дня и ночи)</a:t>
            </a:r>
            <a:r>
              <a:rPr lang="en-US" altLang="ru-RU" sz="2000" b="0" dirty="0"/>
              <a:t>:</a:t>
            </a:r>
            <a:r>
              <a:rPr lang="ru-RU" altLang="ru-RU" sz="2000" b="0" dirty="0"/>
              <a:t> т</a:t>
            </a:r>
            <a:r>
              <a:rPr lang="en-US" altLang="ru-RU" sz="2000" b="0" dirty="0"/>
              <a:t>.</a:t>
            </a:r>
            <a:r>
              <a:rPr lang="ru-RU" altLang="ru-RU" sz="2000" b="0" dirty="0"/>
              <a:t>о</a:t>
            </a:r>
            <a:r>
              <a:rPr lang="en-US" altLang="ru-RU" sz="2000" b="0" dirty="0"/>
              <a:t>. </a:t>
            </a:r>
            <a:r>
              <a:rPr lang="ru-RU" altLang="ru-RU" sz="2000" b="0" dirty="0"/>
              <a:t> вода влияет на формирование климата на планете</a:t>
            </a:r>
            <a:r>
              <a:rPr lang="en-US" altLang="ru-RU" sz="2000" b="0" dirty="0"/>
              <a:t>,</a:t>
            </a:r>
            <a:r>
              <a:rPr lang="ru-RU" altLang="ru-RU" sz="2000" b="0" dirty="0"/>
              <a:t> а «работа» Мирового океана при этом уподобляется работе термостата</a:t>
            </a:r>
            <a:r>
              <a:rPr lang="en-US" altLang="ru-RU" sz="2000" b="0" dirty="0"/>
              <a:t>.</a:t>
            </a:r>
            <a:r>
              <a:rPr lang="ru-RU" altLang="ru-RU" sz="2000" b="0" dirty="0"/>
              <a:t> Причины этого – наличие огромной массы воды на нашей планете</a:t>
            </a:r>
            <a:r>
              <a:rPr lang="en-US" altLang="ru-RU" sz="2000" b="0" dirty="0"/>
              <a:t>,</a:t>
            </a:r>
            <a:r>
              <a:rPr lang="ru-RU" altLang="ru-RU" sz="2000" b="0" dirty="0"/>
              <a:t> и</a:t>
            </a:r>
            <a:r>
              <a:rPr lang="en-US" altLang="ru-RU" sz="2000" b="0" dirty="0"/>
              <a:t> -</a:t>
            </a:r>
            <a:r>
              <a:rPr lang="ru-RU" altLang="ru-RU" sz="2000" b="0" dirty="0"/>
              <a:t>  в возможностях воды в огромной своей массе образовывать суммарное огромное количество водородных связей между молекулами</a:t>
            </a:r>
            <a:r>
              <a:rPr lang="en-US" altLang="ru-RU" sz="2000" b="0" dirty="0"/>
              <a:t>. </a:t>
            </a:r>
            <a:r>
              <a:rPr lang="ru-RU" altLang="ru-RU" sz="2000" b="0" dirty="0"/>
              <a:t>При образовании химических связей энергия выделяется</a:t>
            </a:r>
            <a:r>
              <a:rPr lang="en-US" altLang="ru-RU" sz="2000" b="0" dirty="0"/>
              <a:t>, </a:t>
            </a:r>
            <a:r>
              <a:rPr lang="ru-RU" altLang="ru-RU" sz="2000" b="0" dirty="0"/>
              <a:t>при разрушении их – поглощается</a:t>
            </a:r>
            <a:r>
              <a:rPr lang="en-US" altLang="ru-RU" sz="2000" b="0" dirty="0"/>
              <a:t>. </a:t>
            </a:r>
            <a:r>
              <a:rPr lang="ru-RU" altLang="ru-RU" sz="2000" b="0" dirty="0"/>
              <a:t>Эти процессы находятся в динамическом равновесии в определенных интервалах</a:t>
            </a:r>
            <a:r>
              <a:rPr lang="en-US" altLang="ru-RU" sz="2000" b="0" dirty="0"/>
              <a:t> </a:t>
            </a:r>
            <a:r>
              <a:rPr lang="ru-RU" altLang="ru-RU" sz="2000" b="0" dirty="0"/>
              <a:t>температуры и давления </a:t>
            </a:r>
            <a:r>
              <a:rPr lang="en-US" altLang="ru-RU" sz="2000" b="0" dirty="0"/>
              <a:t>(</a:t>
            </a:r>
            <a:r>
              <a:rPr lang="ru-RU" altLang="ru-RU" sz="2000" b="0" dirty="0"/>
              <a:t>круговорот воды в природе – следствие этих процессов)</a:t>
            </a:r>
          </a:p>
          <a:p>
            <a:pPr>
              <a:lnSpc>
                <a:spcPct val="70000"/>
              </a:lnSpc>
              <a:spcBef>
                <a:spcPct val="0"/>
              </a:spcBef>
            </a:pPr>
            <a:r>
              <a:rPr lang="ru-RU" altLang="ru-RU" sz="2000" dirty="0"/>
              <a:t> </a:t>
            </a:r>
            <a:r>
              <a:rPr lang="en-US" altLang="ru-RU" sz="2000" dirty="0"/>
              <a:t> </a:t>
            </a:r>
            <a:r>
              <a:rPr lang="ru-RU" altLang="ru-RU" sz="2000" dirty="0"/>
              <a:t>Высокая теплоемкость</a:t>
            </a:r>
            <a:r>
              <a:rPr lang="ru-RU" altLang="ru-RU" sz="2000" dirty="0">
                <a:solidFill>
                  <a:srgbClr val="FF0000"/>
                </a:solidFill>
              </a:rPr>
              <a:t>*</a:t>
            </a:r>
            <a:r>
              <a:rPr lang="ru-RU" altLang="ru-RU" sz="2000" dirty="0"/>
              <a:t> воды помогает регулировать и температуру нашего тела</a:t>
            </a:r>
            <a:r>
              <a:rPr lang="en-US" altLang="ru-RU" sz="2000" dirty="0"/>
              <a:t> </a:t>
            </a:r>
            <a:r>
              <a:rPr lang="en-US" altLang="ru-RU" sz="2000" b="0" dirty="0"/>
              <a:t>–</a:t>
            </a:r>
            <a:r>
              <a:rPr lang="ru-RU" altLang="ru-RU" sz="2000" b="0" dirty="0"/>
              <a:t> вода</a:t>
            </a:r>
            <a:r>
              <a:rPr lang="en-US" altLang="ru-RU" sz="2000" b="0" dirty="0"/>
              <a:t> </a:t>
            </a:r>
            <a:r>
              <a:rPr lang="ru-RU" altLang="ru-RU" sz="2000" b="0" dirty="0"/>
              <a:t>не допускает</a:t>
            </a:r>
            <a:r>
              <a:rPr lang="en-US" altLang="ru-RU" sz="2000" b="0" dirty="0"/>
              <a:t>, </a:t>
            </a:r>
            <a:r>
              <a:rPr lang="ru-RU" altLang="ru-RU" sz="2000" b="0" dirty="0"/>
              <a:t>как значительного перегрева</a:t>
            </a:r>
            <a:r>
              <a:rPr lang="en-US" altLang="ru-RU" sz="2000" b="0" dirty="0"/>
              <a:t>, </a:t>
            </a:r>
            <a:r>
              <a:rPr lang="ru-RU" altLang="ru-RU" sz="2000" b="0" dirty="0"/>
              <a:t>так и переохлаждения его (по причине</a:t>
            </a:r>
            <a:r>
              <a:rPr lang="en-US" altLang="ru-RU" sz="2000" b="0" dirty="0"/>
              <a:t>,</a:t>
            </a:r>
            <a:r>
              <a:rPr lang="ru-RU" altLang="ru-RU" sz="2000" b="0" dirty="0"/>
              <a:t> указанной пунктом выше)</a:t>
            </a:r>
            <a:r>
              <a:rPr lang="en-US" altLang="ru-RU" sz="2000" b="0" dirty="0"/>
              <a:t>. </a:t>
            </a:r>
            <a:r>
              <a:rPr lang="ru-RU" altLang="ru-RU" sz="2000" b="0" dirty="0"/>
              <a:t>Так</a:t>
            </a:r>
            <a:r>
              <a:rPr lang="en-US" altLang="ru-RU" sz="2000" b="0" dirty="0"/>
              <a:t>, </a:t>
            </a:r>
            <a:r>
              <a:rPr lang="ru-RU" altLang="ru-RU" sz="2000" b="0" dirty="0"/>
              <a:t>например</a:t>
            </a:r>
            <a:r>
              <a:rPr lang="en-US" altLang="ru-RU" sz="2000" b="0" dirty="0"/>
              <a:t>,</a:t>
            </a:r>
            <a:r>
              <a:rPr lang="ru-RU" altLang="ru-RU" sz="2000" b="0" dirty="0"/>
              <a:t> при интенсивной мышечной нагрузке излишки тепла идут на подогрев воды в организме</a:t>
            </a:r>
            <a:r>
              <a:rPr lang="en-US" altLang="ru-RU" sz="2000" b="0" dirty="0"/>
              <a:t>, </a:t>
            </a:r>
            <a:r>
              <a:rPr lang="ru-RU" altLang="ru-RU" sz="2000" b="0" dirty="0"/>
              <a:t>вода испаряется</a:t>
            </a:r>
            <a:r>
              <a:rPr lang="en-US" altLang="ru-RU" sz="2000" b="0" dirty="0"/>
              <a:t> </a:t>
            </a:r>
            <a:r>
              <a:rPr lang="ru-RU" altLang="ru-RU" sz="2000" b="0" dirty="0"/>
              <a:t>(человек потеет) -</a:t>
            </a:r>
            <a:r>
              <a:rPr lang="en-US" altLang="ru-RU" sz="2000" b="0" dirty="0"/>
              <a:t> </a:t>
            </a:r>
            <a:r>
              <a:rPr lang="ru-RU" altLang="ru-RU" sz="2000" b="0" dirty="0"/>
              <a:t>тело охлаждается (вода обладает аномально высокой температурой испарения)</a:t>
            </a:r>
            <a:r>
              <a:rPr lang="en-US" altLang="ru-RU" sz="2000" b="0" dirty="0"/>
              <a:t>.</a:t>
            </a:r>
            <a:r>
              <a:rPr lang="ru-RU" altLang="ru-RU" sz="2000" b="0" dirty="0"/>
              <a:t> При переохлаждении же – (в конечном итоге) - испарение уменьшается - тело согревается</a:t>
            </a:r>
          </a:p>
          <a:p>
            <a:pPr>
              <a:lnSpc>
                <a:spcPct val="70000"/>
              </a:lnSpc>
              <a:spcBef>
                <a:spcPct val="0"/>
              </a:spcBef>
            </a:pPr>
            <a:r>
              <a:rPr lang="en-US" altLang="ru-RU" sz="2000" b="0" dirty="0">
                <a:cs typeface="Times New Roman" panose="02020603050405020304" pitchFamily="18" charset="0"/>
              </a:rPr>
              <a:t> </a:t>
            </a:r>
            <a:r>
              <a:rPr lang="ru-RU" altLang="ru-RU" sz="2000" dirty="0">
                <a:cs typeface="Times New Roman" panose="02020603050405020304" pitchFamily="18" charset="0"/>
              </a:rPr>
              <a:t>Высокая теплопроводность воды </a:t>
            </a:r>
            <a:r>
              <a:rPr lang="ru-RU" altLang="ru-RU" sz="2000" b="0" dirty="0">
                <a:cs typeface="Times New Roman" panose="02020603050405020304" pitchFamily="18" charset="0"/>
              </a:rPr>
              <a:t>также помогает организму бороться с перегревом</a:t>
            </a:r>
            <a:r>
              <a:rPr lang="en-US" altLang="ru-RU" sz="2000" b="0" dirty="0">
                <a:cs typeface="Times New Roman" panose="02020603050405020304" pitchFamily="18" charset="0"/>
              </a:rPr>
              <a:t>. </a:t>
            </a:r>
            <a:r>
              <a:rPr lang="ru-RU" altLang="ru-RU" sz="2000" b="0" dirty="0">
                <a:cs typeface="Times New Roman" panose="02020603050405020304" pitchFamily="18" charset="0"/>
              </a:rPr>
              <a:t>Если бы эта физическая константа имела бы небольшое значение по величине</a:t>
            </a:r>
            <a:r>
              <a:rPr lang="en-US" altLang="ru-RU" sz="2000" b="0" dirty="0">
                <a:cs typeface="Times New Roman" panose="02020603050405020304" pitchFamily="18" charset="0"/>
              </a:rPr>
              <a:t>, </a:t>
            </a:r>
            <a:r>
              <a:rPr lang="ru-RU" altLang="ru-RU" sz="2000" b="0" dirty="0">
                <a:cs typeface="Times New Roman" panose="02020603050405020304" pitchFamily="18" charset="0"/>
              </a:rPr>
              <a:t>то выделяемое в процессе  интенсивной физической нагрузки тепло</a:t>
            </a:r>
            <a:r>
              <a:rPr lang="en-US" altLang="ru-RU" sz="2000" b="0" dirty="0">
                <a:cs typeface="Times New Roman" panose="02020603050405020304" pitchFamily="18" charset="0"/>
              </a:rPr>
              <a:t>,</a:t>
            </a:r>
            <a:r>
              <a:rPr lang="ru-RU" altLang="ru-RU" sz="2000" b="0" dirty="0">
                <a:cs typeface="Times New Roman" panose="02020603050405020304" pitchFamily="18" charset="0"/>
              </a:rPr>
              <a:t> не передавалось бы так хорошо из глубины тела на его поверхность</a:t>
            </a:r>
            <a:endParaRPr lang="ru-RU" altLang="ru-RU" sz="2000" b="0" dirty="0"/>
          </a:p>
          <a:p>
            <a:pPr>
              <a:lnSpc>
                <a:spcPct val="70000"/>
              </a:lnSpc>
              <a:spcBef>
                <a:spcPct val="0"/>
              </a:spcBef>
              <a:buFont typeface="Arial" panose="020B0604020202020204" pitchFamily="34" charset="0"/>
              <a:buNone/>
            </a:pPr>
            <a:r>
              <a:rPr lang="ru-RU" altLang="ru-RU" sz="2000" b="0" dirty="0">
                <a:cs typeface="Times New Roman" panose="02020603050405020304" pitchFamily="18" charset="0"/>
              </a:rPr>
              <a:t>    </a:t>
            </a:r>
            <a:endParaRPr lang="ru-RU" altLang="ru-RU" sz="2000" b="0" dirty="0"/>
          </a:p>
        </p:txBody>
      </p:sp>
      <p:pic>
        <p:nvPicPr>
          <p:cNvPr id="61445"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68488"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8800" y="-34925"/>
            <a:ext cx="149225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Рисунок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Рисунок 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923713" y="-96838"/>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725" y="0"/>
            <a:ext cx="12277725" cy="603250"/>
          </a:xfrm>
          <a:solidFill>
            <a:schemeClr val="accent1">
              <a:lumMod val="20000"/>
              <a:lumOff val="80000"/>
            </a:schemeClr>
          </a:solidFill>
        </p:spPr>
        <p:txBody>
          <a:bodyPr/>
          <a:lstStyle/>
          <a:p>
            <a:pPr>
              <a:defRPr/>
            </a:pPr>
            <a:r>
              <a:rPr lang="ru-RU" dirty="0" smtClean="0"/>
              <a:t>                                </a:t>
            </a:r>
            <a:r>
              <a:rPr lang="en-US" dirty="0" smtClean="0"/>
              <a:t>   </a:t>
            </a:r>
            <a:r>
              <a:rPr lang="ru-RU" sz="2800" b="1" dirty="0" smtClean="0">
                <a:solidFill>
                  <a:schemeClr val="accent5">
                    <a:lumMod val="75000"/>
                  </a:schemeClr>
                </a:solidFill>
              </a:rPr>
              <a:t>Содержание - 1</a:t>
            </a:r>
            <a:endParaRPr lang="ru-RU" sz="2800" b="1" dirty="0">
              <a:solidFill>
                <a:schemeClr val="accent5">
                  <a:lumMod val="75000"/>
                </a:schemeClr>
              </a:solidFill>
            </a:endParaRPr>
          </a:p>
        </p:txBody>
      </p:sp>
      <p:sp>
        <p:nvSpPr>
          <p:cNvPr id="3" name="Объект 2"/>
          <p:cNvSpPr>
            <a:spLocks noGrp="1"/>
          </p:cNvSpPr>
          <p:nvPr>
            <p:ph idx="1"/>
          </p:nvPr>
        </p:nvSpPr>
        <p:spPr>
          <a:xfrm>
            <a:off x="838200" y="603250"/>
            <a:ext cx="11353800" cy="6254750"/>
          </a:xfrm>
        </p:spPr>
        <p:txBody>
          <a:bodyPr/>
          <a:lstStyle/>
          <a:p>
            <a:pPr marL="514350" indent="-514350">
              <a:buFont typeface="Arial" panose="020B0604020202020204" pitchFamily="34" charset="0"/>
              <a:buAutoNum type="arabicPeriod"/>
              <a:defRPr/>
            </a:pPr>
            <a:r>
              <a:rPr lang="ru-RU" altLang="ru-RU" sz="1600" b="1" dirty="0" smtClean="0">
                <a:hlinkClick r:id="rId2" action="ppaction://hlinksldjump"/>
              </a:rPr>
              <a:t>Распространение </a:t>
            </a:r>
            <a:r>
              <a:rPr lang="ru-RU" altLang="ru-RU" sz="1600" b="1" dirty="0">
                <a:hlinkClick r:id="rId2" action="ppaction://hlinksldjump"/>
              </a:rPr>
              <a:t>воды </a:t>
            </a:r>
            <a:r>
              <a:rPr lang="ru-RU" altLang="ru-RU" sz="1600" b="1" dirty="0" smtClean="0">
                <a:hlinkClick r:id="rId2" action="ppaction://hlinksldjump"/>
              </a:rPr>
              <a:t>на Земле</a:t>
            </a:r>
            <a:r>
              <a:rPr lang="en-US" altLang="ru-RU" sz="1600" b="1" dirty="0" smtClean="0">
                <a:hlinkClick r:id="rId2" action="ppaction://hlinksldjump"/>
              </a:rPr>
              <a:t>   9 (</a:t>
            </a:r>
            <a:r>
              <a:rPr lang="ru-RU" altLang="ru-RU" sz="1600" b="1" dirty="0" smtClean="0">
                <a:hlinkClick r:id="rId2" action="ppaction://hlinksldjump"/>
              </a:rPr>
              <a:t>номер слайда</a:t>
            </a:r>
            <a:r>
              <a:rPr lang="en-US" altLang="ru-RU" sz="1600" b="1" dirty="0">
                <a:hlinkClick r:id="rId2" action="ppaction://hlinksldjump"/>
              </a:rPr>
              <a:t>)</a:t>
            </a:r>
            <a:r>
              <a:rPr lang="ru-RU" altLang="ru-RU" sz="1600" b="1" dirty="0" smtClean="0">
                <a:hlinkClick r:id="rId2" action="ppaction://hlinksldjump"/>
              </a:rPr>
              <a:t>   </a:t>
            </a:r>
            <a:endParaRPr lang="ru-RU" altLang="ru-RU" sz="1600" b="1" dirty="0" smtClean="0"/>
          </a:p>
          <a:p>
            <a:pPr marL="514350" indent="-514350">
              <a:buFont typeface="Arial" panose="020B0604020202020204" pitchFamily="34" charset="0"/>
              <a:buAutoNum type="arabicPeriod"/>
              <a:defRPr/>
            </a:pPr>
            <a:r>
              <a:rPr lang="ru-RU" altLang="ru-RU" sz="1600" b="1" dirty="0" smtClean="0">
                <a:hlinkClick r:id="rId3" action="ppaction://hlinksldjump"/>
              </a:rPr>
              <a:t>Внеземная вода    </a:t>
            </a:r>
            <a:r>
              <a:rPr lang="en-US" altLang="ru-RU" sz="1600" b="1" dirty="0" smtClean="0">
                <a:hlinkClick r:id="rId3" action="ppaction://hlinksldjump"/>
              </a:rPr>
              <a:t>10</a:t>
            </a:r>
            <a:endParaRPr lang="ru-RU" altLang="ru-RU" sz="1600" b="1" dirty="0" smtClean="0"/>
          </a:p>
          <a:p>
            <a:pPr marL="514350" indent="-514350">
              <a:buFont typeface="Arial" panose="020B0604020202020204" pitchFamily="34" charset="0"/>
              <a:buAutoNum type="arabicPeriod"/>
              <a:defRPr/>
            </a:pPr>
            <a:r>
              <a:rPr lang="ru-RU" altLang="ru-RU" sz="1600" b="1" dirty="0" smtClean="0">
                <a:hlinkClick r:id="rId4" action="ppaction://hlinksldjump"/>
              </a:rPr>
              <a:t>Сколько соленой и пресной воды на Земле </a:t>
            </a:r>
            <a:r>
              <a:rPr lang="en-US" altLang="ru-RU" sz="1600" b="1" dirty="0" smtClean="0">
                <a:hlinkClick r:id="rId4" action="ppaction://hlinksldjump"/>
              </a:rPr>
              <a:t> </a:t>
            </a:r>
            <a:r>
              <a:rPr lang="ru-RU" altLang="ru-RU" sz="1600" b="1" dirty="0" smtClean="0">
                <a:hlinkClick r:id="rId4" action="ppaction://hlinksldjump"/>
              </a:rPr>
              <a:t> </a:t>
            </a:r>
            <a:r>
              <a:rPr lang="ru-RU" altLang="ru-RU" sz="1600" b="1" dirty="0" smtClean="0">
                <a:solidFill>
                  <a:srgbClr val="FF0000"/>
                </a:solidFill>
                <a:hlinkClick r:id="rId4" action="ppaction://hlinksldjump"/>
              </a:rPr>
              <a:t> </a:t>
            </a:r>
            <a:r>
              <a:rPr lang="en-US" altLang="ru-RU" sz="1600" b="1" dirty="0" smtClean="0">
                <a:hlinkClick r:id="rId4" action="ppaction://hlinksldjump"/>
              </a:rPr>
              <a:t>11</a:t>
            </a:r>
            <a:endParaRPr lang="ru-RU" altLang="ru-RU" sz="1600" b="1" dirty="0" smtClean="0"/>
          </a:p>
          <a:p>
            <a:pPr marL="514350" indent="-514350">
              <a:buFont typeface="Arial" panose="020B0604020202020204" pitchFamily="34" charset="0"/>
              <a:buAutoNum type="arabicPeriod"/>
              <a:defRPr/>
            </a:pPr>
            <a:r>
              <a:rPr lang="ru-RU" altLang="ru-RU" sz="1600" b="1" dirty="0" smtClean="0">
                <a:hlinkClick r:id="rId5" action="ppaction://hlinksldjump"/>
              </a:rPr>
              <a:t>Сколько воды в растительных и животных организмах  </a:t>
            </a:r>
            <a:r>
              <a:rPr lang="en-US" altLang="ru-RU" sz="1600" b="1" dirty="0" smtClean="0">
                <a:hlinkClick r:id="rId5" action="ppaction://hlinksldjump"/>
              </a:rPr>
              <a:t> 12</a:t>
            </a:r>
            <a:endParaRPr lang="ru-RU" altLang="ru-RU" sz="1600" b="1" dirty="0" smtClean="0"/>
          </a:p>
          <a:p>
            <a:pPr marL="514350" indent="-514350">
              <a:buFont typeface="Arial" panose="020B0604020202020204" pitchFamily="34" charset="0"/>
              <a:buAutoNum type="arabicPeriod"/>
              <a:defRPr/>
            </a:pPr>
            <a:r>
              <a:rPr lang="ru-RU" altLang="ru-RU" sz="1600" b="1" dirty="0" smtClean="0">
                <a:hlinkClick r:id="rId6" action="ppaction://hlinksldjump"/>
              </a:rPr>
              <a:t>Распределение воды в организме человека  </a:t>
            </a:r>
            <a:r>
              <a:rPr lang="en-US" altLang="ru-RU" sz="1600" b="1" dirty="0" smtClean="0">
                <a:hlinkClick r:id="rId6" action="ppaction://hlinksldjump"/>
              </a:rPr>
              <a:t> 13, 14</a:t>
            </a:r>
            <a:endParaRPr lang="ru-RU" altLang="ru-RU" sz="1600" b="1" dirty="0" smtClean="0"/>
          </a:p>
          <a:p>
            <a:pPr marL="514350" indent="-514350">
              <a:buFont typeface="Arial" panose="020B0604020202020204" pitchFamily="34" charset="0"/>
              <a:buAutoNum type="arabicPeriod"/>
              <a:defRPr/>
            </a:pPr>
            <a:r>
              <a:rPr lang="ru-RU" altLang="ru-RU" sz="1600" b="1" dirty="0" smtClean="0">
                <a:hlinkClick r:id="rId7" action="ppaction://hlinksldjump"/>
              </a:rPr>
              <a:t>О методах исследования состава воды  </a:t>
            </a:r>
            <a:r>
              <a:rPr lang="en-US" altLang="ru-RU" sz="1600" b="1" dirty="0" smtClean="0">
                <a:hlinkClick r:id="rId7" action="ppaction://hlinksldjump"/>
              </a:rPr>
              <a:t> 15, 16</a:t>
            </a:r>
            <a:endParaRPr lang="ru-RU" altLang="ru-RU" sz="1600" b="1" dirty="0" smtClean="0"/>
          </a:p>
          <a:p>
            <a:pPr marL="514350" indent="-514350">
              <a:buFont typeface="Arial" panose="020B0604020202020204" pitchFamily="34" charset="0"/>
              <a:buAutoNum type="arabicPeriod"/>
              <a:defRPr/>
            </a:pPr>
            <a:r>
              <a:rPr lang="ru-RU" altLang="ru-RU" sz="1600" b="1" i="1" dirty="0" smtClean="0">
                <a:hlinkClick r:id="rId8" action="ppaction://hlinksldjump"/>
              </a:rPr>
              <a:t>Расчетные задачи на вывод формулы воды  </a:t>
            </a:r>
            <a:r>
              <a:rPr lang="en-US" altLang="ru-RU" sz="1600" b="1" i="1" dirty="0" smtClean="0">
                <a:hlinkClick r:id="rId8" action="ppaction://hlinksldjump"/>
              </a:rPr>
              <a:t> </a:t>
            </a:r>
            <a:r>
              <a:rPr lang="en-US" altLang="ru-RU" sz="1600" b="1" dirty="0" smtClean="0">
                <a:hlinkClick r:id="rId8" action="ppaction://hlinksldjump"/>
              </a:rPr>
              <a:t>17,18</a:t>
            </a:r>
            <a:endParaRPr lang="ru-RU" altLang="ru-RU" sz="1600" b="1" dirty="0" smtClean="0"/>
          </a:p>
          <a:p>
            <a:pPr marL="514350" indent="-514350">
              <a:buFont typeface="Arial" panose="020B0604020202020204" pitchFamily="34" charset="0"/>
              <a:buAutoNum type="arabicPeriod"/>
              <a:defRPr/>
            </a:pPr>
            <a:r>
              <a:rPr lang="ru-RU" altLang="ru-RU" sz="1600" b="1" dirty="0" smtClean="0">
                <a:hlinkClick r:id="rId9" action="ppaction://hlinksldjump"/>
              </a:rPr>
              <a:t>Строение молекулы воды</a:t>
            </a:r>
            <a:r>
              <a:rPr lang="en-US" altLang="ru-RU" sz="1600" b="1" dirty="0" smtClean="0">
                <a:hlinkClick r:id="rId9" action="ppaction://hlinksldjump"/>
              </a:rPr>
              <a:t>   19,20</a:t>
            </a:r>
            <a:endParaRPr lang="ru-RU" altLang="ru-RU" sz="1600" b="1" dirty="0" smtClean="0"/>
          </a:p>
          <a:p>
            <a:pPr marL="514350" indent="-514350">
              <a:buFont typeface="Arial" panose="020B0604020202020204" pitchFamily="34" charset="0"/>
              <a:buAutoNum type="arabicPeriod"/>
              <a:defRPr/>
            </a:pPr>
            <a:r>
              <a:rPr lang="ru-RU" altLang="ru-RU" sz="1600" b="1" dirty="0" smtClean="0">
                <a:hlinkClick r:id="rId10" action="ppaction://hlinksldjump"/>
              </a:rPr>
              <a:t>Строение жидкой воды  </a:t>
            </a:r>
            <a:r>
              <a:rPr lang="en-US" altLang="ru-RU" sz="1600" b="1" dirty="0" smtClean="0">
                <a:hlinkClick r:id="rId10" action="ppaction://hlinksldjump"/>
              </a:rPr>
              <a:t> </a:t>
            </a:r>
            <a:r>
              <a:rPr lang="ru-RU" altLang="ru-RU" sz="1600" b="1" dirty="0" smtClean="0">
                <a:hlinkClick r:id="rId10" action="ppaction://hlinksldjump"/>
              </a:rPr>
              <a:t>21</a:t>
            </a:r>
            <a:r>
              <a:rPr lang="ru-RU" sz="1600" b="1" dirty="0" smtClean="0">
                <a:hlinkClick r:id="rId10" action="ppaction://hlinksldjump"/>
              </a:rPr>
              <a:t> </a:t>
            </a:r>
            <a:endParaRPr lang="ru-RU" sz="1600" b="1" dirty="0" smtClean="0"/>
          </a:p>
          <a:p>
            <a:pPr marL="514350" indent="-514350">
              <a:buFont typeface="Arial" panose="020B0604020202020204" pitchFamily="34" charset="0"/>
              <a:buAutoNum type="arabicPeriod"/>
              <a:defRPr/>
            </a:pPr>
            <a:r>
              <a:rPr lang="ru-RU" sz="1600" b="1" dirty="0" smtClean="0">
                <a:hlinkClick r:id="rId11" action="ppaction://hlinksldjump"/>
              </a:rPr>
              <a:t>О </a:t>
            </a:r>
            <a:r>
              <a:rPr lang="ru-RU" sz="1600" b="1" dirty="0">
                <a:hlinkClick r:id="rId11" action="ppaction://hlinksldjump"/>
              </a:rPr>
              <a:t>современных моделях жидкой и твердой </a:t>
            </a:r>
            <a:r>
              <a:rPr lang="ru-RU" sz="1600" b="1" dirty="0" smtClean="0">
                <a:hlinkClick r:id="rId11" action="ppaction://hlinksldjump"/>
              </a:rPr>
              <a:t>воды  </a:t>
            </a:r>
            <a:r>
              <a:rPr lang="en-US" sz="1600" b="1" dirty="0" smtClean="0">
                <a:hlinkClick r:id="rId11" action="ppaction://hlinksldjump"/>
              </a:rPr>
              <a:t>2</a:t>
            </a:r>
            <a:r>
              <a:rPr lang="ru-RU" sz="1600" b="1" dirty="0" smtClean="0">
                <a:hlinkClick r:id="rId11" action="ppaction://hlinksldjump"/>
              </a:rPr>
              <a:t>2</a:t>
            </a:r>
            <a:r>
              <a:rPr lang="en-US" sz="1600" b="1" dirty="0" smtClean="0">
                <a:hlinkClick r:id="rId11" action="ppaction://hlinksldjump"/>
              </a:rPr>
              <a:t>, 23</a:t>
            </a:r>
            <a:r>
              <a:rPr lang="ru-RU" sz="1600" b="1" dirty="0" smtClean="0">
                <a:hlinkClick r:id="rId11" action="ppaction://hlinksldjump"/>
              </a:rPr>
              <a:t> </a:t>
            </a:r>
            <a:endParaRPr lang="ru-RU" sz="1600" b="1" dirty="0" smtClean="0"/>
          </a:p>
          <a:p>
            <a:pPr marL="514350" indent="-514350">
              <a:buFont typeface="Arial" panose="020B0604020202020204" pitchFamily="34" charset="0"/>
              <a:buAutoNum type="arabicPeriod"/>
              <a:defRPr/>
            </a:pPr>
            <a:r>
              <a:rPr lang="ru-RU" sz="1600" b="1" dirty="0" smtClean="0">
                <a:hlinkClick r:id="rId12" action="ppaction://hlinksldjump"/>
              </a:rPr>
              <a:t>Под микроскопом снежинка – </a:t>
            </a:r>
            <a:r>
              <a:rPr lang="ru-RU" sz="1600" b="1" dirty="0" err="1" smtClean="0">
                <a:hlinkClick r:id="rId12" action="ppaction://hlinksldjump"/>
              </a:rPr>
              <a:t>гексамер</a:t>
            </a:r>
            <a:r>
              <a:rPr lang="ru-RU" sz="1600" b="1" dirty="0" smtClean="0">
                <a:hlinkClick r:id="rId12" action="ppaction://hlinksldjump"/>
              </a:rPr>
              <a:t> из 6 молекул  </a:t>
            </a:r>
            <a:r>
              <a:rPr lang="en-US" sz="1600" b="1" dirty="0" smtClean="0">
                <a:hlinkClick r:id="rId12" action="ppaction://hlinksldjump"/>
              </a:rPr>
              <a:t> 24</a:t>
            </a:r>
            <a:r>
              <a:rPr lang="ru-RU" sz="1600" b="1" dirty="0" smtClean="0">
                <a:hlinkClick r:id="rId12" action="ppaction://hlinksldjump"/>
              </a:rPr>
              <a:t>   </a:t>
            </a:r>
            <a:endParaRPr lang="en-US" sz="1600" b="1" dirty="0" smtClean="0"/>
          </a:p>
          <a:p>
            <a:pPr marL="514350" indent="-514350">
              <a:buFont typeface="Arial" panose="020B0604020202020204" pitchFamily="34" charset="0"/>
              <a:buAutoNum type="arabicPeriod"/>
              <a:defRPr/>
            </a:pPr>
            <a:r>
              <a:rPr lang="ru-RU" sz="1600" b="1" dirty="0" smtClean="0">
                <a:hlinkClick r:id="rId13" action="ppaction://hlinksldjump"/>
              </a:rPr>
              <a:t>Что </a:t>
            </a:r>
            <a:r>
              <a:rPr lang="ru-RU" sz="1600" b="1" dirty="0">
                <a:hlinkClick r:id="rId13" action="ppaction://hlinksldjump"/>
              </a:rPr>
              <a:t>происходит со льдом при плавлении </a:t>
            </a:r>
            <a:r>
              <a:rPr lang="en-US" sz="1600" b="1" dirty="0" smtClean="0">
                <a:hlinkClick r:id="rId13" action="ppaction://hlinksldjump"/>
              </a:rPr>
              <a:t>25</a:t>
            </a:r>
            <a:endParaRPr lang="ru-RU" sz="1600" b="1" dirty="0" smtClean="0"/>
          </a:p>
          <a:p>
            <a:pPr marL="514350" indent="-514350">
              <a:buFont typeface="Arial" panose="020B0604020202020204" pitchFamily="34" charset="0"/>
              <a:buAutoNum type="arabicPeriod"/>
              <a:defRPr/>
            </a:pPr>
            <a:r>
              <a:rPr lang="ru-RU" sz="1600" b="1" dirty="0" smtClean="0">
                <a:hlinkClick r:id="rId14" action="ppaction://hlinksldjump"/>
              </a:rPr>
              <a:t>Рисунки разных </a:t>
            </a:r>
            <a:r>
              <a:rPr lang="ru-RU" sz="1600" b="1" dirty="0" err="1" smtClean="0">
                <a:hlinkClick r:id="rId14" action="ppaction://hlinksldjump"/>
              </a:rPr>
              <a:t>ассоциатов</a:t>
            </a:r>
            <a:r>
              <a:rPr lang="ru-RU" sz="1600" b="1" dirty="0" smtClean="0">
                <a:hlinkClick r:id="rId14" action="ppaction://hlinksldjump"/>
              </a:rPr>
              <a:t>  </a:t>
            </a:r>
            <a:r>
              <a:rPr lang="en-US" sz="1600" b="1" dirty="0" smtClean="0">
                <a:hlinkClick r:id="rId14" action="ppaction://hlinksldjump"/>
              </a:rPr>
              <a:t> </a:t>
            </a:r>
            <a:r>
              <a:rPr lang="ru-RU" sz="1600" b="1" dirty="0" smtClean="0">
                <a:hlinkClick r:id="rId14" action="ppaction://hlinksldjump"/>
              </a:rPr>
              <a:t>2</a:t>
            </a:r>
            <a:r>
              <a:rPr lang="en-US" sz="1600" b="1" dirty="0">
                <a:hlinkClick r:id="rId14" action="ppaction://hlinksldjump"/>
              </a:rPr>
              <a:t>6</a:t>
            </a:r>
            <a:endParaRPr lang="ru-RU" sz="1600" b="1" dirty="0" smtClean="0"/>
          </a:p>
          <a:p>
            <a:pPr marL="514350" indent="-514350">
              <a:buFont typeface="Arial" panose="020B0604020202020204" pitchFamily="34" charset="0"/>
              <a:buAutoNum type="arabicPeriod"/>
              <a:defRPr/>
            </a:pPr>
            <a:r>
              <a:rPr lang="ru-RU" sz="1600" b="1" dirty="0" smtClean="0">
                <a:hlinkClick r:id="rId15" action="ppaction://hlinksldjump"/>
              </a:rPr>
              <a:t>Рисунки разных снежинок  </a:t>
            </a:r>
            <a:r>
              <a:rPr lang="en-US" sz="1600" b="1" dirty="0" smtClean="0">
                <a:hlinkClick r:id="rId15" action="ppaction://hlinksldjump"/>
              </a:rPr>
              <a:t> </a:t>
            </a:r>
            <a:r>
              <a:rPr lang="en-US" sz="1600" b="1" dirty="0">
                <a:hlinkClick r:id="rId15" action="ppaction://hlinksldjump"/>
              </a:rPr>
              <a:t>2</a:t>
            </a:r>
            <a:r>
              <a:rPr lang="en-US" sz="1600" b="1" dirty="0" smtClean="0">
                <a:hlinkClick r:id="rId15" action="ppaction://hlinksldjump"/>
              </a:rPr>
              <a:t>7</a:t>
            </a:r>
            <a:endParaRPr lang="ru-RU" sz="1600" b="1" dirty="0" smtClean="0"/>
          </a:p>
          <a:p>
            <a:pPr marL="514350" indent="-514350">
              <a:spcBef>
                <a:spcPts val="0"/>
              </a:spcBef>
              <a:buFont typeface="Arial" panose="020B0604020202020204" pitchFamily="34" charset="0"/>
              <a:buAutoNum type="arabicPeriod"/>
              <a:defRPr/>
            </a:pPr>
            <a:r>
              <a:rPr lang="ru-RU" sz="1600" b="1" dirty="0" smtClean="0">
                <a:hlinkClick r:id="rId16" action="ppaction://hlinksldjump"/>
              </a:rPr>
              <a:t>Физические свойства воды</a:t>
            </a:r>
            <a:r>
              <a:rPr lang="en-US" sz="1600" b="1" dirty="0" smtClean="0">
                <a:hlinkClick r:id="rId16" action="ppaction://hlinksldjump"/>
              </a:rPr>
              <a:t> </a:t>
            </a:r>
            <a:r>
              <a:rPr lang="ru-RU" sz="1600" b="1" dirty="0" smtClean="0">
                <a:hlinkClick r:id="rId16" action="ppaction://hlinksldjump"/>
              </a:rPr>
              <a:t> 2</a:t>
            </a:r>
            <a:r>
              <a:rPr lang="en-US" sz="1600" b="1" dirty="0">
                <a:hlinkClick r:id="rId16" action="ppaction://hlinksldjump"/>
              </a:rPr>
              <a:t>8</a:t>
            </a:r>
            <a:endParaRPr lang="ru-RU" sz="1600" b="1" dirty="0" smtClean="0"/>
          </a:p>
          <a:p>
            <a:pPr marL="514350" indent="-514350">
              <a:spcBef>
                <a:spcPts val="0"/>
              </a:spcBef>
              <a:buFont typeface="Arial" panose="020B0604020202020204" pitchFamily="34" charset="0"/>
              <a:buAutoNum type="arabicPeriod"/>
              <a:defRPr/>
            </a:pPr>
            <a:r>
              <a:rPr lang="ru-RU" sz="1600" b="1" dirty="0" smtClean="0">
                <a:hlinkClick r:id="rId17" action="ppaction://hlinksldjump"/>
              </a:rPr>
              <a:t>Вода в трех агрегатных состояниях (фото)   </a:t>
            </a:r>
            <a:r>
              <a:rPr lang="en-US" sz="1600" b="1" dirty="0" smtClean="0">
                <a:hlinkClick r:id="rId17" action="ppaction://hlinksldjump"/>
              </a:rPr>
              <a:t>29</a:t>
            </a:r>
            <a:endParaRPr lang="ru-RU" sz="1600" b="1" dirty="0" smtClean="0"/>
          </a:p>
          <a:p>
            <a:pPr marL="514350" indent="-514350">
              <a:spcBef>
                <a:spcPts val="0"/>
              </a:spcBef>
              <a:buFont typeface="Arial" panose="020B0604020202020204" pitchFamily="34" charset="0"/>
              <a:buAutoNum type="arabicPeriod"/>
              <a:defRPr/>
            </a:pPr>
            <a:r>
              <a:rPr lang="ru-RU" sz="1600" b="1" dirty="0" smtClean="0">
                <a:hlinkClick r:id="rId18" action="ppaction://hlinksldjump"/>
              </a:rPr>
              <a:t>Сколько существует разновидностей твердой воды   </a:t>
            </a:r>
            <a:r>
              <a:rPr lang="en-US" sz="1600" b="1" dirty="0" smtClean="0">
                <a:hlinkClick r:id="rId18" action="ppaction://hlinksldjump"/>
              </a:rPr>
              <a:t>30</a:t>
            </a:r>
            <a:endParaRPr lang="ru-RU" sz="1600" b="1" dirty="0" smtClean="0"/>
          </a:p>
          <a:p>
            <a:pPr marL="514350" indent="-514350">
              <a:spcBef>
                <a:spcPts val="0"/>
              </a:spcBef>
              <a:buFont typeface="Arial" panose="020B0604020202020204" pitchFamily="34" charset="0"/>
              <a:buAutoNum type="arabicPeriod"/>
              <a:defRPr/>
            </a:pPr>
            <a:r>
              <a:rPr lang="ru-RU" sz="1600" b="1" dirty="0" smtClean="0">
                <a:hlinkClick r:id="rId19" action="ppaction://hlinksldjump"/>
              </a:rPr>
              <a:t>Творения природы </a:t>
            </a:r>
            <a:r>
              <a:rPr lang="en-US" sz="1600" b="1" dirty="0" smtClean="0">
                <a:hlinkClick r:id="rId19" action="ppaction://hlinksldjump"/>
              </a:rPr>
              <a:t>… </a:t>
            </a:r>
            <a:r>
              <a:rPr lang="ru-RU" sz="1600" b="1" dirty="0" smtClean="0">
                <a:hlinkClick r:id="rId19" action="ppaction://hlinksldjump"/>
              </a:rPr>
              <a:t>какая же это красота !!! (фото некоторых разновидностей воды)   </a:t>
            </a:r>
            <a:r>
              <a:rPr lang="en-US" sz="1600" b="1" dirty="0" smtClean="0">
                <a:hlinkClick r:id="rId19" action="ppaction://hlinksldjump"/>
              </a:rPr>
              <a:t>31</a:t>
            </a:r>
            <a:r>
              <a:rPr lang="ru-RU" sz="1600" b="1" dirty="0" smtClean="0">
                <a:hlinkClick r:id="rId19" action="ppaction://hlinksldjump"/>
              </a:rPr>
              <a:t> - </a:t>
            </a:r>
            <a:r>
              <a:rPr lang="en-US" sz="1600" b="1" dirty="0" smtClean="0">
                <a:hlinkClick r:id="rId19" action="ppaction://hlinksldjump"/>
              </a:rPr>
              <a:t>42</a:t>
            </a:r>
            <a:endParaRPr lang="en-US" sz="1600" b="1" dirty="0" smtClean="0"/>
          </a:p>
          <a:p>
            <a:pPr marL="514350" indent="-514350">
              <a:buFont typeface="Arial" panose="020B0604020202020204" pitchFamily="34" charset="0"/>
              <a:buAutoNum type="arabicPeriod"/>
              <a:defRPr/>
            </a:pPr>
            <a:endParaRPr lang="en-US" sz="1600" b="1" dirty="0" smtClean="0"/>
          </a:p>
          <a:p>
            <a:pPr marL="514350" indent="-514350">
              <a:buFont typeface="Arial" panose="020B0604020202020204" pitchFamily="34" charset="0"/>
              <a:buAutoNum type="arabicPeriod"/>
              <a:defRPr/>
            </a:pPr>
            <a:endParaRPr lang="ru-RU" sz="1600" b="1" dirty="0" smtClean="0"/>
          </a:p>
          <a:p>
            <a:pPr marL="514350" indent="-514350">
              <a:buFont typeface="Arial" panose="020B0604020202020204" pitchFamily="34" charset="0"/>
              <a:buAutoNum type="arabicPeriod"/>
              <a:defRPr/>
            </a:pPr>
            <a:endParaRPr lang="ru-RU" sz="1600" b="1" dirty="0" smtClean="0"/>
          </a:p>
          <a:p>
            <a:pPr marL="514350" indent="-514350">
              <a:buFont typeface="Arial" panose="020B0604020202020204" pitchFamily="34" charset="0"/>
              <a:buAutoNum type="arabicPeriod"/>
              <a:defRPr/>
            </a:pPr>
            <a:endParaRPr lang="ru-RU" altLang="ru-RU" sz="1600" b="1" dirty="0" smtClean="0"/>
          </a:p>
          <a:p>
            <a:pPr marL="514350" indent="-514350">
              <a:buFont typeface="Arial" panose="020B0604020202020204" pitchFamily="34" charset="0"/>
              <a:buAutoNum type="arabicPeriod"/>
              <a:defRPr/>
            </a:pPr>
            <a:endParaRPr lang="en-US" altLang="ru-RU" sz="1600" b="1" dirty="0" smtClean="0"/>
          </a:p>
          <a:p>
            <a:pPr marL="514350" indent="-514350">
              <a:buFont typeface="Arial" panose="020B0604020202020204" pitchFamily="34" charset="0"/>
              <a:buAutoNum type="arabicPeriod"/>
              <a:defRPr/>
            </a:pPr>
            <a:endParaRPr lang="ru-RU" altLang="ru-RU" sz="1600" b="1" dirty="0" smtClean="0"/>
          </a:p>
          <a:p>
            <a:pPr marL="514350" indent="-514350">
              <a:buFont typeface="Arial" panose="020B0604020202020204" pitchFamily="34" charset="0"/>
              <a:buAutoNum type="arabicPeriod"/>
              <a:defRPr/>
            </a:pPr>
            <a:endParaRPr lang="ru-RU" altLang="ru-RU" b="1" dirty="0" smtClean="0">
              <a:solidFill>
                <a:schemeClr val="accent5">
                  <a:lumMod val="50000"/>
                </a:schemeClr>
              </a:solidFill>
            </a:endParaRPr>
          </a:p>
          <a:p>
            <a:pPr marL="514350" indent="-514350">
              <a:buFont typeface="Arial" panose="020B0604020202020204" pitchFamily="34" charset="0"/>
              <a:buAutoNum type="arabicPeriod"/>
              <a:defRPr/>
            </a:pPr>
            <a:endParaRPr lang="en-US" altLang="ru-RU" b="1" dirty="0" smtClean="0">
              <a:solidFill>
                <a:schemeClr val="accent5">
                  <a:lumMod val="50000"/>
                </a:schemeClr>
              </a:solidFill>
            </a:endParaRPr>
          </a:p>
          <a:p>
            <a:pPr marL="514350" indent="-514350">
              <a:buFont typeface="Arial" panose="020B0604020202020204" pitchFamily="34" charset="0"/>
              <a:buAutoNum type="arabicPeriod"/>
              <a:defRPr/>
            </a:pPr>
            <a:endParaRPr lang="en-US" altLang="ru-RU" b="1" dirty="0" smtClean="0">
              <a:solidFill>
                <a:schemeClr val="accent5">
                  <a:lumMod val="50000"/>
                </a:schemeClr>
              </a:solidFill>
            </a:endParaRPr>
          </a:p>
          <a:p>
            <a:pPr marL="514350" indent="-514350">
              <a:buFont typeface="Arial" panose="020B0604020202020204" pitchFamily="34" charset="0"/>
              <a:buAutoNum type="arabicPeriod"/>
              <a:defRPr/>
            </a:pPr>
            <a:endParaRPr lang="en-US" altLang="ru-RU" b="1" dirty="0" smtClean="0">
              <a:solidFill>
                <a:schemeClr val="accent5">
                  <a:lumMod val="50000"/>
                </a:schemeClr>
              </a:solidFill>
            </a:endParaRPr>
          </a:p>
          <a:p>
            <a:pPr marL="514350" indent="-514350">
              <a:buFont typeface="Arial" panose="020B0604020202020204" pitchFamily="34" charset="0"/>
              <a:buAutoNum type="arabicPeriod"/>
              <a:defRPr/>
            </a:pPr>
            <a:endParaRPr lang="ru-RU" altLang="ru-RU" b="1" dirty="0" smtClean="0">
              <a:solidFill>
                <a:schemeClr val="accent5">
                  <a:lumMod val="50000"/>
                </a:schemeClr>
              </a:solidFill>
            </a:endParaRPr>
          </a:p>
          <a:p>
            <a:pPr marL="514350" indent="-514350">
              <a:buFont typeface="Arial" panose="020B0604020202020204" pitchFamily="34" charset="0"/>
              <a:buAutoNum type="arabicPeriod"/>
              <a:defRPr/>
            </a:pPr>
            <a:endParaRPr lang="ru-RU" altLang="ru-RU" b="1" dirty="0" smtClean="0">
              <a:solidFill>
                <a:schemeClr val="accent5">
                  <a:lumMod val="50000"/>
                </a:schemeClr>
              </a:solidFill>
            </a:endParaRPr>
          </a:p>
          <a:p>
            <a:pPr marL="514350" indent="-514350">
              <a:buFont typeface="Arial" panose="020B0604020202020204" pitchFamily="34" charset="0"/>
              <a:buAutoNum type="arabicPeriod"/>
              <a:defRPr/>
            </a:pPr>
            <a:endParaRPr lang="ru-RU" dirty="0"/>
          </a:p>
        </p:txBody>
      </p:sp>
      <p:pic>
        <p:nvPicPr>
          <p:cNvPr id="9220" name="Рисунок 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1250"/>
                                        <p:tgtEl>
                                          <p:spTgt spid="3">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outVertical)">
                                      <p:cBhvr>
                                        <p:cTn id="10" dur="1250"/>
                                        <p:tgtEl>
                                          <p:spTgt spid="3">
                                            <p:txEl>
                                              <p:pRg st="1" end="1"/>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outVertical)">
                                      <p:cBhvr>
                                        <p:cTn id="13" dur="1250"/>
                                        <p:tgtEl>
                                          <p:spTgt spid="3">
                                            <p:txEl>
                                              <p:pRg st="2" end="2"/>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outVertical)">
                                      <p:cBhvr>
                                        <p:cTn id="16" dur="1250"/>
                                        <p:tgtEl>
                                          <p:spTgt spid="3">
                                            <p:txEl>
                                              <p:pRg st="3" end="3"/>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outVertical)">
                                      <p:cBhvr>
                                        <p:cTn id="19" dur="1250"/>
                                        <p:tgtEl>
                                          <p:spTgt spid="3">
                                            <p:txEl>
                                              <p:pRg st="4" end="4"/>
                                            </p:txEl>
                                          </p:spTgt>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outVertical)">
                                      <p:cBhvr>
                                        <p:cTn id="22" dur="1250"/>
                                        <p:tgtEl>
                                          <p:spTgt spid="3">
                                            <p:txEl>
                                              <p:pRg st="5" end="5"/>
                                            </p:txEl>
                                          </p:spTgt>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outVertical)">
                                      <p:cBhvr>
                                        <p:cTn id="25" dur="1250"/>
                                        <p:tgtEl>
                                          <p:spTgt spid="3">
                                            <p:txEl>
                                              <p:pRg st="6" end="6"/>
                                            </p:txEl>
                                          </p:spTgt>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outVertical)">
                                      <p:cBhvr>
                                        <p:cTn id="28" dur="1250"/>
                                        <p:tgtEl>
                                          <p:spTgt spid="3">
                                            <p:txEl>
                                              <p:pRg st="7" end="7"/>
                                            </p:txEl>
                                          </p:spTgt>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outVertical)">
                                      <p:cBhvr>
                                        <p:cTn id="31" dur="1250"/>
                                        <p:tgtEl>
                                          <p:spTgt spid="3">
                                            <p:txEl>
                                              <p:pRg st="8" end="8"/>
                                            </p:txEl>
                                          </p:spTgt>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outVertical)">
                                      <p:cBhvr>
                                        <p:cTn id="34" dur="1250"/>
                                        <p:tgtEl>
                                          <p:spTgt spid="3">
                                            <p:txEl>
                                              <p:pRg st="9" end="9"/>
                                            </p:txEl>
                                          </p:spTgt>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arn(outVertical)">
                                      <p:cBhvr>
                                        <p:cTn id="37" dur="1250"/>
                                        <p:tgtEl>
                                          <p:spTgt spid="3">
                                            <p:txEl>
                                              <p:pRg st="10" end="10"/>
                                            </p:txEl>
                                          </p:spTgt>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barn(outVertical)">
                                      <p:cBhvr>
                                        <p:cTn id="40" dur="1250"/>
                                        <p:tgtEl>
                                          <p:spTgt spid="3">
                                            <p:txEl>
                                              <p:pRg st="11" end="11"/>
                                            </p:txEl>
                                          </p:spTgt>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barn(outVertical)">
                                      <p:cBhvr>
                                        <p:cTn id="43" dur="1250"/>
                                        <p:tgtEl>
                                          <p:spTgt spid="3">
                                            <p:txEl>
                                              <p:pRg st="12" end="12"/>
                                            </p:txEl>
                                          </p:spTgt>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barn(outVertical)">
                                      <p:cBhvr>
                                        <p:cTn id="46" dur="1250"/>
                                        <p:tgtEl>
                                          <p:spTgt spid="3">
                                            <p:txEl>
                                              <p:pRg st="13" end="13"/>
                                            </p:txEl>
                                          </p:spTgt>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barn(outVertical)">
                                      <p:cBhvr>
                                        <p:cTn id="49" dur="1250"/>
                                        <p:tgtEl>
                                          <p:spTgt spid="3">
                                            <p:txEl>
                                              <p:pRg st="14" end="14"/>
                                            </p:txEl>
                                          </p:spTgt>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barn(outVertical)">
                                      <p:cBhvr>
                                        <p:cTn id="52" dur="1250"/>
                                        <p:tgtEl>
                                          <p:spTgt spid="3">
                                            <p:txEl>
                                              <p:pRg st="15" end="15"/>
                                            </p:txEl>
                                          </p:spTgt>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Effect transition="in" filter="barn(outVertical)">
                                      <p:cBhvr>
                                        <p:cTn id="55" dur="1250"/>
                                        <p:tgtEl>
                                          <p:spTgt spid="3">
                                            <p:txEl>
                                              <p:pRg st="16" end="16"/>
                                            </p:txEl>
                                          </p:spTgt>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3">
                                            <p:txEl>
                                              <p:pRg st="17" end="17"/>
                                            </p:txEl>
                                          </p:spTgt>
                                        </p:tgtEl>
                                        <p:attrNameLst>
                                          <p:attrName>style.visibility</p:attrName>
                                        </p:attrNameLst>
                                      </p:cBhvr>
                                      <p:to>
                                        <p:strVal val="visible"/>
                                      </p:to>
                                    </p:set>
                                    <p:animEffect transition="in" filter="barn(outVertical)">
                                      <p:cBhvr>
                                        <p:cTn id="58" dur="125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1498" y="106325"/>
            <a:ext cx="10972800" cy="1508125"/>
          </a:xfrm>
          <a:solidFill>
            <a:schemeClr val="accent4">
              <a:lumMod val="20000"/>
              <a:lumOff val="80000"/>
            </a:schemeClr>
          </a:solidFill>
          <a:ln w="28575">
            <a:solidFill>
              <a:srgbClr val="C00000"/>
            </a:solidFill>
          </a:ln>
        </p:spPr>
        <p:txBody>
          <a:bodyPr/>
          <a:lstStyle/>
          <a:p>
            <a:pPr>
              <a:defRPr/>
            </a:pPr>
            <a:r>
              <a:rPr lang="ru-RU" b="1" dirty="0">
                <a:solidFill>
                  <a:schemeClr val="accent5">
                    <a:lumMod val="75000"/>
                  </a:schemeClr>
                </a:solidFill>
              </a:rPr>
              <a:t> </a:t>
            </a:r>
            <a:r>
              <a:rPr lang="en-US" b="1" dirty="0" smtClean="0">
                <a:solidFill>
                  <a:schemeClr val="accent5">
                    <a:lumMod val="75000"/>
                  </a:schemeClr>
                </a:solidFill>
              </a:rPr>
              <a:t/>
            </a:r>
            <a:br>
              <a:rPr lang="en-US" b="1" dirty="0" smtClean="0">
                <a:solidFill>
                  <a:schemeClr val="accent5">
                    <a:lumMod val="75000"/>
                  </a:schemeClr>
                </a:solidFill>
              </a:rPr>
            </a:br>
            <a:r>
              <a:rPr lang="en-US" b="1" dirty="0">
                <a:solidFill>
                  <a:schemeClr val="accent5">
                    <a:lumMod val="75000"/>
                  </a:schemeClr>
                </a:solidFill>
              </a:rPr>
              <a:t/>
            </a:r>
            <a:br>
              <a:rPr lang="en-US" b="1" dirty="0">
                <a:solidFill>
                  <a:schemeClr val="accent5">
                    <a:lumMod val="75000"/>
                  </a:schemeClr>
                </a:solidFill>
              </a:rPr>
            </a:br>
            <a:r>
              <a:rPr lang="ru-RU" b="1" dirty="0" smtClean="0">
                <a:solidFill>
                  <a:schemeClr val="accent5">
                    <a:lumMod val="75000"/>
                  </a:schemeClr>
                </a:solidFill>
              </a:rPr>
              <a:t>             </a:t>
            </a:r>
            <a:r>
              <a:rPr lang="ru-RU" sz="3600" b="1" dirty="0" smtClean="0">
                <a:solidFill>
                  <a:srgbClr val="9E2257"/>
                </a:solidFill>
              </a:rPr>
              <a:t>О </a:t>
            </a:r>
            <a:r>
              <a:rPr lang="ru-RU" sz="3600" b="1" dirty="0">
                <a:solidFill>
                  <a:srgbClr val="9E2257"/>
                </a:solidFill>
              </a:rPr>
              <a:t>некоторых уникальных свойствах воды</a:t>
            </a:r>
            <a:r>
              <a:rPr lang="en-US" sz="3600" b="1" dirty="0">
                <a:solidFill>
                  <a:srgbClr val="9E2257"/>
                </a:solidFill>
              </a:rPr>
              <a:t/>
            </a:r>
            <a:br>
              <a:rPr lang="en-US" sz="3600" b="1" dirty="0">
                <a:solidFill>
                  <a:srgbClr val="9E2257"/>
                </a:solidFill>
              </a:rPr>
            </a:br>
            <a:r>
              <a:rPr lang="ru-RU" sz="3600" b="1" dirty="0" smtClean="0">
                <a:solidFill>
                  <a:srgbClr val="9E2257"/>
                </a:solidFill>
              </a:rPr>
              <a:t>         </a:t>
            </a:r>
            <a:r>
              <a:rPr lang="en-US" sz="2800" b="1" dirty="0" smtClean="0"/>
              <a:t>6</a:t>
            </a:r>
            <a:r>
              <a:rPr lang="ru-RU" sz="2800" b="1" dirty="0" smtClean="0"/>
              <a:t>)</a:t>
            </a:r>
            <a:r>
              <a:rPr lang="en-US" sz="2800" b="1" dirty="0" smtClean="0"/>
              <a:t> </a:t>
            </a:r>
            <a:r>
              <a:rPr lang="ru-RU" sz="2800" b="1" dirty="0"/>
              <a:t>Почему вода стала определяющим фактором  в выработке </a:t>
            </a:r>
            <a:r>
              <a:rPr lang="ru-RU" sz="2800" b="1" dirty="0" smtClean="0"/>
              <a:t>   </a:t>
            </a:r>
            <a:br>
              <a:rPr lang="ru-RU" sz="2800" b="1" dirty="0" smtClean="0"/>
            </a:br>
            <a:r>
              <a:rPr lang="ru-RU" sz="2800" b="1" dirty="0"/>
              <a:t> </a:t>
            </a:r>
            <a:r>
              <a:rPr lang="ru-RU" sz="2800" b="1" dirty="0" smtClean="0"/>
              <a:t>     </a:t>
            </a:r>
            <a:r>
              <a:rPr lang="ru-RU" sz="2800" b="1" dirty="0" err="1" smtClean="0"/>
              <a:t>теплокровности</a:t>
            </a:r>
            <a:r>
              <a:rPr lang="ru-RU" sz="2800" b="1" dirty="0" smtClean="0"/>
              <a:t> в</a:t>
            </a:r>
            <a:r>
              <a:rPr lang="en-US" sz="2800" b="1" dirty="0" smtClean="0"/>
              <a:t> </a:t>
            </a:r>
            <a:r>
              <a:rPr lang="ru-RU" sz="2800" b="1" dirty="0" smtClean="0"/>
              <a:t>животном мире </a:t>
            </a:r>
            <a:r>
              <a:rPr lang="ru-RU" sz="2800" b="1" dirty="0"/>
              <a:t>в ходе биологической эволюции</a:t>
            </a:r>
            <a:r>
              <a:rPr lang="en-US" sz="2800" b="1" dirty="0"/>
              <a:t>?</a:t>
            </a:r>
            <a:br>
              <a:rPr lang="en-US" sz="2800" b="1" dirty="0"/>
            </a:br>
            <a:r>
              <a:rPr lang="ru-RU" dirty="0"/>
              <a:t/>
            </a:r>
            <a:br>
              <a:rPr lang="ru-RU" dirty="0"/>
            </a:br>
            <a:endParaRPr lang="ru-RU" dirty="0"/>
          </a:p>
        </p:txBody>
      </p:sp>
      <p:sp>
        <p:nvSpPr>
          <p:cNvPr id="63491" name="Прямоугольник 5"/>
          <p:cNvSpPr>
            <a:spLocks noChangeArrowheads="1"/>
          </p:cNvSpPr>
          <p:nvPr/>
        </p:nvSpPr>
        <p:spPr bwMode="auto">
          <a:xfrm>
            <a:off x="1419225" y="1765300"/>
            <a:ext cx="5334000" cy="4708525"/>
          </a:xfrm>
          <a:prstGeom prst="rect">
            <a:avLst/>
          </a:prstGeom>
          <a:solidFill>
            <a:schemeClr val="accent6">
              <a:lumMod val="20000"/>
              <a:lumOff val="80000"/>
            </a:schemeClr>
          </a:solidFill>
          <a:ln w="9525">
            <a:solidFill>
              <a:srgbClr val="D60093"/>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000" b="0" dirty="0">
                <a:solidFill>
                  <a:srgbClr val="FF0000"/>
                </a:solidFill>
                <a:cs typeface="Times New Roman" panose="02020603050405020304" pitchFamily="18" charset="0"/>
              </a:rPr>
              <a:t>*</a:t>
            </a:r>
            <a:r>
              <a:rPr lang="ru-RU" altLang="ru-RU" sz="2000" b="0" dirty="0">
                <a:cs typeface="Times New Roman" panose="02020603050405020304" pitchFamily="18" charset="0"/>
              </a:rPr>
              <a:t> Теплоемкость воды не является константой. </a:t>
            </a:r>
            <a:r>
              <a:rPr lang="ru-RU" altLang="ru-RU" sz="2000" b="0" dirty="0" smtClean="0">
                <a:cs typeface="Times New Roman" panose="02020603050405020304" pitchFamily="18" charset="0"/>
              </a:rPr>
              <a:t> С </a:t>
            </a:r>
            <a:r>
              <a:rPr lang="ru-RU" altLang="ru-RU" sz="2000" b="0" dirty="0">
                <a:cs typeface="Times New Roman" panose="02020603050405020304" pitchFamily="18" charset="0"/>
              </a:rPr>
              <a:t>ростом температуры от 0 до </a:t>
            </a:r>
            <a:r>
              <a:rPr lang="en-US" altLang="ru-RU" sz="2000" b="0" dirty="0">
                <a:cs typeface="Times New Roman" panose="02020603050405020304" pitchFamily="18" charset="0"/>
              </a:rPr>
              <a:t>37</a:t>
            </a:r>
            <a:r>
              <a:rPr lang="ru-RU" altLang="ru-RU" sz="2000" b="0" dirty="0">
                <a:cs typeface="Times New Roman" panose="02020603050405020304" pitchFamily="18" charset="0"/>
              </a:rPr>
              <a:t> градусов она незначительно снижается </a:t>
            </a:r>
            <a:r>
              <a:rPr lang="en-US" altLang="ru-RU" sz="2000" b="0" dirty="0">
                <a:cs typeface="Times New Roman" panose="02020603050405020304" pitchFamily="18" charset="0"/>
              </a:rPr>
              <a:t>  </a:t>
            </a:r>
            <a:r>
              <a:rPr lang="ru-RU" altLang="ru-RU" sz="2000" b="0" dirty="0">
                <a:cs typeface="Times New Roman" panose="02020603050405020304" pitchFamily="18" charset="0"/>
              </a:rPr>
              <a:t>(от 1,0074 до 0,9980), тогда как у всех остальных веществ в процессе нагревания эта характеристика растет.</a:t>
            </a:r>
            <a:r>
              <a:rPr lang="en-US" altLang="ru-RU" sz="2000" b="0" dirty="0">
                <a:cs typeface="Times New Roman" panose="02020603050405020304" pitchFamily="18" charset="0"/>
              </a:rPr>
              <a:t>                                                                                                                  </a:t>
            </a:r>
            <a:r>
              <a:rPr lang="ru-RU" altLang="ru-RU" sz="2000" b="0" dirty="0">
                <a:cs typeface="Times New Roman" panose="02020603050405020304" pitchFamily="18" charset="0"/>
              </a:rPr>
              <a:t> Кроме того,</a:t>
            </a:r>
            <a:r>
              <a:rPr lang="en-US" altLang="ru-RU" sz="2000" b="0" dirty="0">
                <a:cs typeface="Times New Roman" panose="02020603050405020304" pitchFamily="18" charset="0"/>
              </a:rPr>
              <a:t> </a:t>
            </a:r>
            <a:r>
              <a:rPr lang="ru-RU" altLang="ru-RU" sz="2000" b="0" dirty="0">
                <a:cs typeface="Times New Roman" panose="02020603050405020304" pitchFamily="18" charset="0"/>
              </a:rPr>
              <a:t>она может понижаться с ростом давления (на</a:t>
            </a:r>
            <a:r>
              <a:rPr lang="en-US" altLang="ru-RU" sz="2000" b="0" dirty="0">
                <a:cs typeface="Times New Roman" panose="02020603050405020304" pitchFamily="18" charset="0"/>
              </a:rPr>
              <a:t> </a:t>
            </a:r>
            <a:r>
              <a:rPr lang="ru-RU" altLang="ru-RU" sz="2000" b="0" dirty="0">
                <a:cs typeface="Times New Roman" panose="02020603050405020304" pitchFamily="18" charset="0"/>
              </a:rPr>
              <a:t>глубине)</a:t>
            </a:r>
            <a:r>
              <a:rPr lang="en-US" altLang="ru-RU" sz="2000" b="0" dirty="0">
                <a:cs typeface="Times New Roman" panose="02020603050405020304" pitchFamily="18" charset="0"/>
              </a:rPr>
              <a:t>. </a:t>
            </a:r>
            <a:r>
              <a:rPr lang="ru-RU" altLang="ru-RU" sz="2000" b="0" dirty="0">
                <a:cs typeface="Times New Roman" panose="02020603050405020304" pitchFamily="18" charset="0"/>
              </a:rPr>
              <a:t>То</a:t>
            </a:r>
            <a:r>
              <a:rPr lang="en-US" altLang="ru-RU" sz="2000" b="0" dirty="0">
                <a:cs typeface="Times New Roman" panose="02020603050405020304" pitchFamily="18" charset="0"/>
              </a:rPr>
              <a:t>,</a:t>
            </a:r>
            <a:r>
              <a:rPr lang="ru-RU" altLang="ru-RU" sz="2000" b="0" dirty="0">
                <a:cs typeface="Times New Roman" panose="02020603050405020304" pitchFamily="18" charset="0"/>
              </a:rPr>
              <a:t> что при температуре 36-37</a:t>
            </a:r>
            <a:r>
              <a:rPr lang="ru-RU" altLang="ru-RU" sz="2000" b="0" baseline="30000" dirty="0">
                <a:cs typeface="Times New Roman" panose="02020603050405020304" pitchFamily="18" charset="0"/>
              </a:rPr>
              <a:t>о</a:t>
            </a:r>
            <a:r>
              <a:rPr lang="ru-RU" altLang="ru-RU" sz="2000" b="0" dirty="0">
                <a:cs typeface="Times New Roman" panose="02020603050405020304" pitchFamily="18" charset="0"/>
              </a:rPr>
              <a:t>С для повышения температуры некоторого объема воды необходимо минимальное количество тепла</a:t>
            </a:r>
            <a:r>
              <a:rPr lang="en-US" altLang="ru-RU" sz="2000" b="0" dirty="0">
                <a:cs typeface="Times New Roman" panose="02020603050405020304" pitchFamily="18" charset="0"/>
              </a:rPr>
              <a:t>, </a:t>
            </a:r>
            <a:r>
              <a:rPr lang="ru-RU" altLang="ru-RU" sz="2000" b="0" dirty="0">
                <a:cs typeface="Times New Roman" panose="02020603050405020304" pitchFamily="18" charset="0"/>
              </a:rPr>
              <a:t>вероятнее всего</a:t>
            </a:r>
            <a:r>
              <a:rPr lang="en-US" altLang="ru-RU" sz="2000" b="0" dirty="0">
                <a:cs typeface="Times New Roman" panose="02020603050405020304" pitchFamily="18" charset="0"/>
              </a:rPr>
              <a:t>,</a:t>
            </a:r>
            <a:r>
              <a:rPr lang="ru-RU" altLang="ru-RU" sz="2000" b="0" dirty="0">
                <a:cs typeface="Times New Roman" panose="02020603050405020304" pitchFamily="18" charset="0"/>
              </a:rPr>
              <a:t> явилось</a:t>
            </a:r>
            <a:r>
              <a:rPr lang="en-US" altLang="ru-RU" sz="2000" b="0" dirty="0">
                <a:cs typeface="Times New Roman" panose="02020603050405020304" pitchFamily="18" charset="0"/>
              </a:rPr>
              <a:t> </a:t>
            </a:r>
            <a:r>
              <a:rPr lang="ru-RU" altLang="ru-RU" sz="2000" b="0" dirty="0">
                <a:cs typeface="Times New Roman" panose="02020603050405020304" pitchFamily="18" charset="0"/>
              </a:rPr>
              <a:t>определяющим</a:t>
            </a:r>
            <a:r>
              <a:rPr lang="en-US" altLang="ru-RU" sz="2000" b="0" dirty="0">
                <a:cs typeface="Times New Roman" panose="02020603050405020304" pitchFamily="18" charset="0"/>
              </a:rPr>
              <a:t> </a:t>
            </a:r>
            <a:r>
              <a:rPr lang="ru-RU" altLang="ru-RU" sz="2000" b="0" dirty="0">
                <a:cs typeface="Times New Roman" panose="02020603050405020304" pitchFamily="18" charset="0"/>
              </a:rPr>
              <a:t>фактором в выработке </a:t>
            </a:r>
            <a:r>
              <a:rPr lang="ru-RU" altLang="ru-RU" sz="2000" b="0" dirty="0" err="1">
                <a:cs typeface="Times New Roman" panose="02020603050405020304" pitchFamily="18" charset="0"/>
              </a:rPr>
              <a:t>теплокровности</a:t>
            </a:r>
            <a:r>
              <a:rPr lang="ru-RU" altLang="ru-RU" sz="2000" b="0" dirty="0">
                <a:cs typeface="Times New Roman" panose="02020603050405020304" pitchFamily="18" charset="0"/>
              </a:rPr>
              <a:t> у животных на уровне 37 </a:t>
            </a:r>
            <a:r>
              <a:rPr lang="ru-RU" altLang="ru-RU" sz="2000" b="0" baseline="30000" dirty="0" err="1">
                <a:cs typeface="Times New Roman" panose="02020603050405020304" pitchFamily="18" charset="0"/>
              </a:rPr>
              <a:t>о</a:t>
            </a:r>
            <a:r>
              <a:rPr lang="ru-RU" altLang="ru-RU" sz="2000" b="0" dirty="0" err="1">
                <a:cs typeface="Times New Roman" panose="02020603050405020304" pitchFamily="18" charset="0"/>
              </a:rPr>
              <a:t>С</a:t>
            </a:r>
            <a:r>
              <a:rPr lang="ru-RU" altLang="ru-RU" sz="2000" b="0" dirty="0">
                <a:cs typeface="Times New Roman" panose="02020603050405020304" pitchFamily="18" charset="0"/>
              </a:rPr>
              <a:t> </a:t>
            </a:r>
            <a:r>
              <a:rPr lang="ru-RU" altLang="ru-RU" sz="2000" b="0" dirty="0"/>
              <a:t> </a:t>
            </a:r>
            <a:r>
              <a:rPr lang="ru-RU" altLang="ru-RU" sz="2000" b="0" dirty="0">
                <a:cs typeface="Times New Roman" panose="02020603050405020304" pitchFamily="18" charset="0"/>
              </a:rPr>
              <a:t>в ходе биологической эволюции</a:t>
            </a:r>
            <a:endParaRPr lang="en-US" altLang="ru-RU" sz="2000" b="0" dirty="0">
              <a:cs typeface="Times New Roman" panose="02020603050405020304" pitchFamily="18" charset="0"/>
            </a:endParaRPr>
          </a:p>
          <a:p>
            <a:pPr>
              <a:lnSpc>
                <a:spcPct val="100000"/>
              </a:lnSpc>
              <a:spcBef>
                <a:spcPct val="0"/>
              </a:spcBef>
              <a:buFontTx/>
              <a:buNone/>
            </a:pPr>
            <a:endParaRPr lang="en-US" altLang="ru-RU" sz="2000" b="0" dirty="0">
              <a:cs typeface="Times New Roman" panose="02020603050405020304" pitchFamily="18" charset="0"/>
            </a:endParaRPr>
          </a:p>
        </p:txBody>
      </p:sp>
      <p:pic>
        <p:nvPicPr>
          <p:cNvPr id="63492" name="Рисунок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5238" y="1968500"/>
            <a:ext cx="3405187"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Рисунок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22113" y="0"/>
            <a:ext cx="369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6513"/>
            <a:ext cx="12192000" cy="2162175"/>
          </a:xfrm>
          <a:solidFill>
            <a:schemeClr val="accent2">
              <a:lumMod val="20000"/>
              <a:lumOff val="80000"/>
            </a:schemeClr>
          </a:solidFill>
          <a:ln w="19050">
            <a:solidFill>
              <a:srgbClr val="990033"/>
            </a:solidFill>
          </a:ln>
        </p:spPr>
        <p:txBody>
          <a:bodyPr/>
          <a:lstStyle/>
          <a:p>
            <a:pPr>
              <a:defRPr/>
            </a:pPr>
            <a:r>
              <a:rPr lang="en-US" dirty="0">
                <a:solidFill>
                  <a:srgbClr val="9E2257"/>
                </a:solidFill>
              </a:rPr>
              <a:t> </a:t>
            </a:r>
            <a:r>
              <a:rPr lang="ru-RU" dirty="0" smtClean="0">
                <a:solidFill>
                  <a:srgbClr val="9E2257"/>
                </a:solidFill>
              </a:rPr>
              <a:t>      </a:t>
            </a:r>
            <a:r>
              <a:rPr lang="en-US" dirty="0" smtClean="0">
                <a:solidFill>
                  <a:srgbClr val="9E2257"/>
                </a:solidFill>
              </a:rPr>
              <a:t>        </a:t>
            </a:r>
            <a:br>
              <a:rPr lang="en-US" dirty="0" smtClean="0">
                <a:solidFill>
                  <a:srgbClr val="9E2257"/>
                </a:solidFill>
              </a:rPr>
            </a:br>
            <a:r>
              <a:rPr lang="en-US" dirty="0" smtClean="0">
                <a:solidFill>
                  <a:srgbClr val="9E2257"/>
                </a:solidFill>
              </a:rPr>
              <a:t>       </a:t>
            </a:r>
            <a:r>
              <a:rPr lang="ru-RU" sz="3200" b="1" dirty="0" smtClean="0">
                <a:solidFill>
                  <a:srgbClr val="9E2257"/>
                </a:solidFill>
              </a:rPr>
              <a:t>О </a:t>
            </a:r>
            <a:r>
              <a:rPr lang="ru-RU" sz="3200" b="1" dirty="0">
                <a:solidFill>
                  <a:srgbClr val="9E2257"/>
                </a:solidFill>
              </a:rPr>
              <a:t>некоторых уникальных свойствах </a:t>
            </a:r>
            <a:r>
              <a:rPr lang="ru-RU" sz="3200" b="1" dirty="0" smtClean="0">
                <a:solidFill>
                  <a:srgbClr val="9E2257"/>
                </a:solidFill>
              </a:rPr>
              <a:t>воды</a:t>
            </a:r>
            <a:r>
              <a:rPr lang="en-US" sz="3200" dirty="0" smtClean="0"/>
              <a:t/>
            </a:r>
            <a:br>
              <a:rPr lang="en-US" sz="3200" dirty="0" smtClean="0"/>
            </a:br>
            <a:r>
              <a:rPr lang="ru-RU" sz="2000" b="1" dirty="0">
                <a:solidFill>
                  <a:schemeClr val="accent5">
                    <a:lumMod val="75000"/>
                  </a:schemeClr>
                </a:solidFill>
              </a:rPr>
              <a:t> </a:t>
            </a:r>
            <a:r>
              <a:rPr lang="ru-RU" sz="2000" b="1" dirty="0" smtClean="0">
                <a:solidFill>
                  <a:schemeClr val="accent5">
                    <a:lumMod val="75000"/>
                  </a:schemeClr>
                </a:solidFill>
              </a:rPr>
              <a:t>        </a:t>
            </a:r>
            <a:r>
              <a:rPr lang="ru-RU" sz="2000" b="1" dirty="0" smtClean="0"/>
              <a:t>7</a:t>
            </a:r>
            <a:r>
              <a:rPr lang="ru-RU" sz="2000" b="1" dirty="0"/>
              <a:t>)</a:t>
            </a:r>
            <a:r>
              <a:rPr lang="ru-RU" sz="2000" b="1" dirty="0" smtClean="0"/>
              <a:t> Почему в жару не высыхают водоемы</a:t>
            </a:r>
            <a:r>
              <a:rPr lang="en-US" sz="2000" b="1" dirty="0" smtClean="0"/>
              <a:t>, </a:t>
            </a:r>
            <a:r>
              <a:rPr lang="ru-RU" sz="2000" b="1" dirty="0" smtClean="0"/>
              <a:t>реки и озера</a:t>
            </a:r>
            <a:r>
              <a:rPr lang="en-US" sz="2000" b="1" dirty="0" smtClean="0"/>
              <a:t>?</a:t>
            </a:r>
            <a:r>
              <a:rPr lang="ru-RU" sz="2000" b="1" dirty="0" smtClean="0"/>
              <a:t/>
            </a:r>
            <a:br>
              <a:rPr lang="ru-RU" sz="2000" b="1" dirty="0" smtClean="0"/>
            </a:br>
            <a:r>
              <a:rPr lang="ru-RU" sz="2000" b="1" dirty="0">
                <a:solidFill>
                  <a:schemeClr val="accent5">
                    <a:lumMod val="75000"/>
                  </a:schemeClr>
                </a:solidFill>
              </a:rPr>
              <a:t> </a:t>
            </a:r>
            <a:r>
              <a:rPr lang="ru-RU" sz="2000" b="1" dirty="0" smtClean="0">
                <a:solidFill>
                  <a:schemeClr val="accent5">
                    <a:lumMod val="75000"/>
                  </a:schemeClr>
                </a:solidFill>
              </a:rPr>
              <a:t>        </a:t>
            </a:r>
            <a:r>
              <a:rPr lang="ru-RU" sz="2000" b="1" dirty="0" smtClean="0">
                <a:solidFill>
                  <a:srgbClr val="0D0D0D"/>
                </a:solidFill>
              </a:rPr>
              <a:t>8</a:t>
            </a:r>
            <a:r>
              <a:rPr lang="ru-RU" sz="2000" b="1" dirty="0">
                <a:solidFill>
                  <a:srgbClr val="0D0D0D"/>
                </a:solidFill>
              </a:rPr>
              <a:t>)</a:t>
            </a:r>
            <a:r>
              <a:rPr lang="ru-RU" sz="2000" b="1" dirty="0" smtClean="0">
                <a:solidFill>
                  <a:srgbClr val="0D0D0D"/>
                </a:solidFill>
              </a:rPr>
              <a:t> Почему лед и снег таят медленно</a:t>
            </a:r>
            <a:r>
              <a:rPr lang="en-US" sz="2000" b="1" dirty="0">
                <a:solidFill>
                  <a:srgbClr val="0D0D0D"/>
                </a:solidFill>
              </a:rPr>
              <a:t> </a:t>
            </a:r>
            <a:r>
              <a:rPr lang="ru-RU" sz="2000" b="1" dirty="0" smtClean="0">
                <a:solidFill>
                  <a:srgbClr val="0D0D0D"/>
                </a:solidFill>
              </a:rPr>
              <a:t>и какое значение это имеет для природы</a:t>
            </a:r>
            <a:r>
              <a:rPr lang="en-US" sz="2000" b="1" dirty="0" smtClean="0">
                <a:solidFill>
                  <a:srgbClr val="0D0D0D"/>
                </a:solidFill>
              </a:rPr>
              <a:t>?</a:t>
            </a:r>
            <a:r>
              <a:rPr lang="ru-RU" sz="2000" b="1" dirty="0" smtClean="0">
                <a:solidFill>
                  <a:srgbClr val="0D0D0D"/>
                </a:solidFill>
              </a:rPr>
              <a:t/>
            </a:r>
            <a:br>
              <a:rPr lang="ru-RU" sz="2000" b="1" dirty="0" smtClean="0">
                <a:solidFill>
                  <a:srgbClr val="0D0D0D"/>
                </a:solidFill>
              </a:rPr>
            </a:br>
            <a:r>
              <a:rPr lang="ru-RU" sz="2000" b="1" dirty="0" smtClean="0">
                <a:solidFill>
                  <a:srgbClr val="0D0D0D"/>
                </a:solidFill>
              </a:rPr>
              <a:t>         </a:t>
            </a:r>
            <a:r>
              <a:rPr lang="en-US" sz="2400" b="1" dirty="0" smtClean="0">
                <a:solidFill>
                  <a:srgbClr val="0D0D0D"/>
                </a:solidFill>
              </a:rPr>
              <a:t>             </a:t>
            </a:r>
            <a:br>
              <a:rPr lang="en-US" sz="2400" b="1" dirty="0" smtClean="0">
                <a:solidFill>
                  <a:srgbClr val="0D0D0D"/>
                </a:solidFill>
              </a:rPr>
            </a:br>
            <a:endParaRPr lang="ru-RU" sz="2400" b="1" dirty="0">
              <a:solidFill>
                <a:srgbClr val="0D0D0D"/>
              </a:solidFill>
            </a:endParaRPr>
          </a:p>
        </p:txBody>
      </p:sp>
      <p:sp>
        <p:nvSpPr>
          <p:cNvPr id="64515" name="Заголовок 1"/>
          <p:cNvSpPr>
            <a:spLocks noGrp="1"/>
          </p:cNvSpPr>
          <p:nvPr>
            <p:ph type="title"/>
          </p:nvPr>
        </p:nvSpPr>
        <p:spPr>
          <a:xfrm>
            <a:off x="384175" y="2198688"/>
            <a:ext cx="11807825" cy="4659312"/>
          </a:xfrm>
        </p:spPr>
        <p:txBody>
          <a:bodyPr/>
          <a:lstStyle/>
          <a:p>
            <a:r>
              <a:rPr lang="ru-RU" altLang="ru-RU" sz="2400" smtClean="0"/>
              <a:t/>
            </a:r>
            <a:br>
              <a:rPr lang="ru-RU" altLang="ru-RU" sz="2400" smtClean="0"/>
            </a:br>
            <a:r>
              <a:rPr lang="en-US" altLang="ru-RU" sz="2400" smtClean="0"/>
              <a:t/>
            </a:r>
            <a:br>
              <a:rPr lang="en-US" altLang="ru-RU" sz="2400" smtClean="0"/>
            </a:br>
            <a:endParaRPr lang="ru-RU" altLang="ru-RU" sz="2400" smtClean="0"/>
          </a:p>
        </p:txBody>
      </p:sp>
      <p:sp>
        <p:nvSpPr>
          <p:cNvPr id="5" name="Подзаголовок 2"/>
          <p:cNvSpPr txBox="1">
            <a:spLocks/>
          </p:cNvSpPr>
          <p:nvPr/>
        </p:nvSpPr>
        <p:spPr bwMode="auto">
          <a:xfrm>
            <a:off x="157163" y="2259013"/>
            <a:ext cx="8542337" cy="4598987"/>
          </a:xfrm>
          <a:prstGeom prst="rect">
            <a:avLst/>
          </a:prstGeom>
          <a:solidFill>
            <a:srgbClr val="FFF7E1"/>
          </a:solidFill>
          <a:ln>
            <a:solidFill>
              <a:srgbClr val="D60093"/>
            </a:solidFill>
          </a:ln>
          <a:extLst/>
        </p:spPr>
        <p:txBody>
          <a:bodyPr>
            <a:normAutofit fontScale="25000" lnSpcReduction="2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endParaRPr lang="en-US" sz="7200" b="0" dirty="0" smtClean="0"/>
          </a:p>
          <a:p>
            <a:pPr>
              <a:spcBef>
                <a:spcPts val="0"/>
              </a:spcBef>
              <a:defRPr/>
            </a:pPr>
            <a:r>
              <a:rPr lang="ru-RU" sz="8000" b="0" dirty="0" smtClean="0"/>
              <a:t>У воды </a:t>
            </a:r>
            <a:r>
              <a:rPr lang="ru-RU" sz="8000" b="0" dirty="0">
                <a:solidFill>
                  <a:srgbClr val="C00000"/>
                </a:solidFill>
              </a:rPr>
              <a:t>самая </a:t>
            </a:r>
            <a:r>
              <a:rPr lang="ru-RU" sz="8000" b="0" dirty="0" smtClean="0">
                <a:solidFill>
                  <a:srgbClr val="C00000"/>
                </a:solidFill>
              </a:rPr>
              <a:t>высокая </a:t>
            </a:r>
            <a:r>
              <a:rPr lang="ru-RU" sz="8000" b="0" dirty="0">
                <a:solidFill>
                  <a:srgbClr val="C00000"/>
                </a:solidFill>
              </a:rPr>
              <a:t>скрытая теплота испарения </a:t>
            </a:r>
            <a:r>
              <a:rPr lang="ru-RU" sz="8000" b="0" dirty="0"/>
              <a:t>и </a:t>
            </a:r>
            <a:r>
              <a:rPr lang="ru-RU" sz="8000" b="0" dirty="0">
                <a:solidFill>
                  <a:srgbClr val="C00000"/>
                </a:solidFill>
              </a:rPr>
              <a:t>скрытая теплота плавления</a:t>
            </a:r>
            <a:r>
              <a:rPr lang="ru-RU" sz="8000" b="0" dirty="0"/>
              <a:t>. Чтобы выпарить воду из чайника, тепла потребуется в пять с половиной раз больше, чем для того, чтобы вскипятить </a:t>
            </a:r>
            <a:r>
              <a:rPr lang="ru-RU" sz="8000" b="0" dirty="0" smtClean="0"/>
              <a:t>ее. </a:t>
            </a:r>
            <a:r>
              <a:rPr lang="ru-RU" sz="8000" b="0" dirty="0"/>
              <a:t>Если бы не это </a:t>
            </a:r>
            <a:r>
              <a:rPr lang="ru-RU" sz="8000" dirty="0"/>
              <a:t>ее свойство - </a:t>
            </a:r>
            <a:r>
              <a:rPr lang="ru-RU" sz="8000" dirty="0" smtClean="0"/>
              <a:t> медленно испаряться даже в жару</a:t>
            </a:r>
            <a:r>
              <a:rPr lang="ru-RU" sz="8000" b="0" dirty="0" smtClean="0"/>
              <a:t>, то многие водоемы</a:t>
            </a:r>
            <a:r>
              <a:rPr lang="en-US" sz="8000" b="0" dirty="0" smtClean="0"/>
              <a:t>,</a:t>
            </a:r>
            <a:r>
              <a:rPr lang="ru-RU" sz="8000" b="0" dirty="0" smtClean="0"/>
              <a:t> реки</a:t>
            </a:r>
            <a:r>
              <a:rPr lang="en-US" sz="8000" b="0" dirty="0" smtClean="0"/>
              <a:t> </a:t>
            </a:r>
            <a:r>
              <a:rPr lang="ru-RU" sz="8000" b="0" dirty="0" smtClean="0"/>
              <a:t>и озера </a:t>
            </a:r>
            <a:r>
              <a:rPr lang="ru-RU" sz="8000" b="0" dirty="0"/>
              <a:t>летом пересыхали бы до дна. Для плавления льда </a:t>
            </a:r>
            <a:r>
              <a:rPr lang="ru-RU" sz="8000" b="0" dirty="0" smtClean="0"/>
              <a:t>то же нужно </a:t>
            </a:r>
            <a:r>
              <a:rPr lang="ru-RU" sz="8000" b="0" dirty="0"/>
              <a:t>затратить большое количество теплоты. Скрытая теплота плавления (количество тепла, необходимое для расплавления 1 г льда при температуре 0°) составляет 79,4 кал</a:t>
            </a:r>
            <a:r>
              <a:rPr lang="ru-RU" sz="8000" b="0" dirty="0" smtClean="0"/>
              <a:t>.</a:t>
            </a:r>
            <a:r>
              <a:rPr lang="en-US" sz="8000" b="0" dirty="0" smtClean="0"/>
              <a:t> </a:t>
            </a:r>
            <a:r>
              <a:rPr lang="ru-RU" sz="8000" b="0" dirty="0"/>
              <a:t>Из-за медленного таяния льда и снега предотвращается </a:t>
            </a:r>
            <a:r>
              <a:rPr lang="ru-RU" sz="8000" b="0" dirty="0" smtClean="0"/>
              <a:t>или уменьшается возможность больших половодий</a:t>
            </a:r>
            <a:r>
              <a:rPr lang="en-US" sz="8000" b="0" dirty="0" smtClean="0"/>
              <a:t>, </a:t>
            </a:r>
            <a:r>
              <a:rPr lang="ru-RU" sz="8000" b="0" dirty="0" smtClean="0"/>
              <a:t>почва</a:t>
            </a:r>
            <a:r>
              <a:rPr lang="en-US" sz="8000" b="0" dirty="0" smtClean="0"/>
              <a:t> </a:t>
            </a:r>
            <a:r>
              <a:rPr lang="ru-RU" sz="8000" b="0" dirty="0" smtClean="0"/>
              <a:t>же </a:t>
            </a:r>
            <a:r>
              <a:rPr lang="ru-RU" sz="8000" b="0" dirty="0"/>
              <a:t>при этом может постепенно вбирать в себя достаточное количество влаги</a:t>
            </a:r>
            <a:r>
              <a:rPr lang="en-US" sz="8000" b="0" dirty="0"/>
              <a:t>, </a:t>
            </a:r>
            <a:r>
              <a:rPr lang="ru-RU" sz="8000" b="0" dirty="0"/>
              <a:t>не успевая </a:t>
            </a:r>
            <a:r>
              <a:rPr lang="ru-RU" sz="8000" b="0" dirty="0" smtClean="0"/>
              <a:t>в больших объемах испариться при этом</a:t>
            </a:r>
            <a:r>
              <a:rPr lang="en-US" sz="8000" b="0" dirty="0" smtClean="0"/>
              <a:t>:</a:t>
            </a:r>
            <a:r>
              <a:rPr lang="ru-RU" sz="8000" b="0" dirty="0" smtClean="0"/>
              <a:t> благодаря этому предотвращается </a:t>
            </a:r>
            <a:r>
              <a:rPr lang="ru-RU" sz="8000" b="0" dirty="0"/>
              <a:t>или </a:t>
            </a:r>
            <a:r>
              <a:rPr lang="ru-RU" sz="8000" b="0" dirty="0" smtClean="0"/>
              <a:t>уменьшается </a:t>
            </a:r>
            <a:r>
              <a:rPr lang="ru-RU" sz="8000" b="0" dirty="0"/>
              <a:t>гибель растений во время засухи</a:t>
            </a:r>
            <a:r>
              <a:rPr lang="en-US" sz="8000" b="0" dirty="0"/>
              <a:t>. </a:t>
            </a:r>
            <a:r>
              <a:rPr lang="ru-RU" sz="8000" dirty="0"/>
              <a:t>Медленное таяние льда и снега </a:t>
            </a:r>
            <a:r>
              <a:rPr lang="ru-RU" sz="8000" dirty="0" smtClean="0"/>
              <a:t>связано </a:t>
            </a:r>
            <a:r>
              <a:rPr lang="ru-RU" sz="8000" dirty="0"/>
              <a:t>с </a:t>
            </a:r>
            <a:r>
              <a:rPr lang="ru-RU" sz="8000" dirty="0" smtClean="0"/>
              <a:t>постепенным и поэтапным разрушением структур</a:t>
            </a:r>
            <a:r>
              <a:rPr lang="en-US" sz="8000" dirty="0" smtClean="0"/>
              <a:t> </a:t>
            </a:r>
            <a:r>
              <a:rPr lang="ru-RU" sz="8000" dirty="0" smtClean="0"/>
              <a:t>твердой воды и</a:t>
            </a:r>
            <a:r>
              <a:rPr lang="en-US" sz="8000" dirty="0" smtClean="0"/>
              <a:t>,</a:t>
            </a:r>
            <a:r>
              <a:rPr lang="ru-RU" sz="8000" dirty="0" smtClean="0"/>
              <a:t> в первую очередь</a:t>
            </a:r>
            <a:r>
              <a:rPr lang="en-US" sz="8000" dirty="0" smtClean="0"/>
              <a:t>,</a:t>
            </a:r>
            <a:r>
              <a:rPr lang="ru-RU" sz="8000" dirty="0" smtClean="0"/>
              <a:t> поверхностных слоев</a:t>
            </a:r>
            <a:r>
              <a:rPr lang="en-US" sz="8000" dirty="0" smtClean="0"/>
              <a:t>, </a:t>
            </a:r>
            <a:r>
              <a:rPr lang="ru-RU" sz="8000" dirty="0" smtClean="0"/>
              <a:t>т</a:t>
            </a:r>
            <a:r>
              <a:rPr lang="en-US" sz="8000" dirty="0" smtClean="0"/>
              <a:t>.</a:t>
            </a:r>
            <a:r>
              <a:rPr lang="ru-RU" sz="8000" dirty="0" smtClean="0"/>
              <a:t>к</a:t>
            </a:r>
            <a:r>
              <a:rPr lang="en-US" sz="8000" dirty="0" smtClean="0"/>
              <a:t>. </a:t>
            </a:r>
            <a:r>
              <a:rPr lang="ru-RU" sz="8000" dirty="0" smtClean="0"/>
              <a:t>последние напрямую контактируют с теплым воздухом атмосферы</a:t>
            </a:r>
            <a:r>
              <a:rPr lang="en-US" sz="8000" b="0" dirty="0" smtClean="0"/>
              <a:t>. </a:t>
            </a:r>
            <a:r>
              <a:rPr lang="ru-RU" sz="8000" b="0" dirty="0" smtClean="0"/>
              <a:t>Глубинные же слои льда и снега прямого контакта с теплым воздухом не имеют (в случае рыхлого снега –  частичный доступ имеется)</a:t>
            </a:r>
            <a:r>
              <a:rPr lang="en-US" sz="8000" b="0" dirty="0" smtClean="0"/>
              <a:t>,</a:t>
            </a:r>
            <a:r>
              <a:rPr lang="ru-RU" sz="8000" b="0" dirty="0" smtClean="0"/>
              <a:t> а</a:t>
            </a:r>
            <a:r>
              <a:rPr lang="en-US" sz="8000" b="0" dirty="0" smtClean="0"/>
              <a:t> </a:t>
            </a:r>
            <a:r>
              <a:rPr lang="ru-RU" sz="8000" b="0" dirty="0" smtClean="0"/>
              <a:t>значит получить должное тепло для плавления они могут только «с опозданием» по отношению к поверхностным слоям или выше расположенным слоям</a:t>
            </a:r>
          </a:p>
          <a:p>
            <a:pPr>
              <a:spcBef>
                <a:spcPts val="0"/>
              </a:spcBef>
              <a:defRPr/>
            </a:pPr>
            <a:endParaRPr lang="en-US" sz="8000" b="0" dirty="0" smtClean="0"/>
          </a:p>
          <a:p>
            <a:pPr>
              <a:spcBef>
                <a:spcPts val="0"/>
              </a:spcBef>
              <a:defRPr/>
            </a:pPr>
            <a:endParaRPr lang="ru-RU" sz="8000" b="0" dirty="0" smtClean="0"/>
          </a:p>
          <a:p>
            <a:pPr marL="0" indent="0">
              <a:spcBef>
                <a:spcPts val="0"/>
              </a:spcBef>
              <a:buFont typeface="Arial" panose="020B0604020202020204" pitchFamily="34" charset="0"/>
              <a:buNone/>
              <a:defRPr/>
            </a:pPr>
            <a:endParaRPr lang="en-US" sz="7200" b="0" dirty="0" smtClean="0"/>
          </a:p>
          <a:p>
            <a:pPr marL="342900" indent="-342900">
              <a:defRPr/>
            </a:pPr>
            <a:endParaRPr lang="ru-RU" sz="8000" b="0" dirty="0" smtClean="0"/>
          </a:p>
          <a:p>
            <a:pPr>
              <a:defRPr/>
            </a:pPr>
            <a:r>
              <a:rPr lang="ru-RU" sz="8000" b="0" dirty="0" smtClean="0"/>
              <a:t> </a:t>
            </a:r>
          </a:p>
          <a:p>
            <a:pPr>
              <a:defRPr/>
            </a:pPr>
            <a:endParaRPr lang="ru-RU" b="0" dirty="0"/>
          </a:p>
        </p:txBody>
      </p:sp>
      <p:pic>
        <p:nvPicPr>
          <p:cNvPr id="64517"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5713" y="3063875"/>
            <a:ext cx="3140075"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246063"/>
            <a:ext cx="26035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Рисунок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25288" y="92075"/>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Рисунок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16" presetClass="entr" presetSubtype="37"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6513"/>
            <a:ext cx="12192000" cy="2162175"/>
          </a:xfrm>
          <a:solidFill>
            <a:schemeClr val="accent6">
              <a:lumMod val="20000"/>
              <a:lumOff val="80000"/>
            </a:schemeClr>
          </a:solidFill>
          <a:ln w="28575">
            <a:solidFill>
              <a:schemeClr val="accent6">
                <a:lumMod val="75000"/>
              </a:schemeClr>
            </a:solidFill>
          </a:ln>
        </p:spPr>
        <p:txBody>
          <a:bodyPr/>
          <a:lstStyle/>
          <a:p>
            <a:pPr>
              <a:defRPr/>
            </a:pPr>
            <a:r>
              <a:rPr lang="en-US" dirty="0">
                <a:solidFill>
                  <a:srgbClr val="9E2257"/>
                </a:solidFill>
              </a:rPr>
              <a:t> </a:t>
            </a:r>
            <a:r>
              <a:rPr lang="ru-RU" dirty="0" smtClean="0">
                <a:solidFill>
                  <a:srgbClr val="9E2257"/>
                </a:solidFill>
              </a:rPr>
              <a:t>      </a:t>
            </a:r>
            <a:r>
              <a:rPr lang="en-US" dirty="0" smtClean="0">
                <a:solidFill>
                  <a:srgbClr val="9E2257"/>
                </a:solidFill>
              </a:rPr>
              <a:t>        </a:t>
            </a:r>
            <a:br>
              <a:rPr lang="en-US" dirty="0" smtClean="0">
                <a:solidFill>
                  <a:srgbClr val="9E2257"/>
                </a:solidFill>
              </a:rPr>
            </a:br>
            <a:r>
              <a:rPr lang="en-US" dirty="0" smtClean="0">
                <a:solidFill>
                  <a:srgbClr val="9E2257"/>
                </a:solidFill>
              </a:rPr>
              <a:t>              </a:t>
            </a:r>
            <a:r>
              <a:rPr lang="ru-RU" dirty="0" smtClean="0">
                <a:solidFill>
                  <a:srgbClr val="9E2257"/>
                </a:solidFill>
              </a:rPr>
              <a:t>      </a:t>
            </a:r>
            <a:r>
              <a:rPr lang="ru-RU" sz="3200" b="1" dirty="0" smtClean="0">
                <a:solidFill>
                  <a:srgbClr val="9E2257"/>
                </a:solidFill>
              </a:rPr>
              <a:t>О </a:t>
            </a:r>
            <a:r>
              <a:rPr lang="ru-RU" sz="3200" b="1" dirty="0">
                <a:solidFill>
                  <a:srgbClr val="9E2257"/>
                </a:solidFill>
              </a:rPr>
              <a:t>некоторых уникальных свойствах </a:t>
            </a:r>
            <a:r>
              <a:rPr lang="ru-RU" sz="3200" b="1" dirty="0" smtClean="0">
                <a:solidFill>
                  <a:srgbClr val="9E2257"/>
                </a:solidFill>
              </a:rPr>
              <a:t>воды</a:t>
            </a:r>
            <a:r>
              <a:rPr lang="en-US" sz="3200" dirty="0" smtClean="0"/>
              <a:t/>
            </a:r>
            <a:br>
              <a:rPr lang="en-US" sz="3200" dirty="0" smtClean="0"/>
            </a:br>
            <a:r>
              <a:rPr lang="en-US" sz="3200" dirty="0" smtClean="0"/>
              <a:t>    </a:t>
            </a:r>
            <a:r>
              <a:rPr lang="ru-RU" sz="3200" dirty="0" smtClean="0"/>
              <a:t>              </a:t>
            </a:r>
            <a:r>
              <a:rPr lang="en-US" sz="3200" dirty="0" smtClean="0"/>
              <a:t> </a:t>
            </a:r>
            <a:r>
              <a:rPr lang="ru-RU" sz="3200" dirty="0" smtClean="0"/>
              <a:t>        </a:t>
            </a:r>
            <a:r>
              <a:rPr lang="ru-RU" sz="2000" b="1" dirty="0" smtClean="0">
                <a:solidFill>
                  <a:srgbClr val="0D0D0D"/>
                </a:solidFill>
              </a:rPr>
              <a:t>9</a:t>
            </a:r>
            <a:r>
              <a:rPr lang="ru-RU" sz="2000" b="1" dirty="0">
                <a:solidFill>
                  <a:srgbClr val="0D0D0D"/>
                </a:solidFill>
              </a:rPr>
              <a:t>)</a:t>
            </a:r>
            <a:r>
              <a:rPr lang="en-US" sz="2000" b="1" dirty="0" smtClean="0">
                <a:solidFill>
                  <a:srgbClr val="0D0D0D"/>
                </a:solidFill>
              </a:rPr>
              <a:t> </a:t>
            </a:r>
            <a:r>
              <a:rPr lang="ru-RU" sz="2000" b="1" dirty="0" smtClean="0">
                <a:solidFill>
                  <a:srgbClr val="0D0D0D"/>
                </a:solidFill>
              </a:rPr>
              <a:t> Аномальные свойства вязкости </a:t>
            </a:r>
            <a:r>
              <a:rPr lang="ru-RU" sz="2000" dirty="0" smtClean="0">
                <a:solidFill>
                  <a:srgbClr val="0D0D0D"/>
                </a:solidFill>
              </a:rPr>
              <a:t>оказались идеальными                                                                      </a:t>
            </a:r>
            <a:br>
              <a:rPr lang="ru-RU" sz="2000" dirty="0" smtClean="0">
                <a:solidFill>
                  <a:srgbClr val="0D0D0D"/>
                </a:solidFill>
              </a:rPr>
            </a:br>
            <a:r>
              <a:rPr lang="ru-RU" sz="2000" dirty="0">
                <a:solidFill>
                  <a:srgbClr val="0D0D0D"/>
                </a:solidFill>
              </a:rPr>
              <a:t> </a:t>
            </a:r>
            <a:r>
              <a:rPr lang="ru-RU" sz="2000" dirty="0" smtClean="0">
                <a:solidFill>
                  <a:srgbClr val="0D0D0D"/>
                </a:solidFill>
              </a:rPr>
              <a:t>                                        </a:t>
            </a:r>
            <a:r>
              <a:rPr lang="ru-RU" sz="2000" dirty="0">
                <a:solidFill>
                  <a:srgbClr val="0D0D0D"/>
                </a:solidFill>
              </a:rPr>
              <a:t> </a:t>
            </a:r>
            <a:r>
              <a:rPr lang="ru-RU" sz="2000" dirty="0" smtClean="0">
                <a:solidFill>
                  <a:srgbClr val="0D0D0D"/>
                </a:solidFill>
              </a:rPr>
              <a:t>   </a:t>
            </a:r>
            <a:r>
              <a:rPr lang="en-US" sz="2000" dirty="0" smtClean="0">
                <a:solidFill>
                  <a:srgbClr val="0D0D0D"/>
                </a:solidFill>
              </a:rPr>
              <a:t>    </a:t>
            </a:r>
            <a:r>
              <a:rPr lang="ru-RU" sz="2000" dirty="0" smtClean="0">
                <a:solidFill>
                  <a:srgbClr val="0D0D0D"/>
                </a:solidFill>
              </a:rPr>
              <a:t>для осуществления важных процессов в живой природе</a:t>
            </a:r>
            <a:r>
              <a:rPr lang="en-US" sz="2000" dirty="0" smtClean="0">
                <a:solidFill>
                  <a:srgbClr val="0D0D0D"/>
                </a:solidFill>
              </a:rPr>
              <a:t>                                                                                                 </a:t>
            </a:r>
            <a:br>
              <a:rPr lang="en-US" sz="2000" dirty="0" smtClean="0">
                <a:solidFill>
                  <a:srgbClr val="0D0D0D"/>
                </a:solidFill>
              </a:rPr>
            </a:br>
            <a:r>
              <a:rPr lang="en-US" sz="2000" b="1" dirty="0">
                <a:solidFill>
                  <a:srgbClr val="0D0D0D"/>
                </a:solidFill>
              </a:rPr>
              <a:t> </a:t>
            </a:r>
            <a:r>
              <a:rPr lang="en-US" sz="2000" b="1" dirty="0" smtClean="0">
                <a:solidFill>
                  <a:srgbClr val="0D0D0D"/>
                </a:solidFill>
              </a:rPr>
              <a:t>      </a:t>
            </a:r>
            <a:r>
              <a:rPr lang="ru-RU" sz="2000" b="1" dirty="0" smtClean="0">
                <a:solidFill>
                  <a:srgbClr val="0D0D0D"/>
                </a:solidFill>
              </a:rPr>
              <a:t>                                   10</a:t>
            </a:r>
            <a:r>
              <a:rPr lang="ru-RU" sz="2000" b="1" dirty="0">
                <a:solidFill>
                  <a:srgbClr val="0D0D0D"/>
                </a:solidFill>
              </a:rPr>
              <a:t>)</a:t>
            </a:r>
            <a:r>
              <a:rPr lang="en-US" sz="2000" b="1" dirty="0" smtClean="0">
                <a:solidFill>
                  <a:srgbClr val="0D0D0D"/>
                </a:solidFill>
              </a:rPr>
              <a:t> </a:t>
            </a:r>
            <a:r>
              <a:rPr lang="ru-RU" sz="2000" b="1" dirty="0" smtClean="0">
                <a:solidFill>
                  <a:srgbClr val="0D0D0D"/>
                </a:solidFill>
              </a:rPr>
              <a:t>Высокие значения поверхностного натяжения и смачивания у воды</a:t>
            </a:r>
            <a:r>
              <a:rPr lang="ru-RU" sz="2000" dirty="0" smtClean="0">
                <a:solidFill>
                  <a:srgbClr val="0D0D0D"/>
                </a:solidFill>
              </a:rPr>
              <a:t>                                                                   </a:t>
            </a:r>
            <a:br>
              <a:rPr lang="ru-RU" sz="2000" dirty="0" smtClean="0">
                <a:solidFill>
                  <a:srgbClr val="0D0D0D"/>
                </a:solidFill>
              </a:rPr>
            </a:br>
            <a:r>
              <a:rPr lang="ru-RU" sz="2000" dirty="0">
                <a:solidFill>
                  <a:srgbClr val="0D0D0D"/>
                </a:solidFill>
              </a:rPr>
              <a:t> </a:t>
            </a:r>
            <a:r>
              <a:rPr lang="ru-RU" sz="2000" dirty="0" smtClean="0">
                <a:solidFill>
                  <a:srgbClr val="0D0D0D"/>
                </a:solidFill>
              </a:rPr>
              <a:t>                                            </a:t>
            </a:r>
            <a:r>
              <a:rPr lang="en-US" sz="2000" dirty="0" smtClean="0">
                <a:solidFill>
                  <a:srgbClr val="0D0D0D"/>
                </a:solidFill>
              </a:rPr>
              <a:t>    </a:t>
            </a:r>
            <a:r>
              <a:rPr lang="ru-RU" sz="2000" dirty="0" smtClean="0">
                <a:solidFill>
                  <a:srgbClr val="0D0D0D"/>
                </a:solidFill>
              </a:rPr>
              <a:t>не менее важны для жизни на Земле</a:t>
            </a:r>
            <a:r>
              <a:rPr lang="en-US" sz="2400" b="1" dirty="0">
                <a:solidFill>
                  <a:srgbClr val="0D0D0D"/>
                </a:solidFill>
              </a:rPr>
              <a:t/>
            </a:r>
            <a:br>
              <a:rPr lang="en-US" sz="2400" b="1" dirty="0">
                <a:solidFill>
                  <a:srgbClr val="0D0D0D"/>
                </a:solidFill>
              </a:rPr>
            </a:br>
            <a:r>
              <a:rPr lang="en-US" sz="2400" b="1" dirty="0">
                <a:solidFill>
                  <a:srgbClr val="0D0D0D"/>
                </a:solidFill>
              </a:rPr>
              <a:t> </a:t>
            </a:r>
            <a:r>
              <a:rPr lang="en-US" sz="2400" b="1" dirty="0" smtClean="0">
                <a:solidFill>
                  <a:srgbClr val="0D0D0D"/>
                </a:solidFill>
              </a:rPr>
              <a:t>            </a:t>
            </a:r>
            <a:br>
              <a:rPr lang="en-US" sz="2400" b="1" dirty="0" smtClean="0">
                <a:solidFill>
                  <a:srgbClr val="0D0D0D"/>
                </a:solidFill>
              </a:rPr>
            </a:br>
            <a:endParaRPr lang="ru-RU" sz="2400" b="1" dirty="0">
              <a:solidFill>
                <a:srgbClr val="0D0D0D"/>
              </a:solidFill>
            </a:endParaRPr>
          </a:p>
        </p:txBody>
      </p:sp>
      <p:sp>
        <p:nvSpPr>
          <p:cNvPr id="66563" name="Заголовок 1"/>
          <p:cNvSpPr>
            <a:spLocks noGrp="1"/>
          </p:cNvSpPr>
          <p:nvPr>
            <p:ph type="title"/>
          </p:nvPr>
        </p:nvSpPr>
        <p:spPr>
          <a:xfrm>
            <a:off x="384175" y="2198688"/>
            <a:ext cx="11807825" cy="4659312"/>
          </a:xfrm>
        </p:spPr>
        <p:txBody>
          <a:bodyPr/>
          <a:lstStyle/>
          <a:p>
            <a:r>
              <a:rPr lang="ru-RU" altLang="ru-RU" sz="2400" smtClean="0"/>
              <a:t/>
            </a:r>
            <a:br>
              <a:rPr lang="ru-RU" altLang="ru-RU" sz="2400" smtClean="0"/>
            </a:br>
            <a:r>
              <a:rPr lang="en-US" altLang="ru-RU" sz="2400" smtClean="0"/>
              <a:t/>
            </a:r>
            <a:br>
              <a:rPr lang="en-US" altLang="ru-RU" sz="2400" smtClean="0"/>
            </a:br>
            <a:endParaRPr lang="ru-RU" altLang="ru-RU" sz="2400" smtClean="0"/>
          </a:p>
        </p:txBody>
      </p:sp>
      <p:sp>
        <p:nvSpPr>
          <p:cNvPr id="5" name="Подзаголовок 2"/>
          <p:cNvSpPr txBox="1">
            <a:spLocks/>
          </p:cNvSpPr>
          <p:nvPr/>
        </p:nvSpPr>
        <p:spPr bwMode="auto">
          <a:xfrm>
            <a:off x="0" y="2219325"/>
            <a:ext cx="12192000" cy="4572000"/>
          </a:xfrm>
          <a:prstGeom prst="rect">
            <a:avLst/>
          </a:prstGeom>
          <a:solidFill>
            <a:schemeClr val="accent6">
              <a:lumMod val="40000"/>
              <a:lumOff val="60000"/>
            </a:schemeClr>
          </a:solidFill>
          <a:ln>
            <a:noFill/>
          </a:ln>
          <a:extLst/>
        </p:spPr>
        <p:txBody>
          <a:bodyPr>
            <a:normAutofit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US" sz="2200" b="0" dirty="0" smtClean="0"/>
              <a:t>   </a:t>
            </a:r>
            <a:r>
              <a:rPr lang="ru-RU" sz="1900" b="0" dirty="0" smtClean="0"/>
              <a:t>Величина вязкости у воды имеет идеальное значение для обеспечения жизненных процессов в организме</a:t>
            </a:r>
            <a:r>
              <a:rPr lang="en-US" sz="1900" b="0" dirty="0" smtClean="0"/>
              <a:t>.  </a:t>
            </a:r>
            <a:r>
              <a:rPr lang="ru-RU" sz="1900" dirty="0" smtClean="0"/>
              <a:t>Будь вязкость воды несколько ниже</a:t>
            </a:r>
            <a:r>
              <a:rPr lang="en-US" sz="1900" b="0" dirty="0" smtClean="0"/>
              <a:t>, </a:t>
            </a:r>
            <a:r>
              <a:rPr lang="ru-RU" sz="1900" b="0" dirty="0" smtClean="0"/>
              <a:t>вода неслась бы по тончайшим сосудам  нашего тела с такой скоростью и силой</a:t>
            </a:r>
            <a:r>
              <a:rPr lang="en-US" sz="1900" b="0" dirty="0" smtClean="0"/>
              <a:t>, </a:t>
            </a:r>
            <a:r>
              <a:rPr lang="ru-RU" sz="1900" b="0" dirty="0" smtClean="0"/>
              <a:t>что разрушала бы эти сосуды</a:t>
            </a:r>
            <a:r>
              <a:rPr lang="en-US" sz="1900" b="0" dirty="0" smtClean="0"/>
              <a:t>. </a:t>
            </a:r>
            <a:r>
              <a:rPr lang="ru-RU" sz="1900" dirty="0" smtClean="0"/>
              <a:t>А если бы вязкость была бы несколько большей </a:t>
            </a:r>
            <a:r>
              <a:rPr lang="ru-RU" sz="1900" b="0" dirty="0" smtClean="0"/>
              <a:t>– течение воды в этих сосудах затормозилось</a:t>
            </a:r>
            <a:r>
              <a:rPr lang="en-US" sz="1900" b="0" dirty="0" smtClean="0"/>
              <a:t>, </a:t>
            </a:r>
            <a:r>
              <a:rPr lang="ru-RU" sz="1900" b="0" dirty="0" smtClean="0"/>
              <a:t>и все жизненные процессы в тканях нашего организма прекратились</a:t>
            </a:r>
            <a:r>
              <a:rPr lang="en-US" sz="1900" b="0" dirty="0" smtClean="0"/>
              <a:t> </a:t>
            </a:r>
            <a:r>
              <a:rPr lang="ru-RU" sz="1900" b="0" dirty="0" smtClean="0"/>
              <a:t>бы</a:t>
            </a:r>
            <a:r>
              <a:rPr lang="en-US" sz="1900" b="0" dirty="0" smtClean="0"/>
              <a:t>               </a:t>
            </a:r>
          </a:p>
          <a:p>
            <a:pPr>
              <a:spcBef>
                <a:spcPts val="0"/>
              </a:spcBef>
              <a:defRPr/>
            </a:pPr>
            <a:r>
              <a:rPr lang="ru-RU" sz="1900" b="0" dirty="0" smtClean="0"/>
              <a:t>    </a:t>
            </a:r>
            <a:r>
              <a:rPr lang="ru-RU" sz="1900" dirty="0" smtClean="0"/>
              <a:t>В отличие от других жидкостей</a:t>
            </a:r>
            <a:r>
              <a:rPr lang="ru-RU" sz="1900" dirty="0"/>
              <a:t> </a:t>
            </a:r>
            <a:r>
              <a:rPr lang="ru-RU" sz="1900" dirty="0" smtClean="0"/>
              <a:t>вязкость у воды </a:t>
            </a:r>
            <a:r>
              <a:rPr lang="ru-RU" sz="1900" b="0" dirty="0" smtClean="0"/>
              <a:t>снижается</a:t>
            </a:r>
            <a:r>
              <a:rPr lang="en-US" sz="1900" b="0" dirty="0" smtClean="0"/>
              <a:t>,</a:t>
            </a:r>
            <a:r>
              <a:rPr lang="ru-RU" sz="1900" b="0" dirty="0" smtClean="0"/>
              <a:t> как при повышенном давлении</a:t>
            </a:r>
            <a:r>
              <a:rPr lang="en-US" sz="1900" b="0" dirty="0" smtClean="0"/>
              <a:t>, </a:t>
            </a:r>
            <a:r>
              <a:rPr lang="ru-RU" sz="1900" b="0" dirty="0" smtClean="0"/>
              <a:t>так и при повышении температуры</a:t>
            </a:r>
            <a:endParaRPr lang="ru-RU" sz="1900" b="0" dirty="0"/>
          </a:p>
          <a:p>
            <a:pPr>
              <a:spcBef>
                <a:spcPts val="0"/>
              </a:spcBef>
              <a:defRPr/>
            </a:pPr>
            <a:endParaRPr lang="ru-RU" sz="1900" b="0" dirty="0" smtClean="0"/>
          </a:p>
          <a:p>
            <a:pPr marL="0" indent="0">
              <a:spcBef>
                <a:spcPts val="0"/>
              </a:spcBef>
              <a:buFont typeface="Arial" panose="020B0604020202020204" pitchFamily="34" charset="0"/>
              <a:buNone/>
              <a:defRPr/>
            </a:pPr>
            <a:r>
              <a:rPr lang="ru-RU" sz="1900" b="0" dirty="0"/>
              <a:t> </a:t>
            </a:r>
            <a:r>
              <a:rPr lang="ru-RU" sz="1900" b="0" dirty="0" smtClean="0"/>
              <a:t>   Перечисленные выше факты объясняют</a:t>
            </a:r>
            <a:r>
              <a:rPr lang="en-US" sz="1900" b="0" dirty="0" smtClean="0"/>
              <a:t>, </a:t>
            </a:r>
            <a:r>
              <a:rPr lang="ru-RU" sz="1900" b="0" dirty="0" smtClean="0"/>
              <a:t>почему подземные воды даже на больших глубинах при высоких    </a:t>
            </a:r>
          </a:p>
          <a:p>
            <a:pPr marL="0" indent="0">
              <a:spcBef>
                <a:spcPts val="0"/>
              </a:spcBef>
              <a:buFont typeface="Arial" panose="020B0604020202020204" pitchFamily="34" charset="0"/>
              <a:buNone/>
              <a:defRPr/>
            </a:pPr>
            <a:r>
              <a:rPr lang="ru-RU" sz="1900" b="0" dirty="0"/>
              <a:t> </a:t>
            </a:r>
            <a:r>
              <a:rPr lang="ru-RU" sz="1900" b="0" dirty="0" smtClean="0"/>
              <a:t>   температурах и давлениях</a:t>
            </a:r>
            <a:r>
              <a:rPr lang="en-US" sz="1900" b="0" dirty="0" smtClean="0"/>
              <a:t> </a:t>
            </a:r>
            <a:r>
              <a:rPr lang="ru-RU" sz="1900" b="0" dirty="0" smtClean="0"/>
              <a:t> довольно подвижны</a:t>
            </a:r>
            <a:r>
              <a:rPr lang="en-US" sz="1900" b="0" dirty="0" smtClean="0"/>
              <a:t>:</a:t>
            </a:r>
            <a:r>
              <a:rPr lang="ru-RU" sz="1900" b="0" dirty="0" smtClean="0"/>
              <a:t> они могут перемещаться</a:t>
            </a:r>
            <a:r>
              <a:rPr lang="en-US" sz="1900" b="0" dirty="0" smtClean="0"/>
              <a:t>, </a:t>
            </a:r>
            <a:r>
              <a:rPr lang="ru-RU" sz="1900" b="0" dirty="0" smtClean="0"/>
              <a:t>в том числе</a:t>
            </a:r>
            <a:r>
              <a:rPr lang="en-US" sz="1900" b="0" dirty="0" smtClean="0"/>
              <a:t>,</a:t>
            </a:r>
            <a:r>
              <a:rPr lang="ru-RU" sz="1900" b="0" dirty="0" smtClean="0"/>
              <a:t> по направлению к   </a:t>
            </a:r>
          </a:p>
          <a:p>
            <a:pPr marL="0" indent="0">
              <a:spcBef>
                <a:spcPts val="0"/>
              </a:spcBef>
              <a:buFont typeface="Arial" panose="020B0604020202020204" pitchFamily="34" charset="0"/>
              <a:buNone/>
              <a:defRPr/>
            </a:pPr>
            <a:r>
              <a:rPr lang="ru-RU" sz="1900" b="0" dirty="0"/>
              <a:t> </a:t>
            </a:r>
            <a:r>
              <a:rPr lang="ru-RU" sz="1900" b="0" dirty="0" smtClean="0"/>
              <a:t>   поверхности земли и могут быть</a:t>
            </a:r>
            <a:r>
              <a:rPr lang="en-US" sz="1900" b="0" dirty="0" smtClean="0"/>
              <a:t> </a:t>
            </a:r>
            <a:r>
              <a:rPr lang="ru-RU" sz="1900" b="0" dirty="0" smtClean="0"/>
              <a:t>использованы растениями</a:t>
            </a:r>
            <a:r>
              <a:rPr lang="en-US" sz="1900" b="0" dirty="0" smtClean="0"/>
              <a:t>, </a:t>
            </a:r>
            <a:r>
              <a:rPr lang="ru-RU" sz="1900" b="0" dirty="0" smtClean="0"/>
              <a:t>животными или</a:t>
            </a:r>
            <a:r>
              <a:rPr lang="en-US" sz="1900" b="0" dirty="0" smtClean="0"/>
              <a:t> </a:t>
            </a:r>
            <a:r>
              <a:rPr lang="ru-RU" sz="1900" b="0" dirty="0" smtClean="0"/>
              <a:t>человеком</a:t>
            </a:r>
          </a:p>
          <a:p>
            <a:pPr marL="0" indent="0">
              <a:spcBef>
                <a:spcPts val="0"/>
              </a:spcBef>
              <a:buFont typeface="Arial" panose="020B0604020202020204" pitchFamily="34" charset="0"/>
              <a:buNone/>
              <a:defRPr/>
            </a:pPr>
            <a:endParaRPr lang="ru-RU" sz="1900" b="0" dirty="0"/>
          </a:p>
          <a:p>
            <a:pPr>
              <a:spcBef>
                <a:spcPts val="0"/>
              </a:spcBef>
              <a:defRPr/>
            </a:pPr>
            <a:r>
              <a:rPr lang="ru-RU" sz="1900" b="0" dirty="0" smtClean="0"/>
              <a:t>Возможность таких перемещений обусловлены также и </a:t>
            </a:r>
            <a:r>
              <a:rPr lang="ru-RU" sz="1900" dirty="0" smtClean="0"/>
              <a:t>высокими значениями у воды поверхностного натяжения </a:t>
            </a:r>
            <a:r>
              <a:rPr lang="ru-RU" sz="1900" b="0" dirty="0" smtClean="0"/>
              <a:t>и смачивания</a:t>
            </a:r>
            <a:r>
              <a:rPr lang="en-US" sz="1900" b="0" dirty="0" smtClean="0"/>
              <a:t>. </a:t>
            </a:r>
            <a:r>
              <a:rPr lang="ru-RU" sz="1900" b="0" dirty="0" smtClean="0"/>
              <a:t>Эти особенности у воды обеспечивают возникновение</a:t>
            </a:r>
            <a:r>
              <a:rPr lang="en-US" sz="1900" b="0" dirty="0" smtClean="0"/>
              <a:t> </a:t>
            </a:r>
            <a:r>
              <a:rPr lang="ru-RU" sz="1900" b="0" dirty="0" smtClean="0"/>
              <a:t>в почве «подвешенной воды»</a:t>
            </a:r>
            <a:r>
              <a:rPr lang="en-US" sz="1900" b="0" dirty="0" smtClean="0"/>
              <a:t>, </a:t>
            </a:r>
            <a:r>
              <a:rPr lang="ru-RU" sz="1900" b="0" dirty="0" smtClean="0"/>
              <a:t>которая удерживается поверхностным натяжением и не стекает в более глубокие горизонты</a:t>
            </a:r>
            <a:r>
              <a:rPr lang="en-US" sz="1900" b="0" dirty="0" smtClean="0"/>
              <a:t>, </a:t>
            </a:r>
            <a:r>
              <a:rPr lang="ru-RU" sz="1900" b="0" dirty="0" smtClean="0"/>
              <a:t>снабжая таким образом растения влагой</a:t>
            </a:r>
            <a:r>
              <a:rPr lang="en-US" sz="1900" b="0" dirty="0" smtClean="0"/>
              <a:t>. </a:t>
            </a:r>
            <a:r>
              <a:rPr lang="ru-RU" sz="1900" b="0" dirty="0" smtClean="0"/>
              <a:t>Благодаря описанным выше явлениям</a:t>
            </a:r>
            <a:r>
              <a:rPr lang="en-US" sz="1900" b="0" dirty="0" smtClean="0"/>
              <a:t>, </a:t>
            </a:r>
            <a:r>
              <a:rPr lang="ru-RU" sz="1900" b="0" dirty="0" smtClean="0"/>
              <a:t>становится понятным</a:t>
            </a:r>
            <a:r>
              <a:rPr lang="en-US" sz="1900" b="0" dirty="0" smtClean="0"/>
              <a:t>,</a:t>
            </a:r>
            <a:r>
              <a:rPr lang="ru-RU" sz="1900" b="0" dirty="0" smtClean="0"/>
              <a:t> почему вода в деревьях поднимается с уровня почвы на высоту их крон</a:t>
            </a:r>
            <a:r>
              <a:rPr lang="en-US" sz="1900" b="0" dirty="0" smtClean="0"/>
              <a:t>.</a:t>
            </a:r>
            <a:endParaRPr lang="ru-RU" sz="1900" b="0" dirty="0"/>
          </a:p>
          <a:p>
            <a:pPr marL="0" indent="0">
              <a:spcBef>
                <a:spcPts val="0"/>
              </a:spcBef>
              <a:buFont typeface="Arial" panose="020B0604020202020204" pitchFamily="34" charset="0"/>
              <a:buNone/>
              <a:defRPr/>
            </a:pPr>
            <a:r>
              <a:rPr lang="ru-RU" sz="1900" b="0" dirty="0" smtClean="0"/>
              <a:t>     </a:t>
            </a:r>
            <a:r>
              <a:rPr lang="en-US" sz="1900" b="0" dirty="0" smtClean="0"/>
              <a:t> </a:t>
            </a:r>
            <a:r>
              <a:rPr lang="ru-RU" sz="1900" dirty="0" smtClean="0"/>
              <a:t>Делаем вывод</a:t>
            </a:r>
            <a:r>
              <a:rPr lang="en-US" sz="1900" b="0" dirty="0" smtClean="0"/>
              <a:t>, </a:t>
            </a:r>
            <a:r>
              <a:rPr lang="ru-RU" sz="1900" b="0" dirty="0" smtClean="0"/>
              <a:t>что перечисленные выше уникальные свойства воды оказываются необходимыми не  </a:t>
            </a:r>
          </a:p>
          <a:p>
            <a:pPr marL="0" indent="0">
              <a:spcBef>
                <a:spcPts val="0"/>
              </a:spcBef>
              <a:buFont typeface="Arial" panose="020B0604020202020204" pitchFamily="34" charset="0"/>
              <a:buNone/>
              <a:defRPr/>
            </a:pPr>
            <a:r>
              <a:rPr lang="ru-RU" sz="1900" b="0" dirty="0"/>
              <a:t> </a:t>
            </a:r>
            <a:r>
              <a:rPr lang="ru-RU" sz="1900" b="0" dirty="0" smtClean="0"/>
              <a:t>   только для жизни организмов</a:t>
            </a:r>
            <a:r>
              <a:rPr lang="en-US" sz="1900" b="0" dirty="0" smtClean="0"/>
              <a:t>, </a:t>
            </a:r>
            <a:r>
              <a:rPr lang="ru-RU" sz="1900" b="0" dirty="0" smtClean="0"/>
              <a:t>но и для создания определенных условий среды их обитания</a:t>
            </a:r>
            <a:endParaRPr lang="en-US" sz="1900" b="0" dirty="0" smtClean="0"/>
          </a:p>
          <a:p>
            <a:pPr marL="0" indent="0">
              <a:spcBef>
                <a:spcPts val="0"/>
              </a:spcBef>
              <a:buFont typeface="Arial" panose="020B0604020202020204" pitchFamily="34" charset="0"/>
              <a:buNone/>
              <a:defRPr/>
            </a:pPr>
            <a:endParaRPr lang="en-US" sz="7200" b="0" dirty="0"/>
          </a:p>
          <a:p>
            <a:pPr marL="0" indent="0">
              <a:spcBef>
                <a:spcPts val="0"/>
              </a:spcBef>
              <a:buFont typeface="Arial" panose="020B0604020202020204" pitchFamily="34" charset="0"/>
              <a:buNone/>
              <a:defRPr/>
            </a:pPr>
            <a:endParaRPr lang="ru-RU" sz="7200" b="0" dirty="0" smtClean="0"/>
          </a:p>
          <a:p>
            <a:pPr marL="0" indent="0">
              <a:spcBef>
                <a:spcPts val="0"/>
              </a:spcBef>
              <a:buFont typeface="Arial" panose="020B0604020202020204" pitchFamily="34" charset="0"/>
              <a:buNone/>
              <a:defRPr/>
            </a:pPr>
            <a:endParaRPr lang="en-US" sz="7200" b="0" dirty="0" smtClean="0"/>
          </a:p>
          <a:p>
            <a:pPr marL="342900" indent="-342900">
              <a:defRPr/>
            </a:pPr>
            <a:endParaRPr lang="ru-RU" sz="8000" b="0" dirty="0" smtClean="0"/>
          </a:p>
          <a:p>
            <a:pPr marL="0" indent="0">
              <a:buFont typeface="Arial" panose="020B0604020202020204" pitchFamily="34" charset="0"/>
              <a:buNone/>
              <a:defRPr/>
            </a:pPr>
            <a:endParaRPr lang="ru-RU" sz="8000" b="0" dirty="0" smtClean="0"/>
          </a:p>
          <a:p>
            <a:pPr>
              <a:defRPr/>
            </a:pPr>
            <a:endParaRPr lang="ru-RU" b="0" dirty="0"/>
          </a:p>
        </p:txBody>
      </p:sp>
      <p:pic>
        <p:nvPicPr>
          <p:cNvPr id="66565"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3475" y="-9525"/>
            <a:ext cx="180498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65100"/>
            <a:ext cx="20605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Рисунок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80863" y="-30163"/>
            <a:ext cx="2857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220788"/>
            <a:ext cx="12192000" cy="5949950"/>
          </a:xfrm>
          <a:prstGeom prst="rect">
            <a:avLst/>
          </a:prstGeom>
          <a:solidFill>
            <a:schemeClr val="accent4">
              <a:lumMod val="20000"/>
              <a:lumOff val="80000"/>
            </a:schemeClr>
          </a:solidFill>
          <a:ln w="9525">
            <a:solidFill>
              <a:srgbClr val="990033"/>
            </a:solid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FontTx/>
              <a:buNone/>
              <a:defRPr/>
            </a:pPr>
            <a:r>
              <a:rPr lang="ru-RU" altLang="ru-RU" sz="2000" dirty="0">
                <a:ea typeface="Calibri" panose="020F0502020204030204" pitchFamily="34" charset="0"/>
                <a:cs typeface="Helvetica" panose="020B0604020202020204" pitchFamily="34" charset="0"/>
              </a:rPr>
              <a:t> </a:t>
            </a:r>
            <a:r>
              <a:rPr lang="ru-RU" altLang="ru-RU" sz="2000" b="0" dirty="0">
                <a:latin typeface="Calibri Light" panose="020F0302020204030204" pitchFamily="34" charset="0"/>
                <a:ea typeface="Calibri" panose="020F0502020204030204" pitchFamily="34" charset="0"/>
                <a:cs typeface="Helvetica" panose="020B0604020202020204" pitchFamily="34" charset="0"/>
              </a:rPr>
              <a:t>Одним из самых «чудесных» свойств воды является ее способность растворять многие вещества</a:t>
            </a:r>
            <a:r>
              <a:rPr lang="en-US" altLang="ru-RU" sz="2000" b="0" dirty="0">
                <a:latin typeface="Calibri Light" panose="020F0302020204030204" pitchFamily="34" charset="0"/>
                <a:ea typeface="Calibri" panose="020F0502020204030204" pitchFamily="34" charset="0"/>
                <a:cs typeface="Helvetica" panose="020B0604020202020204" pitchFamily="34" charset="0"/>
              </a:rPr>
              <a:t>. </a:t>
            </a:r>
            <a:r>
              <a:rPr lang="ru-RU" altLang="ru-RU" sz="2000" b="0" dirty="0">
                <a:latin typeface="Calibri Light" panose="020F0302020204030204" pitchFamily="34" charset="0"/>
                <a:ea typeface="Calibri" panose="020F0502020204030204" pitchFamily="34" charset="0"/>
                <a:cs typeface="Helvetica" panose="020B0604020202020204" pitchFamily="34" charset="0"/>
              </a:rPr>
              <a:t>Практически она является универсальным растворителем</a:t>
            </a:r>
            <a:r>
              <a:rPr lang="en-US" altLang="ru-RU" sz="2000" b="0" dirty="0">
                <a:latin typeface="Calibri Light" panose="020F0302020204030204" pitchFamily="34" charset="0"/>
                <a:ea typeface="Calibri" panose="020F0502020204030204" pitchFamily="34" charset="0"/>
                <a:cs typeface="Helvetica" panose="020B0604020202020204" pitchFamily="34" charset="0"/>
              </a:rPr>
              <a:t>. </a:t>
            </a:r>
            <a:r>
              <a:rPr lang="ru-RU" altLang="ru-RU" sz="2000" b="0" dirty="0">
                <a:latin typeface="Calibri Light" panose="020F0302020204030204" pitchFamily="34" charset="0"/>
                <a:ea typeface="Calibri" panose="020F0502020204030204" pitchFamily="34" charset="0"/>
                <a:cs typeface="Helvetica" panose="020B0604020202020204" pitchFamily="34" charset="0"/>
              </a:rPr>
              <a:t>Идеально чистой воды в природе не бывает</a:t>
            </a:r>
            <a:r>
              <a:rPr lang="en-US" altLang="ru-RU" sz="2000" b="0" dirty="0">
                <a:latin typeface="Calibri Light" panose="020F0302020204030204" pitchFamily="34" charset="0"/>
                <a:ea typeface="Calibri" panose="020F0502020204030204" pitchFamily="34" charset="0"/>
                <a:cs typeface="Helvetica" panose="020B0604020202020204" pitchFamily="34" charset="0"/>
              </a:rPr>
              <a:t>. </a:t>
            </a:r>
            <a:r>
              <a:rPr lang="ru-RU" altLang="ru-RU" sz="2000" b="0" dirty="0">
                <a:latin typeface="Calibri Light" panose="020F0302020204030204" pitchFamily="34" charset="0"/>
                <a:ea typeface="Calibri" panose="020F0502020204030204" pitchFamily="34" charset="0"/>
                <a:cs typeface="Helvetica" panose="020B0604020202020204" pitchFamily="34" charset="0"/>
              </a:rPr>
              <a:t>В воде могут растворяться газы воздуха и различные примеси</a:t>
            </a:r>
            <a:r>
              <a:rPr lang="en-US" altLang="ru-RU" sz="2000" b="0" dirty="0">
                <a:latin typeface="Calibri Light" panose="020F0302020204030204" pitchFamily="34" charset="0"/>
                <a:ea typeface="Calibri" panose="020F0502020204030204" pitchFamily="34" charset="0"/>
                <a:cs typeface="Helvetica" panose="020B0604020202020204" pitchFamily="34" charset="0"/>
              </a:rPr>
              <a:t>, </a:t>
            </a:r>
            <a:r>
              <a:rPr lang="ru-RU" altLang="ru-RU" sz="2000" b="0" dirty="0">
                <a:latin typeface="Calibri Light" panose="020F0302020204030204" pitchFamily="34" charset="0"/>
                <a:ea typeface="Calibri" panose="020F0502020204030204" pitchFamily="34" charset="0"/>
                <a:cs typeface="Helvetica" panose="020B0604020202020204" pitchFamily="34" charset="0"/>
              </a:rPr>
              <a:t>содержащиеся в нем</a:t>
            </a:r>
            <a:r>
              <a:rPr lang="en-US" altLang="ru-RU" sz="2000" b="0" dirty="0">
                <a:latin typeface="Calibri Light" panose="020F0302020204030204" pitchFamily="34" charset="0"/>
                <a:ea typeface="Calibri" panose="020F0502020204030204" pitchFamily="34" charset="0"/>
                <a:cs typeface="Helvetica" panose="020B0604020202020204" pitchFamily="34" charset="0"/>
              </a:rPr>
              <a:t>.</a:t>
            </a:r>
            <a:r>
              <a:rPr lang="ru-RU" altLang="ru-RU" sz="2000" b="0" dirty="0">
                <a:latin typeface="Calibri Light" panose="020F0302020204030204" pitchFamily="34" charset="0"/>
                <a:ea typeface="Calibri" panose="020F0502020204030204" pitchFamily="34" charset="0"/>
                <a:cs typeface="Helvetica" panose="020B0604020202020204" pitchFamily="34" charset="0"/>
              </a:rPr>
              <a:t> </a:t>
            </a:r>
            <a:r>
              <a:rPr lang="ru-RU" altLang="ru-RU" sz="2000" dirty="0">
                <a:latin typeface="Calibri Light" panose="020F0302020204030204" pitchFamily="34" charset="0"/>
                <a:ea typeface="Calibri" panose="020F0502020204030204" pitchFamily="34" charset="0"/>
                <a:cs typeface="Helvetica" panose="020B0604020202020204" pitchFamily="34" charset="0"/>
              </a:rPr>
              <a:t>В морской воде можно обнаружить более 80 элементов таблицы Менделеева</a:t>
            </a:r>
            <a:r>
              <a:rPr lang="en-US" altLang="ru-RU" sz="2000" dirty="0">
                <a:latin typeface="Calibri Light" panose="020F0302020204030204" pitchFamily="34" charset="0"/>
                <a:ea typeface="Calibri" panose="020F0502020204030204" pitchFamily="34" charset="0"/>
                <a:cs typeface="Helvetica" panose="020B0604020202020204" pitchFamily="34" charset="0"/>
              </a:rPr>
              <a:t>, </a:t>
            </a:r>
            <a:r>
              <a:rPr lang="ru-RU" altLang="ru-RU" sz="2000" dirty="0">
                <a:latin typeface="Calibri Light" panose="020F0302020204030204" pitchFamily="34" charset="0"/>
                <a:ea typeface="Calibri" panose="020F0502020204030204" pitchFamily="34" charset="0"/>
                <a:cs typeface="Helvetica" panose="020B0604020202020204" pitchFamily="34" charset="0"/>
              </a:rPr>
              <a:t>входящих в состав различных молекул или ионов</a:t>
            </a:r>
            <a:r>
              <a:rPr lang="en-US" altLang="ru-RU" sz="2000" dirty="0">
                <a:latin typeface="Calibri Light" panose="020F0302020204030204" pitchFamily="34" charset="0"/>
                <a:ea typeface="Calibri" panose="020F0502020204030204" pitchFamily="34" charset="0"/>
                <a:cs typeface="Helvetica" panose="020B0604020202020204" pitchFamily="34" charset="0"/>
              </a:rPr>
              <a:t>. </a:t>
            </a:r>
            <a:r>
              <a:rPr lang="ru-RU" altLang="ru-RU" sz="2000" b="0" dirty="0">
                <a:ea typeface="Calibri" panose="020F0502020204030204" pitchFamily="34" charset="0"/>
                <a:cs typeface="Helvetica" panose="020B0604020202020204" pitchFamily="34" charset="0"/>
              </a:rPr>
              <a:t>В наибольшем количестве в морской воде содержится хлор</a:t>
            </a:r>
            <a:r>
              <a:rPr lang="en-US" altLang="ru-RU" sz="2000" b="0" dirty="0">
                <a:ea typeface="Calibri" panose="020F0502020204030204" pitchFamily="34" charset="0"/>
                <a:cs typeface="Helvetica" panose="020B0604020202020204" pitchFamily="34" charset="0"/>
              </a:rPr>
              <a:t>, </a:t>
            </a:r>
            <a:r>
              <a:rPr lang="ru-RU" altLang="ru-RU" sz="2000" b="0" dirty="0">
                <a:ea typeface="Calibri" panose="020F0502020204030204" pitchFamily="34" charset="0"/>
                <a:cs typeface="Helvetica" panose="020B0604020202020204" pitchFamily="34" charset="0"/>
              </a:rPr>
              <a:t>натрий</a:t>
            </a:r>
            <a:r>
              <a:rPr lang="en-US" altLang="ru-RU" sz="2000" b="0" dirty="0">
                <a:ea typeface="Calibri" panose="020F0502020204030204" pitchFamily="34" charset="0"/>
                <a:cs typeface="Helvetica" panose="020B0604020202020204" pitchFamily="34" charset="0"/>
              </a:rPr>
              <a:t>, </a:t>
            </a:r>
            <a:r>
              <a:rPr lang="ru-RU" altLang="ru-RU" sz="2000" b="0" dirty="0">
                <a:ea typeface="Calibri" panose="020F0502020204030204" pitchFamily="34" charset="0"/>
                <a:cs typeface="Helvetica" panose="020B0604020202020204" pitchFamily="34" charset="0"/>
              </a:rPr>
              <a:t>магний</a:t>
            </a:r>
            <a:r>
              <a:rPr lang="en-US" altLang="ru-RU" sz="2000" b="0" dirty="0">
                <a:ea typeface="Calibri" panose="020F0502020204030204" pitchFamily="34" charset="0"/>
                <a:cs typeface="Helvetica" panose="020B0604020202020204" pitchFamily="34" charset="0"/>
              </a:rPr>
              <a:t>, </a:t>
            </a:r>
            <a:r>
              <a:rPr lang="ru-RU" altLang="ru-RU" sz="2000" b="0" dirty="0">
                <a:ea typeface="Calibri" panose="020F0502020204030204" pitchFamily="34" charset="0"/>
                <a:cs typeface="Helvetica" panose="020B0604020202020204" pitchFamily="34" charset="0"/>
              </a:rPr>
              <a:t>сера</a:t>
            </a:r>
            <a:r>
              <a:rPr lang="en-US" altLang="ru-RU" sz="2000" b="0" dirty="0">
                <a:ea typeface="Calibri" panose="020F0502020204030204" pitchFamily="34" charset="0"/>
                <a:cs typeface="Helvetica" panose="020B0604020202020204" pitchFamily="34" charset="0"/>
              </a:rPr>
              <a:t>, </a:t>
            </a:r>
            <a:r>
              <a:rPr lang="ru-RU" altLang="ru-RU" sz="2000" b="0" dirty="0">
                <a:ea typeface="Calibri" panose="020F0502020204030204" pitchFamily="34" charset="0"/>
                <a:cs typeface="Helvetica" panose="020B0604020202020204" pitchFamily="34" charset="0"/>
              </a:rPr>
              <a:t>кальций</a:t>
            </a:r>
            <a:r>
              <a:rPr lang="en-US" altLang="ru-RU" sz="2000" b="0" dirty="0">
                <a:ea typeface="Calibri" panose="020F0502020204030204" pitchFamily="34" charset="0"/>
                <a:cs typeface="Helvetica" panose="020B0604020202020204" pitchFamily="34" charset="0"/>
              </a:rPr>
              <a:t>, </a:t>
            </a:r>
            <a:r>
              <a:rPr lang="ru-RU" altLang="ru-RU" sz="2000" b="0" dirty="0">
                <a:ea typeface="Calibri" panose="020F0502020204030204" pitchFamily="34" charset="0"/>
                <a:cs typeface="Helvetica" panose="020B0604020202020204" pitchFamily="34" charset="0"/>
              </a:rPr>
              <a:t>калий</a:t>
            </a:r>
            <a:r>
              <a:rPr lang="en-US" altLang="ru-RU" sz="2000" b="0" dirty="0">
                <a:ea typeface="Calibri" panose="020F0502020204030204" pitchFamily="34" charset="0"/>
                <a:cs typeface="Helvetica" panose="020B0604020202020204" pitchFamily="34" charset="0"/>
              </a:rPr>
              <a:t>, </a:t>
            </a:r>
            <a:r>
              <a:rPr lang="ru-RU" altLang="ru-RU" sz="2000" b="0" dirty="0">
                <a:ea typeface="Calibri" panose="020F0502020204030204" pitchFamily="34" charset="0"/>
                <a:cs typeface="Helvetica" panose="020B0604020202020204" pitchFamily="34" charset="0"/>
              </a:rPr>
              <a:t>бром</a:t>
            </a:r>
            <a:r>
              <a:rPr lang="en-US" altLang="ru-RU" sz="2000" b="0" dirty="0">
                <a:ea typeface="Calibri" panose="020F0502020204030204" pitchFamily="34" charset="0"/>
                <a:cs typeface="Helvetica" panose="020B0604020202020204" pitchFamily="34" charset="0"/>
              </a:rPr>
              <a:t>, </a:t>
            </a:r>
            <a:r>
              <a:rPr lang="ru-RU" altLang="ru-RU" sz="2000" b="0" dirty="0">
                <a:ea typeface="Calibri" panose="020F0502020204030204" pitchFamily="34" charset="0"/>
                <a:cs typeface="Helvetica" panose="020B0604020202020204" pitchFamily="34" charset="0"/>
              </a:rPr>
              <a:t>углерод</a:t>
            </a:r>
            <a:r>
              <a:rPr lang="en-US" altLang="ru-RU" sz="2000" b="0" dirty="0">
                <a:ea typeface="Calibri" panose="020F0502020204030204" pitchFamily="34" charset="0"/>
                <a:cs typeface="Helvetica" panose="020B0604020202020204" pitchFamily="34" charset="0"/>
              </a:rPr>
              <a:t>,</a:t>
            </a:r>
            <a:r>
              <a:rPr lang="ru-RU" altLang="ru-RU" sz="2000" b="0" dirty="0">
                <a:ea typeface="Calibri" panose="020F0502020204030204" pitchFamily="34" charset="0"/>
                <a:cs typeface="Helvetica" panose="020B0604020202020204" pitchFamily="34" charset="0"/>
              </a:rPr>
              <a:t> стронций</a:t>
            </a:r>
            <a:r>
              <a:rPr lang="en-US" altLang="ru-RU" sz="2000" b="0" dirty="0">
                <a:ea typeface="Calibri" panose="020F0502020204030204" pitchFamily="34" charset="0"/>
                <a:cs typeface="Helvetica" panose="020B0604020202020204" pitchFamily="34" charset="0"/>
              </a:rPr>
              <a:t>, </a:t>
            </a:r>
            <a:r>
              <a:rPr lang="ru-RU" altLang="ru-RU" sz="2000" b="0" dirty="0">
                <a:ea typeface="Calibri" panose="020F0502020204030204" pitchFamily="34" charset="0"/>
                <a:cs typeface="Helvetica" panose="020B0604020202020204" pitchFamily="34" charset="0"/>
              </a:rPr>
              <a:t>бор</a:t>
            </a:r>
            <a:r>
              <a:rPr lang="en-US" altLang="ru-RU" sz="2000" b="0" dirty="0">
                <a:ea typeface="Calibri" panose="020F0502020204030204" pitchFamily="34" charset="0"/>
                <a:cs typeface="Helvetica" panose="020B0604020202020204" pitchFamily="34" charset="0"/>
              </a:rPr>
              <a:t>. </a:t>
            </a:r>
            <a:r>
              <a:rPr lang="ru-RU" altLang="ru-RU" sz="2000" b="0" dirty="0">
                <a:ea typeface="Calibri" panose="020F0502020204030204" pitchFamily="34" charset="0"/>
                <a:cs typeface="Helvetica" panose="020B0604020202020204" pitchFamily="34" charset="0"/>
              </a:rPr>
              <a:t>Одного только золота растворено в Мировом океане по 3 кг на душу населения Земли!</a:t>
            </a:r>
            <a:r>
              <a:rPr lang="ru-RU" altLang="ru-RU" sz="2000" b="0" dirty="0">
                <a:latin typeface="Calibri Light" panose="020F0302020204030204" pitchFamily="34" charset="0"/>
                <a:ea typeface="Calibri" panose="020F0502020204030204" pitchFamily="34" charset="0"/>
                <a:cs typeface="Helvetica" panose="020B0604020202020204" pitchFamily="34" charset="0"/>
              </a:rPr>
              <a:t> </a:t>
            </a:r>
            <a:r>
              <a:rPr lang="ru-RU" altLang="ru-RU" sz="2000" b="0" dirty="0">
                <a:solidFill>
                  <a:srgbClr val="535353"/>
                </a:solidFill>
                <a:latin typeface="Calibri Light" panose="020F0302020204030204" pitchFamily="34" charset="0"/>
                <a:ea typeface="Times New Roman" panose="02020603050405020304" pitchFamily="18" charset="0"/>
                <a:cs typeface="Helvetica" panose="020B0604020202020204" pitchFamily="34" charset="0"/>
              </a:rPr>
              <a:t> </a:t>
            </a:r>
            <a:r>
              <a:rPr lang="ru-RU" altLang="ru-RU" sz="2000" b="0" dirty="0">
                <a:latin typeface="Calibri Light" panose="020F0302020204030204" pitchFamily="34" charset="0"/>
                <a:cs typeface="Times New Roman" panose="02020603050405020304" pitchFamily="18" charset="0"/>
              </a:rPr>
              <a:t>                                       </a:t>
            </a:r>
            <a:r>
              <a:rPr lang="ru-RU" altLang="ru-RU" sz="2000" dirty="0">
                <a:latin typeface="Calibri Light" panose="020F0302020204030204" pitchFamily="34" charset="0"/>
              </a:rPr>
              <a:t>Вода растворяет многие вещества</a:t>
            </a:r>
            <a:r>
              <a:rPr lang="en-US" altLang="ru-RU" sz="2000" dirty="0">
                <a:latin typeface="Calibri Light" panose="020F0302020204030204" pitchFamily="34" charset="0"/>
              </a:rPr>
              <a:t>, </a:t>
            </a:r>
            <a:r>
              <a:rPr lang="ru-RU" altLang="ru-RU" sz="2000" dirty="0">
                <a:latin typeface="Calibri Light" panose="020F0302020204030204" pitchFamily="34" charset="0"/>
              </a:rPr>
              <a:t>содержащиеся в почве</a:t>
            </a:r>
            <a:r>
              <a:rPr lang="en-US" altLang="ru-RU" sz="2000" dirty="0">
                <a:latin typeface="Calibri Light" panose="020F0302020204030204" pitchFamily="34" charset="0"/>
              </a:rPr>
              <a:t>. </a:t>
            </a:r>
            <a:r>
              <a:rPr lang="ru-RU" altLang="ru-RU" sz="2000" b="0" dirty="0"/>
              <a:t>Наиболее чистой считается дождевая вода, но и она растворяет в себе примеси, находящиеся в воздухе.</a:t>
            </a:r>
            <a:r>
              <a:rPr lang="ru-RU" altLang="ru-RU" sz="2000" dirty="0">
                <a:solidFill>
                  <a:srgbClr val="535353"/>
                </a:solidFill>
                <a:latin typeface="Calibri Light" panose="020F0302020204030204" pitchFamily="34" charset="0"/>
              </a:rPr>
              <a:t> </a:t>
            </a:r>
            <a:r>
              <a:rPr lang="ru-RU" altLang="ru-RU" sz="2000" dirty="0">
                <a:latin typeface="Calibri Light" panose="020F0302020204030204" pitchFamily="34" charset="0"/>
              </a:rPr>
              <a:t>                                                                                                                     </a:t>
            </a:r>
            <a:r>
              <a:rPr lang="ru-RU" altLang="ru-RU" sz="2000" dirty="0"/>
              <a:t>Почему же вода может растворять столь различные вещества? </a:t>
            </a:r>
            <a:r>
              <a:rPr lang="ru-RU" altLang="ru-RU" sz="2000" dirty="0">
                <a:latin typeface="Calibri Light" panose="020F0302020204030204" pitchFamily="34" charset="0"/>
                <a:cs typeface="Helvetica" panose="020B0604020202020204" pitchFamily="34" charset="0"/>
              </a:rPr>
              <a:t>                                                                                                           </a:t>
            </a:r>
            <a:r>
              <a:rPr lang="ru-RU" altLang="ru-RU" sz="2000" dirty="0">
                <a:latin typeface="Calibri Light" panose="020F0302020204030204" pitchFamily="34" charset="0"/>
              </a:rPr>
              <a:t>Это определяется особенностями ее внутреннего строения</a:t>
            </a:r>
            <a:r>
              <a:rPr lang="en-US" altLang="ru-RU" sz="2000" dirty="0">
                <a:latin typeface="Calibri Light" panose="020F0302020204030204" pitchFamily="34" charset="0"/>
              </a:rPr>
              <a:t>: </a:t>
            </a:r>
            <a:r>
              <a:rPr lang="ru-RU" altLang="ru-RU" sz="2000" b="0" dirty="0">
                <a:latin typeface="Calibri Light" panose="020F0302020204030204" pitchFamily="34" charset="0"/>
              </a:rPr>
              <a:t>вода является диполем</a:t>
            </a:r>
            <a:r>
              <a:rPr lang="en-US" altLang="ru-RU" sz="2000" b="0" dirty="0">
                <a:latin typeface="Calibri Light" panose="020F0302020204030204" pitchFamily="34" charset="0"/>
              </a:rPr>
              <a:t>. </a:t>
            </a:r>
            <a:r>
              <a:rPr lang="ru-RU" altLang="ru-RU" sz="2000" b="0" dirty="0">
                <a:latin typeface="Calibri Light" panose="020F0302020204030204" pitchFamily="34" charset="0"/>
              </a:rPr>
              <a:t>Этим свойством молекулы воды объясняется ее способность ориентироваться в электрическом поле и присоединяться к другим молекулам, несущим заряд. Если энергия притяжения молекул воды к молекулам какого-либо вещества больше, чем энергия притяжения между молекулами воды, то вещество растворяется. В зависимости от этого различают гидрофильные (хорошо растворимые в воде - соли, щелочи, кислоты) и гидрофобные (вещества, трудно или вовсе не растворимые в воде - жиры, каучук и др.). </a:t>
            </a:r>
            <a:r>
              <a:rPr lang="ru-RU" altLang="ru-RU" sz="2000" b="0" dirty="0"/>
              <a:t>А вот неполярные вещества хорошо растворяются в неполярных растворителях (подобное в подобном!)</a:t>
            </a:r>
          </a:p>
        </p:txBody>
      </p:sp>
      <p:sp>
        <p:nvSpPr>
          <p:cNvPr id="7" name="Заголовок 1"/>
          <p:cNvSpPr>
            <a:spLocks noGrp="1"/>
          </p:cNvSpPr>
          <p:nvPr>
            <p:ph type="title"/>
          </p:nvPr>
        </p:nvSpPr>
        <p:spPr>
          <a:xfrm>
            <a:off x="0" y="0"/>
            <a:ext cx="12192000" cy="1084263"/>
          </a:xfrm>
          <a:solidFill>
            <a:schemeClr val="accent2">
              <a:lumMod val="20000"/>
              <a:lumOff val="80000"/>
            </a:schemeClr>
          </a:solidFill>
          <a:ln w="28575">
            <a:solidFill>
              <a:srgbClr val="990033"/>
            </a:solidFill>
          </a:ln>
        </p:spPr>
        <p:txBody>
          <a:bodyPr/>
          <a:lstStyle/>
          <a:p>
            <a:pPr>
              <a:defRPr/>
            </a:pPr>
            <a:r>
              <a:rPr lang="en-US" altLang="ru-RU" dirty="0" smtClean="0">
                <a:solidFill>
                  <a:srgbClr val="9E2257"/>
                </a:solidFill>
              </a:rPr>
              <a:t> </a:t>
            </a:r>
            <a:r>
              <a:rPr lang="ru-RU" altLang="ru-RU" dirty="0" smtClean="0">
                <a:solidFill>
                  <a:srgbClr val="9E2257"/>
                </a:solidFill>
              </a:rPr>
              <a:t>      </a:t>
            </a:r>
            <a:r>
              <a:rPr lang="en-US" altLang="ru-RU" dirty="0" smtClean="0">
                <a:solidFill>
                  <a:srgbClr val="9E2257"/>
                </a:solidFill>
              </a:rPr>
              <a:t>        </a:t>
            </a:r>
            <a:br>
              <a:rPr lang="en-US" altLang="ru-RU" dirty="0" smtClean="0">
                <a:solidFill>
                  <a:srgbClr val="9E2257"/>
                </a:solidFill>
              </a:rPr>
            </a:br>
            <a:r>
              <a:rPr lang="en-US" altLang="ru-RU" dirty="0" smtClean="0">
                <a:solidFill>
                  <a:srgbClr val="9E2257"/>
                </a:solidFill>
              </a:rPr>
              <a:t>               </a:t>
            </a:r>
            <a:r>
              <a:rPr lang="ru-RU" altLang="ru-RU" sz="3200" b="1" dirty="0" smtClean="0">
                <a:solidFill>
                  <a:srgbClr val="9E2257"/>
                </a:solidFill>
              </a:rPr>
              <a:t>О некоторых уникальных свойствах воды</a:t>
            </a:r>
            <a:br>
              <a:rPr lang="ru-RU" altLang="ru-RU" sz="3200" b="1" dirty="0" smtClean="0">
                <a:solidFill>
                  <a:srgbClr val="9E2257"/>
                </a:solidFill>
              </a:rPr>
            </a:br>
            <a:r>
              <a:rPr lang="ru-RU" altLang="ru-RU" sz="3200" b="1" dirty="0" smtClean="0">
                <a:solidFill>
                  <a:srgbClr val="2F5597"/>
                </a:solidFill>
              </a:rPr>
              <a:t>                      </a:t>
            </a:r>
            <a:r>
              <a:rPr lang="ru-RU" altLang="ru-RU" sz="2400" b="1" dirty="0" smtClean="0">
                <a:solidFill>
                  <a:srgbClr val="0D0D0D"/>
                </a:solidFill>
              </a:rPr>
              <a:t>11</a:t>
            </a:r>
            <a:r>
              <a:rPr lang="ru-RU" altLang="ru-RU" sz="2400" b="1" dirty="0">
                <a:solidFill>
                  <a:srgbClr val="0D0D0D"/>
                </a:solidFill>
              </a:rPr>
              <a:t>)</a:t>
            </a:r>
            <a:r>
              <a:rPr lang="ru-RU" altLang="ru-RU" sz="2400" b="1" dirty="0" smtClean="0">
                <a:solidFill>
                  <a:srgbClr val="0D0D0D"/>
                </a:solidFill>
              </a:rPr>
              <a:t> Почему вода является универсальным растворителем</a:t>
            </a:r>
            <a:r>
              <a:rPr lang="en-US" altLang="ru-RU" sz="2400" b="1" dirty="0" smtClean="0">
                <a:solidFill>
                  <a:srgbClr val="0D0D0D"/>
                </a:solidFill>
              </a:rPr>
              <a:t>?                                                                             </a:t>
            </a:r>
            <a:br>
              <a:rPr lang="en-US" altLang="ru-RU" sz="2400" b="1" dirty="0" smtClean="0">
                <a:solidFill>
                  <a:srgbClr val="0D0D0D"/>
                </a:solidFill>
              </a:rPr>
            </a:br>
            <a:r>
              <a:rPr lang="en-US" altLang="ru-RU" sz="2400" b="1" dirty="0" smtClean="0">
                <a:solidFill>
                  <a:srgbClr val="0D0D0D"/>
                </a:solidFill>
              </a:rPr>
              <a:t>       </a:t>
            </a:r>
            <a:r>
              <a:rPr lang="ru-RU" altLang="ru-RU" sz="2400" b="1" dirty="0" smtClean="0">
                <a:solidFill>
                  <a:srgbClr val="0D0D0D"/>
                </a:solidFill>
              </a:rPr>
              <a:t/>
            </a:r>
            <a:br>
              <a:rPr lang="ru-RU" altLang="ru-RU" sz="2400" b="1" dirty="0" smtClean="0">
                <a:solidFill>
                  <a:srgbClr val="0D0D0D"/>
                </a:solidFill>
              </a:rPr>
            </a:br>
            <a:endParaRPr lang="ru-RU" altLang="ru-RU" sz="2400" b="1" dirty="0" smtClean="0">
              <a:solidFill>
                <a:srgbClr val="0D0D0D"/>
              </a:solidFill>
            </a:endParaRPr>
          </a:p>
        </p:txBody>
      </p:sp>
      <p:pic>
        <p:nvPicPr>
          <p:cNvPr id="67588"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8050" y="0"/>
            <a:ext cx="184467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188" y="3175"/>
            <a:ext cx="11176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1163" y="0"/>
            <a:ext cx="301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Рисунок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80850" y="6689725"/>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27400" y="74613"/>
            <a:ext cx="6257925" cy="636587"/>
          </a:xfrm>
          <a:solidFill>
            <a:schemeClr val="accent4">
              <a:lumMod val="20000"/>
              <a:lumOff val="80000"/>
            </a:schemeClr>
          </a:solidFill>
          <a:ln w="28575">
            <a:solidFill>
              <a:srgbClr val="D60093"/>
            </a:solidFill>
          </a:ln>
        </p:spPr>
        <p:txBody>
          <a:bodyPr/>
          <a:lstStyle/>
          <a:p>
            <a:pPr>
              <a:defRPr/>
            </a:pPr>
            <a:r>
              <a:rPr lang="ru-RU" altLang="ru-RU" sz="2800" b="1" dirty="0" smtClean="0">
                <a:solidFill>
                  <a:srgbClr val="9E2257"/>
                </a:solidFill>
              </a:rPr>
              <a:t>О некоторых уникальных свойствах воды</a:t>
            </a:r>
            <a:r>
              <a:rPr lang="en-US" altLang="ru-RU" sz="2400" dirty="0" smtClean="0"/>
              <a:t/>
            </a:r>
            <a:br>
              <a:rPr lang="en-US" altLang="ru-RU" sz="2400" dirty="0" smtClean="0"/>
            </a:br>
            <a:r>
              <a:rPr lang="ru-RU" altLang="ru-RU" sz="2400" dirty="0" smtClean="0"/>
              <a:t>       </a:t>
            </a:r>
            <a:r>
              <a:rPr lang="en-US" altLang="ru-RU" sz="2400" b="1" dirty="0" smtClean="0">
                <a:solidFill>
                  <a:srgbClr val="0D0D0D"/>
                </a:solidFill>
              </a:rPr>
              <a:t>1</a:t>
            </a:r>
            <a:r>
              <a:rPr lang="ru-RU" altLang="ru-RU" sz="2400" b="1" dirty="0" smtClean="0">
                <a:solidFill>
                  <a:srgbClr val="0D0D0D"/>
                </a:solidFill>
              </a:rPr>
              <a:t>2</a:t>
            </a:r>
            <a:r>
              <a:rPr lang="ru-RU" altLang="ru-RU" sz="2400" b="1" dirty="0">
                <a:solidFill>
                  <a:srgbClr val="0D0D0D"/>
                </a:solidFill>
              </a:rPr>
              <a:t>)</a:t>
            </a:r>
            <a:r>
              <a:rPr lang="ru-RU" altLang="ru-RU" sz="2400" b="1" dirty="0" smtClean="0">
                <a:solidFill>
                  <a:srgbClr val="0D0D0D"/>
                </a:solidFill>
              </a:rPr>
              <a:t> Почему  вода обладает «памятью»</a:t>
            </a:r>
            <a:r>
              <a:rPr lang="en-US" altLang="ru-RU" sz="2400" b="1" dirty="0" smtClean="0">
                <a:solidFill>
                  <a:srgbClr val="0D0D0D"/>
                </a:solidFill>
              </a:rPr>
              <a:t>?</a:t>
            </a:r>
            <a:endParaRPr lang="ru-RU" altLang="ru-RU" sz="2400" dirty="0" smtClean="0"/>
          </a:p>
        </p:txBody>
      </p:sp>
      <p:pic>
        <p:nvPicPr>
          <p:cNvPr id="69635" name="Таблица 4"/>
          <p:cNvPicPr>
            <a:picLocks noGrp="1" noChangeAspect="1"/>
          </p:cNvPicPr>
          <p:nvPr>
            <p:ph type="tbl" idx="1"/>
          </p:nvPr>
        </p:nvPicPr>
        <p:blipFill>
          <a:blip r:embed="rId3">
            <a:extLst>
              <a:ext uri="{28A0092B-C50C-407E-A947-70E740481C1C}">
                <a14:useLocalDpi xmlns:a14="http://schemas.microsoft.com/office/drawing/2010/main" val="0"/>
              </a:ext>
            </a:extLst>
          </a:blip>
          <a:srcRect/>
          <a:stretch>
            <a:fillRect/>
          </a:stretch>
        </p:blipFill>
        <p:spPr>
          <a:xfrm>
            <a:off x="9585325" y="-150813"/>
            <a:ext cx="2693988" cy="4005263"/>
          </a:xfrm>
        </p:spPr>
      </p:pic>
      <p:pic>
        <p:nvPicPr>
          <p:cNvPr id="69636"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0"/>
            <a:ext cx="3271837"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384550" y="800100"/>
            <a:ext cx="6113463" cy="1631950"/>
          </a:xfrm>
          <a:prstGeom prst="rect">
            <a:avLst/>
          </a:prstGeom>
          <a:solidFill>
            <a:schemeClr val="accent6">
              <a:lumMod val="20000"/>
              <a:lumOff val="80000"/>
            </a:schemeClr>
          </a:solidFill>
          <a:ln>
            <a:solidFill>
              <a:srgbClr val="FF0000"/>
            </a:solidFill>
          </a:ln>
        </p:spPr>
        <p:txBody>
          <a:bodyPr>
            <a:spAutoFit/>
          </a:bodyPr>
          <a:lstStyle/>
          <a:p>
            <a:pPr algn="ctr">
              <a:spcBef>
                <a:spcPts val="0"/>
              </a:spcBef>
              <a:defRPr/>
            </a:pPr>
            <a:r>
              <a:rPr lang="en-US" sz="1800" b="0" dirty="0">
                <a:solidFill>
                  <a:schemeClr val="accent5">
                    <a:lumMod val="75000"/>
                  </a:schemeClr>
                </a:solidFill>
              </a:rPr>
              <a:t> </a:t>
            </a:r>
            <a:r>
              <a:rPr lang="ru-RU" b="0" dirty="0">
                <a:solidFill>
                  <a:schemeClr val="accent5">
                    <a:lumMod val="75000"/>
                  </a:schemeClr>
                </a:solidFill>
              </a:rPr>
              <a:t>Изменения физико-химических свойств воды могут происходят при воздействии на нее магнитного поля</a:t>
            </a:r>
            <a:r>
              <a:rPr lang="en-US" b="0" dirty="0">
                <a:solidFill>
                  <a:schemeClr val="accent5">
                    <a:lumMod val="75000"/>
                  </a:schemeClr>
                </a:solidFill>
              </a:rPr>
              <a:t>, </a:t>
            </a:r>
            <a:r>
              <a:rPr lang="ru-RU" b="0" dirty="0">
                <a:solidFill>
                  <a:schemeClr val="accent5">
                    <a:lumMod val="75000"/>
                  </a:schemeClr>
                </a:solidFill>
              </a:rPr>
              <a:t>звуковых сигналов</a:t>
            </a:r>
            <a:r>
              <a:rPr lang="en-US" b="0" dirty="0">
                <a:solidFill>
                  <a:schemeClr val="accent5">
                    <a:lumMod val="75000"/>
                  </a:schemeClr>
                </a:solidFill>
              </a:rPr>
              <a:t>, </a:t>
            </a:r>
            <a:r>
              <a:rPr lang="ru-RU" b="0" dirty="0">
                <a:solidFill>
                  <a:schemeClr val="accent5">
                    <a:lumMod val="75000"/>
                  </a:schemeClr>
                </a:solidFill>
              </a:rPr>
              <a:t>электрических полей</a:t>
            </a:r>
            <a:r>
              <a:rPr lang="en-US" b="0" dirty="0">
                <a:solidFill>
                  <a:schemeClr val="accent5">
                    <a:lumMod val="75000"/>
                  </a:schemeClr>
                </a:solidFill>
              </a:rPr>
              <a:t>, </a:t>
            </a:r>
            <a:r>
              <a:rPr lang="ru-RU" b="0" dirty="0">
                <a:solidFill>
                  <a:schemeClr val="accent5">
                    <a:lumMod val="75000"/>
                  </a:schemeClr>
                </a:solidFill>
              </a:rPr>
              <a:t>температурных изменений</a:t>
            </a:r>
            <a:r>
              <a:rPr lang="en-US" b="0" dirty="0">
                <a:solidFill>
                  <a:schemeClr val="accent5">
                    <a:lumMod val="75000"/>
                  </a:schemeClr>
                </a:solidFill>
              </a:rPr>
              <a:t>,</a:t>
            </a:r>
            <a:r>
              <a:rPr lang="ru-RU" b="0" dirty="0">
                <a:solidFill>
                  <a:schemeClr val="accent5">
                    <a:lumMod val="75000"/>
                  </a:schemeClr>
                </a:solidFill>
              </a:rPr>
              <a:t> радиации</a:t>
            </a:r>
            <a:r>
              <a:rPr lang="en-US" b="0" dirty="0">
                <a:solidFill>
                  <a:schemeClr val="accent5">
                    <a:lumMod val="75000"/>
                  </a:schemeClr>
                </a:solidFill>
              </a:rPr>
              <a:t>, </a:t>
            </a:r>
            <a:r>
              <a:rPr lang="ru-RU" b="0" dirty="0">
                <a:solidFill>
                  <a:schemeClr val="accent5">
                    <a:lumMod val="75000"/>
                  </a:schemeClr>
                </a:solidFill>
              </a:rPr>
              <a:t>турбулентности и </a:t>
            </a:r>
            <a:r>
              <a:rPr lang="ru-RU" b="0" dirty="0" err="1">
                <a:solidFill>
                  <a:schemeClr val="accent5">
                    <a:lumMod val="75000"/>
                  </a:schemeClr>
                </a:solidFill>
              </a:rPr>
              <a:t>др</a:t>
            </a:r>
            <a:r>
              <a:rPr lang="en-US" b="0" dirty="0">
                <a:solidFill>
                  <a:schemeClr val="accent5">
                    <a:lumMod val="75000"/>
                  </a:schemeClr>
                </a:solidFill>
              </a:rPr>
              <a:t>. </a:t>
            </a:r>
            <a:r>
              <a:rPr lang="ru-RU" b="0" dirty="0">
                <a:solidFill>
                  <a:schemeClr val="accent5">
                    <a:lumMod val="75000"/>
                  </a:schemeClr>
                </a:solidFill>
              </a:rPr>
              <a:t>Почему это происходит</a:t>
            </a:r>
            <a:r>
              <a:rPr lang="en-US" b="0" dirty="0">
                <a:solidFill>
                  <a:schemeClr val="accent5">
                    <a:lumMod val="75000"/>
                  </a:schemeClr>
                </a:solidFill>
              </a:rPr>
              <a:t>?</a:t>
            </a:r>
            <a:endParaRPr lang="ru-RU" dirty="0">
              <a:solidFill>
                <a:schemeClr val="accent5">
                  <a:lumMod val="75000"/>
                </a:schemeClr>
              </a:solidFill>
            </a:endParaRPr>
          </a:p>
        </p:txBody>
      </p:sp>
      <p:sp>
        <p:nvSpPr>
          <p:cNvPr id="69638" name="TextBox 10"/>
          <p:cNvSpPr txBox="1">
            <a:spLocks noChangeArrowheads="1"/>
          </p:cNvSpPr>
          <p:nvPr/>
        </p:nvSpPr>
        <p:spPr bwMode="auto">
          <a:xfrm>
            <a:off x="68263" y="2638425"/>
            <a:ext cx="94424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1600" b="0" dirty="0"/>
              <a:t>      </a:t>
            </a:r>
            <a:r>
              <a:rPr lang="ru-RU" altLang="ru-RU" sz="1600" b="0" dirty="0"/>
              <a:t>Рентгеновский анализ структуры воды показал</a:t>
            </a:r>
            <a:r>
              <a:rPr lang="en-US" altLang="ru-RU" sz="1600" b="0" dirty="0"/>
              <a:t>, </a:t>
            </a:r>
            <a:r>
              <a:rPr lang="ru-RU" altLang="ru-RU" sz="1600" b="0" dirty="0"/>
              <a:t>что жидкая вода по своей структуре ближе к твердым</a:t>
            </a:r>
            <a:r>
              <a:rPr lang="en-US" altLang="ru-RU" sz="1600" b="0" dirty="0"/>
              <a:t> </a:t>
            </a:r>
            <a:r>
              <a:rPr lang="ru-RU" altLang="ru-RU" sz="1600" b="0" dirty="0"/>
              <a:t>телам</a:t>
            </a:r>
            <a:r>
              <a:rPr lang="en-US" altLang="ru-RU" sz="1600" b="0" dirty="0"/>
              <a:t>, </a:t>
            </a:r>
            <a:r>
              <a:rPr lang="ru-RU" altLang="ru-RU" sz="1600" b="0" dirty="0"/>
              <a:t>т</a:t>
            </a:r>
            <a:r>
              <a:rPr lang="en-US" altLang="ru-RU" sz="1600" b="0" dirty="0"/>
              <a:t>.</a:t>
            </a:r>
            <a:r>
              <a:rPr lang="ru-RU" altLang="ru-RU" sz="1600" b="0" dirty="0"/>
              <a:t>к</a:t>
            </a:r>
            <a:r>
              <a:rPr lang="en-US" altLang="ru-RU" sz="1600" b="0" dirty="0"/>
              <a:t>. </a:t>
            </a:r>
            <a:r>
              <a:rPr lang="ru-RU" altLang="ru-RU" sz="1600" b="0" dirty="0"/>
              <a:t>в размещении молекул воды прослеживается некоторая </a:t>
            </a:r>
            <a:r>
              <a:rPr lang="ru-RU" altLang="ru-RU" sz="1600" b="0" u="sng" dirty="0"/>
              <a:t>регулярность</a:t>
            </a:r>
            <a:r>
              <a:rPr lang="ru-RU" altLang="ru-RU" sz="1600" b="0" dirty="0"/>
              <a:t> – ближний порядок</a:t>
            </a:r>
            <a:r>
              <a:rPr lang="en-US" altLang="ru-RU" sz="1600" b="0" dirty="0"/>
              <a:t>, </a:t>
            </a:r>
            <a:r>
              <a:rPr lang="ru-RU" altLang="ru-RU" sz="1600" b="0" dirty="0"/>
              <a:t>характерный для твердых тел</a:t>
            </a:r>
            <a:r>
              <a:rPr lang="en-US" altLang="ru-RU" sz="1600" b="0" dirty="0"/>
              <a:t>. </a:t>
            </a:r>
            <a:r>
              <a:rPr lang="ru-RU" altLang="ru-RU" sz="1600" b="0" dirty="0"/>
              <a:t>Причина этого в том</a:t>
            </a:r>
            <a:r>
              <a:rPr lang="en-US" altLang="ru-RU" sz="1600" b="0" dirty="0"/>
              <a:t>, </a:t>
            </a:r>
            <a:r>
              <a:rPr lang="ru-RU" altLang="ru-RU" sz="1600" b="0" dirty="0"/>
              <a:t>что</a:t>
            </a:r>
            <a:r>
              <a:rPr lang="en-US" altLang="ru-RU" sz="1600" b="0" dirty="0"/>
              <a:t> </a:t>
            </a:r>
            <a:r>
              <a:rPr lang="ru-RU" altLang="ru-RU" sz="1600" b="0" dirty="0"/>
              <a:t>в воде возникают </a:t>
            </a:r>
            <a:r>
              <a:rPr lang="ru-RU" altLang="ru-RU" sz="1600" b="0" dirty="0" err="1"/>
              <a:t>ассоциаты</a:t>
            </a:r>
            <a:r>
              <a:rPr lang="ru-RU" altLang="ru-RU" sz="1600" b="0" dirty="0"/>
              <a:t> – кластеры</a:t>
            </a:r>
            <a:r>
              <a:rPr lang="en-US" altLang="ru-RU" sz="1600" b="0" dirty="0"/>
              <a:t>. </a:t>
            </a:r>
            <a:r>
              <a:rPr lang="ru-RU" altLang="ru-RU" sz="1600" b="0" dirty="0" err="1"/>
              <a:t>Ассоциаты</a:t>
            </a:r>
            <a:r>
              <a:rPr lang="ru-RU" altLang="ru-RU" sz="1600" b="0" dirty="0"/>
              <a:t> – кластеры  – небольшие устойчивые совокупности молекул воды</a:t>
            </a:r>
            <a:r>
              <a:rPr lang="en-US" altLang="ru-RU" sz="1600" b="0" dirty="0"/>
              <a:t> (</a:t>
            </a:r>
            <a:r>
              <a:rPr lang="ru-RU" altLang="ru-RU" sz="1600" b="0" dirty="0"/>
              <a:t>см слайды </a:t>
            </a:r>
            <a:r>
              <a:rPr lang="ru-RU" altLang="ru-RU" sz="1600" b="0" dirty="0" smtClean="0"/>
              <a:t>21</a:t>
            </a:r>
            <a:r>
              <a:rPr lang="en-US" altLang="ru-RU" sz="1600" b="0" dirty="0" smtClean="0"/>
              <a:t>, </a:t>
            </a:r>
            <a:r>
              <a:rPr lang="ru-RU" altLang="ru-RU" sz="1600" b="0" dirty="0" smtClean="0"/>
              <a:t>22)</a:t>
            </a:r>
            <a:r>
              <a:rPr lang="en-US" altLang="ru-RU" sz="1600" b="0" dirty="0"/>
              <a:t>.</a:t>
            </a:r>
            <a:r>
              <a:rPr lang="ru-RU" altLang="ru-RU" sz="1600" b="0" dirty="0"/>
              <a:t> </a:t>
            </a:r>
          </a:p>
        </p:txBody>
      </p:sp>
      <p:sp>
        <p:nvSpPr>
          <p:cNvPr id="69639" name="TextBox 11"/>
          <p:cNvSpPr txBox="1">
            <a:spLocks noChangeArrowheads="1"/>
          </p:cNvSpPr>
          <p:nvPr/>
        </p:nvSpPr>
        <p:spPr bwMode="auto">
          <a:xfrm>
            <a:off x="55563" y="3690938"/>
            <a:ext cx="1213643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1600" b="0"/>
              <a:t>       </a:t>
            </a:r>
            <a:r>
              <a:rPr lang="ru-RU" altLang="ru-RU" sz="1600" b="0"/>
              <a:t>Установлено</a:t>
            </a:r>
            <a:r>
              <a:rPr lang="en-US" altLang="ru-RU" sz="1600" b="0"/>
              <a:t>, </a:t>
            </a:r>
            <a:r>
              <a:rPr lang="ru-RU" altLang="ru-RU" sz="1600" b="0"/>
              <a:t>что у воды</a:t>
            </a:r>
            <a:r>
              <a:rPr lang="en-US" altLang="ru-RU" sz="1600" b="0"/>
              <a:t>,</a:t>
            </a:r>
            <a:r>
              <a:rPr lang="ru-RU" altLang="ru-RU" sz="1600" b="0"/>
              <a:t> полученной</a:t>
            </a:r>
            <a:r>
              <a:rPr lang="en-US" altLang="ru-RU" sz="1600" b="0"/>
              <a:t>,</a:t>
            </a:r>
            <a:r>
              <a:rPr lang="ru-RU" altLang="ru-RU" sz="1600" b="0"/>
              <a:t> например</a:t>
            </a:r>
            <a:r>
              <a:rPr lang="en-US" altLang="ru-RU" sz="1600" b="0"/>
              <a:t>, </a:t>
            </a:r>
            <a:r>
              <a:rPr lang="ru-RU" altLang="ru-RU" sz="1600" b="0"/>
              <a:t>в результате таяния льда и у воды</a:t>
            </a:r>
            <a:r>
              <a:rPr lang="en-US" altLang="ru-RU" sz="1600" b="0"/>
              <a:t>,</a:t>
            </a:r>
            <a:r>
              <a:rPr lang="ru-RU" altLang="ru-RU" sz="1600" b="0"/>
              <a:t> полученной путем конденсации водяного пара</a:t>
            </a:r>
            <a:r>
              <a:rPr lang="en-US" altLang="ru-RU" sz="1600" b="0"/>
              <a:t>, </a:t>
            </a:r>
            <a:r>
              <a:rPr lang="ru-RU" altLang="ru-RU" sz="1600" b="0"/>
              <a:t>кластеры  имеют разное строение (и</a:t>
            </a:r>
            <a:r>
              <a:rPr lang="en-US" altLang="ru-RU" sz="1600" b="0"/>
              <a:t> </a:t>
            </a:r>
            <a:r>
              <a:rPr lang="ru-RU" altLang="ru-RU" sz="1600" b="0"/>
              <a:t>регулярность</a:t>
            </a:r>
            <a:r>
              <a:rPr lang="en-US" altLang="ru-RU" sz="1600" b="0"/>
              <a:t>, </a:t>
            </a:r>
            <a:r>
              <a:rPr lang="ru-RU" altLang="ru-RU" sz="1600" b="0"/>
              <a:t>значит</a:t>
            </a:r>
            <a:r>
              <a:rPr lang="en-US" altLang="ru-RU" sz="1600" b="0"/>
              <a:t>,</a:t>
            </a:r>
            <a:r>
              <a:rPr lang="ru-RU" altLang="ru-RU" sz="1600" b="0"/>
              <a:t> у них</a:t>
            </a:r>
            <a:r>
              <a:rPr lang="en-US" altLang="ru-RU" sz="1600" b="0"/>
              <a:t>  </a:t>
            </a:r>
            <a:r>
              <a:rPr lang="ru-RU" altLang="ru-RU" sz="1600" b="0"/>
              <a:t>то же – не одинаковая )</a:t>
            </a:r>
            <a:r>
              <a:rPr lang="en-US" altLang="ru-RU" sz="1600" b="0"/>
              <a:t>. </a:t>
            </a:r>
            <a:r>
              <a:rPr lang="ru-RU" altLang="ru-RU" sz="1600" b="0"/>
              <a:t>Кстати</a:t>
            </a:r>
            <a:r>
              <a:rPr lang="en-US" altLang="ru-RU" sz="1600" b="0"/>
              <a:t>, </a:t>
            </a:r>
            <a:r>
              <a:rPr lang="ru-RU" altLang="ru-RU" sz="1600" b="0"/>
              <a:t>на живые организмы благотворно  влияет</a:t>
            </a:r>
            <a:r>
              <a:rPr lang="en-US" altLang="ru-RU" sz="1600" b="0"/>
              <a:t>,</a:t>
            </a:r>
            <a:r>
              <a:rPr lang="ru-RU" altLang="ru-RU" sz="1600" b="0"/>
              <a:t> именно</a:t>
            </a:r>
            <a:r>
              <a:rPr lang="en-US" altLang="ru-RU" sz="1600" b="0"/>
              <a:t>, </a:t>
            </a:r>
            <a:r>
              <a:rPr lang="ru-RU" altLang="ru-RU" sz="1600" b="0"/>
              <a:t>талая вода</a:t>
            </a:r>
            <a:r>
              <a:rPr lang="en-US" altLang="ru-RU" sz="1600" b="0"/>
              <a:t>. </a:t>
            </a:r>
            <a:r>
              <a:rPr lang="ru-RU" altLang="ru-RU" sz="1600" b="0"/>
              <a:t>Структурные различия воды</a:t>
            </a:r>
            <a:r>
              <a:rPr lang="en-US" altLang="ru-RU" sz="1600" b="0"/>
              <a:t>, </a:t>
            </a:r>
            <a:r>
              <a:rPr lang="ru-RU" altLang="ru-RU" sz="1600" b="0"/>
              <a:t>полученной в результате таяния льда и конденсации пара</a:t>
            </a:r>
            <a:r>
              <a:rPr lang="en-US" altLang="ru-RU" sz="1600" b="0"/>
              <a:t>, </a:t>
            </a:r>
            <a:r>
              <a:rPr lang="ru-RU" altLang="ru-RU" sz="1600" b="0"/>
              <a:t>сохраняются</a:t>
            </a:r>
            <a:r>
              <a:rPr lang="en-US" altLang="ru-RU" sz="1600" b="0"/>
              <a:t> </a:t>
            </a:r>
            <a:r>
              <a:rPr lang="ru-RU" altLang="ru-RU" sz="1600" b="0"/>
              <a:t>в течении определенного времени</a:t>
            </a:r>
            <a:r>
              <a:rPr lang="en-US" altLang="ru-RU" sz="1600" b="0"/>
              <a:t>, </a:t>
            </a:r>
            <a:r>
              <a:rPr lang="ru-RU" altLang="ru-RU" sz="1600" b="0"/>
              <a:t>что позволяет</a:t>
            </a:r>
            <a:r>
              <a:rPr lang="en-US" altLang="ru-RU" sz="1600" b="0"/>
              <a:t> </a:t>
            </a:r>
            <a:r>
              <a:rPr lang="ru-RU" altLang="ru-RU" sz="1600" b="0"/>
              <a:t>говорить о механизме «памяти» этой жидкости</a:t>
            </a:r>
            <a:r>
              <a:rPr lang="en-US" altLang="ru-RU" sz="1600" b="0"/>
              <a:t>. </a:t>
            </a:r>
            <a:r>
              <a:rPr lang="ru-RU" altLang="ru-RU" sz="1600" b="0"/>
              <a:t>То</a:t>
            </a:r>
            <a:r>
              <a:rPr lang="en-US" altLang="ru-RU" sz="1600" b="0"/>
              <a:t>,</a:t>
            </a:r>
            <a:r>
              <a:rPr lang="ru-RU" altLang="ru-RU" sz="1600" b="0"/>
              <a:t> что вода сохраняет в своей «памяти» разнообразные физические воздействия</a:t>
            </a:r>
            <a:r>
              <a:rPr lang="en-US" altLang="ru-RU" sz="1600" b="0"/>
              <a:t>, </a:t>
            </a:r>
            <a:r>
              <a:rPr lang="ru-RU" altLang="ru-RU" sz="1600" b="0"/>
              <a:t>оказанные на нее и «записанная» в воде информация оказывает влияние на живые организмы – это уже научно - доказанный факт</a:t>
            </a:r>
            <a:r>
              <a:rPr lang="en-US" altLang="ru-RU" sz="1600" b="0"/>
              <a:t>.</a:t>
            </a:r>
            <a:r>
              <a:rPr lang="ru-RU" altLang="ru-RU" sz="1600" b="0"/>
              <a:t> </a:t>
            </a:r>
            <a:endParaRPr lang="en-US" altLang="ru-RU" sz="1600" b="0"/>
          </a:p>
          <a:p>
            <a:pPr>
              <a:lnSpc>
                <a:spcPct val="100000"/>
              </a:lnSpc>
              <a:spcBef>
                <a:spcPct val="0"/>
              </a:spcBef>
              <a:buFontTx/>
              <a:buNone/>
            </a:pPr>
            <a:r>
              <a:rPr lang="en-US" altLang="ru-RU" sz="1600" b="0"/>
              <a:t>     </a:t>
            </a:r>
            <a:r>
              <a:rPr lang="ru-RU" altLang="ru-RU" sz="1600" b="0"/>
              <a:t>Известны примеры из жизни</a:t>
            </a:r>
            <a:r>
              <a:rPr lang="en-US" altLang="ru-RU" sz="1600" b="0"/>
              <a:t>, </a:t>
            </a:r>
            <a:r>
              <a:rPr lang="ru-RU" altLang="ru-RU" sz="1600" b="0"/>
              <a:t>когда вода становится «хранительницей» и духовных воздействий  -  чем наука уже не занимается</a:t>
            </a:r>
            <a:r>
              <a:rPr lang="en-US" altLang="ru-RU" sz="1600" b="0"/>
              <a:t>.</a:t>
            </a:r>
            <a:r>
              <a:rPr lang="ru-RU" altLang="ru-RU" sz="1600" b="0"/>
              <a:t> </a:t>
            </a:r>
            <a:r>
              <a:rPr lang="ru-RU" altLang="ru-RU" sz="1600"/>
              <a:t>Однако</a:t>
            </a:r>
            <a:r>
              <a:rPr lang="en-US" altLang="ru-RU" sz="1600"/>
              <a:t>,</a:t>
            </a:r>
            <a:r>
              <a:rPr lang="en-US" altLang="ru-RU" sz="1600" b="0"/>
              <a:t> </a:t>
            </a:r>
            <a:r>
              <a:rPr lang="ru-RU" altLang="ru-RU" sz="1600"/>
              <a:t>в ХХ веке японский ученый Масару Эмото научно доказал</a:t>
            </a:r>
            <a:r>
              <a:rPr lang="en-US" altLang="ru-RU" sz="1600"/>
              <a:t>, </a:t>
            </a:r>
            <a:r>
              <a:rPr lang="ru-RU" altLang="ru-RU" sz="1600"/>
              <a:t>что вода может меняться под воздействием слова и даже мысли</a:t>
            </a:r>
            <a:r>
              <a:rPr lang="en-US" altLang="ru-RU" sz="1600"/>
              <a:t>: </a:t>
            </a:r>
            <a:r>
              <a:rPr lang="ru-RU" altLang="ru-RU" sz="1600" b="0"/>
              <a:t>используя  самую совершенную аппаратуру</a:t>
            </a:r>
            <a:r>
              <a:rPr lang="en-US" altLang="ru-RU" sz="1600" b="0"/>
              <a:t>, </a:t>
            </a:r>
            <a:r>
              <a:rPr lang="ru-RU" altLang="ru-RU" sz="1600" b="0"/>
              <a:t>он смог заморозить и сфотографировать</a:t>
            </a:r>
            <a:r>
              <a:rPr lang="en-US" altLang="ru-RU" sz="1600" b="0"/>
              <a:t> </a:t>
            </a:r>
            <a:r>
              <a:rPr lang="ru-RU" altLang="ru-RU" sz="1600" b="0"/>
              <a:t>такую воду</a:t>
            </a:r>
            <a:r>
              <a:rPr lang="en-US" altLang="ru-RU" sz="1600" b="0"/>
              <a:t>  -  </a:t>
            </a:r>
            <a:r>
              <a:rPr lang="ru-RU" altLang="ru-RU" sz="1600" b="0"/>
              <a:t>на фото представлены кристаллы разной формы и четкости</a:t>
            </a:r>
            <a:r>
              <a:rPr lang="en-US" altLang="ru-RU" sz="1600" b="0"/>
              <a:t>, </a:t>
            </a:r>
            <a:r>
              <a:rPr lang="ru-RU" altLang="ru-RU" sz="1600" b="0"/>
              <a:t>с виду похожие на снежинки</a:t>
            </a:r>
            <a:r>
              <a:rPr lang="en-US" altLang="ru-RU" sz="1600" b="0"/>
              <a:t>. </a:t>
            </a:r>
            <a:r>
              <a:rPr lang="ru-RU" altLang="ru-RU" sz="1600" b="0"/>
              <a:t>Вода состоит из ячеек</a:t>
            </a:r>
            <a:r>
              <a:rPr lang="en-US" altLang="ru-RU" sz="1600" b="0"/>
              <a:t>, </a:t>
            </a:r>
            <a:r>
              <a:rPr lang="ru-RU" altLang="ru-RU" sz="1600" b="0"/>
              <a:t>каждая из которых – своеобразный «миникомпьютер»</a:t>
            </a:r>
            <a:r>
              <a:rPr lang="en-US" altLang="ru-RU" sz="1600" b="0"/>
              <a:t>.</a:t>
            </a:r>
          </a:p>
          <a:p>
            <a:pPr>
              <a:lnSpc>
                <a:spcPct val="100000"/>
              </a:lnSpc>
              <a:spcBef>
                <a:spcPct val="0"/>
              </a:spcBef>
              <a:buFontTx/>
              <a:buNone/>
            </a:pPr>
            <a:r>
              <a:rPr lang="en-US" altLang="ru-RU" sz="1600" b="0"/>
              <a:t>   </a:t>
            </a:r>
            <a:r>
              <a:rPr lang="ru-RU" altLang="ru-RU" sz="1600"/>
              <a:t>Вывод</a:t>
            </a:r>
            <a:r>
              <a:rPr lang="en-US" altLang="ru-RU" sz="1600" b="0"/>
              <a:t>:  </a:t>
            </a:r>
            <a:r>
              <a:rPr lang="ru-RU" altLang="ru-RU" sz="1600" b="0"/>
              <a:t>вода может регулировать многие процессы</a:t>
            </a:r>
            <a:r>
              <a:rPr lang="en-US" altLang="ru-RU" sz="1600" b="0"/>
              <a:t>. </a:t>
            </a:r>
            <a:r>
              <a:rPr lang="ru-RU" altLang="ru-RU" sz="1600" b="0"/>
              <a:t>Получается</a:t>
            </a:r>
            <a:r>
              <a:rPr lang="en-US" altLang="ru-RU" sz="1600" b="0"/>
              <a:t>, </a:t>
            </a:r>
            <a:r>
              <a:rPr lang="ru-RU" altLang="ru-RU" sz="1600" b="0"/>
              <a:t>что здоровье человека</a:t>
            </a:r>
            <a:r>
              <a:rPr lang="en-US" altLang="ru-RU" sz="1600" b="0"/>
              <a:t>, </a:t>
            </a:r>
            <a:r>
              <a:rPr lang="ru-RU" altLang="ru-RU" sz="1600" b="0"/>
              <a:t>тело которого состоит из 70 – 90 % воды</a:t>
            </a:r>
            <a:r>
              <a:rPr lang="en-US" altLang="ru-RU" sz="1600" b="0"/>
              <a:t>, </a:t>
            </a:r>
            <a:r>
              <a:rPr lang="ru-RU" altLang="ru-RU" sz="1600" b="0"/>
              <a:t>  </a:t>
            </a:r>
          </a:p>
          <a:p>
            <a:pPr>
              <a:lnSpc>
                <a:spcPct val="100000"/>
              </a:lnSpc>
              <a:spcBef>
                <a:spcPct val="0"/>
              </a:spcBef>
              <a:buFontTx/>
              <a:buNone/>
            </a:pPr>
            <a:r>
              <a:rPr lang="ru-RU" altLang="ru-RU" sz="1600" b="0"/>
              <a:t>                   является программируемой системой</a:t>
            </a:r>
            <a:endParaRPr lang="en-US" altLang="ru-RU" sz="1600" b="0"/>
          </a:p>
        </p:txBody>
      </p:sp>
      <p:pic>
        <p:nvPicPr>
          <p:cNvPr id="69640" name="Рисунок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90350" y="-90488"/>
            <a:ext cx="32861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Рисунок 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3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250" fill="hold"/>
                                        <p:tgtEl>
                                          <p:spTgt spid="7"/>
                                        </p:tgtEl>
                                        <p:attrNameLst>
                                          <p:attrName>ppt_w</p:attrName>
                                        </p:attrNameLst>
                                      </p:cBhvr>
                                      <p:tavLst>
                                        <p:tav tm="0">
                                          <p:val>
                                            <p:fltVal val="0"/>
                                          </p:val>
                                        </p:tav>
                                        <p:tav tm="100000">
                                          <p:val>
                                            <p:strVal val="#ppt_w"/>
                                          </p:val>
                                        </p:tav>
                                      </p:tavLst>
                                    </p:anim>
                                    <p:anim calcmode="lin" valueType="num">
                                      <p:cBhvr>
                                        <p:cTn id="16" dur="1250" fill="hold"/>
                                        <p:tgtEl>
                                          <p:spTgt spid="7"/>
                                        </p:tgtEl>
                                        <p:attrNameLst>
                                          <p:attrName>ppt_h</p:attrName>
                                        </p:attrNameLst>
                                      </p:cBhvr>
                                      <p:tavLst>
                                        <p:tav tm="0">
                                          <p:val>
                                            <p:fltVal val="0"/>
                                          </p:val>
                                        </p:tav>
                                        <p:tav tm="100000">
                                          <p:val>
                                            <p:strVal val="#ppt_h"/>
                                          </p:val>
                                        </p:tav>
                                      </p:tavLst>
                                    </p:anim>
                                    <p:anim calcmode="lin" valueType="num">
                                      <p:cBhvr>
                                        <p:cTn id="17" dur="1250" fill="hold"/>
                                        <p:tgtEl>
                                          <p:spTgt spid="7"/>
                                        </p:tgtEl>
                                        <p:attrNameLst>
                                          <p:attrName>style.rotation</p:attrName>
                                        </p:attrNameLst>
                                      </p:cBhvr>
                                      <p:tavLst>
                                        <p:tav tm="0">
                                          <p:val>
                                            <p:fltVal val="90"/>
                                          </p:val>
                                        </p:tav>
                                        <p:tav tm="100000">
                                          <p:val>
                                            <p:fltVal val="0"/>
                                          </p:val>
                                        </p:tav>
                                      </p:tavLst>
                                    </p:anim>
                                    <p:animEffect transition="in" filter="fade">
                                      <p:cBhvr>
                                        <p:cTn id="18"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417638"/>
          </a:xfrm>
          <a:solidFill>
            <a:schemeClr val="accent2">
              <a:lumMod val="20000"/>
              <a:lumOff val="80000"/>
            </a:schemeClr>
          </a:solidFill>
          <a:ln w="28575">
            <a:solidFill>
              <a:srgbClr val="CC0066"/>
            </a:solidFill>
          </a:ln>
        </p:spPr>
        <p:txBody>
          <a:bodyPr/>
          <a:lstStyle/>
          <a:p>
            <a:pPr>
              <a:defRPr/>
            </a:pPr>
            <a:r>
              <a:rPr lang="ru-RU" altLang="ru-RU" sz="4000" b="1" dirty="0" smtClean="0">
                <a:solidFill>
                  <a:srgbClr val="9E2257"/>
                </a:solidFill>
              </a:rPr>
              <a:t>  О некоторых специфических свойствах воды</a:t>
            </a:r>
            <a:r>
              <a:rPr lang="en-US" altLang="ru-RU" sz="4000" b="1" dirty="0" smtClean="0">
                <a:solidFill>
                  <a:srgbClr val="9E2257"/>
                </a:solidFill>
              </a:rPr>
              <a:t>                            </a:t>
            </a:r>
            <a:r>
              <a:rPr lang="en-US" altLang="ru-RU" b="1" dirty="0" smtClean="0">
                <a:solidFill>
                  <a:srgbClr val="9E2257"/>
                </a:solidFill>
              </a:rPr>
              <a:t/>
            </a:r>
            <a:br>
              <a:rPr lang="en-US" altLang="ru-RU" b="1" dirty="0" smtClean="0">
                <a:solidFill>
                  <a:srgbClr val="9E2257"/>
                </a:solidFill>
              </a:rPr>
            </a:br>
            <a:r>
              <a:rPr lang="en-US" altLang="ru-RU" b="1" dirty="0" smtClean="0">
                <a:solidFill>
                  <a:srgbClr val="9E2257"/>
                </a:solidFill>
                <a:latin typeface="+mn-lt"/>
              </a:rPr>
              <a:t>       </a:t>
            </a:r>
            <a:r>
              <a:rPr lang="en-US" altLang="ru-RU" sz="3200" dirty="0" smtClean="0">
                <a:solidFill>
                  <a:srgbClr val="0D0D0D"/>
                </a:solidFill>
                <a:latin typeface="+mn-lt"/>
              </a:rPr>
              <a:t>1)</a:t>
            </a:r>
            <a:r>
              <a:rPr lang="ru-RU" altLang="ru-RU" sz="3200" dirty="0" smtClean="0">
                <a:solidFill>
                  <a:srgbClr val="0D0D0D"/>
                </a:solidFill>
                <a:latin typeface="+mn-lt"/>
              </a:rPr>
              <a:t> Мягкая </a:t>
            </a:r>
            <a:r>
              <a:rPr lang="ru-RU" altLang="ru-RU" sz="3200" b="1" dirty="0" smtClean="0">
                <a:solidFill>
                  <a:srgbClr val="0D0D0D"/>
                </a:solidFill>
              </a:rPr>
              <a:t>и жесткая вода – в чем их различие</a:t>
            </a:r>
            <a:r>
              <a:rPr lang="en-US" altLang="ru-RU" sz="3200" b="1" dirty="0" smtClean="0">
                <a:solidFill>
                  <a:srgbClr val="0D0D0D"/>
                </a:solidFill>
              </a:rPr>
              <a:t>?</a:t>
            </a:r>
            <a:r>
              <a:rPr lang="ru-RU" altLang="ru-RU" sz="3200" b="1" dirty="0" smtClean="0">
                <a:solidFill>
                  <a:srgbClr val="0D0D0D"/>
                </a:solidFill>
              </a:rPr>
              <a:t> </a:t>
            </a:r>
            <a:r>
              <a:rPr lang="en-US" altLang="ru-RU" b="1" dirty="0" smtClean="0">
                <a:solidFill>
                  <a:srgbClr val="0D0D0D"/>
                </a:solidFill>
              </a:rPr>
              <a:t> </a:t>
            </a:r>
            <a:endParaRPr lang="ru-RU" altLang="ru-RU" dirty="0" smtClean="0"/>
          </a:p>
        </p:txBody>
      </p:sp>
      <p:sp>
        <p:nvSpPr>
          <p:cNvPr id="6" name="TextBox 5"/>
          <p:cNvSpPr txBox="1"/>
          <p:nvPr/>
        </p:nvSpPr>
        <p:spPr>
          <a:xfrm>
            <a:off x="111125" y="1533525"/>
            <a:ext cx="11999913" cy="5324475"/>
          </a:xfrm>
          <a:prstGeom prst="rect">
            <a:avLst/>
          </a:prstGeom>
          <a:solidFill>
            <a:schemeClr val="accent6">
              <a:lumMod val="20000"/>
              <a:lumOff val="80000"/>
            </a:schemeClr>
          </a:solidFill>
          <a:ln>
            <a:solidFill>
              <a:schemeClr val="accent6">
                <a:lumMod val="75000"/>
              </a:schemeClr>
            </a:solidFill>
          </a:ln>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defRPr/>
            </a:pPr>
            <a:r>
              <a:rPr lang="ru-RU" altLang="ru-RU" dirty="0"/>
              <a:t>        </a:t>
            </a:r>
            <a:r>
              <a:rPr lang="ru-RU" altLang="ru-RU" dirty="0">
                <a:solidFill>
                  <a:srgbClr val="C00000"/>
                </a:solidFill>
              </a:rPr>
              <a:t>Жесткость воды </a:t>
            </a:r>
            <a:r>
              <a:rPr lang="ru-RU" altLang="ru-RU" b="0" dirty="0"/>
              <a:t>определяется количеством растворенных </a:t>
            </a:r>
            <a:r>
              <a:rPr lang="ru-RU" altLang="ru-RU" dirty="0"/>
              <a:t>в ней солей кальция и магния</a:t>
            </a:r>
            <a:r>
              <a:rPr lang="ru-RU" altLang="ru-RU" b="0" dirty="0"/>
              <a:t>. При незначительном содержании их в воде - воду называют </a:t>
            </a:r>
            <a:r>
              <a:rPr lang="ru-RU" altLang="ru-RU" dirty="0"/>
              <a:t>мягкой</a:t>
            </a:r>
            <a:r>
              <a:rPr lang="ru-RU" altLang="ru-RU" b="0" dirty="0"/>
              <a:t>, при большом количестве - </a:t>
            </a:r>
            <a:r>
              <a:rPr lang="ru-RU" altLang="ru-RU" dirty="0"/>
              <a:t>жесткой</a:t>
            </a:r>
            <a:r>
              <a:rPr lang="ru-RU" altLang="ru-RU" b="0" dirty="0"/>
              <a:t>. </a:t>
            </a:r>
            <a:r>
              <a:rPr lang="ru-RU" altLang="ru-RU" dirty="0"/>
              <a:t>Различают общую, постоянную и временную жесткость воды</a:t>
            </a:r>
            <a:r>
              <a:rPr lang="ru-RU" altLang="ru-RU" b="0" dirty="0"/>
              <a:t>. Сумма постоянной и временной жесткости составляет общую жесткость. Постоянная жесткость воды зависит от содержания в ней сульфатов и хлоридов кальция и магния, временная жесткость - от содержания в ней бикарбонатов кальция и магния. Обычное кипячение воды приводит к выпадению солей кальция и магния в осадок, чем в значительной степени снижается временная жесткость воды. Наглядным примером тому служит накипь, образующаяся на стенках чайников</a:t>
            </a:r>
            <a:r>
              <a:rPr lang="en-US" altLang="ru-RU" b="0" dirty="0"/>
              <a:t>, </a:t>
            </a:r>
            <a:r>
              <a:rPr lang="ru-RU" altLang="ru-RU" b="0" dirty="0" smtClean="0"/>
              <a:t>посудомоечных </a:t>
            </a:r>
            <a:r>
              <a:rPr lang="ru-RU" altLang="ru-RU" b="0" dirty="0"/>
              <a:t>и стиральных машин. В жесткой воде плохо мылится мыло</a:t>
            </a:r>
            <a:r>
              <a:rPr lang="en-US" altLang="ru-RU" b="0" dirty="0"/>
              <a:t>, </a:t>
            </a:r>
            <a:r>
              <a:rPr lang="ru-RU" altLang="ru-RU" b="0" dirty="0"/>
              <a:t>более длительно разваривается мясо</a:t>
            </a:r>
            <a:r>
              <a:rPr lang="en-US" altLang="ru-RU" b="0" dirty="0"/>
              <a:t>, </a:t>
            </a:r>
            <a:r>
              <a:rPr lang="ru-RU" altLang="ru-RU" b="0" dirty="0"/>
              <a:t>в паровых котлах и радиаторах образуется накипь</a:t>
            </a:r>
            <a:r>
              <a:rPr lang="en-US" altLang="ru-RU" b="0" dirty="0"/>
              <a:t>, </a:t>
            </a:r>
            <a:r>
              <a:rPr lang="ru-RU" altLang="ru-RU" b="0" dirty="0"/>
              <a:t>которая увеличивает расходы тепла на подогрев воды и </a:t>
            </a:r>
            <a:r>
              <a:rPr lang="ru-RU" altLang="ru-RU" b="0" dirty="0" err="1"/>
              <a:t>др</a:t>
            </a:r>
            <a:r>
              <a:rPr lang="en-US" altLang="ru-RU" b="0" dirty="0"/>
              <a:t>. </a:t>
            </a:r>
            <a:r>
              <a:rPr lang="ru-RU" altLang="ru-RU" b="0" dirty="0"/>
              <a:t>                                                                                                 </a:t>
            </a:r>
          </a:p>
          <a:p>
            <a:pPr>
              <a:defRPr/>
            </a:pPr>
            <a:r>
              <a:rPr lang="ru-RU" altLang="ru-RU" b="0" dirty="0"/>
              <a:t>      На практике используют </a:t>
            </a:r>
            <a:r>
              <a:rPr lang="ru-RU" altLang="ru-RU" b="0" u="sng" dirty="0"/>
              <a:t>различные способы устранения или уменьшения </a:t>
            </a:r>
            <a:r>
              <a:rPr lang="ru-RU" altLang="ru-RU" b="0" dirty="0"/>
              <a:t>того или иного вида жесткости воды</a:t>
            </a:r>
            <a:r>
              <a:rPr lang="en-US" altLang="ru-RU" b="0" dirty="0"/>
              <a:t>, </a:t>
            </a:r>
            <a:r>
              <a:rPr lang="ru-RU" altLang="ru-RU" b="0" dirty="0"/>
              <a:t>но суть их состоит в следующем</a:t>
            </a:r>
            <a:r>
              <a:rPr lang="en-US" altLang="ru-RU" b="0" dirty="0"/>
              <a:t>: </a:t>
            </a:r>
            <a:r>
              <a:rPr lang="ru-RU" altLang="ru-RU" b="0" dirty="0"/>
              <a:t> растворимые в воде соли кальция и магния должны быть  </a:t>
            </a:r>
            <a:r>
              <a:rPr lang="ru-RU" altLang="ru-RU" b="0" dirty="0" smtClean="0"/>
              <a:t>максимально переведены </a:t>
            </a:r>
            <a:r>
              <a:rPr lang="ru-RU" altLang="ru-RU" b="0" dirty="0"/>
              <a:t>в нерастворимые </a:t>
            </a:r>
            <a:r>
              <a:rPr lang="ru-RU" altLang="ru-RU" b="0" dirty="0" smtClean="0"/>
              <a:t>соли</a:t>
            </a:r>
            <a:r>
              <a:rPr lang="en-US" altLang="ru-RU" b="0" dirty="0" smtClean="0"/>
              <a:t>:  </a:t>
            </a:r>
            <a:r>
              <a:rPr lang="ru-RU" altLang="ru-RU" b="0" dirty="0" smtClean="0"/>
              <a:t>                         </a:t>
            </a:r>
            <a:endParaRPr lang="ru-RU" altLang="ru-RU" b="0" dirty="0"/>
          </a:p>
          <a:p>
            <a:pPr algn="ctr">
              <a:defRPr/>
            </a:pPr>
            <a:r>
              <a:rPr lang="ru-RU" altLang="ru-RU" dirty="0"/>
              <a:t> </a:t>
            </a:r>
            <a:r>
              <a:rPr lang="ru-RU" altLang="ru-RU" b="0" dirty="0">
                <a:solidFill>
                  <a:srgbClr val="0D0D0D"/>
                </a:solidFill>
              </a:rPr>
              <a:t>Например</a:t>
            </a:r>
            <a:r>
              <a:rPr lang="en-US" altLang="ru-RU" b="0" dirty="0">
                <a:solidFill>
                  <a:srgbClr val="0D0D0D"/>
                </a:solidFill>
              </a:rPr>
              <a:t>:</a:t>
            </a:r>
            <a:r>
              <a:rPr lang="en-US" altLang="ru-RU" b="0" dirty="0"/>
              <a:t>                              </a:t>
            </a:r>
            <a:r>
              <a:rPr lang="en-US" altLang="ru-RU" dirty="0"/>
              <a:t>Ca </a:t>
            </a:r>
            <a:r>
              <a:rPr lang="en-US" altLang="ru-RU" baseline="30000" dirty="0"/>
              <a:t>2+</a:t>
            </a:r>
            <a:r>
              <a:rPr lang="en-US" altLang="ru-RU" dirty="0"/>
              <a:t>  +   R </a:t>
            </a:r>
            <a:r>
              <a:rPr lang="en-US" altLang="ru-RU" baseline="30000" dirty="0"/>
              <a:t>2-</a:t>
            </a:r>
            <a:r>
              <a:rPr lang="en-US" altLang="ru-RU" dirty="0"/>
              <a:t>  =  C</a:t>
            </a:r>
            <a:r>
              <a:rPr lang="ru-RU" altLang="ru-RU" dirty="0"/>
              <a:t>а</a:t>
            </a:r>
            <a:r>
              <a:rPr lang="en-US" altLang="ru-RU" dirty="0"/>
              <a:t>R</a:t>
            </a:r>
            <a:r>
              <a:rPr lang="en-US" altLang="ru-RU" baseline="-25000" dirty="0"/>
              <a:t>2</a:t>
            </a:r>
            <a:r>
              <a:rPr lang="ru-RU" altLang="ru-RU" dirty="0">
                <a:latin typeface="Arial" panose="020B0604020202020204" pitchFamily="34" charset="0"/>
              </a:rPr>
              <a:t>↓</a:t>
            </a:r>
            <a:r>
              <a:rPr lang="ru-RU" altLang="ru-RU" dirty="0"/>
              <a:t> </a:t>
            </a:r>
            <a:endParaRPr lang="ru-RU" altLang="ru-RU" baseline="-25000" dirty="0"/>
          </a:p>
          <a:p>
            <a:pPr algn="ctr">
              <a:defRPr/>
            </a:pPr>
            <a:r>
              <a:rPr lang="ru-RU" altLang="ru-RU" dirty="0"/>
              <a:t>                                        </a:t>
            </a:r>
            <a:r>
              <a:rPr lang="en-US" altLang="ru-RU" dirty="0"/>
              <a:t>Ca </a:t>
            </a:r>
            <a:r>
              <a:rPr lang="en-US" altLang="ru-RU" baseline="30000" dirty="0"/>
              <a:t>2+</a:t>
            </a:r>
            <a:r>
              <a:rPr lang="en-US" altLang="ru-RU" dirty="0"/>
              <a:t>  +   CO</a:t>
            </a:r>
            <a:r>
              <a:rPr lang="en-US" altLang="ru-RU" baseline="-25000" dirty="0"/>
              <a:t>3</a:t>
            </a:r>
            <a:r>
              <a:rPr lang="en-US" altLang="ru-RU" dirty="0"/>
              <a:t> </a:t>
            </a:r>
            <a:r>
              <a:rPr lang="en-US" altLang="ru-RU" baseline="30000" dirty="0"/>
              <a:t>2- </a:t>
            </a:r>
            <a:r>
              <a:rPr lang="en-US" altLang="ru-RU" dirty="0"/>
              <a:t> =  C</a:t>
            </a:r>
            <a:r>
              <a:rPr lang="ru-RU" altLang="ru-RU" dirty="0"/>
              <a:t>аСО</a:t>
            </a:r>
            <a:r>
              <a:rPr lang="ru-RU" altLang="ru-RU" baseline="-25000" dirty="0"/>
              <a:t>3</a:t>
            </a:r>
            <a:r>
              <a:rPr lang="en-US" altLang="ru-RU" dirty="0"/>
              <a:t> </a:t>
            </a:r>
            <a:r>
              <a:rPr lang="ru-RU" altLang="ru-RU" dirty="0">
                <a:latin typeface="Arial" panose="020B0604020202020204" pitchFamily="34" charset="0"/>
              </a:rPr>
              <a:t>↓</a:t>
            </a:r>
            <a:r>
              <a:rPr lang="ru-RU" altLang="ru-RU" dirty="0"/>
              <a:t> </a:t>
            </a:r>
            <a:r>
              <a:rPr lang="en-US" altLang="ru-RU" dirty="0"/>
              <a:t>        </a:t>
            </a:r>
            <a:r>
              <a:rPr lang="ru-RU" altLang="ru-RU" dirty="0"/>
              <a:t> </a:t>
            </a:r>
            <a:r>
              <a:rPr lang="ru-RU" altLang="ru-RU" b="0" dirty="0"/>
              <a:t>(аналогично с ионами магния)</a:t>
            </a:r>
            <a:r>
              <a:rPr lang="en-US" altLang="ru-RU" dirty="0">
                <a:solidFill>
                  <a:srgbClr val="0D0D0D"/>
                </a:solidFill>
              </a:rPr>
              <a:t/>
            </a:r>
            <a:br>
              <a:rPr lang="en-US" altLang="ru-RU" dirty="0">
                <a:solidFill>
                  <a:srgbClr val="0D0D0D"/>
                </a:solidFill>
              </a:rPr>
            </a:br>
            <a:r>
              <a:rPr lang="ru-RU" altLang="ru-RU" dirty="0">
                <a:solidFill>
                  <a:srgbClr val="0D0D0D"/>
                </a:solidFill>
              </a:rPr>
              <a:t>                         </a:t>
            </a:r>
            <a:r>
              <a:rPr lang="en-US" altLang="ru-RU" dirty="0">
                <a:solidFill>
                  <a:srgbClr val="0D0D0D"/>
                </a:solidFill>
              </a:rPr>
              <a:t>               </a:t>
            </a:r>
            <a:r>
              <a:rPr lang="ru-RU" altLang="ru-RU" dirty="0" err="1">
                <a:solidFill>
                  <a:srgbClr val="0D0D0D"/>
                </a:solidFill>
              </a:rPr>
              <a:t>СаС</a:t>
            </a:r>
            <a:r>
              <a:rPr lang="en-US" altLang="ru-RU" dirty="0">
                <a:solidFill>
                  <a:srgbClr val="0D0D0D"/>
                </a:solidFill>
              </a:rPr>
              <a:t>l</a:t>
            </a:r>
            <a:r>
              <a:rPr lang="en-US" altLang="ru-RU" baseline="-25000" dirty="0">
                <a:solidFill>
                  <a:srgbClr val="0D0D0D"/>
                </a:solidFill>
              </a:rPr>
              <a:t>2</a:t>
            </a:r>
            <a:r>
              <a:rPr lang="en-US" altLang="ru-RU" dirty="0">
                <a:solidFill>
                  <a:srgbClr val="0D0D0D"/>
                </a:solidFill>
              </a:rPr>
              <a:t>  +  Na</a:t>
            </a:r>
            <a:r>
              <a:rPr lang="en-US" altLang="ru-RU" baseline="-25000" dirty="0">
                <a:solidFill>
                  <a:srgbClr val="0D0D0D"/>
                </a:solidFill>
              </a:rPr>
              <a:t>2</a:t>
            </a:r>
            <a:r>
              <a:rPr lang="en-US" altLang="ru-RU" dirty="0">
                <a:solidFill>
                  <a:srgbClr val="0D0D0D"/>
                </a:solidFill>
              </a:rPr>
              <a:t>CO</a:t>
            </a:r>
            <a:r>
              <a:rPr lang="en-US" altLang="ru-RU" baseline="-25000" dirty="0">
                <a:solidFill>
                  <a:srgbClr val="0D0D0D"/>
                </a:solidFill>
              </a:rPr>
              <a:t>3</a:t>
            </a:r>
            <a:r>
              <a:rPr lang="en-US" altLang="ru-RU" dirty="0">
                <a:solidFill>
                  <a:srgbClr val="0D0D0D"/>
                </a:solidFill>
              </a:rPr>
              <a:t>  =  CaCO</a:t>
            </a:r>
            <a:r>
              <a:rPr lang="en-US" altLang="ru-RU" baseline="-25000" dirty="0">
                <a:solidFill>
                  <a:srgbClr val="0D0D0D"/>
                </a:solidFill>
              </a:rPr>
              <a:t>3</a:t>
            </a:r>
            <a:r>
              <a:rPr lang="ru-RU" altLang="ru-RU" dirty="0">
                <a:latin typeface="Arial" panose="020B0604020202020204" pitchFamily="34" charset="0"/>
              </a:rPr>
              <a:t>↓</a:t>
            </a:r>
            <a:r>
              <a:rPr lang="ru-RU" altLang="ru-RU" dirty="0"/>
              <a:t> </a:t>
            </a:r>
            <a:r>
              <a:rPr lang="en-US" altLang="ru-RU" dirty="0">
                <a:solidFill>
                  <a:srgbClr val="0D0D0D"/>
                </a:solidFill>
              </a:rPr>
              <a:t>  +  2NaCl</a:t>
            </a:r>
          </a:p>
          <a:p>
            <a:pPr algn="ctr">
              <a:defRPr/>
            </a:pPr>
            <a:r>
              <a:rPr lang="en-US" altLang="ru-RU" dirty="0">
                <a:solidFill>
                  <a:srgbClr val="0D0D0D"/>
                </a:solidFill>
              </a:rPr>
              <a:t>                             </a:t>
            </a:r>
            <a:r>
              <a:rPr lang="en-US" altLang="ru-RU" dirty="0" smtClean="0">
                <a:solidFill>
                  <a:srgbClr val="0D0D0D"/>
                </a:solidFill>
              </a:rPr>
              <a:t> </a:t>
            </a:r>
            <a:r>
              <a:rPr lang="en-US" altLang="ru-RU" dirty="0">
                <a:solidFill>
                  <a:srgbClr val="0D0D0D"/>
                </a:solidFill>
              </a:rPr>
              <a:t>Ca</a:t>
            </a:r>
            <a:r>
              <a:rPr lang="ru-RU" altLang="ru-RU" dirty="0">
                <a:solidFill>
                  <a:srgbClr val="0D0D0D"/>
                </a:solidFill>
                <a:latin typeface="Arial" panose="020B0604020202020204" pitchFamily="34" charset="0"/>
              </a:rPr>
              <a:t>(</a:t>
            </a:r>
            <a:r>
              <a:rPr lang="en-US" altLang="ru-RU" dirty="0">
                <a:solidFill>
                  <a:srgbClr val="0D0D0D"/>
                </a:solidFill>
              </a:rPr>
              <a:t>HCO</a:t>
            </a:r>
            <a:r>
              <a:rPr lang="en-US" altLang="ru-RU" baseline="-25000" dirty="0">
                <a:solidFill>
                  <a:srgbClr val="0D0D0D"/>
                </a:solidFill>
              </a:rPr>
              <a:t>3</a:t>
            </a:r>
            <a:r>
              <a:rPr lang="ru-RU" altLang="ru-RU" dirty="0">
                <a:solidFill>
                  <a:srgbClr val="0D0D0D"/>
                </a:solidFill>
                <a:latin typeface="Arial" panose="020B0604020202020204" pitchFamily="34" charset="0"/>
              </a:rPr>
              <a:t>)</a:t>
            </a:r>
            <a:r>
              <a:rPr lang="ru-RU" altLang="ru-RU" baseline="-25000" dirty="0">
                <a:solidFill>
                  <a:srgbClr val="0D0D0D"/>
                </a:solidFill>
                <a:latin typeface="Arial" panose="020B0604020202020204" pitchFamily="34" charset="0"/>
              </a:rPr>
              <a:t>2</a:t>
            </a:r>
            <a:r>
              <a:rPr lang="en-US" altLang="ru-RU" dirty="0">
                <a:solidFill>
                  <a:srgbClr val="0D0D0D"/>
                </a:solidFill>
              </a:rPr>
              <a:t>  +   Na</a:t>
            </a:r>
            <a:r>
              <a:rPr lang="en-US" altLang="ru-RU" baseline="-25000" dirty="0">
                <a:solidFill>
                  <a:srgbClr val="0D0D0D"/>
                </a:solidFill>
              </a:rPr>
              <a:t>2</a:t>
            </a:r>
            <a:r>
              <a:rPr lang="en-US" altLang="ru-RU" dirty="0">
                <a:solidFill>
                  <a:srgbClr val="0D0D0D"/>
                </a:solidFill>
              </a:rPr>
              <a:t>CO</a:t>
            </a:r>
            <a:r>
              <a:rPr lang="en-US" altLang="ru-RU" baseline="-25000" dirty="0">
                <a:solidFill>
                  <a:srgbClr val="0D0D0D"/>
                </a:solidFill>
              </a:rPr>
              <a:t>3</a:t>
            </a:r>
            <a:r>
              <a:rPr lang="en-US" altLang="ru-RU" dirty="0">
                <a:solidFill>
                  <a:srgbClr val="0D0D0D"/>
                </a:solidFill>
              </a:rPr>
              <a:t>  =  CaCO</a:t>
            </a:r>
            <a:r>
              <a:rPr lang="en-US" altLang="ru-RU" baseline="-25000" dirty="0">
                <a:solidFill>
                  <a:srgbClr val="0D0D0D"/>
                </a:solidFill>
              </a:rPr>
              <a:t>3 </a:t>
            </a:r>
            <a:r>
              <a:rPr lang="ru-RU" altLang="ru-RU" dirty="0">
                <a:latin typeface="Arial" panose="020B0604020202020204" pitchFamily="34" charset="0"/>
              </a:rPr>
              <a:t>↓</a:t>
            </a:r>
            <a:r>
              <a:rPr lang="ru-RU" altLang="ru-RU" dirty="0"/>
              <a:t> </a:t>
            </a:r>
            <a:r>
              <a:rPr lang="en-US" altLang="ru-RU" dirty="0">
                <a:solidFill>
                  <a:srgbClr val="0D0D0D"/>
                </a:solidFill>
              </a:rPr>
              <a:t> + </a:t>
            </a:r>
            <a:r>
              <a:rPr lang="en-US" altLang="ru-RU" dirty="0" smtClean="0">
                <a:solidFill>
                  <a:srgbClr val="0D0D0D"/>
                </a:solidFill>
              </a:rPr>
              <a:t>2NaHCO</a:t>
            </a:r>
            <a:r>
              <a:rPr lang="en-US" altLang="ru-RU" baseline="-25000" dirty="0" smtClean="0">
                <a:solidFill>
                  <a:srgbClr val="0D0D0D"/>
                </a:solidFill>
              </a:rPr>
              <a:t>3</a:t>
            </a:r>
            <a:endParaRPr lang="ru-RU" altLang="ru-RU" baseline="-25000" dirty="0"/>
          </a:p>
        </p:txBody>
      </p:sp>
      <p:pic>
        <p:nvPicPr>
          <p:cNvPr id="7168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66300" y="0"/>
            <a:ext cx="197802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Рисунок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49100" y="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Рисунок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Прямоугольник 3"/>
          <p:cNvSpPr>
            <a:spLocks noChangeArrowheads="1"/>
          </p:cNvSpPr>
          <p:nvPr/>
        </p:nvSpPr>
        <p:spPr bwMode="auto">
          <a:xfrm>
            <a:off x="695325" y="1574800"/>
            <a:ext cx="10758488" cy="5324475"/>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000" b="0" dirty="0"/>
              <a:t>Следы серебра (порядка 0,02 мг/кг веса) содержатся в организмах всех млекопитающих. У человека повышенным содержанием </a:t>
            </a:r>
            <a:r>
              <a:rPr lang="ru-RU" altLang="ru-RU" sz="2000" b="0" dirty="0" err="1"/>
              <a:t>Ag</a:t>
            </a:r>
            <a:r>
              <a:rPr lang="ru-RU" altLang="ru-RU" sz="2000" b="0" dirty="0"/>
              <a:t> (0,03 мг на 1000 г свежей ткани) характеризуется головной мозг. Интересно, что в изолированных ядрах его нервных клеток - нейронах - серебра гораздо больше(0,08 вес.% в золе). С пищевым рационом человек получает в среднем около </a:t>
            </a:r>
            <a:r>
              <a:rPr lang="en-US" altLang="ru-RU" sz="2000" b="0" dirty="0" smtClean="0"/>
              <a:t>   </a:t>
            </a:r>
            <a:r>
              <a:rPr lang="ru-RU" altLang="ru-RU" sz="2000" b="0" dirty="0" smtClean="0"/>
              <a:t>0,1 </a:t>
            </a:r>
            <a:r>
              <a:rPr lang="ru-RU" altLang="ru-RU" sz="2000" b="0" dirty="0"/>
              <a:t>мг. </a:t>
            </a:r>
            <a:r>
              <a:rPr lang="ru-RU" altLang="ru-RU" sz="2000" b="0" dirty="0" err="1"/>
              <a:t>Ag</a:t>
            </a:r>
            <a:r>
              <a:rPr lang="ru-RU" altLang="ru-RU" sz="2000" b="0" dirty="0"/>
              <a:t> в сутки. Относительно много его содержит яичный желток (0,2 мг. в 100 г). </a:t>
            </a:r>
            <a:r>
              <a:rPr lang="en-US" altLang="ru-RU" sz="2000" b="0" dirty="0" smtClean="0"/>
              <a:t>               </a:t>
            </a:r>
            <a:r>
              <a:rPr lang="ru-RU" altLang="ru-RU" sz="2000" b="0" dirty="0" smtClean="0"/>
              <a:t>В</a:t>
            </a:r>
            <a:r>
              <a:rPr lang="ru-RU" altLang="ru-RU" sz="2000" dirty="0" smtClean="0"/>
              <a:t>оду</a:t>
            </a:r>
            <a:r>
              <a:rPr lang="en-US" altLang="ru-RU" sz="2000" dirty="0"/>
              <a:t>, </a:t>
            </a:r>
            <a:r>
              <a:rPr lang="ru-RU" altLang="ru-RU" sz="2000" dirty="0"/>
              <a:t>содержащую ионы серебра</a:t>
            </a:r>
            <a:r>
              <a:rPr lang="en-US" altLang="ru-RU" sz="2000" dirty="0"/>
              <a:t>,</a:t>
            </a:r>
            <a:r>
              <a:rPr lang="ru-RU" altLang="ru-RU" sz="2000" dirty="0"/>
              <a:t> называют серебряной</a:t>
            </a:r>
            <a:r>
              <a:rPr lang="en-US" altLang="ru-RU" sz="2000" dirty="0"/>
              <a:t>. </a:t>
            </a:r>
            <a:r>
              <a:rPr lang="ru-RU" altLang="ru-RU" sz="2000" b="0" dirty="0"/>
              <a:t>Она обладает исключительно сильно выраженными бактерицидными свойствами</a:t>
            </a:r>
            <a:r>
              <a:rPr lang="ru-RU" altLang="ru-RU" sz="2000" dirty="0"/>
              <a:t>. Бактерицидные свойства ионов серебра</a:t>
            </a:r>
            <a:r>
              <a:rPr lang="ru-RU" altLang="ru-RU" sz="2000" b="0" dirty="0"/>
              <a:t> проявляются уже при концентрациях 0</a:t>
            </a:r>
            <a:r>
              <a:rPr lang="en-US" altLang="ru-RU" sz="2000" b="0" dirty="0"/>
              <a:t>, 00001 </a:t>
            </a:r>
            <a:r>
              <a:rPr lang="ru-RU" altLang="ru-RU" sz="2000" b="0" dirty="0"/>
              <a:t>мг/л</a:t>
            </a:r>
            <a:r>
              <a:rPr lang="en-US" altLang="ru-RU" sz="2000" b="0" dirty="0"/>
              <a:t>. </a:t>
            </a:r>
            <a:r>
              <a:rPr lang="ru-RU" altLang="ru-RU" sz="2000" b="0" dirty="0"/>
              <a:t>Ионам серебра подвластны более 650 вредных для человеческого организма бактерий, грибков и вирусов. Ничтожного количества этих ионов, перешедших из металла в воду достаточно, чтобы она не портилась неограниченное время. Еще 2500 лет назад персидский царь Кир использовал серебряные сосуды для хранения воды при своих военных походах. Покрытие поверхностных ран серебряными пластинами практиковалось ещё в древнем Египте. Очистка больших количеств воды на основе бактерицидного действия серебра особенно удобно производить электрохимическим путём. Сейчас установлено</a:t>
            </a:r>
            <a:r>
              <a:rPr lang="en-US" altLang="ru-RU" sz="2000" b="0" dirty="0"/>
              <a:t>, </a:t>
            </a:r>
            <a:r>
              <a:rPr lang="ru-RU" altLang="ru-RU" sz="2000" b="0" dirty="0"/>
              <a:t>как и все тяжёлые металлы, серебро </a:t>
            </a:r>
            <a:r>
              <a:rPr lang="ru-RU" altLang="ru-RU" sz="2000" dirty="0"/>
              <a:t>при избыточном поступлении в </a:t>
            </a:r>
            <a:r>
              <a:rPr lang="ru-RU" altLang="ru-RU" sz="2000" b="0" dirty="0"/>
              <a:t>организм </a:t>
            </a:r>
            <a:r>
              <a:rPr lang="ru-RU" altLang="ru-RU" sz="2000" dirty="0"/>
              <a:t>токсично</a:t>
            </a:r>
            <a:r>
              <a:rPr lang="ru-RU" altLang="ru-RU" sz="2000" b="0" dirty="0"/>
              <a:t>. По санитарным нормам содержание серебра в питьевой воде не должно превышать 0,05 мг/л. </a:t>
            </a:r>
          </a:p>
        </p:txBody>
      </p:sp>
      <p:sp>
        <p:nvSpPr>
          <p:cNvPr id="61443" name="Заголовок 1"/>
          <p:cNvSpPr>
            <a:spLocks noGrp="1"/>
          </p:cNvSpPr>
          <p:nvPr>
            <p:ph type="title"/>
          </p:nvPr>
        </p:nvSpPr>
        <p:spPr>
          <a:xfrm>
            <a:off x="1390650" y="180975"/>
            <a:ext cx="8234363" cy="1171575"/>
          </a:xfrm>
          <a:solidFill>
            <a:schemeClr val="accent1">
              <a:lumMod val="20000"/>
              <a:lumOff val="80000"/>
            </a:schemeClr>
          </a:solidFill>
          <a:ln w="28575">
            <a:solidFill>
              <a:schemeClr val="accent5">
                <a:lumMod val="75000"/>
              </a:schemeClr>
            </a:solidFill>
          </a:ln>
        </p:spPr>
        <p:txBody>
          <a:bodyPr/>
          <a:lstStyle/>
          <a:p>
            <a:pPr>
              <a:defRPr/>
            </a:pPr>
            <a:r>
              <a:rPr lang="ru-RU" altLang="ru-RU" sz="3200" b="1" dirty="0" smtClean="0">
                <a:solidFill>
                  <a:srgbClr val="9E2257"/>
                </a:solidFill>
              </a:rPr>
              <a:t>О некоторых специфических свойствах</a:t>
            </a:r>
            <a:r>
              <a:rPr lang="en-US" altLang="ru-RU" sz="3200" b="1" dirty="0" smtClean="0">
                <a:solidFill>
                  <a:srgbClr val="9E2257"/>
                </a:solidFill>
              </a:rPr>
              <a:t> </a:t>
            </a:r>
            <a:r>
              <a:rPr lang="ru-RU" altLang="ru-RU" sz="3200" b="1" dirty="0" smtClean="0">
                <a:solidFill>
                  <a:srgbClr val="9E2257"/>
                </a:solidFill>
              </a:rPr>
              <a:t>воды </a:t>
            </a:r>
            <a:r>
              <a:rPr lang="en-US" altLang="ru-RU" sz="3200" b="1" dirty="0" smtClean="0">
                <a:solidFill>
                  <a:srgbClr val="9E2257"/>
                </a:solidFill>
              </a:rPr>
              <a:t>                                                                    </a:t>
            </a:r>
            <a:r>
              <a:rPr lang="en-US" altLang="ru-RU" sz="3600" b="1" dirty="0" smtClean="0">
                <a:solidFill>
                  <a:srgbClr val="9E2257"/>
                </a:solidFill>
              </a:rPr>
              <a:t/>
            </a:r>
            <a:br>
              <a:rPr lang="en-US" altLang="ru-RU" sz="3600" b="1" dirty="0" smtClean="0">
                <a:solidFill>
                  <a:srgbClr val="9E2257"/>
                </a:solidFill>
              </a:rPr>
            </a:br>
            <a:r>
              <a:rPr lang="en-US" altLang="ru-RU" sz="2800" b="1" dirty="0" smtClean="0">
                <a:solidFill>
                  <a:srgbClr val="9E2257"/>
                </a:solidFill>
              </a:rPr>
              <a:t>                              </a:t>
            </a:r>
            <a:r>
              <a:rPr lang="en-US" altLang="ru-RU" sz="2800" b="1" dirty="0" smtClean="0">
                <a:solidFill>
                  <a:schemeClr val="tx1">
                    <a:lumMod val="65000"/>
                    <a:lumOff val="35000"/>
                  </a:schemeClr>
                </a:solidFill>
              </a:rPr>
              <a:t>2</a:t>
            </a:r>
            <a:r>
              <a:rPr lang="en-US" altLang="ru-RU" sz="2800" b="1" dirty="0">
                <a:solidFill>
                  <a:schemeClr val="tx1">
                    <a:lumMod val="65000"/>
                    <a:lumOff val="35000"/>
                  </a:schemeClr>
                </a:solidFill>
              </a:rPr>
              <a:t>)</a:t>
            </a:r>
            <a:r>
              <a:rPr lang="en-US" altLang="ru-RU" sz="2800" b="1" dirty="0" smtClean="0">
                <a:solidFill>
                  <a:schemeClr val="tx1">
                    <a:lumMod val="65000"/>
                    <a:lumOff val="35000"/>
                  </a:schemeClr>
                </a:solidFill>
              </a:rPr>
              <a:t> </a:t>
            </a:r>
            <a:r>
              <a:rPr lang="ru-RU" altLang="ru-RU" sz="2800" b="1" dirty="0" smtClean="0">
                <a:solidFill>
                  <a:schemeClr val="tx1">
                    <a:lumMod val="65000"/>
                    <a:lumOff val="35000"/>
                  </a:schemeClr>
                </a:solidFill>
              </a:rPr>
              <a:t>Серебряная вода</a:t>
            </a:r>
          </a:p>
        </p:txBody>
      </p:sp>
      <p:pic>
        <p:nvPicPr>
          <p:cNvPr id="72708"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13906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91613" y="0"/>
            <a:ext cx="3071812"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Рисунок 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18950" y="-55563"/>
            <a:ext cx="273050" cy="2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Рисунок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p:cTn id="7" dur="1250" fill="hold"/>
                                        <p:tgtEl>
                                          <p:spTgt spid="61443"/>
                                        </p:tgtEl>
                                        <p:attrNameLst>
                                          <p:attrName>ppt_w</p:attrName>
                                        </p:attrNameLst>
                                      </p:cBhvr>
                                      <p:tavLst>
                                        <p:tav tm="0">
                                          <p:val>
                                            <p:strVal val="#ppt_w*0.70"/>
                                          </p:val>
                                        </p:tav>
                                        <p:tav tm="100000">
                                          <p:val>
                                            <p:strVal val="#ppt_w"/>
                                          </p:val>
                                        </p:tav>
                                      </p:tavLst>
                                    </p:anim>
                                    <p:anim calcmode="lin" valueType="num">
                                      <p:cBhvr>
                                        <p:cTn id="8" dur="1250" fill="hold"/>
                                        <p:tgtEl>
                                          <p:spTgt spid="61443"/>
                                        </p:tgtEl>
                                        <p:attrNameLst>
                                          <p:attrName>ppt_h</p:attrName>
                                        </p:attrNameLst>
                                      </p:cBhvr>
                                      <p:tavLst>
                                        <p:tav tm="0">
                                          <p:val>
                                            <p:strVal val="#ppt_h"/>
                                          </p:val>
                                        </p:tav>
                                        <p:tav tm="100000">
                                          <p:val>
                                            <p:strVal val="#ppt_h"/>
                                          </p:val>
                                        </p:tav>
                                      </p:tavLst>
                                    </p:anim>
                                    <p:animEffect transition="in" filter="fade">
                                      <p:cBhvr>
                                        <p:cTn id="9" dur="1250"/>
                                        <p:tgtEl>
                                          <p:spTgt spid="61443"/>
                                        </p:tgtEl>
                                      </p:cBhvr>
                                    </p:animEffect>
                                  </p:childTnLst>
                                </p:cTn>
                              </p:par>
                              <p:par>
                                <p:cTn id="10" presetID="16" presetClass="entr" presetSubtype="37" fill="hold" grpId="0" nodeType="with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barn(outVertical)">
                                      <p:cBhvr>
                                        <p:cTn id="12" dur="125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nimBg="1"/>
      <p:bldP spid="6144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600" y="63500"/>
            <a:ext cx="11879263" cy="557213"/>
          </a:xfrm>
          <a:solidFill>
            <a:schemeClr val="accent6">
              <a:lumMod val="60000"/>
              <a:lumOff val="40000"/>
            </a:schemeClr>
          </a:solidFill>
          <a:ln w="38100">
            <a:solidFill>
              <a:schemeClr val="accent6">
                <a:lumMod val="75000"/>
              </a:schemeClr>
            </a:solidFill>
          </a:ln>
        </p:spPr>
        <p:txBody>
          <a:bodyPr/>
          <a:lstStyle/>
          <a:p>
            <a:pPr>
              <a:defRPr/>
            </a:pPr>
            <a:r>
              <a:rPr lang="en-US" sz="2800" dirty="0"/>
              <a:t> </a:t>
            </a:r>
            <a:r>
              <a:rPr lang="en-US" sz="2800" dirty="0" smtClean="0"/>
              <a:t>      </a:t>
            </a:r>
            <a:r>
              <a:rPr lang="ru-RU" sz="2800" dirty="0" smtClean="0"/>
              <a:t>  </a:t>
            </a:r>
            <a:r>
              <a:rPr lang="ru-RU" sz="2800" b="1" dirty="0" smtClean="0"/>
              <a:t>Что лучше</a:t>
            </a:r>
            <a:r>
              <a:rPr lang="en-US" sz="2800" b="1" dirty="0" smtClean="0"/>
              <a:t>: </a:t>
            </a:r>
            <a:r>
              <a:rPr lang="ru-RU" sz="2800" b="1" dirty="0" smtClean="0">
                <a:solidFill>
                  <a:schemeClr val="bg1"/>
                </a:solidFill>
              </a:rPr>
              <a:t>«</a:t>
            </a:r>
            <a:r>
              <a:rPr lang="ru-RU" sz="2800" b="1" dirty="0">
                <a:solidFill>
                  <a:schemeClr val="bg1"/>
                </a:solidFill>
              </a:rPr>
              <a:t>ж</a:t>
            </a:r>
            <a:r>
              <a:rPr lang="ru-RU" sz="2800" b="1" dirty="0" smtClean="0">
                <a:solidFill>
                  <a:schemeClr val="bg1"/>
                </a:solidFill>
              </a:rPr>
              <a:t>ивая» </a:t>
            </a:r>
            <a:r>
              <a:rPr lang="ru-RU" sz="2800" b="1" dirty="0" smtClean="0"/>
              <a:t>или «мертвая» </a:t>
            </a:r>
            <a:r>
              <a:rPr lang="ru-RU" sz="2800" b="1" dirty="0" smtClean="0">
                <a:solidFill>
                  <a:schemeClr val="bg1"/>
                </a:solidFill>
              </a:rPr>
              <a:t>вода</a:t>
            </a:r>
            <a:r>
              <a:rPr lang="en-US" sz="2800" b="1" dirty="0" smtClean="0">
                <a:solidFill>
                  <a:schemeClr val="bg1"/>
                </a:solidFill>
              </a:rPr>
              <a:t>, </a:t>
            </a:r>
            <a:r>
              <a:rPr lang="ru-RU" sz="2800" b="1" dirty="0" smtClean="0">
                <a:solidFill>
                  <a:schemeClr val="bg1"/>
                </a:solidFill>
              </a:rPr>
              <a:t>или правильное питание</a:t>
            </a:r>
            <a:r>
              <a:rPr lang="en-US" sz="2800" b="1" dirty="0" smtClean="0">
                <a:solidFill>
                  <a:schemeClr val="bg1"/>
                </a:solidFill>
              </a:rPr>
              <a:t>?</a:t>
            </a:r>
            <a:endParaRPr lang="ru-RU" sz="2800" b="1" dirty="0">
              <a:solidFill>
                <a:schemeClr val="bg1"/>
              </a:solidFill>
            </a:endParaRPr>
          </a:p>
        </p:txBody>
      </p:sp>
      <p:graphicFrame>
        <p:nvGraphicFramePr>
          <p:cNvPr id="74755" name="Object 5"/>
          <p:cNvGraphicFramePr>
            <a:graphicFrameLocks noGrp="1" noChangeAspect="1"/>
          </p:cNvGraphicFramePr>
          <p:nvPr>
            <p:ph type="tbl" idx="1"/>
          </p:nvPr>
        </p:nvGraphicFramePr>
        <p:xfrm>
          <a:off x="7710488" y="2349500"/>
          <a:ext cx="3808412" cy="3636963"/>
        </p:xfrm>
        <a:graphic>
          <a:graphicData uri="http://schemas.openxmlformats.org/presentationml/2006/ole">
            <mc:AlternateContent xmlns:mc="http://schemas.openxmlformats.org/markup-compatibility/2006">
              <mc:Choice xmlns:v="urn:schemas-microsoft-com:vml" Requires="v">
                <p:oleObj spid="_x0000_s152245" name="Image" r:id="rId4" imgW="4253968" imgH="4063492" progId="Photoshop.Image.9">
                  <p:embed/>
                </p:oleObj>
              </mc:Choice>
              <mc:Fallback>
                <p:oleObj name="Image" r:id="rId4" imgW="4253968" imgH="4063492" progId="Photoshop.Image.9">
                  <p:embed/>
                  <p:pic>
                    <p:nvPicPr>
                      <p:cNvPr id="0"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0488" y="2349500"/>
                        <a:ext cx="3808412"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7065963" y="6054725"/>
            <a:ext cx="5097462" cy="708025"/>
          </a:xfrm>
          <a:prstGeom prst="rect">
            <a:avLst/>
          </a:prstGeom>
          <a:solidFill>
            <a:schemeClr val="accent6">
              <a:lumMod val="20000"/>
              <a:lumOff val="80000"/>
            </a:schemeClr>
          </a:solidFill>
          <a:ln w="28575">
            <a:solidFill>
              <a:schemeClr val="tx1"/>
            </a:solidFill>
          </a:ln>
        </p:spPr>
        <p:txBody>
          <a:bodyPr>
            <a:spAutoFit/>
          </a:bodyPr>
          <a:lstStyle/>
          <a:p>
            <a:pPr>
              <a:defRPr/>
            </a:pPr>
            <a:r>
              <a:rPr lang="en-US" b="0" dirty="0"/>
              <a:t> </a:t>
            </a:r>
            <a:r>
              <a:rPr lang="ru-RU" b="0" dirty="0"/>
              <a:t>Схема прибора для получения «живой» </a:t>
            </a:r>
            <a:r>
              <a:rPr lang="en-US" b="0" dirty="0"/>
              <a:t>    </a:t>
            </a:r>
          </a:p>
          <a:p>
            <a:pPr>
              <a:defRPr/>
            </a:pPr>
            <a:r>
              <a:rPr lang="en-US" b="0" dirty="0"/>
              <a:t>                      </a:t>
            </a:r>
            <a:r>
              <a:rPr lang="ru-RU" b="0" dirty="0"/>
              <a:t>и «мертвой</a:t>
            </a:r>
            <a:r>
              <a:rPr lang="ru-RU" dirty="0"/>
              <a:t>»  </a:t>
            </a:r>
            <a:r>
              <a:rPr lang="ru-RU" b="0" dirty="0"/>
              <a:t>воды</a:t>
            </a:r>
          </a:p>
        </p:txBody>
      </p:sp>
      <p:sp>
        <p:nvSpPr>
          <p:cNvPr id="6" name="TextBox 5"/>
          <p:cNvSpPr txBox="1"/>
          <p:nvPr/>
        </p:nvSpPr>
        <p:spPr>
          <a:xfrm>
            <a:off x="101600" y="1841500"/>
            <a:ext cx="6824663" cy="2032000"/>
          </a:xfrm>
          <a:prstGeom prst="rect">
            <a:avLst/>
          </a:prstGeom>
          <a:solidFill>
            <a:schemeClr val="accent5">
              <a:lumMod val="20000"/>
              <a:lumOff val="80000"/>
            </a:schemeClr>
          </a:solidFill>
        </p:spPr>
        <p:txBody>
          <a:bodyPr>
            <a:spAutoFit/>
          </a:bodyPr>
          <a:lstStyle/>
          <a:p>
            <a:pPr marL="285750" indent="-285750">
              <a:buFont typeface="Arial" panose="020B0604020202020204" pitchFamily="34" charset="0"/>
              <a:buChar char="•"/>
              <a:defRPr/>
            </a:pPr>
            <a:r>
              <a:rPr lang="ru-RU" sz="1800" b="0" dirty="0"/>
              <a:t>«Живую» и «мертвую» воду можно получить в ходе электролиза воды</a:t>
            </a:r>
            <a:r>
              <a:rPr lang="en-US" sz="1800" b="0" dirty="0"/>
              <a:t>. </a:t>
            </a:r>
            <a:r>
              <a:rPr lang="ru-RU" sz="1800" b="0" dirty="0"/>
              <a:t> Используется емкость – 1л</a:t>
            </a:r>
            <a:r>
              <a:rPr lang="en-US" sz="1800" b="0" dirty="0"/>
              <a:t>,</a:t>
            </a:r>
            <a:r>
              <a:rPr lang="ru-RU" sz="1800" b="0" dirty="0"/>
              <a:t> 2 электрода из нержавеющей стали</a:t>
            </a:r>
            <a:r>
              <a:rPr lang="en-US" sz="1800" b="0" dirty="0"/>
              <a:t> (40</a:t>
            </a:r>
            <a:r>
              <a:rPr lang="ru-RU" sz="1800" b="0" dirty="0"/>
              <a:t>х</a:t>
            </a:r>
            <a:r>
              <a:rPr lang="en-US" sz="1800" b="0" dirty="0"/>
              <a:t>160</a:t>
            </a:r>
            <a:r>
              <a:rPr lang="ru-RU" sz="1800" b="0" dirty="0"/>
              <a:t>х08 мм)</a:t>
            </a:r>
            <a:r>
              <a:rPr lang="en-US" sz="1800" b="0" dirty="0"/>
              <a:t> . </a:t>
            </a:r>
            <a:r>
              <a:rPr lang="ru-RU" sz="1800" b="0" dirty="0"/>
              <a:t>Процесс длится 3-8 минут</a:t>
            </a:r>
            <a:r>
              <a:rPr lang="en-US" sz="1800" b="0" dirty="0"/>
              <a:t>.</a:t>
            </a:r>
            <a:r>
              <a:rPr lang="ru-RU" sz="1800" b="0" dirty="0"/>
              <a:t> Отключив вилку от сети</a:t>
            </a:r>
            <a:r>
              <a:rPr lang="en-US" sz="1800" b="0" dirty="0"/>
              <a:t>, </a:t>
            </a:r>
            <a:r>
              <a:rPr lang="ru-RU" sz="1800" b="0" dirty="0"/>
              <a:t>вынуть устройство и быстро вытащить мешочек «М» с «мертвой» водой</a:t>
            </a:r>
            <a:r>
              <a:rPr lang="en-US" sz="1800" b="0" dirty="0"/>
              <a:t>,</a:t>
            </a:r>
            <a:r>
              <a:rPr lang="ru-RU" sz="1800" b="0" dirty="0"/>
              <a:t> перелить ее в посуду</a:t>
            </a:r>
            <a:r>
              <a:rPr lang="en-US" sz="1800" b="0" dirty="0"/>
              <a:t>.</a:t>
            </a:r>
          </a:p>
          <a:p>
            <a:pPr>
              <a:defRPr/>
            </a:pPr>
            <a:r>
              <a:rPr lang="ru-RU" sz="1800" dirty="0"/>
              <a:t>                     «Живая» вода (щелочная») - (–)</a:t>
            </a:r>
          </a:p>
          <a:p>
            <a:pPr>
              <a:defRPr/>
            </a:pPr>
            <a:r>
              <a:rPr lang="ru-RU" sz="1800" dirty="0"/>
              <a:t>                     «Мертвая» вода (кислотная) - (+)</a:t>
            </a:r>
            <a:endParaRPr lang="en-US" sz="1800" dirty="0"/>
          </a:p>
        </p:txBody>
      </p:sp>
      <p:sp>
        <p:nvSpPr>
          <p:cNvPr id="7" name="TextBox 6"/>
          <p:cNvSpPr txBox="1"/>
          <p:nvPr/>
        </p:nvSpPr>
        <p:spPr>
          <a:xfrm>
            <a:off x="101600" y="752475"/>
            <a:ext cx="8564563" cy="1014413"/>
          </a:xfrm>
          <a:prstGeom prst="rect">
            <a:avLst/>
          </a:prstGeom>
          <a:solidFill>
            <a:schemeClr val="accent2">
              <a:lumMod val="20000"/>
              <a:lumOff val="80000"/>
            </a:schemeClr>
          </a:solidFill>
        </p:spPr>
        <p:txBody>
          <a:bodyPr>
            <a:spAutoFit/>
          </a:bodyPr>
          <a:lstStyle/>
          <a:p>
            <a:pPr marL="342900" indent="-342900">
              <a:buFont typeface="Arial" panose="020B0604020202020204" pitchFamily="34" charset="0"/>
              <a:buChar char="•"/>
              <a:defRPr/>
            </a:pPr>
            <a:r>
              <a:rPr lang="ru-RU" sz="1800" dirty="0">
                <a:latin typeface="Segoe Print" panose="02000600000000000000" pitchFamily="2" charset="0"/>
              </a:rPr>
              <a:t>«Мертвая» вода может закислить кровь</a:t>
            </a:r>
            <a:r>
              <a:rPr lang="en-US" dirty="0"/>
              <a:t>, </a:t>
            </a:r>
            <a:r>
              <a:rPr lang="ru-RU" dirty="0"/>
              <a:t>что нежелательно для организма</a:t>
            </a:r>
            <a:r>
              <a:rPr lang="en-US" dirty="0"/>
              <a:t>; </a:t>
            </a:r>
            <a:r>
              <a:rPr lang="ru-RU" sz="1800" dirty="0">
                <a:latin typeface="Segoe Print" panose="02000600000000000000" pitchFamily="2" charset="0"/>
              </a:rPr>
              <a:t>«живая» вода – ощелачивает</a:t>
            </a:r>
            <a:r>
              <a:rPr lang="en-US" dirty="0"/>
              <a:t>, </a:t>
            </a:r>
            <a:r>
              <a:rPr lang="ru-RU" dirty="0"/>
              <a:t>что важно и  необходимо для нормальной работы всего</a:t>
            </a:r>
            <a:r>
              <a:rPr lang="en-US" dirty="0"/>
              <a:t> </a:t>
            </a:r>
            <a:r>
              <a:rPr lang="ru-RU" dirty="0"/>
              <a:t>организма</a:t>
            </a:r>
          </a:p>
        </p:txBody>
      </p:sp>
      <p:sp>
        <p:nvSpPr>
          <p:cNvPr id="8" name="TextBox 7"/>
          <p:cNvSpPr txBox="1"/>
          <p:nvPr/>
        </p:nvSpPr>
        <p:spPr>
          <a:xfrm>
            <a:off x="101600" y="3933825"/>
            <a:ext cx="6831013" cy="2862263"/>
          </a:xfrm>
          <a:prstGeom prst="rect">
            <a:avLst/>
          </a:prstGeom>
          <a:solidFill>
            <a:schemeClr val="accent2">
              <a:lumMod val="20000"/>
              <a:lumOff val="80000"/>
            </a:schemeClr>
          </a:solidFill>
        </p:spPr>
        <p:txBody>
          <a:bodyPr>
            <a:spAutoFit/>
          </a:bodyPr>
          <a:lstStyle/>
          <a:p>
            <a:pPr marL="342900" indent="-342900">
              <a:buFont typeface="Arial" panose="020B0604020202020204" pitchFamily="34" charset="0"/>
              <a:buChar char="•"/>
              <a:defRPr/>
            </a:pPr>
            <a:r>
              <a:rPr lang="ru-RU" dirty="0">
                <a:solidFill>
                  <a:schemeClr val="accent5">
                    <a:lumMod val="75000"/>
                  </a:schemeClr>
                </a:solidFill>
              </a:rPr>
              <a:t>Примечание</a:t>
            </a:r>
            <a:r>
              <a:rPr lang="en-US" dirty="0">
                <a:solidFill>
                  <a:schemeClr val="accent5">
                    <a:lumMod val="75000"/>
                  </a:schemeClr>
                </a:solidFill>
              </a:rPr>
              <a:t>.</a:t>
            </a:r>
            <a:r>
              <a:rPr lang="ru-RU" dirty="0">
                <a:solidFill>
                  <a:schemeClr val="accent5">
                    <a:lumMod val="75000"/>
                  </a:schemeClr>
                </a:solidFill>
              </a:rPr>
              <a:t>  О кислотно-щелочном балансе</a:t>
            </a:r>
            <a:endParaRPr lang="en-US" dirty="0">
              <a:solidFill>
                <a:schemeClr val="accent5">
                  <a:lumMod val="75000"/>
                </a:schemeClr>
              </a:solidFill>
            </a:endParaRPr>
          </a:p>
          <a:p>
            <a:pPr>
              <a:defRPr/>
            </a:pPr>
            <a:r>
              <a:rPr lang="en-US" sz="1800" dirty="0">
                <a:solidFill>
                  <a:srgbClr val="C00000"/>
                </a:solidFill>
                <a:latin typeface="Segoe Print" panose="02000600000000000000" pitchFamily="2" charset="0"/>
              </a:rPr>
              <a:t>      </a:t>
            </a:r>
            <a:r>
              <a:rPr lang="ru-RU" sz="1800" dirty="0">
                <a:solidFill>
                  <a:srgbClr val="C00000"/>
                </a:solidFill>
                <a:latin typeface="Segoe Print" panose="02000600000000000000" pitchFamily="2" charset="0"/>
              </a:rPr>
              <a:t>Ощелачивать организм можно и правильно </a:t>
            </a:r>
            <a:r>
              <a:rPr lang="en-US" sz="1800" dirty="0">
                <a:solidFill>
                  <a:srgbClr val="C00000"/>
                </a:solidFill>
                <a:latin typeface="Segoe Print" panose="02000600000000000000" pitchFamily="2" charset="0"/>
              </a:rPr>
              <a:t>          </a:t>
            </a:r>
          </a:p>
          <a:p>
            <a:pPr>
              <a:defRPr/>
            </a:pPr>
            <a:r>
              <a:rPr lang="en-US" sz="1800" dirty="0">
                <a:solidFill>
                  <a:srgbClr val="C00000"/>
                </a:solidFill>
                <a:latin typeface="Segoe Print" panose="02000600000000000000" pitchFamily="2" charset="0"/>
              </a:rPr>
              <a:t>         </a:t>
            </a:r>
            <a:r>
              <a:rPr lang="ru-RU" sz="1800" dirty="0">
                <a:solidFill>
                  <a:srgbClr val="C00000"/>
                </a:solidFill>
                <a:latin typeface="Segoe Print" panose="02000600000000000000" pitchFamily="2" charset="0"/>
              </a:rPr>
              <a:t>подобранными  продуктами питания</a:t>
            </a:r>
          </a:p>
          <a:p>
            <a:pPr>
              <a:defRPr/>
            </a:pPr>
            <a:r>
              <a:rPr lang="ru-RU" b="0" dirty="0"/>
              <a:t>Щелочных элементов в организме – 80% (К</a:t>
            </a:r>
            <a:r>
              <a:rPr lang="en-US" b="0" dirty="0"/>
              <a:t>, Na, Ca, Mg </a:t>
            </a:r>
            <a:r>
              <a:rPr lang="ru-RU" b="0" dirty="0"/>
              <a:t>и </a:t>
            </a:r>
            <a:r>
              <a:rPr lang="ru-RU" b="0" dirty="0" err="1"/>
              <a:t>др</a:t>
            </a:r>
            <a:r>
              <a:rPr lang="en-US" b="0" dirty="0"/>
              <a:t>.);</a:t>
            </a:r>
            <a:r>
              <a:rPr lang="ru-RU" b="0" dirty="0"/>
              <a:t> кислотных – 20</a:t>
            </a:r>
            <a:r>
              <a:rPr lang="en-US" b="0" dirty="0"/>
              <a:t>% (S, P</a:t>
            </a:r>
            <a:r>
              <a:rPr lang="ru-RU" b="0" dirty="0"/>
              <a:t> и </a:t>
            </a:r>
            <a:r>
              <a:rPr lang="ru-RU" b="0" dirty="0" err="1"/>
              <a:t>др</a:t>
            </a:r>
            <a:r>
              <a:rPr lang="en-US" b="0" dirty="0"/>
              <a:t>.). </a:t>
            </a:r>
            <a:r>
              <a:rPr lang="ru-RU" altLang="ru-RU" b="0" dirty="0"/>
              <a:t>Отсюда и надо исходить при определении своего рациона питания </a:t>
            </a:r>
            <a:r>
              <a:rPr lang="en-US" altLang="ru-RU" b="0" dirty="0"/>
              <a:t>- </a:t>
            </a:r>
            <a:r>
              <a:rPr lang="ru-RU" altLang="ru-RU" b="0" dirty="0"/>
              <a:t> </a:t>
            </a:r>
            <a:r>
              <a:rPr lang="ru-RU" altLang="ru-RU" dirty="0"/>
              <a:t>(4</a:t>
            </a:r>
            <a:r>
              <a:rPr lang="en-US" altLang="ru-RU" dirty="0"/>
              <a:t> : 1).</a:t>
            </a:r>
            <a:endParaRPr lang="ru-RU" dirty="0"/>
          </a:p>
          <a:p>
            <a:pPr>
              <a:defRPr/>
            </a:pPr>
            <a:r>
              <a:rPr lang="ru-RU" b="0" dirty="0"/>
              <a:t>Большинство </a:t>
            </a:r>
            <a:r>
              <a:rPr lang="ru-RU" b="0" i="1" dirty="0"/>
              <a:t>овощей</a:t>
            </a:r>
            <a:r>
              <a:rPr lang="en-US" b="0" i="1" dirty="0"/>
              <a:t>,</a:t>
            </a:r>
            <a:r>
              <a:rPr lang="ru-RU" b="0" i="1" dirty="0"/>
              <a:t> фруктов и зелень – </a:t>
            </a:r>
            <a:r>
              <a:rPr lang="ru-RU" i="1" dirty="0"/>
              <a:t>ощелачивают </a:t>
            </a:r>
            <a:r>
              <a:rPr lang="ru-RU" b="0" i="1" dirty="0"/>
              <a:t>организм</a:t>
            </a:r>
            <a:r>
              <a:rPr lang="en-US" b="0" i="1" dirty="0"/>
              <a:t>. </a:t>
            </a:r>
            <a:r>
              <a:rPr lang="ru-RU" b="0" i="1" u="sng" dirty="0"/>
              <a:t>Избыточные массы</a:t>
            </a:r>
            <a:r>
              <a:rPr lang="en-US" b="0" i="1" u="sng" dirty="0"/>
              <a:t> </a:t>
            </a:r>
            <a:r>
              <a:rPr lang="ru-RU" b="0" i="1" dirty="0"/>
              <a:t>мяса</a:t>
            </a:r>
            <a:r>
              <a:rPr lang="en-US" b="0" i="1" dirty="0"/>
              <a:t>, </a:t>
            </a:r>
            <a:r>
              <a:rPr lang="ru-RU" b="0" i="1" dirty="0"/>
              <a:t>рыбы</a:t>
            </a:r>
            <a:r>
              <a:rPr lang="en-US" b="0" i="1" dirty="0"/>
              <a:t>, </a:t>
            </a:r>
            <a:r>
              <a:rPr lang="ru-RU" b="0" i="1" dirty="0" err="1"/>
              <a:t>хлебо</a:t>
            </a:r>
            <a:r>
              <a:rPr lang="ru-RU" b="0" i="1" dirty="0"/>
              <a:t> - булочных изделий</a:t>
            </a:r>
            <a:r>
              <a:rPr lang="en-US" b="0" i="1" dirty="0"/>
              <a:t>, </a:t>
            </a:r>
            <a:r>
              <a:rPr lang="ru-RU" b="0" i="1" dirty="0"/>
              <a:t>сахара</a:t>
            </a:r>
            <a:r>
              <a:rPr lang="en-US" b="0" i="1" dirty="0"/>
              <a:t> </a:t>
            </a:r>
            <a:r>
              <a:rPr lang="ru-RU" b="0" i="1" dirty="0"/>
              <a:t>и </a:t>
            </a:r>
            <a:r>
              <a:rPr lang="ru-RU" b="0" i="1" dirty="0" err="1"/>
              <a:t>др</a:t>
            </a:r>
            <a:r>
              <a:rPr lang="en-US" b="0" i="1" dirty="0"/>
              <a:t>. – </a:t>
            </a:r>
            <a:r>
              <a:rPr lang="ru-RU" i="1" dirty="0" err="1"/>
              <a:t>закисляют</a:t>
            </a:r>
            <a:r>
              <a:rPr lang="ru-RU" i="1" dirty="0"/>
              <a:t> </a:t>
            </a:r>
            <a:r>
              <a:rPr lang="ru-RU" b="0" i="1" dirty="0"/>
              <a:t>кровь!)</a:t>
            </a:r>
            <a:endParaRPr lang="ru-RU" altLang="ru-RU" b="0" dirty="0">
              <a:latin typeface="+mj-lt"/>
            </a:endParaRPr>
          </a:p>
        </p:txBody>
      </p:sp>
      <p:pic>
        <p:nvPicPr>
          <p:cNvPr id="74760" name="Рисунок 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55463" y="26988"/>
            <a:ext cx="31115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Рисунок 1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4762" name="Object 12"/>
          <p:cNvGraphicFramePr>
            <a:graphicFrameLocks noChangeAspect="1"/>
          </p:cNvGraphicFramePr>
          <p:nvPr/>
        </p:nvGraphicFramePr>
        <p:xfrm>
          <a:off x="8870950" y="684213"/>
          <a:ext cx="3116263" cy="1566862"/>
        </p:xfrm>
        <a:graphic>
          <a:graphicData uri="http://schemas.openxmlformats.org/presentationml/2006/ole">
            <mc:AlternateContent xmlns:mc="http://schemas.openxmlformats.org/markup-compatibility/2006">
              <mc:Choice xmlns:v="urn:schemas-microsoft-com:vml" Requires="v">
                <p:oleObj spid="_x0000_s152246" name="Image" r:id="rId10" imgW="7390476" imgH="3619048" progId="Photoshop.Image.9">
                  <p:embed/>
                </p:oleObj>
              </mc:Choice>
              <mc:Fallback>
                <p:oleObj name="Image" r:id="rId10" imgW="7390476" imgH="3619048" progId="Photoshop.Image.9">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70950" y="684213"/>
                        <a:ext cx="3116263" cy="156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strVal val="#ppt_w*0.70"/>
                                          </p:val>
                                        </p:tav>
                                        <p:tav tm="100000">
                                          <p:val>
                                            <p:strVal val="#ppt_w"/>
                                          </p:val>
                                        </p:tav>
                                      </p:tavLst>
                                    </p:anim>
                                    <p:anim calcmode="lin" valueType="num">
                                      <p:cBhvr>
                                        <p:cTn id="8" dur="1250" fill="hold"/>
                                        <p:tgtEl>
                                          <p:spTgt spid="2"/>
                                        </p:tgtEl>
                                        <p:attrNameLst>
                                          <p:attrName>ppt_h</p:attrName>
                                        </p:attrNameLst>
                                      </p:cBhvr>
                                      <p:tavLst>
                                        <p:tav tm="0">
                                          <p:val>
                                            <p:strVal val="#ppt_h"/>
                                          </p:val>
                                        </p:tav>
                                        <p:tav tm="100000">
                                          <p:val>
                                            <p:strVal val="#ppt_h"/>
                                          </p:val>
                                        </p:tav>
                                      </p:tavLst>
                                    </p:anim>
                                    <p:animEffect transition="in" filter="fade">
                                      <p:cBhvr>
                                        <p:cTn id="9" dur="1250"/>
                                        <p:tgtEl>
                                          <p:spTgt spid="2"/>
                                        </p:tgtEl>
                                      </p:cBhvr>
                                    </p:animEffect>
                                  </p:childTnLst>
                                </p:cTn>
                              </p:par>
                              <p:par>
                                <p:cTn id="10" presetID="2" presetClass="entr" presetSubtype="4" fill="hold" grpId="2"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250" fill="hold"/>
                                        <p:tgtEl>
                                          <p:spTgt spid="2"/>
                                        </p:tgtEl>
                                        <p:attrNameLst>
                                          <p:attrName>ppt_x</p:attrName>
                                        </p:attrNameLst>
                                      </p:cBhvr>
                                      <p:tavLst>
                                        <p:tav tm="0">
                                          <p:val>
                                            <p:strVal val="#ppt_x"/>
                                          </p:val>
                                        </p:tav>
                                        <p:tav tm="100000">
                                          <p:val>
                                            <p:strVal val="#ppt_x"/>
                                          </p:val>
                                        </p:tav>
                                      </p:tavLst>
                                    </p:anim>
                                    <p:anim calcmode="lin" valueType="num">
                                      <p:cBhvr additive="base">
                                        <p:cTn id="13" dur="1250" fill="hold"/>
                                        <p:tgtEl>
                                          <p:spTgt spid="2"/>
                                        </p:tgtEl>
                                        <p:attrNameLst>
                                          <p:attrName>ppt_y</p:attrName>
                                        </p:attrNameLst>
                                      </p:cBhvr>
                                      <p:tavLst>
                                        <p:tav tm="0">
                                          <p:val>
                                            <p:strVal val="1+#ppt_h/2"/>
                                          </p:val>
                                        </p:tav>
                                        <p:tav tm="100000">
                                          <p:val>
                                            <p:strVal val="#ppt_y"/>
                                          </p:val>
                                        </p:tav>
                                      </p:tavLst>
                                    </p:anim>
                                  </p:childTnLst>
                                </p:cTn>
                              </p:par>
                              <p:par>
                                <p:cTn id="14" presetID="21" presetClass="entr" presetSubtype="1" fill="hold" nodeType="withEffect">
                                  <p:stCondLst>
                                    <p:cond delay="0"/>
                                  </p:stCondLst>
                                  <p:childTnLst>
                                    <p:set>
                                      <p:cBhvr>
                                        <p:cTn id="15" dur="1" fill="hold">
                                          <p:stCondLst>
                                            <p:cond delay="0"/>
                                          </p:stCondLst>
                                        </p:cTn>
                                        <p:tgtEl>
                                          <p:spTgt spid="74762"/>
                                        </p:tgtEl>
                                        <p:attrNameLst>
                                          <p:attrName>style.visibility</p:attrName>
                                        </p:attrNameLst>
                                      </p:cBhvr>
                                      <p:to>
                                        <p:strVal val="visible"/>
                                      </p:to>
                                    </p:set>
                                    <p:animEffect transition="in" filter="wheel(1)">
                                      <p:cBhvr>
                                        <p:cTn id="16" dur="1250"/>
                                        <p:tgtEl>
                                          <p:spTgt spid="74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0"/>
            <a:ext cx="10972800" cy="1143000"/>
          </a:xfrm>
          <a:solidFill>
            <a:srgbClr val="F8D9FF"/>
          </a:solidFill>
        </p:spPr>
        <p:txBody>
          <a:bodyPr/>
          <a:lstStyle/>
          <a:p>
            <a:pPr>
              <a:defRPr/>
            </a:pPr>
            <a:r>
              <a:rPr lang="ru-RU" dirty="0" smtClean="0"/>
              <a:t>            </a:t>
            </a:r>
            <a:r>
              <a:rPr lang="ru-RU" b="1" dirty="0" smtClean="0">
                <a:solidFill>
                  <a:schemeClr val="accent5">
                    <a:lumMod val="75000"/>
                  </a:schemeClr>
                </a:solidFill>
              </a:rPr>
              <a:t>Индикация воды и напитков</a:t>
            </a:r>
            <a:endParaRPr lang="ru-RU" b="1" dirty="0">
              <a:solidFill>
                <a:schemeClr val="accent5">
                  <a:lumMod val="75000"/>
                </a:schemeClr>
              </a:solidFill>
            </a:endParaRPr>
          </a:p>
        </p:txBody>
      </p:sp>
      <p:pic>
        <p:nvPicPr>
          <p:cNvPr id="76803"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1417638"/>
            <a:ext cx="7080250"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Рисунок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49100" y="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60266" y="2282031"/>
            <a:ext cx="10675937" cy="4400550"/>
          </a:xfrm>
          <a:prstGeom prst="rect">
            <a:avLst/>
          </a:prstGeom>
          <a:solidFill>
            <a:schemeClr val="accent6">
              <a:lumMod val="20000"/>
              <a:lumOff val="80000"/>
            </a:schemeClr>
          </a:solidFill>
        </p:spPr>
        <p:txBody>
          <a:bodyPr>
            <a:spAutoFit/>
          </a:bodyPr>
          <a:lstStyle/>
          <a:p>
            <a:pPr>
              <a:defRPr/>
            </a:pPr>
            <a:r>
              <a:rPr lang="ru-RU" altLang="ru-RU" dirty="0"/>
              <a:t>          1) Вода реагирует с активными металлами </a:t>
            </a:r>
            <a:r>
              <a:rPr lang="ru-RU" altLang="ru-RU" dirty="0">
                <a:solidFill>
                  <a:srgbClr val="FF0000"/>
                </a:solidFill>
              </a:rPr>
              <a:t>при об</a:t>
            </a:r>
            <a:r>
              <a:rPr lang="en-US" altLang="ru-RU" dirty="0">
                <a:solidFill>
                  <a:srgbClr val="FF0000"/>
                </a:solidFill>
              </a:rPr>
              <a:t>.</a:t>
            </a:r>
            <a:r>
              <a:rPr lang="ru-RU" altLang="ru-RU" dirty="0">
                <a:solidFill>
                  <a:srgbClr val="FF0000"/>
                </a:solidFill>
              </a:rPr>
              <a:t> у</a:t>
            </a:r>
            <a:r>
              <a:rPr lang="en-US" altLang="ru-RU" dirty="0">
                <a:solidFill>
                  <a:srgbClr val="FF0000"/>
                </a:solidFill>
              </a:rPr>
              <a:t>c</a:t>
            </a:r>
            <a:r>
              <a:rPr lang="ru-RU" altLang="ru-RU" dirty="0">
                <a:solidFill>
                  <a:srgbClr val="FF0000"/>
                </a:solidFill>
              </a:rPr>
              <a:t>л</a:t>
            </a:r>
            <a:r>
              <a:rPr lang="en-US" altLang="ru-RU" dirty="0">
                <a:solidFill>
                  <a:srgbClr val="FF0000"/>
                </a:solidFill>
              </a:rPr>
              <a:t>.</a:t>
            </a:r>
            <a:r>
              <a:rPr lang="ru-RU" altLang="ru-RU" dirty="0"/>
              <a:t> (</a:t>
            </a:r>
            <a:r>
              <a:rPr lang="en-US" altLang="ru-RU" dirty="0"/>
              <a:t> </a:t>
            </a:r>
            <a:r>
              <a:rPr lang="en-US" altLang="ru-RU" dirty="0" err="1"/>
              <a:t>Ia</a:t>
            </a:r>
            <a:r>
              <a:rPr lang="en-US" altLang="ru-RU" dirty="0"/>
              <a:t> </a:t>
            </a:r>
            <a:r>
              <a:rPr lang="ru-RU" altLang="ru-RU" dirty="0"/>
              <a:t>и </a:t>
            </a:r>
            <a:r>
              <a:rPr lang="en-US" altLang="ru-RU" dirty="0"/>
              <a:t>II</a:t>
            </a:r>
            <a:r>
              <a:rPr lang="ru-RU" altLang="ru-RU" dirty="0"/>
              <a:t>а ПС</a:t>
            </a:r>
            <a:r>
              <a:rPr lang="en-US" altLang="ru-RU" dirty="0"/>
              <a:t>, </a:t>
            </a:r>
            <a:r>
              <a:rPr lang="ru-RU" altLang="ru-RU" dirty="0"/>
              <a:t>кроме </a:t>
            </a:r>
            <a:r>
              <a:rPr lang="en-US" altLang="ru-RU" dirty="0"/>
              <a:t>Be); </a:t>
            </a:r>
            <a:br>
              <a:rPr lang="en-US" altLang="ru-RU" dirty="0"/>
            </a:br>
            <a:r>
              <a:rPr lang="ru-RU" altLang="ru-RU" dirty="0"/>
              <a:t>               при этом образуются щелочи </a:t>
            </a:r>
            <a:r>
              <a:rPr lang="en-US" altLang="ru-RU" dirty="0"/>
              <a:t>(</a:t>
            </a:r>
            <a:r>
              <a:rPr lang="ru-RU" altLang="ru-RU" dirty="0"/>
              <a:t>растворимые в воде </a:t>
            </a:r>
            <a:r>
              <a:rPr lang="ru-RU" altLang="ru-RU" dirty="0">
                <a:cs typeface="Calibri" panose="020F0502020204030204" pitchFamily="34" charset="0"/>
              </a:rPr>
              <a:t>основания</a:t>
            </a:r>
            <a:r>
              <a:rPr lang="en-US" altLang="ru-RU" dirty="0">
                <a:cs typeface="Calibri" panose="020F0502020204030204" pitchFamily="34" charset="0"/>
              </a:rPr>
              <a:t> </a:t>
            </a:r>
            <a:r>
              <a:rPr lang="ru-RU" altLang="ru-RU" dirty="0" smtClean="0">
                <a:cs typeface="Calibri" panose="020F0502020204030204" pitchFamily="34" charset="0"/>
              </a:rPr>
              <a:t>и выделяется водород)</a:t>
            </a:r>
            <a:r>
              <a:rPr lang="ru-RU" altLang="ru-RU" dirty="0"/>
              <a:t/>
            </a:r>
            <a:br>
              <a:rPr lang="ru-RU" altLang="ru-RU" dirty="0"/>
            </a:br>
            <a:r>
              <a:rPr lang="en-US" altLang="ru-RU" dirty="0"/>
              <a:t/>
            </a:r>
            <a:br>
              <a:rPr lang="en-US" altLang="ru-RU" dirty="0"/>
            </a:br>
            <a:r>
              <a:rPr lang="en-US" altLang="ru-RU" dirty="0"/>
              <a:t>                                               2Na  +  2 H</a:t>
            </a:r>
            <a:r>
              <a:rPr lang="en-US" altLang="ru-RU" baseline="-25000" dirty="0"/>
              <a:t>2</a:t>
            </a:r>
            <a:r>
              <a:rPr lang="en-US" altLang="ru-RU" dirty="0"/>
              <a:t>O  =  2 </a:t>
            </a:r>
            <a:r>
              <a:rPr lang="en-US" altLang="ru-RU" dirty="0" err="1"/>
              <a:t>NaOH</a:t>
            </a:r>
            <a:r>
              <a:rPr lang="en-US" altLang="ru-RU" dirty="0"/>
              <a:t>  </a:t>
            </a:r>
            <a:r>
              <a:rPr lang="en-US" altLang="ru-RU" dirty="0" smtClean="0"/>
              <a:t>+  H</a:t>
            </a:r>
            <a:r>
              <a:rPr lang="en-US" altLang="ru-RU" baseline="-25000" dirty="0" smtClean="0"/>
              <a:t>2</a:t>
            </a:r>
            <a:r>
              <a:rPr lang="en-US" altLang="ru-RU" dirty="0"/>
              <a:t/>
            </a:r>
            <a:br>
              <a:rPr lang="en-US" altLang="ru-RU" dirty="0"/>
            </a:br>
            <a:r>
              <a:rPr lang="en-US" altLang="ru-RU" dirty="0"/>
              <a:t>                                               2</a:t>
            </a:r>
            <a:r>
              <a:rPr lang="ru-RU" altLang="ru-RU" dirty="0"/>
              <a:t>К     +  2 </a:t>
            </a:r>
            <a:r>
              <a:rPr lang="en-US" altLang="ru-RU" dirty="0"/>
              <a:t>H</a:t>
            </a:r>
            <a:r>
              <a:rPr lang="en-US" altLang="ru-RU" baseline="-25000" dirty="0"/>
              <a:t>2</a:t>
            </a:r>
            <a:r>
              <a:rPr lang="en-US" altLang="ru-RU" dirty="0"/>
              <a:t>O  =  2 KOH  +  H</a:t>
            </a:r>
            <a:r>
              <a:rPr lang="en-US" altLang="ru-RU" baseline="-25000" dirty="0"/>
              <a:t>2</a:t>
            </a:r>
            <a:r>
              <a:rPr lang="en-US" altLang="ru-RU" dirty="0"/>
              <a:t/>
            </a:r>
            <a:br>
              <a:rPr lang="en-US" altLang="ru-RU" dirty="0"/>
            </a:br>
            <a:r>
              <a:rPr lang="en-US" altLang="ru-RU" dirty="0"/>
              <a:t>                                                Mg   +  2 H</a:t>
            </a:r>
            <a:r>
              <a:rPr lang="en-US" altLang="ru-RU" baseline="-25000" dirty="0"/>
              <a:t>2</a:t>
            </a:r>
            <a:r>
              <a:rPr lang="en-US" altLang="ru-RU" dirty="0"/>
              <a:t>O  =  Mg(OH)</a:t>
            </a:r>
            <a:r>
              <a:rPr lang="en-US" altLang="ru-RU" baseline="-25000" dirty="0"/>
              <a:t>2</a:t>
            </a:r>
            <a:r>
              <a:rPr lang="en-US" altLang="ru-RU" dirty="0"/>
              <a:t>  + H</a:t>
            </a:r>
            <a:r>
              <a:rPr lang="en-US" altLang="ru-RU" baseline="-25000" dirty="0"/>
              <a:t>2</a:t>
            </a:r>
            <a:endParaRPr lang="ru-RU" altLang="ru-RU" baseline="-25000" dirty="0"/>
          </a:p>
          <a:p>
            <a:pPr>
              <a:defRPr/>
            </a:pPr>
            <a:r>
              <a:rPr lang="ru-RU" altLang="ru-RU" dirty="0"/>
              <a:t/>
            </a:r>
            <a:br>
              <a:rPr lang="ru-RU" altLang="ru-RU" dirty="0"/>
            </a:br>
            <a:r>
              <a:rPr lang="ru-RU" altLang="ru-RU" dirty="0"/>
              <a:t/>
            </a:r>
            <a:br>
              <a:rPr lang="ru-RU" altLang="ru-RU" dirty="0"/>
            </a:br>
            <a:r>
              <a:rPr lang="ru-RU" altLang="ru-RU" dirty="0"/>
              <a:t>        2) Вода реагирует с металлами средней активности </a:t>
            </a:r>
            <a:r>
              <a:rPr lang="ru-RU" altLang="ru-RU" dirty="0">
                <a:solidFill>
                  <a:srgbClr val="FF0000"/>
                </a:solidFill>
              </a:rPr>
              <a:t>при нагревании</a:t>
            </a:r>
            <a:r>
              <a:rPr lang="en-US" altLang="ru-RU" dirty="0"/>
              <a:t>; </a:t>
            </a:r>
            <a:br>
              <a:rPr lang="en-US" altLang="ru-RU" dirty="0"/>
            </a:br>
            <a:r>
              <a:rPr lang="en-US" altLang="ru-RU" dirty="0"/>
              <a:t>             </a:t>
            </a:r>
            <a:r>
              <a:rPr lang="ru-RU" altLang="ru-RU" dirty="0"/>
              <a:t>при этом образуются оксиды металла и выделяется водород</a:t>
            </a:r>
            <a:br>
              <a:rPr lang="ru-RU" altLang="ru-RU" dirty="0"/>
            </a:br>
            <a:r>
              <a:rPr lang="ru-RU" altLang="ru-RU" dirty="0"/>
              <a:t>                                                 </a:t>
            </a:r>
            <a:r>
              <a:rPr lang="en-US" altLang="ru-RU" dirty="0"/>
              <a:t>Zn +  2H</a:t>
            </a:r>
            <a:r>
              <a:rPr lang="en-US" altLang="ru-RU" baseline="-25000" dirty="0"/>
              <a:t>2</a:t>
            </a:r>
            <a:r>
              <a:rPr lang="en-US" altLang="ru-RU" dirty="0"/>
              <a:t>O  =  </a:t>
            </a:r>
            <a:r>
              <a:rPr lang="en-US" altLang="ru-RU" dirty="0" err="1"/>
              <a:t>ZnO</a:t>
            </a:r>
            <a:r>
              <a:rPr lang="en-US" altLang="ru-RU" dirty="0"/>
              <a:t>  +  H</a:t>
            </a:r>
            <a:r>
              <a:rPr lang="en-US" altLang="ru-RU" baseline="-25000" dirty="0"/>
              <a:t>2</a:t>
            </a:r>
            <a:r>
              <a:rPr lang="ru-RU" altLang="ru-RU" dirty="0"/>
              <a:t/>
            </a:r>
            <a:br>
              <a:rPr lang="ru-RU" altLang="ru-RU" dirty="0"/>
            </a:br>
            <a:r>
              <a:rPr lang="ru-RU" altLang="ru-RU" dirty="0"/>
              <a:t>                                               </a:t>
            </a:r>
            <a:r>
              <a:rPr lang="en-US" altLang="ru-RU" dirty="0"/>
              <a:t>3Fe +  4H</a:t>
            </a:r>
            <a:r>
              <a:rPr lang="en-US" altLang="ru-RU" baseline="-25000" dirty="0"/>
              <a:t>2</a:t>
            </a:r>
            <a:r>
              <a:rPr lang="en-US" altLang="ru-RU" dirty="0"/>
              <a:t>O  =  Fe</a:t>
            </a:r>
            <a:r>
              <a:rPr lang="en-US" altLang="ru-RU" baseline="-25000" dirty="0"/>
              <a:t>3</a:t>
            </a:r>
            <a:r>
              <a:rPr lang="en-US" altLang="ru-RU" dirty="0"/>
              <a:t>O</a:t>
            </a:r>
            <a:r>
              <a:rPr lang="en-US" altLang="ru-RU" baseline="-25000" dirty="0"/>
              <a:t>4</a:t>
            </a:r>
            <a:r>
              <a:rPr lang="en-US" altLang="ru-RU" dirty="0"/>
              <a:t> +  4H</a:t>
            </a:r>
            <a:r>
              <a:rPr lang="en-US" altLang="ru-RU" baseline="-25000" dirty="0"/>
              <a:t>2</a:t>
            </a:r>
            <a:r>
              <a:rPr lang="ru-RU" altLang="ru-RU" dirty="0"/>
              <a:t/>
            </a:r>
            <a:br>
              <a:rPr lang="ru-RU" altLang="ru-RU" dirty="0"/>
            </a:br>
            <a:r>
              <a:rPr lang="ru-RU" altLang="ru-RU" dirty="0"/>
              <a:t>        3) Вода </a:t>
            </a:r>
            <a:r>
              <a:rPr lang="ru-RU" altLang="ru-RU" dirty="0">
                <a:solidFill>
                  <a:srgbClr val="FF0000"/>
                </a:solidFill>
              </a:rPr>
              <a:t>не реагирует </a:t>
            </a:r>
            <a:r>
              <a:rPr lang="ru-RU" altLang="ru-RU" dirty="0"/>
              <a:t>с металлами малой активности (</a:t>
            </a:r>
            <a:r>
              <a:rPr lang="en-US" altLang="ru-RU" dirty="0"/>
              <a:t>Cu,</a:t>
            </a:r>
            <a:r>
              <a:rPr lang="ru-RU" altLang="ru-RU" dirty="0"/>
              <a:t> </a:t>
            </a:r>
            <a:r>
              <a:rPr lang="en-US" altLang="ru-RU" dirty="0"/>
              <a:t>Hg, Ag, Au </a:t>
            </a:r>
            <a:r>
              <a:rPr lang="ru-RU" altLang="ru-RU" dirty="0"/>
              <a:t>и </a:t>
            </a:r>
            <a:r>
              <a:rPr lang="ru-RU" altLang="ru-RU" dirty="0" err="1"/>
              <a:t>др</a:t>
            </a:r>
            <a:r>
              <a:rPr lang="en-US" altLang="ru-RU" dirty="0"/>
              <a:t>. )</a:t>
            </a:r>
            <a:endParaRPr lang="ru-RU" altLang="ru-RU" dirty="0"/>
          </a:p>
          <a:p>
            <a:pPr>
              <a:defRPr/>
            </a:pPr>
            <a:endParaRPr lang="ru-RU" dirty="0"/>
          </a:p>
        </p:txBody>
      </p:sp>
      <p:graphicFrame>
        <p:nvGraphicFramePr>
          <p:cNvPr id="77827" name="Object 6"/>
          <p:cNvGraphicFramePr>
            <a:graphicFrameLocks noChangeAspect="1"/>
          </p:cNvGraphicFramePr>
          <p:nvPr/>
        </p:nvGraphicFramePr>
        <p:xfrm>
          <a:off x="1479550" y="3190875"/>
          <a:ext cx="1741488" cy="1408113"/>
        </p:xfrm>
        <a:graphic>
          <a:graphicData uri="http://schemas.openxmlformats.org/presentationml/2006/ole">
            <mc:AlternateContent xmlns:mc="http://schemas.openxmlformats.org/markup-compatibility/2006">
              <mc:Choice xmlns:v="urn:schemas-microsoft-com:vml" Requires="v">
                <p:oleObj spid="_x0000_s78685" name="Image" r:id="rId3" imgW="3123810" imgH="2285714" progId="Photoshop.Image.9">
                  <p:embed/>
                </p:oleObj>
              </mc:Choice>
              <mc:Fallback>
                <p:oleObj name="Image" r:id="rId3" imgW="3123810" imgH="2285714" progId="Photoshop.Image.9">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550" y="3190875"/>
                        <a:ext cx="1741488"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7828" name="TextBox 5"/>
          <p:cNvSpPr txBox="1">
            <a:spLocks noChangeArrowheads="1"/>
          </p:cNvSpPr>
          <p:nvPr/>
        </p:nvSpPr>
        <p:spPr bwMode="auto">
          <a:xfrm>
            <a:off x="1855788" y="3190875"/>
            <a:ext cx="990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600">
                <a:solidFill>
                  <a:schemeClr val="bg1"/>
                </a:solidFill>
              </a:rPr>
              <a:t>К + Н2О</a:t>
            </a:r>
          </a:p>
        </p:txBody>
      </p:sp>
      <p:sp>
        <p:nvSpPr>
          <p:cNvPr id="7" name="Заголовок 1"/>
          <p:cNvSpPr txBox="1">
            <a:spLocks noGrp="1"/>
          </p:cNvSpPr>
          <p:nvPr>
            <p:ph type="title"/>
          </p:nvPr>
        </p:nvSpPr>
        <p:spPr>
          <a:xfrm>
            <a:off x="1060265" y="830318"/>
            <a:ext cx="10675937" cy="912360"/>
          </a:xfrm>
          <a:solidFill>
            <a:schemeClr val="accent2">
              <a:lumMod val="20000"/>
              <a:lumOff val="80000"/>
            </a:schemeClr>
          </a:solidFill>
          <a:ln w="38100">
            <a:solidFill>
              <a:schemeClr val="accent2">
                <a:lumMod val="60000"/>
                <a:lumOff val="40000"/>
              </a:schemeClr>
            </a:solid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None/>
              <a:defRPr/>
            </a:pPr>
            <a:r>
              <a:rPr lang="ru-RU" altLang="ru-RU" sz="4400" dirty="0">
                <a:latin typeface="Calibri Light" panose="020F0302020204030204" pitchFamily="34" charset="0"/>
              </a:rPr>
              <a:t>                 </a:t>
            </a:r>
            <a:br>
              <a:rPr lang="ru-RU" altLang="ru-RU" sz="4400" dirty="0">
                <a:latin typeface="Calibri Light" panose="020F0302020204030204" pitchFamily="34" charset="0"/>
              </a:rPr>
            </a:br>
            <a:r>
              <a:rPr lang="ru-RU" altLang="ru-RU" sz="4400" dirty="0">
                <a:solidFill>
                  <a:srgbClr val="2F5597"/>
                </a:solidFill>
                <a:latin typeface="Calibri Light" panose="020F0302020204030204" pitchFamily="34" charset="0"/>
              </a:rPr>
              <a:t>                 </a:t>
            </a:r>
            <a:r>
              <a:rPr lang="en-US" altLang="ru-RU" sz="4400" dirty="0">
                <a:solidFill>
                  <a:srgbClr val="2F5597"/>
                </a:solidFill>
                <a:latin typeface="Calibri Light" panose="020F0302020204030204" pitchFamily="34" charset="0"/>
              </a:rPr>
              <a:t/>
            </a:r>
            <a:br>
              <a:rPr lang="en-US" altLang="ru-RU" sz="4400" dirty="0">
                <a:solidFill>
                  <a:srgbClr val="2F5597"/>
                </a:solidFill>
                <a:latin typeface="Calibri Light" panose="020F0302020204030204" pitchFamily="34" charset="0"/>
              </a:rPr>
            </a:br>
            <a:r>
              <a:rPr lang="en-US" altLang="ru-RU" sz="4400" dirty="0">
                <a:solidFill>
                  <a:srgbClr val="2F5597"/>
                </a:solidFill>
                <a:latin typeface="Calibri Light" panose="020F0302020204030204" pitchFamily="34" charset="0"/>
              </a:rPr>
              <a:t/>
            </a:r>
            <a:br>
              <a:rPr lang="en-US" altLang="ru-RU" sz="4400" dirty="0">
                <a:solidFill>
                  <a:srgbClr val="2F5597"/>
                </a:solidFill>
                <a:latin typeface="Calibri Light" panose="020F0302020204030204" pitchFamily="34" charset="0"/>
              </a:rPr>
            </a:br>
            <a:r>
              <a:rPr lang="en-US" altLang="ru-RU" sz="4400" dirty="0">
                <a:solidFill>
                  <a:srgbClr val="2F5597"/>
                </a:solidFill>
                <a:latin typeface="Calibri Light" panose="020F0302020204030204" pitchFamily="34" charset="0"/>
              </a:rPr>
              <a:t/>
            </a:r>
            <a:br>
              <a:rPr lang="en-US" altLang="ru-RU" sz="4400" dirty="0">
                <a:solidFill>
                  <a:srgbClr val="2F5597"/>
                </a:solidFill>
                <a:latin typeface="Calibri Light" panose="020F0302020204030204" pitchFamily="34" charset="0"/>
              </a:rPr>
            </a:br>
            <a:r>
              <a:rPr lang="en-US" altLang="ru-RU" sz="4400" dirty="0">
                <a:solidFill>
                  <a:srgbClr val="2F5597"/>
                </a:solidFill>
                <a:latin typeface="Calibri Light" panose="020F0302020204030204" pitchFamily="34" charset="0"/>
              </a:rPr>
              <a:t/>
            </a:r>
            <a:br>
              <a:rPr lang="en-US" altLang="ru-RU" sz="4400" dirty="0">
                <a:solidFill>
                  <a:srgbClr val="2F5597"/>
                </a:solidFill>
                <a:latin typeface="Calibri Light" panose="020F0302020204030204" pitchFamily="34" charset="0"/>
              </a:rPr>
            </a:br>
            <a:r>
              <a:rPr lang="en-US" altLang="ru-RU" sz="4400" dirty="0">
                <a:solidFill>
                  <a:srgbClr val="2F5597"/>
                </a:solidFill>
                <a:latin typeface="Calibri Light" panose="020F0302020204030204" pitchFamily="34" charset="0"/>
              </a:rPr>
              <a:t>                 </a:t>
            </a:r>
            <a:br>
              <a:rPr lang="en-US" altLang="ru-RU" sz="4400" dirty="0">
                <a:solidFill>
                  <a:srgbClr val="2F5597"/>
                </a:solidFill>
                <a:latin typeface="Calibri Light" panose="020F0302020204030204" pitchFamily="34" charset="0"/>
              </a:rPr>
            </a:br>
            <a:r>
              <a:rPr lang="ru-RU" altLang="ru-RU" sz="4400" dirty="0">
                <a:solidFill>
                  <a:srgbClr val="2F5597"/>
                </a:solidFill>
                <a:latin typeface="Calibri Light" panose="020F0302020204030204" pitchFamily="34" charset="0"/>
              </a:rPr>
              <a:t> </a:t>
            </a:r>
            <a:r>
              <a:rPr lang="ru-RU" altLang="ru-RU" sz="4400" dirty="0" smtClean="0">
                <a:solidFill>
                  <a:srgbClr val="2F5597"/>
                </a:solidFill>
                <a:latin typeface="Calibri Light" panose="020F0302020204030204" pitchFamily="34" charset="0"/>
              </a:rPr>
              <a:t>                  </a:t>
            </a:r>
            <a:br>
              <a:rPr lang="ru-RU" altLang="ru-RU" sz="4400" dirty="0" smtClean="0">
                <a:solidFill>
                  <a:srgbClr val="2F5597"/>
                </a:solidFill>
                <a:latin typeface="Calibri Light" panose="020F0302020204030204" pitchFamily="34" charset="0"/>
              </a:rPr>
            </a:br>
            <a:r>
              <a:rPr lang="ru-RU" altLang="ru-RU" sz="4400" dirty="0">
                <a:solidFill>
                  <a:srgbClr val="2F5597"/>
                </a:solidFill>
                <a:latin typeface="Calibri Light" panose="020F0302020204030204" pitchFamily="34" charset="0"/>
              </a:rPr>
              <a:t> </a:t>
            </a:r>
            <a:r>
              <a:rPr lang="ru-RU" altLang="ru-RU" sz="4400" dirty="0" smtClean="0">
                <a:solidFill>
                  <a:srgbClr val="2F5597"/>
                </a:solidFill>
                <a:latin typeface="Calibri Light" panose="020F0302020204030204" pitchFamily="34" charset="0"/>
              </a:rPr>
              <a:t>                  </a:t>
            </a:r>
            <a:r>
              <a:rPr lang="ru-RU" altLang="ru-RU" sz="3600" b="1" dirty="0" smtClean="0">
                <a:solidFill>
                  <a:srgbClr val="2F5597"/>
                </a:solidFill>
                <a:latin typeface="Calibri Light" panose="020F0302020204030204" pitchFamily="34" charset="0"/>
              </a:rPr>
              <a:t>Химические </a:t>
            </a:r>
            <a:r>
              <a:rPr lang="ru-RU" altLang="ru-RU" sz="3600" b="1" dirty="0">
                <a:solidFill>
                  <a:srgbClr val="2F5597"/>
                </a:solidFill>
                <a:latin typeface="Calibri Light" panose="020F0302020204030204" pitchFamily="34" charset="0"/>
              </a:rPr>
              <a:t>свойства </a:t>
            </a:r>
            <a:r>
              <a:rPr lang="ru-RU" altLang="ru-RU" sz="3600" b="1" dirty="0" smtClean="0">
                <a:solidFill>
                  <a:srgbClr val="2F5597"/>
                </a:solidFill>
                <a:latin typeface="Calibri Light" panose="020F0302020204030204" pitchFamily="34" charset="0"/>
              </a:rPr>
              <a:t>воды</a:t>
            </a:r>
            <a:r>
              <a:rPr lang="en-US" altLang="ru-RU" sz="3600" b="1" dirty="0" smtClean="0">
                <a:solidFill>
                  <a:srgbClr val="2F5597"/>
                </a:solidFill>
                <a:latin typeface="Calibri Light" panose="020F0302020204030204" pitchFamily="34" charset="0"/>
              </a:rPr>
              <a:t/>
            </a:r>
            <a:br>
              <a:rPr lang="en-US" altLang="ru-RU" sz="3600" b="1" dirty="0" smtClean="0">
                <a:solidFill>
                  <a:srgbClr val="2F5597"/>
                </a:solidFill>
                <a:latin typeface="Calibri Light" panose="020F0302020204030204" pitchFamily="34" charset="0"/>
              </a:rPr>
            </a:br>
            <a:r>
              <a:rPr lang="en-US" altLang="ru-RU" b="1" dirty="0">
                <a:solidFill>
                  <a:srgbClr val="C00000"/>
                </a:solidFill>
                <a:latin typeface="Calibri Light" panose="020F0302020204030204" pitchFamily="34" charset="0"/>
              </a:rPr>
              <a:t> </a:t>
            </a:r>
            <a:r>
              <a:rPr lang="en-US" altLang="ru-RU" b="1" dirty="0" smtClean="0">
                <a:solidFill>
                  <a:srgbClr val="C00000"/>
                </a:solidFill>
                <a:latin typeface="Calibri Light" panose="020F0302020204030204" pitchFamily="34" charset="0"/>
              </a:rPr>
              <a:t>         </a:t>
            </a:r>
            <a:r>
              <a:rPr lang="ru-RU" altLang="ru-RU" b="1" dirty="0" smtClean="0">
                <a:solidFill>
                  <a:srgbClr val="C00000"/>
                </a:solidFill>
                <a:latin typeface="Calibri Light" panose="020F0302020204030204" pitchFamily="34" charset="0"/>
              </a:rPr>
              <a:t>                           </a:t>
            </a:r>
            <a:r>
              <a:rPr lang="en-US" altLang="ru-RU" b="1" dirty="0" smtClean="0">
                <a:solidFill>
                  <a:srgbClr val="C00000"/>
                </a:solidFill>
                <a:latin typeface="Calibri Light" panose="020F0302020204030204" pitchFamily="34" charset="0"/>
              </a:rPr>
              <a:t> </a:t>
            </a:r>
            <a:r>
              <a:rPr lang="ru-RU" altLang="ru-RU" b="1" dirty="0" smtClean="0">
                <a:solidFill>
                  <a:srgbClr val="C00000"/>
                </a:solidFill>
                <a:latin typeface="Calibri Light" panose="020F0302020204030204" pitchFamily="34" charset="0"/>
              </a:rPr>
              <a:t/>
            </a:r>
            <a:br>
              <a:rPr lang="ru-RU" altLang="ru-RU" b="1" dirty="0" smtClean="0">
                <a:solidFill>
                  <a:srgbClr val="C00000"/>
                </a:solidFill>
                <a:latin typeface="Calibri Light" panose="020F0302020204030204" pitchFamily="34" charset="0"/>
              </a:rPr>
            </a:br>
            <a:r>
              <a:rPr lang="ru-RU" altLang="ru-RU" b="1" dirty="0">
                <a:solidFill>
                  <a:srgbClr val="C00000"/>
                </a:solidFill>
                <a:latin typeface="Calibri Light" panose="020F0302020204030204" pitchFamily="34" charset="0"/>
              </a:rPr>
              <a:t> </a:t>
            </a:r>
            <a:r>
              <a:rPr lang="ru-RU" altLang="ru-RU" b="1" dirty="0" smtClean="0">
                <a:solidFill>
                  <a:srgbClr val="C00000"/>
                </a:solidFill>
                <a:latin typeface="Calibri Light" panose="020F0302020204030204" pitchFamily="34" charset="0"/>
              </a:rPr>
              <a:t>                                        </a:t>
            </a:r>
            <a:r>
              <a:rPr lang="en-US" altLang="ru-RU" b="1" dirty="0" smtClean="0">
                <a:solidFill>
                  <a:srgbClr val="C00000"/>
                </a:solidFill>
                <a:latin typeface="Calibri Light" panose="020F0302020204030204" pitchFamily="34" charset="0"/>
              </a:rPr>
              <a:t> </a:t>
            </a:r>
            <a:r>
              <a:rPr lang="en-US" altLang="ru-RU" b="1" dirty="0" smtClean="0">
                <a:solidFill>
                  <a:srgbClr val="990033"/>
                </a:solidFill>
                <a:latin typeface="Calibri Light" panose="020F0302020204030204" pitchFamily="34" charset="0"/>
              </a:rPr>
              <a:t>I. </a:t>
            </a:r>
            <a:r>
              <a:rPr lang="ru-RU" altLang="ru-RU" b="1" dirty="0" smtClean="0">
                <a:solidFill>
                  <a:srgbClr val="990033"/>
                </a:solidFill>
                <a:latin typeface="Calibri Light" panose="020F0302020204030204" pitchFamily="34" charset="0"/>
              </a:rPr>
              <a:t>Отношение к металлам</a:t>
            </a:r>
            <a:r>
              <a:rPr lang="en-US" altLang="ru-RU" b="1" dirty="0" smtClean="0">
                <a:solidFill>
                  <a:srgbClr val="990033"/>
                </a:solidFill>
                <a:latin typeface="Calibri Light" panose="020F0302020204030204" pitchFamily="34" charset="0"/>
              </a:rPr>
              <a:t>   </a:t>
            </a:r>
            <a:r>
              <a:rPr lang="ru-RU" altLang="ru-RU" sz="4400" dirty="0" smtClean="0">
                <a:solidFill>
                  <a:srgbClr val="9E2257"/>
                </a:solidFill>
                <a:latin typeface="Calibri Light" panose="020F0302020204030204" pitchFamily="34" charset="0"/>
              </a:rPr>
              <a:t/>
            </a:r>
            <a:br>
              <a:rPr lang="ru-RU" altLang="ru-RU" sz="4400" dirty="0" smtClean="0">
                <a:solidFill>
                  <a:srgbClr val="9E2257"/>
                </a:solidFill>
                <a:latin typeface="Calibri Light" panose="020F0302020204030204" pitchFamily="34" charset="0"/>
              </a:rPr>
            </a:br>
            <a:r>
              <a:rPr lang="en-US" altLang="ru-RU" sz="4400" dirty="0" smtClean="0">
                <a:solidFill>
                  <a:srgbClr val="2F5597"/>
                </a:solidFill>
                <a:latin typeface="Calibri Light" panose="020F0302020204030204" pitchFamily="34" charset="0"/>
              </a:rPr>
              <a:t/>
            </a:r>
            <a:br>
              <a:rPr lang="en-US" altLang="ru-RU" sz="4400" dirty="0" smtClean="0">
                <a:solidFill>
                  <a:srgbClr val="2F5597"/>
                </a:solidFill>
                <a:latin typeface="Calibri Light" panose="020F0302020204030204" pitchFamily="34" charset="0"/>
              </a:rPr>
            </a:br>
            <a:r>
              <a:rPr lang="en-US" altLang="ru-RU" sz="4400" dirty="0" smtClean="0">
                <a:solidFill>
                  <a:srgbClr val="2F5597"/>
                </a:solidFill>
                <a:latin typeface="Calibri Light" panose="020F0302020204030204" pitchFamily="34" charset="0"/>
              </a:rPr>
              <a:t/>
            </a:r>
            <a:br>
              <a:rPr lang="en-US" altLang="ru-RU" sz="4400" dirty="0" smtClean="0">
                <a:solidFill>
                  <a:srgbClr val="2F5597"/>
                </a:solidFill>
                <a:latin typeface="Calibri Light" panose="020F0302020204030204" pitchFamily="34" charset="0"/>
              </a:rPr>
            </a:br>
            <a:r>
              <a:rPr lang="en-US" altLang="ru-RU" sz="4400" dirty="0">
                <a:solidFill>
                  <a:srgbClr val="2F5597"/>
                </a:solidFill>
                <a:latin typeface="Calibri Light" panose="020F0302020204030204" pitchFamily="34" charset="0"/>
              </a:rPr>
              <a:t/>
            </a:r>
            <a:br>
              <a:rPr lang="en-US" altLang="ru-RU" sz="4400" dirty="0">
                <a:solidFill>
                  <a:srgbClr val="2F5597"/>
                </a:solidFill>
                <a:latin typeface="Calibri Light" panose="020F0302020204030204" pitchFamily="34" charset="0"/>
              </a:rPr>
            </a:br>
            <a:r>
              <a:rPr lang="en-US" altLang="ru-RU" sz="4400" dirty="0" smtClean="0">
                <a:solidFill>
                  <a:srgbClr val="2F5597"/>
                </a:solidFill>
                <a:latin typeface="Calibri Light" panose="020F0302020204030204" pitchFamily="34" charset="0"/>
              </a:rPr>
              <a:t>                              </a:t>
            </a:r>
            <a:r>
              <a:rPr lang="ru-RU" altLang="ru-RU" sz="4400" dirty="0" smtClean="0">
                <a:solidFill>
                  <a:srgbClr val="2F5597"/>
                </a:solidFill>
                <a:latin typeface="Calibri Light" panose="020F0302020204030204" pitchFamily="34" charset="0"/>
              </a:rPr>
              <a:t>  </a:t>
            </a:r>
            <a:r>
              <a:rPr lang="en-US" altLang="ru-RU" sz="4400" dirty="0" smtClean="0">
                <a:solidFill>
                  <a:srgbClr val="2F5597"/>
                </a:solidFill>
                <a:latin typeface="Calibri Light" panose="020F0302020204030204" pitchFamily="34" charset="0"/>
              </a:rPr>
              <a:t>              </a:t>
            </a:r>
            <a:r>
              <a:rPr lang="en-US" altLang="ru-RU" sz="4400" dirty="0">
                <a:solidFill>
                  <a:srgbClr val="2F5597"/>
                </a:solidFill>
                <a:latin typeface="Calibri Light" panose="020F0302020204030204" pitchFamily="34" charset="0"/>
              </a:rPr>
              <a:t> </a:t>
            </a:r>
            <a:r>
              <a:rPr lang="en-US" altLang="ru-RU" sz="4400" dirty="0" smtClean="0">
                <a:solidFill>
                  <a:srgbClr val="2F5597"/>
                </a:solidFill>
                <a:latin typeface="Calibri Light" panose="020F0302020204030204" pitchFamily="34" charset="0"/>
              </a:rPr>
              <a:t>     </a:t>
            </a:r>
            <a:r>
              <a:rPr lang="ru-RU" altLang="ru-RU" sz="4400" dirty="0" smtClean="0">
                <a:solidFill>
                  <a:srgbClr val="2F5597"/>
                </a:solidFill>
                <a:latin typeface="Calibri Light" panose="020F0302020204030204" pitchFamily="34" charset="0"/>
              </a:rPr>
              <a:t> </a:t>
            </a:r>
            <a:r>
              <a:rPr lang="en-US" altLang="ru-RU" sz="4400" b="1" dirty="0" smtClean="0">
                <a:solidFill>
                  <a:srgbClr val="2F5597"/>
                </a:solidFill>
                <a:latin typeface="Calibri Light" panose="020F0302020204030204" pitchFamily="34" charset="0"/>
              </a:rPr>
              <a:t>            </a:t>
            </a:r>
            <a:r>
              <a:rPr lang="en-US" altLang="ru-RU" sz="4400" dirty="0" smtClean="0">
                <a:solidFill>
                  <a:srgbClr val="2F5597"/>
                </a:solidFill>
                <a:latin typeface="Calibri Light" panose="020F0302020204030204" pitchFamily="34" charset="0"/>
              </a:rPr>
              <a:t/>
            </a:r>
            <a:br>
              <a:rPr lang="en-US" altLang="ru-RU" sz="4400" dirty="0" smtClean="0">
                <a:solidFill>
                  <a:srgbClr val="2F5597"/>
                </a:solidFill>
                <a:latin typeface="Calibri Light" panose="020F0302020204030204" pitchFamily="34" charset="0"/>
              </a:rPr>
            </a:br>
            <a:r>
              <a:rPr lang="en-US" altLang="ru-RU" sz="4400" dirty="0" smtClean="0">
                <a:solidFill>
                  <a:srgbClr val="2F5597"/>
                </a:solidFill>
                <a:latin typeface="Calibri Light" panose="020F0302020204030204" pitchFamily="34" charset="0"/>
              </a:rPr>
              <a:t>                     </a:t>
            </a:r>
            <a:r>
              <a:rPr lang="ru-RU" altLang="ru-RU" sz="4400" dirty="0" smtClean="0">
                <a:solidFill>
                  <a:srgbClr val="2F5597"/>
                </a:solidFill>
                <a:latin typeface="Calibri Light" panose="020F0302020204030204" pitchFamily="34" charset="0"/>
              </a:rPr>
              <a:t>                               </a:t>
            </a:r>
            <a:br>
              <a:rPr lang="ru-RU" altLang="ru-RU" sz="4400" dirty="0" smtClean="0">
                <a:solidFill>
                  <a:srgbClr val="2F5597"/>
                </a:solidFill>
                <a:latin typeface="Calibri Light" panose="020F0302020204030204" pitchFamily="34" charset="0"/>
              </a:rPr>
            </a:br>
            <a:r>
              <a:rPr lang="ru-RU" altLang="ru-RU" sz="4400" dirty="0" smtClean="0">
                <a:solidFill>
                  <a:srgbClr val="2F5597"/>
                </a:solidFill>
                <a:latin typeface="Calibri Light" panose="020F0302020204030204" pitchFamily="34" charset="0"/>
              </a:rPr>
              <a:t> </a:t>
            </a:r>
            <a:r>
              <a:rPr lang="en-US" altLang="ru-RU" sz="4400" dirty="0" smtClean="0">
                <a:solidFill>
                  <a:srgbClr val="2F5597"/>
                </a:solidFill>
                <a:latin typeface="Calibri Light" panose="020F0302020204030204" pitchFamily="34" charset="0"/>
              </a:rPr>
              <a:t> </a:t>
            </a:r>
            <a:r>
              <a:rPr lang="ru-RU" altLang="ru-RU" sz="4400" dirty="0" smtClean="0">
                <a:solidFill>
                  <a:srgbClr val="2F5597"/>
                </a:solidFill>
                <a:latin typeface="Calibri Light" panose="020F0302020204030204" pitchFamily="34" charset="0"/>
              </a:rPr>
              <a:t>                                                       </a:t>
            </a:r>
            <a:r>
              <a:rPr lang="en-US" altLang="ru-RU" sz="4400" dirty="0" smtClean="0">
                <a:solidFill>
                  <a:srgbClr val="2F5597"/>
                </a:solidFill>
                <a:latin typeface="Calibri Light" panose="020F0302020204030204" pitchFamily="34" charset="0"/>
              </a:rPr>
              <a:t>         </a:t>
            </a:r>
            <a:r>
              <a:rPr lang="en-US" altLang="ru-RU" sz="4400" dirty="0">
                <a:solidFill>
                  <a:srgbClr val="2F5597"/>
                </a:solidFill>
                <a:latin typeface="Calibri Light" panose="020F0302020204030204" pitchFamily="34" charset="0"/>
              </a:rPr>
              <a:t/>
            </a:r>
            <a:br>
              <a:rPr lang="en-US" altLang="ru-RU" sz="4400" dirty="0">
                <a:solidFill>
                  <a:srgbClr val="2F5597"/>
                </a:solidFill>
                <a:latin typeface="Calibri Light" panose="020F0302020204030204" pitchFamily="34" charset="0"/>
              </a:rPr>
            </a:br>
            <a:r>
              <a:rPr lang="ru-RU" altLang="ru-RU" sz="4400" dirty="0" smtClean="0">
                <a:solidFill>
                  <a:srgbClr val="2F5597"/>
                </a:solidFill>
                <a:latin typeface="Calibri Light" panose="020F0302020204030204" pitchFamily="34" charset="0"/>
              </a:rPr>
              <a:t>                         </a:t>
            </a:r>
            <a:r>
              <a:rPr lang="en-US" altLang="ru-RU" sz="4400" baseline="30000" dirty="0"/>
              <a:t/>
            </a:r>
            <a:br>
              <a:rPr lang="en-US" altLang="ru-RU" sz="4400" baseline="30000" dirty="0"/>
            </a:br>
            <a:r>
              <a:rPr lang="en-US" altLang="ru-RU" sz="4400" dirty="0">
                <a:solidFill>
                  <a:srgbClr val="2F5597"/>
                </a:solidFill>
                <a:latin typeface="Calibri Light" panose="020F0302020204030204" pitchFamily="34" charset="0"/>
              </a:rPr>
              <a:t/>
            </a:r>
            <a:br>
              <a:rPr lang="en-US" altLang="ru-RU" sz="4400" dirty="0">
                <a:solidFill>
                  <a:srgbClr val="2F5597"/>
                </a:solidFill>
                <a:latin typeface="Calibri Light" panose="020F0302020204030204" pitchFamily="34" charset="0"/>
              </a:rPr>
            </a:br>
            <a:endParaRPr lang="ru-RU" altLang="ru-RU" sz="4400" dirty="0">
              <a:solidFill>
                <a:srgbClr val="2F5597"/>
              </a:solidFill>
              <a:latin typeface="Calibri Light" panose="020F0302020204030204" pitchFamily="34" charset="0"/>
            </a:endParaRPr>
          </a:p>
        </p:txBody>
      </p:sp>
      <p:pic>
        <p:nvPicPr>
          <p:cNvPr id="77830" name="Рисунок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904663" y="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Рисунок 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678326" y="2913911"/>
            <a:ext cx="882502" cy="400110"/>
          </a:xfrm>
          <a:prstGeom prst="rect">
            <a:avLst/>
          </a:prstGeom>
          <a:noFill/>
          <a:ln>
            <a:solidFill>
              <a:srgbClr val="FF0000"/>
            </a:solidFill>
          </a:ln>
        </p:spPr>
        <p:txBody>
          <a:bodyPr wrap="square" rtlCol="0">
            <a:spAutoFit/>
          </a:bodyPr>
          <a:lstStyle/>
          <a:p>
            <a:r>
              <a:rPr lang="ru-RU" dirty="0" smtClean="0"/>
              <a:t>Н -ОН</a:t>
            </a:r>
            <a:endParaRPr lang="ru-RU" dirty="0"/>
          </a:p>
        </p:txBody>
      </p:sp>
      <p:sp>
        <p:nvSpPr>
          <p:cNvPr id="9" name="TextBox 8"/>
          <p:cNvSpPr txBox="1"/>
          <p:nvPr/>
        </p:nvSpPr>
        <p:spPr>
          <a:xfrm>
            <a:off x="8016950" y="3360737"/>
            <a:ext cx="2753831" cy="369332"/>
          </a:xfrm>
          <a:prstGeom prst="rect">
            <a:avLst/>
          </a:prstGeom>
          <a:noFill/>
          <a:ln>
            <a:solidFill>
              <a:srgbClr val="FF0000"/>
            </a:solidFill>
          </a:ln>
        </p:spPr>
        <p:txBody>
          <a:bodyPr wrap="square" rtlCol="0">
            <a:spAutoFit/>
          </a:bodyPr>
          <a:lstStyle/>
          <a:p>
            <a:r>
              <a:rPr lang="en-US" sz="1800" dirty="0" err="1" smtClean="0"/>
              <a:t>NaOH</a:t>
            </a:r>
            <a:r>
              <a:rPr lang="ru-RU" sz="1800" dirty="0" smtClean="0"/>
              <a:t> </a:t>
            </a:r>
            <a:r>
              <a:rPr lang="en-US" sz="1800" dirty="0" smtClean="0"/>
              <a:t>- </a:t>
            </a:r>
            <a:r>
              <a:rPr lang="ru-RU" sz="1800" dirty="0" smtClean="0"/>
              <a:t>гидроксид натрия</a:t>
            </a:r>
            <a:endParaRPr lang="ru-RU"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ъект 2"/>
          <p:cNvSpPr>
            <a:spLocks noGrp="1"/>
          </p:cNvSpPr>
          <p:nvPr>
            <p:ph idx="1"/>
          </p:nvPr>
        </p:nvSpPr>
        <p:spPr>
          <a:xfrm>
            <a:off x="0" y="688975"/>
            <a:ext cx="12192000" cy="6169025"/>
          </a:xfrm>
        </p:spPr>
        <p:txBody>
          <a:bodyPr/>
          <a:lstStyle/>
          <a:p>
            <a:pPr marL="0" indent="0">
              <a:buFont typeface="Arial" panose="020B0604020202020204" pitchFamily="34" charset="0"/>
              <a:buNone/>
            </a:pPr>
            <a:r>
              <a:rPr lang="en-US" altLang="ru-RU" sz="1600" b="1" dirty="0" smtClean="0"/>
              <a:t>19. </a:t>
            </a:r>
            <a:r>
              <a:rPr lang="ru-RU" altLang="ru-RU" sz="1600" b="1" dirty="0" smtClean="0">
                <a:hlinkClick r:id="rId3" action="ppaction://hlinksldjump"/>
              </a:rPr>
              <a:t>А это сделано руками человека</a:t>
            </a:r>
            <a:r>
              <a:rPr lang="en-US" altLang="ru-RU" sz="1600" b="1" dirty="0" smtClean="0">
                <a:hlinkClick r:id="rId3" action="ppaction://hlinksldjump"/>
              </a:rPr>
              <a:t> </a:t>
            </a:r>
            <a:r>
              <a:rPr lang="ru-RU" altLang="ru-RU" sz="1600" b="1" dirty="0" smtClean="0">
                <a:hlinkClick r:id="rId3" action="ppaction://hlinksldjump"/>
              </a:rPr>
              <a:t>изо льда </a:t>
            </a:r>
            <a:r>
              <a:rPr lang="en-US" altLang="ru-RU" sz="1600" b="1" dirty="0" smtClean="0">
                <a:hlinkClick r:id="rId3" action="ppaction://hlinksldjump"/>
              </a:rPr>
              <a:t>  43</a:t>
            </a:r>
            <a:endParaRPr lang="ru-RU" altLang="ru-RU" sz="1600" b="1" dirty="0" smtClean="0"/>
          </a:p>
          <a:p>
            <a:pPr marL="0" indent="0">
              <a:buFont typeface="Arial" panose="020B0604020202020204" pitchFamily="34" charset="0"/>
              <a:buNone/>
            </a:pPr>
            <a:r>
              <a:rPr lang="en-US" altLang="ru-RU" sz="1600" b="1" dirty="0" smtClean="0"/>
              <a:t>20. </a:t>
            </a:r>
            <a:r>
              <a:rPr lang="ru-RU" altLang="ru-RU" sz="1600" b="1" dirty="0" smtClean="0">
                <a:hlinkClick r:id="rId4" action="ppaction://hlinksldjump"/>
              </a:rPr>
              <a:t>Изотопные модификации воды</a:t>
            </a:r>
            <a:r>
              <a:rPr lang="en-US" altLang="ru-RU" sz="1600" b="1" dirty="0" smtClean="0">
                <a:hlinkClick r:id="rId4" action="ppaction://hlinksldjump"/>
              </a:rPr>
              <a:t>   </a:t>
            </a:r>
            <a:r>
              <a:rPr lang="ru-RU" altLang="ru-RU" sz="1600" b="1" dirty="0" smtClean="0">
                <a:hlinkClick r:id="rId4" action="ppaction://hlinksldjump"/>
              </a:rPr>
              <a:t>4</a:t>
            </a:r>
            <a:r>
              <a:rPr lang="en-US" altLang="ru-RU" sz="1600" b="1" dirty="0">
                <a:hlinkClick r:id="rId4" action="ppaction://hlinksldjump"/>
              </a:rPr>
              <a:t>4</a:t>
            </a:r>
            <a:endParaRPr lang="en-US" altLang="ru-RU" sz="1600" b="1" dirty="0" smtClean="0"/>
          </a:p>
          <a:p>
            <a:pPr marL="0" indent="0">
              <a:buFont typeface="Arial" panose="020B0604020202020204" pitchFamily="34" charset="0"/>
              <a:buNone/>
            </a:pPr>
            <a:r>
              <a:rPr lang="en-US" altLang="ru-RU" sz="1600" b="1" dirty="0" smtClean="0"/>
              <a:t>21. </a:t>
            </a:r>
            <a:r>
              <a:rPr lang="ru-RU" altLang="ru-RU" sz="1600" b="1" dirty="0" smtClean="0">
                <a:hlinkClick r:id="rId5" action="ppaction://hlinksldjump"/>
              </a:rPr>
              <a:t>Сравним легкую и тяжелую воду </a:t>
            </a:r>
            <a:r>
              <a:rPr lang="en-US" altLang="ru-RU" sz="1600" b="1" dirty="0" smtClean="0">
                <a:hlinkClick r:id="rId5" action="ppaction://hlinksldjump"/>
              </a:rPr>
              <a:t> </a:t>
            </a:r>
            <a:r>
              <a:rPr lang="ru-RU" altLang="ru-RU" sz="1600" b="1" dirty="0" smtClean="0">
                <a:hlinkClick r:id="rId5" action="ppaction://hlinksldjump"/>
              </a:rPr>
              <a:t> 4</a:t>
            </a:r>
            <a:r>
              <a:rPr lang="en-US" altLang="ru-RU" sz="1600" b="1" dirty="0">
                <a:hlinkClick r:id="rId5" action="ppaction://hlinksldjump"/>
              </a:rPr>
              <a:t>5</a:t>
            </a:r>
            <a:r>
              <a:rPr lang="ru-RU" altLang="ru-RU" sz="1600" b="1" dirty="0" smtClean="0">
                <a:hlinkClick r:id="rId5" action="ppaction://hlinksldjump"/>
              </a:rPr>
              <a:t> </a:t>
            </a:r>
            <a:endParaRPr lang="ru-RU" altLang="ru-RU" sz="1600" b="1" dirty="0" smtClean="0"/>
          </a:p>
          <a:p>
            <a:pPr marL="0" indent="0">
              <a:buFont typeface="Arial" panose="020B0604020202020204" pitchFamily="34" charset="0"/>
              <a:buNone/>
            </a:pPr>
            <a:r>
              <a:rPr lang="en-US" altLang="ru-RU" sz="1600" b="1" dirty="0" smtClean="0"/>
              <a:t>22.</a:t>
            </a:r>
            <a:r>
              <a:rPr lang="ru-RU" altLang="ru-RU" sz="1600" b="1" dirty="0" smtClean="0"/>
              <a:t> </a:t>
            </a:r>
            <a:r>
              <a:rPr lang="ru-RU" altLang="ru-RU" sz="1600" b="1" dirty="0" smtClean="0">
                <a:hlinkClick r:id="rId6" action="ppaction://hlinksldjump"/>
              </a:rPr>
              <a:t>Вода - самое аномальное вещество в природе  4</a:t>
            </a:r>
            <a:r>
              <a:rPr lang="en-US" altLang="ru-RU" sz="1600" b="1" dirty="0">
                <a:hlinkClick r:id="rId6" action="ppaction://hlinksldjump"/>
              </a:rPr>
              <a:t>6</a:t>
            </a:r>
            <a:endParaRPr lang="en-US" altLang="ru-RU" sz="1600" b="1" dirty="0" smtClean="0"/>
          </a:p>
          <a:p>
            <a:pPr marL="0" indent="0">
              <a:buFont typeface="Arial" panose="020B0604020202020204" pitchFamily="34" charset="0"/>
              <a:buNone/>
            </a:pPr>
            <a:r>
              <a:rPr lang="en-US" altLang="ru-RU" sz="1600" b="1" dirty="0" smtClean="0"/>
              <a:t>23. </a:t>
            </a:r>
            <a:r>
              <a:rPr lang="ru-RU" altLang="ru-RU" sz="1600" b="1" dirty="0" smtClean="0">
                <a:hlinkClick r:id="rId7" action="ppaction://hlinksldjump"/>
              </a:rPr>
              <a:t>Знаете ли Вы</a:t>
            </a:r>
            <a:r>
              <a:rPr lang="en-US" altLang="ru-RU" sz="1600" b="1" dirty="0" smtClean="0">
                <a:hlinkClick r:id="rId7" action="ppaction://hlinksldjump"/>
              </a:rPr>
              <a:t>?</a:t>
            </a:r>
            <a:r>
              <a:rPr lang="ru-RU" altLang="ru-RU" sz="1600" b="1" dirty="0" smtClean="0">
                <a:hlinkClick r:id="rId7" action="ppaction://hlinksldjump"/>
              </a:rPr>
              <a:t>  </a:t>
            </a:r>
            <a:r>
              <a:rPr lang="en-US" altLang="ru-RU" sz="1600" b="1" dirty="0" smtClean="0">
                <a:hlinkClick r:id="rId7" action="ppaction://hlinksldjump"/>
              </a:rPr>
              <a:t> </a:t>
            </a:r>
            <a:r>
              <a:rPr lang="ru-RU" altLang="ru-RU" sz="1600" b="1" dirty="0" smtClean="0">
                <a:hlinkClick r:id="rId7" action="ppaction://hlinksldjump"/>
              </a:rPr>
              <a:t>4</a:t>
            </a:r>
            <a:r>
              <a:rPr lang="en-US" altLang="ru-RU" sz="1600" b="1" dirty="0">
                <a:hlinkClick r:id="rId7" action="ppaction://hlinksldjump"/>
              </a:rPr>
              <a:t>7</a:t>
            </a:r>
            <a:endParaRPr lang="en-US" altLang="ru-RU" sz="1600" b="1" dirty="0" smtClean="0"/>
          </a:p>
          <a:p>
            <a:pPr marL="0" indent="0">
              <a:buFont typeface="Arial" panose="020B0604020202020204" pitchFamily="34" charset="0"/>
              <a:buNone/>
            </a:pPr>
            <a:r>
              <a:rPr lang="en-US" altLang="ru-RU" sz="1600" b="1" dirty="0" smtClean="0"/>
              <a:t>24. </a:t>
            </a:r>
            <a:r>
              <a:rPr lang="ru-RU" altLang="ru-RU" sz="1600" b="1" i="1" dirty="0" smtClean="0">
                <a:hlinkClick r:id="rId8" action="ppaction://hlinksldjump"/>
              </a:rPr>
              <a:t>О некоторых уникальных свойствах воды</a:t>
            </a:r>
            <a:r>
              <a:rPr lang="en-US" altLang="ru-RU" sz="1600" b="1" i="1" dirty="0" smtClean="0">
                <a:hlinkClick r:id="rId8" action="ppaction://hlinksldjump"/>
              </a:rPr>
              <a:t>:</a:t>
            </a:r>
            <a:r>
              <a:rPr lang="ru-RU" altLang="ru-RU" sz="1600" b="1" i="1" dirty="0" smtClean="0">
                <a:hlinkClick r:id="rId8" action="ppaction://hlinksldjump"/>
              </a:rPr>
              <a:t>      </a:t>
            </a:r>
            <a:endParaRPr lang="en-US" altLang="ru-RU" sz="1600" b="1" i="1" dirty="0" smtClean="0"/>
          </a:p>
          <a:p>
            <a:pPr marL="0" indent="0">
              <a:lnSpc>
                <a:spcPct val="100000"/>
              </a:lnSpc>
              <a:spcBef>
                <a:spcPct val="0"/>
              </a:spcBef>
              <a:buFont typeface="Arial" panose="020B0604020202020204" pitchFamily="34" charset="0"/>
              <a:buNone/>
            </a:pPr>
            <a:r>
              <a:rPr lang="en-US" altLang="ru-RU" sz="1600" b="1" dirty="0" smtClean="0"/>
              <a:t>      1) </a:t>
            </a:r>
            <a:r>
              <a:rPr lang="ru-RU" altLang="ru-RU" sz="1600" b="1" dirty="0" smtClean="0">
                <a:hlinkClick r:id="rId8" action="ppaction://hlinksldjump"/>
              </a:rPr>
              <a:t>Почему лед легче воды</a:t>
            </a:r>
            <a:r>
              <a:rPr lang="en-US" altLang="ru-RU" sz="1600" b="1" dirty="0" smtClean="0">
                <a:hlinkClick r:id="rId8" action="ppaction://hlinksldjump"/>
              </a:rPr>
              <a:t>? 48</a:t>
            </a:r>
            <a:endParaRPr lang="en-US" altLang="ru-RU" sz="1600" b="1" dirty="0" smtClean="0"/>
          </a:p>
          <a:p>
            <a:pPr marL="0" indent="0">
              <a:lnSpc>
                <a:spcPct val="100000"/>
              </a:lnSpc>
              <a:spcBef>
                <a:spcPct val="0"/>
              </a:spcBef>
              <a:buFont typeface="Arial" panose="020B0604020202020204" pitchFamily="34" charset="0"/>
              <a:buNone/>
            </a:pPr>
            <a:r>
              <a:rPr lang="en-US" altLang="ru-RU" sz="1600" b="1" dirty="0" smtClean="0"/>
              <a:t>      2) </a:t>
            </a:r>
            <a:r>
              <a:rPr lang="ru-RU" altLang="ru-RU" sz="1600" b="1" dirty="0" smtClean="0">
                <a:hlinkClick r:id="rId8" action="ppaction://hlinksldjump"/>
              </a:rPr>
              <a:t>Почему зимой водоемы не</a:t>
            </a:r>
            <a:r>
              <a:rPr lang="en-US" altLang="ru-RU" sz="1600" b="1" dirty="0" smtClean="0">
                <a:hlinkClick r:id="rId8" action="ppaction://hlinksldjump"/>
              </a:rPr>
              <a:t> </a:t>
            </a:r>
            <a:r>
              <a:rPr lang="ru-RU" altLang="ru-RU" sz="1600" b="1" dirty="0" smtClean="0">
                <a:hlinkClick r:id="rId8" action="ppaction://hlinksldjump"/>
              </a:rPr>
              <a:t>промерзают до дна</a:t>
            </a:r>
            <a:r>
              <a:rPr lang="en-US" altLang="ru-RU" sz="1600" b="1" dirty="0" smtClean="0">
                <a:hlinkClick r:id="rId8" action="ppaction://hlinksldjump"/>
              </a:rPr>
              <a:t>?  48 </a:t>
            </a:r>
            <a:r>
              <a:rPr lang="ru-RU" altLang="ru-RU" sz="1600" b="1" dirty="0" smtClean="0">
                <a:hlinkClick r:id="rId8" action="ppaction://hlinksldjump"/>
              </a:rPr>
              <a:t>  </a:t>
            </a:r>
            <a:endParaRPr lang="en-US" altLang="ru-RU" sz="1600" b="1" dirty="0" smtClean="0"/>
          </a:p>
          <a:p>
            <a:pPr marL="0" indent="0">
              <a:lnSpc>
                <a:spcPct val="100000"/>
              </a:lnSpc>
              <a:spcBef>
                <a:spcPct val="0"/>
              </a:spcBef>
              <a:buFont typeface="Arial" panose="020B0604020202020204" pitchFamily="34" charset="0"/>
              <a:buNone/>
            </a:pPr>
            <a:r>
              <a:rPr lang="en-US" altLang="ru-RU" sz="1600" b="1" dirty="0" smtClean="0"/>
              <a:t>      </a:t>
            </a:r>
            <a:r>
              <a:rPr lang="ru-RU" altLang="ru-RU" sz="1600" b="1" dirty="0" smtClean="0"/>
              <a:t>3</a:t>
            </a:r>
            <a:r>
              <a:rPr lang="en-US" altLang="ru-RU" sz="1600" b="1" dirty="0" smtClean="0"/>
              <a:t>) </a:t>
            </a:r>
            <a:r>
              <a:rPr lang="ru-RU" altLang="ru-RU" sz="1600" b="1" dirty="0" smtClean="0">
                <a:hlinkClick r:id="rId8" action="ppaction://hlinksldjump"/>
              </a:rPr>
              <a:t>Как вода насыщает свои глубинные слои кислородом</a:t>
            </a:r>
            <a:r>
              <a:rPr lang="en-US" altLang="ru-RU" sz="1600" b="1" dirty="0" smtClean="0">
                <a:hlinkClick r:id="rId8" action="ppaction://hlinksldjump"/>
              </a:rPr>
              <a:t>?</a:t>
            </a:r>
            <a:r>
              <a:rPr lang="ru-RU" altLang="ru-RU" sz="1600" b="1" dirty="0" smtClean="0">
                <a:hlinkClick r:id="rId8" action="ppaction://hlinksldjump"/>
              </a:rPr>
              <a:t> </a:t>
            </a:r>
            <a:r>
              <a:rPr lang="en-US" altLang="ru-RU" sz="1600" b="1" dirty="0" smtClean="0">
                <a:hlinkClick r:id="rId8" action="ppaction://hlinksldjump"/>
              </a:rPr>
              <a:t> 48</a:t>
            </a:r>
            <a:endParaRPr lang="ru-RU" altLang="ru-RU" sz="1600" b="1" dirty="0" smtClean="0"/>
          </a:p>
          <a:p>
            <a:pPr marL="0" indent="0">
              <a:lnSpc>
                <a:spcPct val="100000"/>
              </a:lnSpc>
              <a:spcBef>
                <a:spcPct val="0"/>
              </a:spcBef>
              <a:buFont typeface="Arial" panose="020B0604020202020204" pitchFamily="34" charset="0"/>
              <a:buNone/>
            </a:pPr>
            <a:r>
              <a:rPr lang="en-US" altLang="ru-RU" sz="1600" b="1" dirty="0" smtClean="0"/>
              <a:t>      </a:t>
            </a:r>
            <a:r>
              <a:rPr lang="ru-RU" altLang="ru-RU" sz="1600" b="1" dirty="0" smtClean="0"/>
              <a:t>4</a:t>
            </a:r>
            <a:r>
              <a:rPr lang="en-US" altLang="ru-RU" sz="1600" b="1" dirty="0" smtClean="0"/>
              <a:t>) </a:t>
            </a:r>
            <a:r>
              <a:rPr lang="ru-RU" altLang="ru-RU" sz="1600" b="1" dirty="0" smtClean="0">
                <a:hlinkClick r:id="rId9" action="ppaction://hlinksldjump"/>
              </a:rPr>
              <a:t>Каким образом вода влияет на формирование климата на Земле</a:t>
            </a:r>
            <a:r>
              <a:rPr lang="en-US" altLang="ru-RU" sz="1600" b="1" dirty="0" smtClean="0">
                <a:hlinkClick r:id="rId9" action="ppaction://hlinksldjump"/>
              </a:rPr>
              <a:t>?   49    </a:t>
            </a:r>
            <a:endParaRPr lang="en-US" altLang="ru-RU" sz="1600" b="1" dirty="0" smtClean="0"/>
          </a:p>
          <a:p>
            <a:pPr marL="0" indent="0">
              <a:lnSpc>
                <a:spcPct val="100000"/>
              </a:lnSpc>
              <a:spcBef>
                <a:spcPct val="0"/>
              </a:spcBef>
              <a:buFont typeface="Arial" panose="020B0604020202020204" pitchFamily="34" charset="0"/>
              <a:buNone/>
            </a:pPr>
            <a:r>
              <a:rPr lang="en-US" altLang="ru-RU" sz="1600" b="1" dirty="0" smtClean="0"/>
              <a:t>      5) </a:t>
            </a:r>
            <a:r>
              <a:rPr lang="ru-RU" altLang="ru-RU" sz="1600" b="1" dirty="0" smtClean="0">
                <a:hlinkClick r:id="rId9" action="ppaction://hlinksldjump"/>
              </a:rPr>
              <a:t>Как вода регулирует температуру нашего тела</a:t>
            </a:r>
            <a:r>
              <a:rPr lang="en-US" altLang="ru-RU" sz="1600" b="1" dirty="0" smtClean="0">
                <a:hlinkClick r:id="rId9" action="ppaction://hlinksldjump"/>
              </a:rPr>
              <a:t>?</a:t>
            </a:r>
            <a:r>
              <a:rPr lang="ru-RU" altLang="ru-RU" sz="1600" b="1" dirty="0" smtClean="0">
                <a:hlinkClick r:id="rId9" action="ppaction://hlinksldjump"/>
              </a:rPr>
              <a:t> </a:t>
            </a:r>
            <a:r>
              <a:rPr lang="en-US" altLang="ru-RU" sz="1600" b="1" dirty="0" smtClean="0">
                <a:hlinkClick r:id="rId9" action="ppaction://hlinksldjump"/>
              </a:rPr>
              <a:t>  49</a:t>
            </a:r>
            <a:endParaRPr lang="en-US" altLang="ru-RU" sz="1600" b="1" dirty="0" smtClean="0"/>
          </a:p>
          <a:p>
            <a:pPr marL="0" indent="0">
              <a:lnSpc>
                <a:spcPct val="100000"/>
              </a:lnSpc>
              <a:spcBef>
                <a:spcPct val="0"/>
              </a:spcBef>
              <a:buFont typeface="Arial" panose="020B0604020202020204" pitchFamily="34" charset="0"/>
              <a:buNone/>
            </a:pPr>
            <a:r>
              <a:rPr lang="en-US" altLang="ru-RU" sz="1600" b="1" dirty="0" smtClean="0"/>
              <a:t>      6) </a:t>
            </a:r>
            <a:r>
              <a:rPr lang="ru-RU" altLang="ru-RU" sz="1600" b="1" dirty="0" smtClean="0">
                <a:hlinkClick r:id="rId10" action="ppaction://hlinksldjump"/>
              </a:rPr>
              <a:t>Почему в ходе биологической эволюции</a:t>
            </a:r>
            <a:r>
              <a:rPr lang="en-US" altLang="ru-RU" sz="1600" b="1" dirty="0" smtClean="0">
                <a:hlinkClick r:id="rId10" action="ppaction://hlinksldjump"/>
              </a:rPr>
              <a:t> </a:t>
            </a:r>
            <a:r>
              <a:rPr lang="ru-RU" altLang="ru-RU" sz="1600" b="1" dirty="0" smtClean="0">
                <a:hlinkClick r:id="rId10" action="ppaction://hlinksldjump"/>
              </a:rPr>
              <a:t>вода стала определяющим фактором в</a:t>
            </a:r>
            <a:r>
              <a:rPr lang="en-US" altLang="ru-RU" sz="1600" b="1" dirty="0" smtClean="0">
                <a:hlinkClick r:id="rId10" action="ppaction://hlinksldjump"/>
              </a:rPr>
              <a:t> </a:t>
            </a:r>
            <a:r>
              <a:rPr lang="ru-RU" altLang="ru-RU" sz="1600" b="1" dirty="0" smtClean="0">
                <a:hlinkClick r:id="rId10" action="ppaction://hlinksldjump"/>
              </a:rPr>
              <a:t>выработке </a:t>
            </a:r>
            <a:r>
              <a:rPr lang="ru-RU" altLang="ru-RU" sz="1600" b="1" dirty="0" err="1" smtClean="0">
                <a:hlinkClick r:id="rId10" action="ppaction://hlinksldjump"/>
              </a:rPr>
              <a:t>теплокровности</a:t>
            </a:r>
            <a:r>
              <a:rPr lang="ru-RU" altLang="ru-RU" sz="1600" b="1" dirty="0" smtClean="0">
                <a:hlinkClick r:id="rId10" action="ppaction://hlinksldjump"/>
              </a:rPr>
              <a:t> в животном мире</a:t>
            </a:r>
            <a:r>
              <a:rPr lang="en-US" altLang="ru-RU" sz="1600" b="1" dirty="0" smtClean="0">
                <a:hlinkClick r:id="rId10" action="ppaction://hlinksldjump"/>
              </a:rPr>
              <a:t>  50</a:t>
            </a:r>
            <a:endParaRPr lang="en-US" altLang="ru-RU" sz="1600" b="1" dirty="0" smtClean="0"/>
          </a:p>
          <a:p>
            <a:pPr marL="0" indent="0">
              <a:lnSpc>
                <a:spcPct val="100000"/>
              </a:lnSpc>
              <a:spcBef>
                <a:spcPct val="0"/>
              </a:spcBef>
              <a:buFont typeface="Arial" panose="020B0604020202020204" pitchFamily="34" charset="0"/>
              <a:buNone/>
            </a:pPr>
            <a:r>
              <a:rPr lang="en-US" altLang="ru-RU" sz="1600" b="1" dirty="0" smtClean="0"/>
              <a:t>      </a:t>
            </a:r>
            <a:r>
              <a:rPr lang="ru-RU" altLang="ru-RU" sz="1600" b="1" dirty="0" smtClean="0"/>
              <a:t>7</a:t>
            </a:r>
            <a:r>
              <a:rPr lang="en-US" altLang="ru-RU" sz="1600" b="1" dirty="0" smtClean="0"/>
              <a:t>)</a:t>
            </a:r>
            <a:r>
              <a:rPr lang="ru-RU" altLang="ru-RU" sz="1600" b="1" dirty="0" smtClean="0"/>
              <a:t> </a:t>
            </a:r>
            <a:r>
              <a:rPr lang="ru-RU" altLang="ru-RU" sz="1600" b="1" dirty="0" smtClean="0">
                <a:hlinkClick r:id="rId11" action="ppaction://hlinksldjump"/>
              </a:rPr>
              <a:t>Почему в жару не высыхают водоемы</a:t>
            </a:r>
            <a:r>
              <a:rPr lang="en-US" altLang="ru-RU" sz="1600" b="1" dirty="0" smtClean="0">
                <a:hlinkClick r:id="rId11" action="ppaction://hlinksldjump"/>
              </a:rPr>
              <a:t>, </a:t>
            </a:r>
            <a:r>
              <a:rPr lang="ru-RU" altLang="ru-RU" sz="1600" b="1" dirty="0" smtClean="0">
                <a:hlinkClick r:id="rId11" action="ppaction://hlinksldjump"/>
              </a:rPr>
              <a:t>реки и озера</a:t>
            </a:r>
            <a:r>
              <a:rPr lang="en-US" altLang="ru-RU" sz="1600" b="1" dirty="0" smtClean="0">
                <a:hlinkClick r:id="rId11" action="ppaction://hlinksldjump"/>
              </a:rPr>
              <a:t>?   51</a:t>
            </a:r>
            <a:endParaRPr lang="en-US" altLang="ru-RU" sz="1600" b="1" dirty="0" smtClean="0"/>
          </a:p>
          <a:p>
            <a:pPr marL="0" indent="0">
              <a:lnSpc>
                <a:spcPct val="100000"/>
              </a:lnSpc>
              <a:spcBef>
                <a:spcPct val="0"/>
              </a:spcBef>
              <a:buFont typeface="Arial" panose="020B0604020202020204" pitchFamily="34" charset="0"/>
              <a:buNone/>
            </a:pPr>
            <a:r>
              <a:rPr lang="en-US" altLang="ru-RU" sz="1600" b="1" dirty="0" smtClean="0"/>
              <a:t>      </a:t>
            </a:r>
            <a:r>
              <a:rPr lang="ru-RU" altLang="ru-RU" sz="1600" b="1" dirty="0" smtClean="0"/>
              <a:t>8</a:t>
            </a:r>
            <a:r>
              <a:rPr lang="en-US" altLang="ru-RU" sz="1600" b="1" dirty="0" smtClean="0"/>
              <a:t>)</a:t>
            </a:r>
            <a:r>
              <a:rPr lang="ru-RU" altLang="ru-RU" sz="1600" b="1" dirty="0" smtClean="0"/>
              <a:t> </a:t>
            </a:r>
            <a:r>
              <a:rPr lang="ru-RU" altLang="ru-RU" sz="1600" b="1" dirty="0" smtClean="0">
                <a:hlinkClick r:id="rId11" action="ppaction://hlinksldjump"/>
              </a:rPr>
              <a:t>Почему лед и снег таят</a:t>
            </a:r>
            <a:r>
              <a:rPr lang="en-US" altLang="ru-RU" sz="1600" b="1" dirty="0" smtClean="0">
                <a:hlinkClick r:id="rId11" action="ppaction://hlinksldjump"/>
              </a:rPr>
              <a:t> </a:t>
            </a:r>
            <a:r>
              <a:rPr lang="ru-RU" altLang="ru-RU" sz="1600" b="1" dirty="0" smtClean="0">
                <a:hlinkClick r:id="rId11" action="ppaction://hlinksldjump"/>
              </a:rPr>
              <a:t>медленно</a:t>
            </a:r>
            <a:r>
              <a:rPr lang="en-US" altLang="ru-RU" sz="1600" b="1" dirty="0" smtClean="0">
                <a:hlinkClick r:id="rId11" action="ppaction://hlinksldjump"/>
              </a:rPr>
              <a:t> </a:t>
            </a:r>
            <a:r>
              <a:rPr lang="ru-RU" altLang="ru-RU" sz="1600" b="1" dirty="0" smtClean="0">
                <a:hlinkClick r:id="rId11" action="ppaction://hlinksldjump"/>
              </a:rPr>
              <a:t>и какое значение это имеет для природы</a:t>
            </a:r>
            <a:r>
              <a:rPr lang="en-US" altLang="ru-RU" sz="1600" b="1" dirty="0" smtClean="0">
                <a:hlinkClick r:id="rId11" action="ppaction://hlinksldjump"/>
              </a:rPr>
              <a:t>?   5</a:t>
            </a:r>
            <a:r>
              <a:rPr lang="ru-RU" altLang="ru-RU" sz="1600" b="1" dirty="0" smtClean="0">
                <a:hlinkClick r:id="rId11" action="ppaction://hlinksldjump"/>
              </a:rPr>
              <a:t>1</a:t>
            </a:r>
            <a:endParaRPr lang="ru-RU" altLang="ru-RU" sz="1600" b="1" dirty="0" smtClean="0"/>
          </a:p>
          <a:p>
            <a:pPr marL="0" indent="0">
              <a:lnSpc>
                <a:spcPct val="100000"/>
              </a:lnSpc>
              <a:spcBef>
                <a:spcPct val="0"/>
              </a:spcBef>
              <a:buFont typeface="Arial" panose="020B0604020202020204" pitchFamily="34" charset="0"/>
              <a:buNone/>
            </a:pPr>
            <a:r>
              <a:rPr lang="en-US" altLang="ru-RU" sz="1600" b="1" dirty="0" smtClean="0"/>
              <a:t>      </a:t>
            </a:r>
            <a:r>
              <a:rPr lang="ru-RU" altLang="ru-RU" sz="1600" b="1" dirty="0" smtClean="0"/>
              <a:t>9</a:t>
            </a:r>
            <a:r>
              <a:rPr lang="en-US" altLang="ru-RU" sz="1600" b="1" dirty="0" smtClean="0"/>
              <a:t>) </a:t>
            </a:r>
            <a:r>
              <a:rPr lang="ru-RU" altLang="ru-RU" sz="1600" b="1" dirty="0" smtClean="0">
                <a:hlinkClick r:id="rId12" action="ppaction://hlinksldjump"/>
              </a:rPr>
              <a:t>Аномальные свойства вязкости оказались идеальными для осуществления важных процессов в живой природе</a:t>
            </a:r>
            <a:r>
              <a:rPr lang="en-US" altLang="ru-RU" sz="1600" b="1" dirty="0" smtClean="0">
                <a:hlinkClick r:id="rId12" action="ppaction://hlinksldjump"/>
              </a:rPr>
              <a:t>   52                                                           </a:t>
            </a:r>
            <a:endParaRPr lang="en-US" altLang="ru-RU" sz="1600" b="1" dirty="0" smtClean="0"/>
          </a:p>
          <a:p>
            <a:pPr marL="0" indent="0">
              <a:lnSpc>
                <a:spcPct val="100000"/>
              </a:lnSpc>
              <a:spcBef>
                <a:spcPct val="0"/>
              </a:spcBef>
              <a:buFont typeface="Arial" panose="020B0604020202020204" pitchFamily="34" charset="0"/>
              <a:buNone/>
            </a:pPr>
            <a:r>
              <a:rPr lang="en-US" altLang="ru-RU" sz="1600" b="1" dirty="0" smtClean="0"/>
              <a:t>    </a:t>
            </a:r>
            <a:r>
              <a:rPr lang="ru-RU" altLang="ru-RU" sz="1600" b="1" dirty="0" smtClean="0"/>
              <a:t>10</a:t>
            </a:r>
            <a:r>
              <a:rPr lang="en-US" altLang="ru-RU" sz="1600" b="1" dirty="0" smtClean="0"/>
              <a:t>) </a:t>
            </a:r>
            <a:r>
              <a:rPr lang="ru-RU" altLang="ru-RU" sz="1600" b="1" dirty="0" smtClean="0">
                <a:hlinkClick r:id="rId12" action="ppaction://hlinksldjump"/>
              </a:rPr>
              <a:t>Высокие </a:t>
            </a:r>
            <a:r>
              <a:rPr lang="en-US" altLang="ru-RU" sz="1600" b="1" dirty="0" smtClean="0">
                <a:hlinkClick r:id="rId12" action="ppaction://hlinksldjump"/>
              </a:rPr>
              <a:t> </a:t>
            </a:r>
            <a:r>
              <a:rPr lang="ru-RU" altLang="ru-RU" sz="1600" b="1" dirty="0" smtClean="0">
                <a:hlinkClick r:id="rId12" action="ppaction://hlinksldjump"/>
              </a:rPr>
              <a:t>значения поверхностного натяжения и смачивания у воды  не менее важны для жизни на Земле</a:t>
            </a:r>
            <a:r>
              <a:rPr lang="en-US" altLang="ru-RU" sz="1600" b="1" dirty="0" smtClean="0">
                <a:hlinkClick r:id="rId12" action="ppaction://hlinksldjump"/>
              </a:rPr>
              <a:t>   52</a:t>
            </a:r>
            <a:r>
              <a:rPr lang="ru-RU" altLang="ru-RU" sz="1600" b="1" dirty="0" smtClean="0">
                <a:hlinkClick r:id="rId12" action="ppaction://hlinksldjump"/>
              </a:rPr>
              <a:t> </a:t>
            </a:r>
            <a:endParaRPr lang="en-US" altLang="ru-RU" sz="1600" b="1" dirty="0" smtClean="0"/>
          </a:p>
          <a:p>
            <a:pPr marL="0" indent="0">
              <a:lnSpc>
                <a:spcPct val="100000"/>
              </a:lnSpc>
              <a:spcBef>
                <a:spcPts val="0"/>
              </a:spcBef>
              <a:spcAft>
                <a:spcPts val="0"/>
              </a:spcAft>
              <a:buFont typeface="Arial" panose="020B0604020202020204" pitchFamily="34" charset="0"/>
              <a:buNone/>
            </a:pPr>
            <a:r>
              <a:rPr lang="en-US" altLang="ru-RU" sz="1600" b="1" dirty="0" smtClean="0"/>
              <a:t>    </a:t>
            </a:r>
            <a:r>
              <a:rPr lang="ru-RU" altLang="ru-RU" sz="1600" b="1" dirty="0" smtClean="0"/>
              <a:t>11</a:t>
            </a:r>
            <a:r>
              <a:rPr lang="en-US" altLang="ru-RU" sz="1600" b="1" dirty="0" smtClean="0"/>
              <a:t>)</a:t>
            </a:r>
            <a:r>
              <a:rPr lang="ru-RU" altLang="ru-RU" sz="1600" b="1" dirty="0" smtClean="0"/>
              <a:t> </a:t>
            </a:r>
            <a:r>
              <a:rPr lang="ru-RU" altLang="ru-RU" sz="1600" b="1" dirty="0" smtClean="0">
                <a:hlinkClick r:id="rId13" action="ppaction://hlinksldjump"/>
              </a:rPr>
              <a:t>Почему вода является универсальным растворителем</a:t>
            </a:r>
            <a:r>
              <a:rPr lang="en-US" altLang="ru-RU" sz="1600" b="1" dirty="0" smtClean="0">
                <a:hlinkClick r:id="rId13" action="ppaction://hlinksldjump"/>
              </a:rPr>
              <a:t>?   53</a:t>
            </a:r>
            <a:endParaRPr lang="ru-RU" altLang="ru-RU" sz="1600" b="1" dirty="0" smtClean="0"/>
          </a:p>
          <a:p>
            <a:pPr marL="0" indent="0">
              <a:lnSpc>
                <a:spcPct val="100000"/>
              </a:lnSpc>
              <a:spcBef>
                <a:spcPts val="0"/>
              </a:spcBef>
              <a:spcAft>
                <a:spcPts val="0"/>
              </a:spcAft>
              <a:buFont typeface="Arial" panose="020B0604020202020204" pitchFamily="34" charset="0"/>
              <a:buNone/>
            </a:pPr>
            <a:r>
              <a:rPr lang="en-US" altLang="ru-RU" sz="1600" b="1" dirty="0" smtClean="0"/>
              <a:t>    12) </a:t>
            </a:r>
            <a:r>
              <a:rPr lang="ru-RU" altLang="ru-RU" sz="1600" b="1" dirty="0" smtClean="0">
                <a:hlinkClick r:id="rId14" action="ppaction://hlinksldjump"/>
              </a:rPr>
              <a:t>Почему</a:t>
            </a:r>
            <a:r>
              <a:rPr lang="en-US" altLang="ru-RU" sz="1600" b="1" dirty="0" smtClean="0">
                <a:hlinkClick r:id="rId14" action="ppaction://hlinksldjump"/>
              </a:rPr>
              <a:t> </a:t>
            </a:r>
            <a:r>
              <a:rPr lang="ru-RU" altLang="ru-RU" sz="1600" b="1" dirty="0" smtClean="0">
                <a:hlinkClick r:id="rId14" action="ppaction://hlinksldjump"/>
              </a:rPr>
              <a:t> вода обладает памятью</a:t>
            </a:r>
            <a:r>
              <a:rPr lang="en-US" altLang="ru-RU" sz="1600" b="1" dirty="0" smtClean="0">
                <a:hlinkClick r:id="rId14" action="ppaction://hlinksldjump"/>
              </a:rPr>
              <a:t>?   54</a:t>
            </a:r>
            <a:endParaRPr lang="ru-RU" altLang="ru-RU" sz="1600" b="1" dirty="0" smtClean="0"/>
          </a:p>
          <a:p>
            <a:pPr marL="0" indent="0">
              <a:spcBef>
                <a:spcPts val="0"/>
              </a:spcBef>
              <a:spcAft>
                <a:spcPts val="0"/>
              </a:spcAft>
              <a:buFont typeface="Arial" panose="020B0604020202020204" pitchFamily="34" charset="0"/>
              <a:buNone/>
            </a:pPr>
            <a:r>
              <a:rPr lang="ru-RU" altLang="ru-RU" sz="1600" b="1" dirty="0" smtClean="0"/>
              <a:t>     </a:t>
            </a:r>
            <a:r>
              <a:rPr lang="en-US" altLang="ru-RU" sz="1600" b="1" dirty="0" smtClean="0"/>
              <a:t>25. </a:t>
            </a:r>
            <a:r>
              <a:rPr lang="ru-RU" altLang="ru-RU" sz="1600" b="1" dirty="0" smtClean="0">
                <a:hlinkClick r:id="rId15" action="ppaction://hlinksldjump"/>
              </a:rPr>
              <a:t>О некоторых  специфических свойствах воды</a:t>
            </a:r>
            <a:r>
              <a:rPr lang="en-US" altLang="ru-RU" sz="1600" b="1" dirty="0" smtClean="0">
                <a:hlinkClick r:id="rId15" action="ppaction://hlinksldjump"/>
              </a:rPr>
              <a:t>:  </a:t>
            </a:r>
            <a:endParaRPr lang="en-US" altLang="ru-RU" sz="1600" b="1" dirty="0" smtClean="0"/>
          </a:p>
          <a:p>
            <a:pPr marL="0" indent="0">
              <a:lnSpc>
                <a:spcPct val="100000"/>
              </a:lnSpc>
              <a:spcBef>
                <a:spcPts val="0"/>
              </a:spcBef>
              <a:spcAft>
                <a:spcPts val="0"/>
              </a:spcAft>
              <a:buFont typeface="Arial" panose="020B0604020202020204" pitchFamily="34" charset="0"/>
              <a:buNone/>
            </a:pPr>
            <a:r>
              <a:rPr lang="en-US" altLang="ru-RU" sz="1600" b="1" dirty="0" smtClean="0"/>
              <a:t>       1) </a:t>
            </a:r>
            <a:r>
              <a:rPr lang="ru-RU" altLang="ru-RU" sz="1600" b="1" dirty="0" smtClean="0">
                <a:hlinkClick r:id="rId15" action="ppaction://hlinksldjump"/>
              </a:rPr>
              <a:t>Мягкая и жесткая вода – в чем их различие</a:t>
            </a:r>
            <a:r>
              <a:rPr lang="en-US" altLang="ru-RU" sz="1600" b="1" dirty="0" smtClean="0">
                <a:hlinkClick r:id="rId15" action="ppaction://hlinksldjump"/>
              </a:rPr>
              <a:t>?  55</a:t>
            </a:r>
            <a:endParaRPr lang="ru-RU" altLang="ru-RU" sz="1600" b="1" dirty="0" smtClean="0"/>
          </a:p>
          <a:p>
            <a:pPr marL="0" indent="0">
              <a:lnSpc>
                <a:spcPct val="100000"/>
              </a:lnSpc>
              <a:spcBef>
                <a:spcPts val="0"/>
              </a:spcBef>
              <a:spcAft>
                <a:spcPts val="0"/>
              </a:spcAft>
              <a:buFont typeface="Arial" panose="020B0604020202020204" pitchFamily="34" charset="0"/>
              <a:buNone/>
            </a:pPr>
            <a:r>
              <a:rPr lang="en-US" altLang="ru-RU" sz="1600" b="1" dirty="0" smtClean="0"/>
              <a:t>       2) </a:t>
            </a:r>
            <a:r>
              <a:rPr lang="ru-RU" altLang="ru-RU" sz="1600" b="1" dirty="0" smtClean="0">
                <a:hlinkClick r:id="rId16" action="ppaction://hlinksldjump"/>
              </a:rPr>
              <a:t>Серебряная вода</a:t>
            </a:r>
            <a:r>
              <a:rPr lang="en-US" altLang="ru-RU" sz="1600" b="1" dirty="0" smtClean="0">
                <a:hlinkClick r:id="rId16" action="ppaction://hlinksldjump"/>
              </a:rPr>
              <a:t>   56</a:t>
            </a:r>
            <a:endParaRPr lang="en-US" altLang="ru-RU" sz="1600" b="1" dirty="0" smtClean="0"/>
          </a:p>
          <a:p>
            <a:pPr marL="0" indent="0">
              <a:lnSpc>
                <a:spcPct val="100000"/>
              </a:lnSpc>
              <a:spcBef>
                <a:spcPts val="0"/>
              </a:spcBef>
              <a:spcAft>
                <a:spcPts val="0"/>
              </a:spcAft>
              <a:buFont typeface="Arial" panose="020B0604020202020204" pitchFamily="34" charset="0"/>
              <a:buNone/>
            </a:pPr>
            <a:r>
              <a:rPr lang="en-US" altLang="ru-RU" sz="1600" b="1" dirty="0" smtClean="0"/>
              <a:t>       3)</a:t>
            </a:r>
            <a:r>
              <a:rPr lang="ru-RU" altLang="ru-RU" sz="1600" b="1" dirty="0" smtClean="0"/>
              <a:t> </a:t>
            </a:r>
            <a:r>
              <a:rPr lang="ru-RU" altLang="ru-RU" sz="1600" b="1" dirty="0" smtClean="0">
                <a:hlinkClick r:id="rId17" action="ppaction://hlinksldjump"/>
              </a:rPr>
              <a:t>Что лучше</a:t>
            </a:r>
            <a:r>
              <a:rPr lang="en-US" altLang="ru-RU" sz="1600" b="1" dirty="0" smtClean="0">
                <a:hlinkClick r:id="rId17" action="ppaction://hlinksldjump"/>
              </a:rPr>
              <a:t>: </a:t>
            </a:r>
            <a:r>
              <a:rPr lang="ru-RU" altLang="ru-RU" sz="1600" b="1" dirty="0" smtClean="0">
                <a:hlinkClick r:id="rId17" action="ppaction://hlinksldjump"/>
              </a:rPr>
              <a:t>«живая» или «мертвая» вода</a:t>
            </a:r>
            <a:r>
              <a:rPr lang="en-US" altLang="ru-RU" sz="1600" b="1" dirty="0" smtClean="0">
                <a:hlinkClick r:id="rId17" action="ppaction://hlinksldjump"/>
              </a:rPr>
              <a:t>, </a:t>
            </a:r>
            <a:r>
              <a:rPr lang="ru-RU" altLang="ru-RU" sz="1600" b="1" dirty="0" smtClean="0">
                <a:hlinkClick r:id="rId17" action="ppaction://hlinksldjump"/>
              </a:rPr>
              <a:t>или правильное питание</a:t>
            </a:r>
            <a:r>
              <a:rPr lang="en-US" altLang="ru-RU" sz="1600" b="1" dirty="0" smtClean="0">
                <a:hlinkClick r:id="rId17" action="ppaction://hlinksldjump"/>
              </a:rPr>
              <a:t>?   57</a:t>
            </a:r>
            <a:endParaRPr lang="en-US" altLang="ru-RU" sz="1600" b="1" dirty="0" smtClean="0"/>
          </a:p>
          <a:p>
            <a:pPr marL="0" indent="0">
              <a:lnSpc>
                <a:spcPct val="100000"/>
              </a:lnSpc>
              <a:spcBef>
                <a:spcPct val="0"/>
              </a:spcBef>
              <a:buFont typeface="Arial" panose="020B0604020202020204" pitchFamily="34" charset="0"/>
              <a:buNone/>
            </a:pPr>
            <a:endParaRPr lang="ru-RU" altLang="ru-RU" sz="1600" b="1" dirty="0" smtClean="0"/>
          </a:p>
          <a:p>
            <a:pPr marL="0" indent="0">
              <a:lnSpc>
                <a:spcPct val="100000"/>
              </a:lnSpc>
              <a:spcBef>
                <a:spcPct val="0"/>
              </a:spcBef>
              <a:buFont typeface="Arial" panose="020B0604020202020204" pitchFamily="34" charset="0"/>
              <a:buNone/>
            </a:pPr>
            <a:endParaRPr lang="ru-RU" altLang="ru-RU" sz="1600" b="1" dirty="0" smtClean="0"/>
          </a:p>
          <a:p>
            <a:pPr marL="0" indent="0">
              <a:buFont typeface="Arial" panose="020B0604020202020204" pitchFamily="34" charset="0"/>
              <a:buNone/>
            </a:pPr>
            <a:endParaRPr lang="ru-RU" altLang="ru-RU" sz="1600" dirty="0" smtClean="0"/>
          </a:p>
          <a:p>
            <a:pPr marL="0" indent="0">
              <a:buFont typeface="Arial" panose="020B0604020202020204" pitchFamily="34" charset="0"/>
              <a:buAutoNum type="arabicPeriod" startAt="19"/>
            </a:pPr>
            <a:endParaRPr lang="ru-RU" altLang="ru-RU" sz="1600" dirty="0" smtClean="0"/>
          </a:p>
          <a:p>
            <a:pPr marL="0" indent="0">
              <a:buFont typeface="Arial" panose="020B0604020202020204" pitchFamily="34" charset="0"/>
              <a:buAutoNum type="arabicPeriod" startAt="19"/>
            </a:pPr>
            <a:endParaRPr lang="ru-RU" altLang="ru-RU" sz="1600" dirty="0" smtClean="0"/>
          </a:p>
          <a:p>
            <a:pPr marL="0" indent="0">
              <a:buFont typeface="Arial" panose="020B0604020202020204" pitchFamily="34" charset="0"/>
              <a:buAutoNum type="arabicPeriod" startAt="19"/>
            </a:pPr>
            <a:endParaRPr lang="ru-RU" altLang="ru-RU" sz="1600" dirty="0" smtClean="0"/>
          </a:p>
          <a:p>
            <a:pPr marL="0" indent="0">
              <a:buFont typeface="Arial" panose="020B0604020202020204" pitchFamily="34" charset="0"/>
              <a:buAutoNum type="arabicPeriod" startAt="19"/>
            </a:pPr>
            <a:endParaRPr lang="ru-RU" altLang="ru-RU" sz="1600" dirty="0" smtClean="0"/>
          </a:p>
          <a:p>
            <a:pPr marL="0" indent="0">
              <a:buFont typeface="Arial" panose="020B0604020202020204" pitchFamily="34" charset="0"/>
              <a:buAutoNum type="arabicPeriod" startAt="19"/>
            </a:pPr>
            <a:endParaRPr lang="ru-RU" altLang="ru-RU" sz="1600" dirty="0" smtClean="0"/>
          </a:p>
          <a:p>
            <a:pPr marL="0" indent="0">
              <a:buFont typeface="Arial" panose="020B0604020202020204" pitchFamily="34" charset="0"/>
              <a:buAutoNum type="arabicPeriod" startAt="19"/>
            </a:pPr>
            <a:endParaRPr lang="ru-RU" altLang="ru-RU" sz="1600" dirty="0" smtClean="0"/>
          </a:p>
          <a:p>
            <a:pPr marL="0" indent="0">
              <a:buFont typeface="Arial" panose="020B0604020202020204" pitchFamily="34" charset="0"/>
              <a:buAutoNum type="arabicPeriod" startAt="19"/>
            </a:pPr>
            <a:endParaRPr lang="ru-RU" altLang="ru-RU" sz="1600" dirty="0" smtClean="0"/>
          </a:p>
          <a:p>
            <a:pPr marL="0" indent="0">
              <a:buFont typeface="Arial" panose="020B0604020202020204" pitchFamily="34" charset="0"/>
              <a:buAutoNum type="arabicPeriod" startAt="19"/>
            </a:pPr>
            <a:endParaRPr lang="ru-RU" altLang="ru-RU" sz="1600" dirty="0" smtClean="0"/>
          </a:p>
          <a:p>
            <a:pPr marL="0" indent="0">
              <a:buFont typeface="Arial" panose="020B0604020202020204" pitchFamily="34" charset="0"/>
              <a:buAutoNum type="arabicPeriod" startAt="19"/>
            </a:pPr>
            <a:endParaRPr lang="ru-RU" altLang="ru-RU" sz="1600" dirty="0" smtClean="0"/>
          </a:p>
        </p:txBody>
      </p:sp>
      <p:sp>
        <p:nvSpPr>
          <p:cNvPr id="4" name="Заголовок 1"/>
          <p:cNvSpPr>
            <a:spLocks noGrp="1"/>
          </p:cNvSpPr>
          <p:nvPr>
            <p:ph type="title"/>
          </p:nvPr>
        </p:nvSpPr>
        <p:spPr>
          <a:xfrm>
            <a:off x="0" y="0"/>
            <a:ext cx="12192000" cy="688975"/>
          </a:xfrm>
          <a:solidFill>
            <a:schemeClr val="accent1">
              <a:lumMod val="20000"/>
              <a:lumOff val="80000"/>
            </a:schemeClr>
          </a:solidFill>
        </p:spPr>
        <p:txBody>
          <a:bodyPr/>
          <a:lstStyle/>
          <a:p>
            <a:pPr>
              <a:defRPr/>
            </a:pPr>
            <a:r>
              <a:rPr lang="ru-RU" sz="2800" dirty="0" smtClean="0"/>
              <a:t>          </a:t>
            </a:r>
            <a:r>
              <a:rPr lang="en-US" sz="2800" dirty="0" smtClean="0"/>
              <a:t>                                              </a:t>
            </a:r>
            <a:r>
              <a:rPr lang="ru-RU" sz="2800" b="1" dirty="0" smtClean="0">
                <a:solidFill>
                  <a:schemeClr val="accent5">
                    <a:lumMod val="75000"/>
                  </a:schemeClr>
                </a:solidFill>
              </a:rPr>
              <a:t>Содержание - 2</a:t>
            </a:r>
            <a:endParaRPr lang="ru-RU" sz="2800" b="1" dirty="0">
              <a:solidFill>
                <a:schemeClr val="accent5">
                  <a:lumMod val="75000"/>
                </a:schemeClr>
              </a:solidFill>
            </a:endParaRPr>
          </a:p>
        </p:txBody>
      </p:sp>
      <p:pic>
        <p:nvPicPr>
          <p:cNvPr id="10244" name="Рисунок 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barn(outVertical)">
                                      <p:cBhvr>
                                        <p:cTn id="7" dur="1250"/>
                                        <p:tgtEl>
                                          <p:spTgt spid="10242">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242">
                                            <p:txEl>
                                              <p:pRg st="1" end="1"/>
                                            </p:txEl>
                                          </p:spTgt>
                                        </p:tgtEl>
                                        <p:attrNameLst>
                                          <p:attrName>style.visibility</p:attrName>
                                        </p:attrNameLst>
                                      </p:cBhvr>
                                      <p:to>
                                        <p:strVal val="visible"/>
                                      </p:to>
                                    </p:set>
                                    <p:animEffect transition="in" filter="barn(outVertical)">
                                      <p:cBhvr>
                                        <p:cTn id="10" dur="1250"/>
                                        <p:tgtEl>
                                          <p:spTgt spid="10242">
                                            <p:txEl>
                                              <p:pRg st="1" end="1"/>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0242">
                                            <p:txEl>
                                              <p:pRg st="2" end="2"/>
                                            </p:txEl>
                                          </p:spTgt>
                                        </p:tgtEl>
                                        <p:attrNameLst>
                                          <p:attrName>style.visibility</p:attrName>
                                        </p:attrNameLst>
                                      </p:cBhvr>
                                      <p:to>
                                        <p:strVal val="visible"/>
                                      </p:to>
                                    </p:set>
                                    <p:animEffect transition="in" filter="barn(outVertical)">
                                      <p:cBhvr>
                                        <p:cTn id="13" dur="1250"/>
                                        <p:tgtEl>
                                          <p:spTgt spid="10242">
                                            <p:txEl>
                                              <p:pRg st="2" end="2"/>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242">
                                            <p:txEl>
                                              <p:pRg st="3" end="3"/>
                                            </p:txEl>
                                          </p:spTgt>
                                        </p:tgtEl>
                                        <p:attrNameLst>
                                          <p:attrName>style.visibility</p:attrName>
                                        </p:attrNameLst>
                                      </p:cBhvr>
                                      <p:to>
                                        <p:strVal val="visible"/>
                                      </p:to>
                                    </p:set>
                                    <p:animEffect transition="in" filter="barn(outVertical)">
                                      <p:cBhvr>
                                        <p:cTn id="16" dur="1250"/>
                                        <p:tgtEl>
                                          <p:spTgt spid="10242">
                                            <p:txEl>
                                              <p:pRg st="3" end="3"/>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0242">
                                            <p:txEl>
                                              <p:pRg st="4" end="4"/>
                                            </p:txEl>
                                          </p:spTgt>
                                        </p:tgtEl>
                                        <p:attrNameLst>
                                          <p:attrName>style.visibility</p:attrName>
                                        </p:attrNameLst>
                                      </p:cBhvr>
                                      <p:to>
                                        <p:strVal val="visible"/>
                                      </p:to>
                                    </p:set>
                                    <p:animEffect transition="in" filter="barn(outVertical)">
                                      <p:cBhvr>
                                        <p:cTn id="19" dur="1250"/>
                                        <p:tgtEl>
                                          <p:spTgt spid="10242">
                                            <p:txEl>
                                              <p:pRg st="4" end="4"/>
                                            </p:txEl>
                                          </p:spTgt>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0242">
                                            <p:txEl>
                                              <p:pRg st="5" end="5"/>
                                            </p:txEl>
                                          </p:spTgt>
                                        </p:tgtEl>
                                        <p:attrNameLst>
                                          <p:attrName>style.visibility</p:attrName>
                                        </p:attrNameLst>
                                      </p:cBhvr>
                                      <p:to>
                                        <p:strVal val="visible"/>
                                      </p:to>
                                    </p:set>
                                    <p:animEffect transition="in" filter="barn(outVertical)">
                                      <p:cBhvr>
                                        <p:cTn id="22" dur="1250"/>
                                        <p:tgtEl>
                                          <p:spTgt spid="10242">
                                            <p:txEl>
                                              <p:pRg st="5" end="5"/>
                                            </p:txEl>
                                          </p:spTgt>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0242">
                                            <p:txEl>
                                              <p:pRg st="6" end="6"/>
                                            </p:txEl>
                                          </p:spTgt>
                                        </p:tgtEl>
                                        <p:attrNameLst>
                                          <p:attrName>style.visibility</p:attrName>
                                        </p:attrNameLst>
                                      </p:cBhvr>
                                      <p:to>
                                        <p:strVal val="visible"/>
                                      </p:to>
                                    </p:set>
                                    <p:animEffect transition="in" filter="barn(outVertical)">
                                      <p:cBhvr>
                                        <p:cTn id="25" dur="1250"/>
                                        <p:tgtEl>
                                          <p:spTgt spid="10242">
                                            <p:txEl>
                                              <p:pRg st="6" end="6"/>
                                            </p:txEl>
                                          </p:spTgt>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0242">
                                            <p:txEl>
                                              <p:pRg st="7" end="7"/>
                                            </p:txEl>
                                          </p:spTgt>
                                        </p:tgtEl>
                                        <p:attrNameLst>
                                          <p:attrName>style.visibility</p:attrName>
                                        </p:attrNameLst>
                                      </p:cBhvr>
                                      <p:to>
                                        <p:strVal val="visible"/>
                                      </p:to>
                                    </p:set>
                                    <p:animEffect transition="in" filter="barn(outVertical)">
                                      <p:cBhvr>
                                        <p:cTn id="28" dur="1250"/>
                                        <p:tgtEl>
                                          <p:spTgt spid="10242">
                                            <p:txEl>
                                              <p:pRg st="7" end="7"/>
                                            </p:txEl>
                                          </p:spTgt>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0242">
                                            <p:txEl>
                                              <p:pRg st="8" end="8"/>
                                            </p:txEl>
                                          </p:spTgt>
                                        </p:tgtEl>
                                        <p:attrNameLst>
                                          <p:attrName>style.visibility</p:attrName>
                                        </p:attrNameLst>
                                      </p:cBhvr>
                                      <p:to>
                                        <p:strVal val="visible"/>
                                      </p:to>
                                    </p:set>
                                    <p:animEffect transition="in" filter="barn(outVertical)">
                                      <p:cBhvr>
                                        <p:cTn id="31" dur="1250"/>
                                        <p:tgtEl>
                                          <p:spTgt spid="10242">
                                            <p:txEl>
                                              <p:pRg st="8" end="8"/>
                                            </p:txEl>
                                          </p:spTgt>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10242">
                                            <p:txEl>
                                              <p:pRg st="9" end="9"/>
                                            </p:txEl>
                                          </p:spTgt>
                                        </p:tgtEl>
                                        <p:attrNameLst>
                                          <p:attrName>style.visibility</p:attrName>
                                        </p:attrNameLst>
                                      </p:cBhvr>
                                      <p:to>
                                        <p:strVal val="visible"/>
                                      </p:to>
                                    </p:set>
                                    <p:animEffect transition="in" filter="barn(outVertical)">
                                      <p:cBhvr>
                                        <p:cTn id="34" dur="1250"/>
                                        <p:tgtEl>
                                          <p:spTgt spid="10242">
                                            <p:txEl>
                                              <p:pRg st="9" end="9"/>
                                            </p:txEl>
                                          </p:spTgt>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10242">
                                            <p:txEl>
                                              <p:pRg st="10" end="10"/>
                                            </p:txEl>
                                          </p:spTgt>
                                        </p:tgtEl>
                                        <p:attrNameLst>
                                          <p:attrName>style.visibility</p:attrName>
                                        </p:attrNameLst>
                                      </p:cBhvr>
                                      <p:to>
                                        <p:strVal val="visible"/>
                                      </p:to>
                                    </p:set>
                                    <p:animEffect transition="in" filter="barn(outVertical)">
                                      <p:cBhvr>
                                        <p:cTn id="37" dur="1250"/>
                                        <p:tgtEl>
                                          <p:spTgt spid="10242">
                                            <p:txEl>
                                              <p:pRg st="10" end="10"/>
                                            </p:txEl>
                                          </p:spTgt>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0242">
                                            <p:txEl>
                                              <p:pRg st="11" end="11"/>
                                            </p:txEl>
                                          </p:spTgt>
                                        </p:tgtEl>
                                        <p:attrNameLst>
                                          <p:attrName>style.visibility</p:attrName>
                                        </p:attrNameLst>
                                      </p:cBhvr>
                                      <p:to>
                                        <p:strVal val="visible"/>
                                      </p:to>
                                    </p:set>
                                    <p:animEffect transition="in" filter="barn(outVertical)">
                                      <p:cBhvr>
                                        <p:cTn id="40" dur="1250"/>
                                        <p:tgtEl>
                                          <p:spTgt spid="10242">
                                            <p:txEl>
                                              <p:pRg st="11" end="11"/>
                                            </p:txEl>
                                          </p:spTgt>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10242">
                                            <p:txEl>
                                              <p:pRg st="12" end="12"/>
                                            </p:txEl>
                                          </p:spTgt>
                                        </p:tgtEl>
                                        <p:attrNameLst>
                                          <p:attrName>style.visibility</p:attrName>
                                        </p:attrNameLst>
                                      </p:cBhvr>
                                      <p:to>
                                        <p:strVal val="visible"/>
                                      </p:to>
                                    </p:set>
                                    <p:animEffect transition="in" filter="barn(outVertical)">
                                      <p:cBhvr>
                                        <p:cTn id="43" dur="1250"/>
                                        <p:tgtEl>
                                          <p:spTgt spid="10242">
                                            <p:txEl>
                                              <p:pRg st="12" end="12"/>
                                            </p:txEl>
                                          </p:spTgt>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0242">
                                            <p:txEl>
                                              <p:pRg st="13" end="13"/>
                                            </p:txEl>
                                          </p:spTgt>
                                        </p:tgtEl>
                                        <p:attrNameLst>
                                          <p:attrName>style.visibility</p:attrName>
                                        </p:attrNameLst>
                                      </p:cBhvr>
                                      <p:to>
                                        <p:strVal val="visible"/>
                                      </p:to>
                                    </p:set>
                                    <p:animEffect transition="in" filter="barn(outVertical)">
                                      <p:cBhvr>
                                        <p:cTn id="46" dur="1250"/>
                                        <p:tgtEl>
                                          <p:spTgt spid="10242">
                                            <p:txEl>
                                              <p:pRg st="13" end="13"/>
                                            </p:txEl>
                                          </p:spTgt>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10242">
                                            <p:txEl>
                                              <p:pRg st="14" end="14"/>
                                            </p:txEl>
                                          </p:spTgt>
                                        </p:tgtEl>
                                        <p:attrNameLst>
                                          <p:attrName>style.visibility</p:attrName>
                                        </p:attrNameLst>
                                      </p:cBhvr>
                                      <p:to>
                                        <p:strVal val="visible"/>
                                      </p:to>
                                    </p:set>
                                    <p:animEffect transition="in" filter="barn(outVertical)">
                                      <p:cBhvr>
                                        <p:cTn id="49" dur="1250"/>
                                        <p:tgtEl>
                                          <p:spTgt spid="10242">
                                            <p:txEl>
                                              <p:pRg st="14" end="14"/>
                                            </p:txEl>
                                          </p:spTgt>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10242">
                                            <p:txEl>
                                              <p:pRg st="15" end="15"/>
                                            </p:txEl>
                                          </p:spTgt>
                                        </p:tgtEl>
                                        <p:attrNameLst>
                                          <p:attrName>style.visibility</p:attrName>
                                        </p:attrNameLst>
                                      </p:cBhvr>
                                      <p:to>
                                        <p:strVal val="visible"/>
                                      </p:to>
                                    </p:set>
                                    <p:animEffect transition="in" filter="barn(outVertical)">
                                      <p:cBhvr>
                                        <p:cTn id="52" dur="1250"/>
                                        <p:tgtEl>
                                          <p:spTgt spid="10242">
                                            <p:txEl>
                                              <p:pRg st="15" end="15"/>
                                            </p:txEl>
                                          </p:spTgt>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10242">
                                            <p:txEl>
                                              <p:pRg st="16" end="16"/>
                                            </p:txEl>
                                          </p:spTgt>
                                        </p:tgtEl>
                                        <p:attrNameLst>
                                          <p:attrName>style.visibility</p:attrName>
                                        </p:attrNameLst>
                                      </p:cBhvr>
                                      <p:to>
                                        <p:strVal val="visible"/>
                                      </p:to>
                                    </p:set>
                                    <p:animEffect transition="in" filter="barn(outVertical)">
                                      <p:cBhvr>
                                        <p:cTn id="55" dur="1250"/>
                                        <p:tgtEl>
                                          <p:spTgt spid="10242">
                                            <p:txEl>
                                              <p:pRg st="16" end="16"/>
                                            </p:txEl>
                                          </p:spTgt>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10242">
                                            <p:txEl>
                                              <p:pRg st="17" end="17"/>
                                            </p:txEl>
                                          </p:spTgt>
                                        </p:tgtEl>
                                        <p:attrNameLst>
                                          <p:attrName>style.visibility</p:attrName>
                                        </p:attrNameLst>
                                      </p:cBhvr>
                                      <p:to>
                                        <p:strVal val="visible"/>
                                      </p:to>
                                    </p:set>
                                    <p:animEffect transition="in" filter="barn(outVertical)">
                                      <p:cBhvr>
                                        <p:cTn id="58" dur="1250"/>
                                        <p:tgtEl>
                                          <p:spTgt spid="10242">
                                            <p:txEl>
                                              <p:pRg st="17" end="17"/>
                                            </p:txEl>
                                          </p:spTgt>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10242">
                                            <p:txEl>
                                              <p:pRg st="18" end="18"/>
                                            </p:txEl>
                                          </p:spTgt>
                                        </p:tgtEl>
                                        <p:attrNameLst>
                                          <p:attrName>style.visibility</p:attrName>
                                        </p:attrNameLst>
                                      </p:cBhvr>
                                      <p:to>
                                        <p:strVal val="visible"/>
                                      </p:to>
                                    </p:set>
                                    <p:animEffect transition="in" filter="barn(outVertical)">
                                      <p:cBhvr>
                                        <p:cTn id="61" dur="1250"/>
                                        <p:tgtEl>
                                          <p:spTgt spid="10242">
                                            <p:txEl>
                                              <p:pRg st="18" end="18"/>
                                            </p:txEl>
                                          </p:spTgt>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10242">
                                            <p:txEl>
                                              <p:pRg st="19" end="19"/>
                                            </p:txEl>
                                          </p:spTgt>
                                        </p:tgtEl>
                                        <p:attrNameLst>
                                          <p:attrName>style.visibility</p:attrName>
                                        </p:attrNameLst>
                                      </p:cBhvr>
                                      <p:to>
                                        <p:strVal val="visible"/>
                                      </p:to>
                                    </p:set>
                                    <p:animEffect transition="in" filter="barn(outVertical)">
                                      <p:cBhvr>
                                        <p:cTn id="64" dur="1250"/>
                                        <p:tgtEl>
                                          <p:spTgt spid="10242">
                                            <p:txEl>
                                              <p:pRg st="19" end="19"/>
                                            </p:txEl>
                                          </p:spTgt>
                                        </p:tgtEl>
                                      </p:cBhvr>
                                    </p:animEffect>
                                  </p:childTnLst>
                                </p:cTn>
                              </p:par>
                              <p:par>
                                <p:cTn id="65" presetID="16" presetClass="entr" presetSubtype="37" fill="hold" grpId="0" nodeType="withEffect">
                                  <p:stCondLst>
                                    <p:cond delay="0"/>
                                  </p:stCondLst>
                                  <p:childTnLst>
                                    <p:set>
                                      <p:cBhvr>
                                        <p:cTn id="66" dur="1" fill="hold">
                                          <p:stCondLst>
                                            <p:cond delay="0"/>
                                          </p:stCondLst>
                                        </p:cTn>
                                        <p:tgtEl>
                                          <p:spTgt spid="10242">
                                            <p:txEl>
                                              <p:pRg st="20" end="20"/>
                                            </p:txEl>
                                          </p:spTgt>
                                        </p:tgtEl>
                                        <p:attrNameLst>
                                          <p:attrName>style.visibility</p:attrName>
                                        </p:attrNameLst>
                                      </p:cBhvr>
                                      <p:to>
                                        <p:strVal val="visible"/>
                                      </p:to>
                                    </p:set>
                                    <p:animEffect transition="in" filter="barn(outVertical)">
                                      <p:cBhvr>
                                        <p:cTn id="67" dur="1250"/>
                                        <p:tgtEl>
                                          <p:spTgt spid="10242">
                                            <p:txEl>
                                              <p:pRg st="20" end="20"/>
                                            </p:txEl>
                                          </p:spTgt>
                                        </p:tgtEl>
                                      </p:cBhvr>
                                    </p:animEffect>
                                  </p:childTnLst>
                                </p:cTn>
                              </p:par>
                              <p:par>
                                <p:cTn id="68" presetID="16" presetClass="entr" presetSubtype="37" fill="hold" grpId="0" nodeType="withEffect">
                                  <p:stCondLst>
                                    <p:cond delay="0"/>
                                  </p:stCondLst>
                                  <p:childTnLst>
                                    <p:set>
                                      <p:cBhvr>
                                        <p:cTn id="69" dur="1" fill="hold">
                                          <p:stCondLst>
                                            <p:cond delay="0"/>
                                          </p:stCondLst>
                                        </p:cTn>
                                        <p:tgtEl>
                                          <p:spTgt spid="10242">
                                            <p:txEl>
                                              <p:pRg st="21" end="21"/>
                                            </p:txEl>
                                          </p:spTgt>
                                        </p:tgtEl>
                                        <p:attrNameLst>
                                          <p:attrName>style.visibility</p:attrName>
                                        </p:attrNameLst>
                                      </p:cBhvr>
                                      <p:to>
                                        <p:strVal val="visible"/>
                                      </p:to>
                                    </p:set>
                                    <p:animEffect transition="in" filter="barn(outVertical)">
                                      <p:cBhvr>
                                        <p:cTn id="70" dur="1250"/>
                                        <p:tgtEl>
                                          <p:spTgt spid="10242">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a:xfrm>
            <a:off x="437356" y="0"/>
            <a:ext cx="11317288" cy="990600"/>
          </a:xfrm>
          <a:solidFill>
            <a:schemeClr val="accent1">
              <a:lumMod val="20000"/>
              <a:lumOff val="80000"/>
            </a:schemeClr>
          </a:solidFill>
          <a:ln w="38100">
            <a:solidFill>
              <a:schemeClr val="accent5">
                <a:lumMod val="75000"/>
              </a:schemeClr>
            </a:solidFill>
          </a:ln>
        </p:spPr>
        <p:txBody>
          <a:bodyPr/>
          <a:lstStyle/>
          <a:p>
            <a:pPr algn="ctr">
              <a:defRPr/>
            </a:pPr>
            <a:r>
              <a:rPr lang="ru-RU" altLang="ru-RU" sz="3600" b="1" dirty="0" smtClean="0">
                <a:solidFill>
                  <a:srgbClr val="2F5597"/>
                </a:solidFill>
              </a:rPr>
              <a:t>Химические свойства воды</a:t>
            </a:r>
            <a:r>
              <a:rPr lang="en-US" altLang="ru-RU" sz="3600" b="1" dirty="0" smtClean="0">
                <a:solidFill>
                  <a:srgbClr val="2F5597"/>
                </a:solidFill>
              </a:rPr>
              <a:t>  </a:t>
            </a:r>
            <a:r>
              <a:rPr lang="ru-RU" altLang="ru-RU" sz="2800" b="1" dirty="0" smtClean="0">
                <a:solidFill>
                  <a:srgbClr val="9E2257"/>
                </a:solidFill>
              </a:rPr>
              <a:t/>
            </a:r>
            <a:br>
              <a:rPr lang="ru-RU" altLang="ru-RU" sz="2800" b="1" dirty="0" smtClean="0">
                <a:solidFill>
                  <a:srgbClr val="9E2257"/>
                </a:solidFill>
              </a:rPr>
            </a:br>
            <a:r>
              <a:rPr lang="en-US" altLang="ru-RU" sz="2800" b="1" dirty="0" smtClean="0">
                <a:solidFill>
                  <a:srgbClr val="9E2257"/>
                </a:solidFill>
              </a:rPr>
              <a:t>II.</a:t>
            </a:r>
            <a:r>
              <a:rPr lang="ru-RU" altLang="ru-RU" sz="2800" b="1" dirty="0" smtClean="0">
                <a:solidFill>
                  <a:srgbClr val="9E2257"/>
                </a:solidFill>
              </a:rPr>
              <a:t> Отношение к неметаллам</a:t>
            </a:r>
            <a:r>
              <a:rPr lang="en-US" altLang="ru-RU" sz="2800" b="1" dirty="0" smtClean="0">
                <a:solidFill>
                  <a:srgbClr val="9E2257"/>
                </a:solidFill>
              </a:rPr>
              <a:t> </a:t>
            </a:r>
            <a:endParaRPr lang="ru-RU" altLang="ru-RU" sz="2800" b="1" dirty="0" smtClean="0">
              <a:solidFill>
                <a:srgbClr val="9E2257"/>
              </a:solidFill>
            </a:endParaRPr>
          </a:p>
        </p:txBody>
      </p:sp>
      <p:sp>
        <p:nvSpPr>
          <p:cNvPr id="67587" name="Rectangle 3"/>
          <p:cNvSpPr>
            <a:spLocks noGrp="1"/>
          </p:cNvSpPr>
          <p:nvPr>
            <p:ph type="body" idx="4294967295"/>
          </p:nvPr>
        </p:nvSpPr>
        <p:spPr>
          <a:xfrm>
            <a:off x="0" y="1024288"/>
            <a:ext cx="12192000" cy="5814662"/>
          </a:xfrm>
          <a:solidFill>
            <a:schemeClr val="accent4">
              <a:lumMod val="20000"/>
              <a:lumOff val="80000"/>
            </a:schemeClr>
          </a:solidFill>
          <a:ln w="28575">
            <a:solidFill>
              <a:schemeClr val="accent6">
                <a:lumMod val="75000"/>
              </a:schemeClr>
            </a:solidFill>
          </a:ln>
        </p:spPr>
        <p:txBody>
          <a:bodyPr/>
          <a:lstStyle/>
          <a:p>
            <a:pPr>
              <a:buFont typeface="Arial" panose="020B0604020202020204" pitchFamily="34" charset="0"/>
              <a:buNone/>
              <a:defRPr/>
            </a:pPr>
            <a:endParaRPr lang="en-US" altLang="ru-RU" sz="1800" b="1" dirty="0" smtClean="0"/>
          </a:p>
          <a:p>
            <a:pPr>
              <a:buFont typeface="Arial" panose="020B0604020202020204" pitchFamily="34" charset="0"/>
              <a:buNone/>
              <a:defRPr/>
            </a:pPr>
            <a:r>
              <a:rPr lang="en-US" altLang="ru-RU" sz="1800" b="1" dirty="0" smtClean="0"/>
              <a:t>  </a:t>
            </a:r>
            <a:r>
              <a:rPr lang="en-US" altLang="ru-RU" sz="2400" dirty="0" smtClean="0">
                <a:latin typeface="Arial" panose="020B0604020202020204" pitchFamily="34" charset="0"/>
                <a:cs typeface="Arial" panose="020B0604020202020204" pitchFamily="34" charset="0"/>
              </a:rPr>
              <a:t>1</a:t>
            </a:r>
            <a:r>
              <a:rPr lang="ru-RU" altLang="ru-RU" sz="2400" dirty="0" smtClean="0">
                <a:latin typeface="Arial" panose="020B0604020202020204" pitchFamily="34" charset="0"/>
                <a:cs typeface="Arial" panose="020B0604020202020204" pitchFamily="34" charset="0"/>
              </a:rPr>
              <a:t>) Водяной пар реагирует  </a:t>
            </a:r>
            <a:r>
              <a:rPr lang="ru-RU" altLang="ru-RU" sz="2400" b="1" dirty="0" smtClean="0">
                <a:latin typeface="Arial" panose="020B0604020202020204" pitchFamily="34" charset="0"/>
                <a:cs typeface="Arial" panose="020B0604020202020204" pitchFamily="34" charset="0"/>
              </a:rPr>
              <a:t>с раскаленным углем</a:t>
            </a:r>
            <a:r>
              <a:rPr lang="en-US" altLang="ru-RU" sz="2400" dirty="0" smtClean="0">
                <a:latin typeface="Arial" panose="020B0604020202020204" pitchFamily="34" charset="0"/>
                <a:cs typeface="Arial" panose="020B0604020202020204" pitchFamily="34" charset="0"/>
              </a:rPr>
              <a:t>. </a:t>
            </a:r>
            <a:r>
              <a:rPr lang="ru-RU" altLang="ru-RU" sz="2400" dirty="0" smtClean="0">
                <a:latin typeface="Arial" panose="020B0604020202020204" pitchFamily="34" charset="0"/>
                <a:cs typeface="Arial" panose="020B0604020202020204" pitchFamily="34" charset="0"/>
              </a:rPr>
              <a:t>При этом</a:t>
            </a:r>
            <a:r>
              <a:rPr lang="en-US" altLang="ru-RU" sz="2400" dirty="0" smtClean="0">
                <a:latin typeface="Arial" panose="020B0604020202020204" pitchFamily="34" charset="0"/>
                <a:cs typeface="Arial" panose="020B0604020202020204" pitchFamily="34" charset="0"/>
              </a:rPr>
              <a:t> </a:t>
            </a:r>
            <a:r>
              <a:rPr lang="ru-RU" altLang="ru-RU" sz="2400" dirty="0" smtClean="0">
                <a:latin typeface="Arial" panose="020B0604020202020204" pitchFamily="34" charset="0"/>
                <a:cs typeface="Arial" panose="020B0604020202020204" pitchFamily="34" charset="0"/>
              </a:rPr>
              <a:t>образуется   </a:t>
            </a:r>
          </a:p>
          <a:p>
            <a:pPr>
              <a:buFont typeface="Arial" panose="020B0604020202020204" pitchFamily="34" charset="0"/>
              <a:buNone/>
              <a:defRPr/>
            </a:pPr>
            <a:r>
              <a:rPr lang="ru-RU" altLang="ru-RU" sz="2400" dirty="0" smtClean="0">
                <a:latin typeface="Arial" panose="020B0604020202020204" pitchFamily="34" charset="0"/>
                <a:cs typeface="Arial" panose="020B0604020202020204" pitchFamily="34" charset="0"/>
              </a:rPr>
              <a:t>    «водяной газ» (синтез-газ)</a:t>
            </a:r>
          </a:p>
          <a:p>
            <a:pPr>
              <a:buFont typeface="Arial" panose="020B0604020202020204" pitchFamily="34" charset="0"/>
              <a:buNone/>
              <a:defRPr/>
            </a:pPr>
            <a:r>
              <a:rPr lang="ru-RU" altLang="ru-RU" sz="2400" dirty="0" smtClean="0">
                <a:latin typeface="Arial" panose="020B0604020202020204" pitchFamily="34" charset="0"/>
                <a:cs typeface="Arial" panose="020B0604020202020204" pitchFamily="34" charset="0"/>
              </a:rPr>
              <a:t>                                       С  +  Н</a:t>
            </a:r>
            <a:r>
              <a:rPr lang="ru-RU" altLang="ru-RU" sz="2400" baseline="-25000" dirty="0" smtClean="0">
                <a:latin typeface="Arial" panose="020B0604020202020204" pitchFamily="34" charset="0"/>
                <a:cs typeface="Arial" panose="020B0604020202020204" pitchFamily="34" charset="0"/>
              </a:rPr>
              <a:t>2</a:t>
            </a:r>
            <a:r>
              <a:rPr lang="ru-RU" altLang="ru-RU" sz="2400" dirty="0" smtClean="0">
                <a:latin typeface="Arial" panose="020B0604020202020204" pitchFamily="34" charset="0"/>
                <a:cs typeface="Arial" panose="020B0604020202020204" pitchFamily="34" charset="0"/>
              </a:rPr>
              <a:t>О = СО +  Н</a:t>
            </a:r>
            <a:r>
              <a:rPr lang="ru-RU" altLang="ru-RU" sz="2400" baseline="-25000" dirty="0" smtClean="0">
                <a:latin typeface="Arial" panose="020B0604020202020204" pitchFamily="34" charset="0"/>
                <a:cs typeface="Arial" panose="020B0604020202020204" pitchFamily="34" charset="0"/>
              </a:rPr>
              <a:t>2</a:t>
            </a:r>
            <a:r>
              <a:rPr lang="ru-RU" altLang="ru-RU" sz="2400" dirty="0" smtClean="0">
                <a:latin typeface="Arial" panose="020B0604020202020204" pitchFamily="34" charset="0"/>
                <a:cs typeface="Arial" panose="020B0604020202020204" pitchFamily="34" charset="0"/>
              </a:rPr>
              <a:t/>
            </a:r>
            <a:br>
              <a:rPr lang="ru-RU" altLang="ru-RU" sz="2400" dirty="0" smtClean="0">
                <a:latin typeface="Arial" panose="020B0604020202020204" pitchFamily="34" charset="0"/>
                <a:cs typeface="Arial" panose="020B0604020202020204" pitchFamily="34" charset="0"/>
              </a:rPr>
            </a:br>
            <a:r>
              <a:rPr lang="ru-RU" altLang="ru-RU" sz="2400" dirty="0" smtClean="0">
                <a:latin typeface="Arial" panose="020B0604020202020204" pitchFamily="34" charset="0"/>
                <a:cs typeface="Arial" panose="020B0604020202020204" pitchFamily="34" charset="0"/>
              </a:rPr>
              <a:t>                                                                         2) </a:t>
            </a:r>
            <a:r>
              <a:rPr lang="ru-RU" altLang="ru-RU" sz="2400" b="1" dirty="0" smtClean="0">
                <a:latin typeface="Arial" panose="020B0604020202020204" pitchFamily="34" charset="0"/>
                <a:cs typeface="Arial" panose="020B0604020202020204" pitchFamily="34" charset="0"/>
              </a:rPr>
              <a:t>С фосфором </a:t>
            </a:r>
            <a:r>
              <a:rPr lang="ru-RU" altLang="ru-RU" sz="2400" dirty="0" smtClean="0">
                <a:latin typeface="Arial" panose="020B0604020202020204" pitchFamily="34" charset="0"/>
                <a:cs typeface="Arial" panose="020B0604020202020204" pitchFamily="34" charset="0"/>
              </a:rPr>
              <a:t>– при Т</a:t>
            </a:r>
            <a:r>
              <a:rPr lang="en-US" altLang="ru-RU" sz="2400" dirty="0" smtClean="0">
                <a:latin typeface="Arial" panose="020B0604020202020204" pitchFamily="34" charset="0"/>
                <a:cs typeface="Arial" panose="020B0604020202020204" pitchFamily="34" charset="0"/>
              </a:rPr>
              <a:t>, P, </a:t>
            </a:r>
            <a:r>
              <a:rPr lang="ru-RU" altLang="ru-RU" sz="2400" dirty="0" smtClean="0">
                <a:latin typeface="Arial" panose="020B0604020202020204" pitchFamily="34" charset="0"/>
                <a:cs typeface="Arial" panose="020B0604020202020204" pitchFamily="34" charset="0"/>
              </a:rPr>
              <a:t>Кат</a:t>
            </a:r>
            <a:r>
              <a:rPr lang="en-US" altLang="ru-RU" sz="2400" dirty="0" smtClean="0">
                <a:latin typeface="Arial" panose="020B0604020202020204" pitchFamily="34" charset="0"/>
                <a:cs typeface="Arial" panose="020B0604020202020204" pitchFamily="34" charset="0"/>
              </a:rPr>
              <a:t> </a:t>
            </a:r>
            <a:endParaRPr lang="ru-RU" altLang="ru-RU" sz="2400" dirty="0" smtClean="0">
              <a:latin typeface="Arial" panose="020B0604020202020204" pitchFamily="34" charset="0"/>
              <a:cs typeface="Arial" panose="020B0604020202020204" pitchFamily="34" charset="0"/>
            </a:endParaRPr>
          </a:p>
          <a:p>
            <a:pPr>
              <a:buFont typeface="Arial" panose="020B0604020202020204" pitchFamily="34" charset="0"/>
              <a:buNone/>
              <a:defRPr/>
            </a:pPr>
            <a:r>
              <a:rPr lang="ru-RU" altLang="ru-RU" sz="2400" dirty="0" smtClean="0">
                <a:latin typeface="Arial" panose="020B0604020202020204" pitchFamily="34" charset="0"/>
                <a:cs typeface="Arial" panose="020B0604020202020204" pitchFamily="34" charset="0"/>
              </a:rPr>
              <a:t>                                                                                  2Р + 6Н</a:t>
            </a:r>
            <a:r>
              <a:rPr lang="ru-RU" altLang="ru-RU" sz="2400" baseline="-25000" dirty="0" smtClean="0">
                <a:latin typeface="Arial" panose="020B0604020202020204" pitchFamily="34" charset="0"/>
                <a:cs typeface="Arial" panose="020B0604020202020204" pitchFamily="34" charset="0"/>
              </a:rPr>
              <a:t>2</a:t>
            </a:r>
            <a:r>
              <a:rPr lang="ru-RU" altLang="ru-RU" sz="2400" dirty="0" smtClean="0">
                <a:latin typeface="Arial" panose="020B0604020202020204" pitchFamily="34" charset="0"/>
                <a:cs typeface="Arial" panose="020B0604020202020204" pitchFamily="34" charset="0"/>
              </a:rPr>
              <a:t>О = 2НРО</a:t>
            </a:r>
            <a:r>
              <a:rPr lang="ru-RU" altLang="ru-RU" sz="2400" baseline="-25000" dirty="0" smtClean="0">
                <a:latin typeface="Arial" panose="020B0604020202020204" pitchFamily="34" charset="0"/>
                <a:cs typeface="Arial" panose="020B0604020202020204" pitchFamily="34" charset="0"/>
              </a:rPr>
              <a:t>3</a:t>
            </a:r>
            <a:r>
              <a:rPr lang="ru-RU" altLang="ru-RU" sz="2400" dirty="0" smtClean="0">
                <a:latin typeface="Arial" panose="020B0604020202020204" pitchFamily="34" charset="0"/>
                <a:cs typeface="Arial" panose="020B0604020202020204" pitchFamily="34" charset="0"/>
              </a:rPr>
              <a:t> + 5Н</a:t>
            </a:r>
            <a:r>
              <a:rPr lang="ru-RU" altLang="ru-RU" sz="2400" baseline="-25000" dirty="0" smtClean="0">
                <a:latin typeface="Arial" panose="020B0604020202020204" pitchFamily="34" charset="0"/>
                <a:cs typeface="Arial" panose="020B0604020202020204" pitchFamily="34" charset="0"/>
              </a:rPr>
              <a:t>2</a:t>
            </a:r>
          </a:p>
          <a:p>
            <a:pPr>
              <a:buNone/>
              <a:defRPr/>
            </a:pPr>
            <a:r>
              <a:rPr lang="ru-RU" altLang="ru-RU" sz="2400" dirty="0" smtClean="0">
                <a:latin typeface="Arial" panose="020B0604020202020204" pitchFamily="34" charset="0"/>
                <a:cs typeface="Arial" panose="020B0604020202020204" pitchFamily="34" charset="0"/>
              </a:rPr>
              <a:t>     3) Вода </a:t>
            </a:r>
            <a:r>
              <a:rPr lang="ru-RU" altLang="ru-RU" sz="2400" b="1" dirty="0" smtClean="0">
                <a:latin typeface="Arial" panose="020B0604020202020204" pitchFamily="34" charset="0"/>
                <a:cs typeface="Arial" panose="020B0604020202020204" pitchFamily="34" charset="0"/>
              </a:rPr>
              <a:t>горит в атмосфере фтора                                </a:t>
            </a:r>
            <a:endParaRPr lang="ru-RU" altLang="ru-RU" sz="1600" dirty="0" smtClean="0">
              <a:latin typeface="Arial" panose="020B0604020202020204" pitchFamily="34" charset="0"/>
              <a:cs typeface="Arial" panose="020B0604020202020204" pitchFamily="34" charset="0"/>
            </a:endParaRPr>
          </a:p>
          <a:p>
            <a:pPr>
              <a:buNone/>
              <a:defRPr/>
            </a:pPr>
            <a:r>
              <a:rPr lang="en-US" altLang="ru-RU" sz="2400" dirty="0" smtClean="0">
                <a:latin typeface="Arial" panose="020B0604020202020204" pitchFamily="34" charset="0"/>
                <a:cs typeface="Arial" panose="020B0604020202020204" pitchFamily="34" charset="0"/>
              </a:rPr>
              <a:t>        </a:t>
            </a:r>
            <a:r>
              <a:rPr lang="ru-RU" altLang="ru-RU" sz="2400" dirty="0" smtClean="0">
                <a:latin typeface="Arial" panose="020B0604020202020204" pitchFamily="34" charset="0"/>
                <a:cs typeface="Arial" panose="020B0604020202020204" pitchFamily="34" charset="0"/>
              </a:rPr>
              <a:t>    </a:t>
            </a:r>
            <a:r>
              <a:rPr lang="en-US" altLang="ru-RU" sz="2400" dirty="0" smtClean="0">
                <a:latin typeface="Arial" panose="020B0604020202020204" pitchFamily="34" charset="0"/>
                <a:cs typeface="Arial" panose="020B0604020202020204" pitchFamily="34" charset="0"/>
              </a:rPr>
              <a:t> 2F</a:t>
            </a:r>
            <a:r>
              <a:rPr lang="en-US" altLang="ru-RU" sz="2400" baseline="-25000" dirty="0" smtClean="0">
                <a:latin typeface="Arial" panose="020B0604020202020204" pitchFamily="34" charset="0"/>
                <a:cs typeface="Arial" panose="020B0604020202020204" pitchFamily="34" charset="0"/>
              </a:rPr>
              <a:t>2</a:t>
            </a:r>
            <a:r>
              <a:rPr lang="en-US" altLang="ru-RU" sz="2400" dirty="0" smtClean="0">
                <a:latin typeface="Arial" panose="020B0604020202020204" pitchFamily="34" charset="0"/>
                <a:cs typeface="Arial" panose="020B0604020202020204" pitchFamily="34" charset="0"/>
              </a:rPr>
              <a:t> +  H</a:t>
            </a:r>
            <a:r>
              <a:rPr lang="en-US" altLang="ru-RU" sz="2400" baseline="-25000" dirty="0" smtClean="0">
                <a:latin typeface="Arial" panose="020B0604020202020204" pitchFamily="34" charset="0"/>
                <a:cs typeface="Arial" panose="020B0604020202020204" pitchFamily="34" charset="0"/>
              </a:rPr>
              <a:t>2</a:t>
            </a:r>
            <a:r>
              <a:rPr lang="en-US" altLang="ru-RU" sz="2400" dirty="0" smtClean="0">
                <a:latin typeface="Arial" panose="020B0604020202020204" pitchFamily="34" charset="0"/>
                <a:cs typeface="Arial" panose="020B0604020202020204" pitchFamily="34" charset="0"/>
              </a:rPr>
              <a:t>O = </a:t>
            </a:r>
            <a:r>
              <a:rPr lang="ru-RU" altLang="ru-RU" sz="2400" dirty="0" smtClean="0">
                <a:latin typeface="Arial" panose="020B0604020202020204" pitchFamily="34" charset="0"/>
                <a:cs typeface="Arial" panose="020B0604020202020204" pitchFamily="34" charset="0"/>
              </a:rPr>
              <a:t> </a:t>
            </a:r>
            <a:r>
              <a:rPr lang="en-US" altLang="ru-RU" sz="2400" dirty="0" smtClean="0">
                <a:latin typeface="Arial" panose="020B0604020202020204" pitchFamily="34" charset="0"/>
                <a:cs typeface="Arial" panose="020B0604020202020204" pitchFamily="34" charset="0"/>
              </a:rPr>
              <a:t>2</a:t>
            </a:r>
            <a:r>
              <a:rPr lang="ru-RU" altLang="ru-RU" sz="2400" dirty="0" smtClean="0">
                <a:latin typeface="Arial" panose="020B0604020202020204" pitchFamily="34" charset="0"/>
                <a:cs typeface="Arial" panose="020B0604020202020204" pitchFamily="34" charset="0"/>
              </a:rPr>
              <a:t>Н</a:t>
            </a:r>
            <a:r>
              <a:rPr lang="en-US" altLang="ru-RU" sz="2400" dirty="0" smtClean="0">
                <a:latin typeface="Arial" panose="020B0604020202020204" pitchFamily="34" charset="0"/>
                <a:cs typeface="Arial" panose="020B0604020202020204" pitchFamily="34" charset="0"/>
              </a:rPr>
              <a:t>F + F</a:t>
            </a:r>
            <a:r>
              <a:rPr lang="en-US" altLang="ru-RU" sz="2400" baseline="-25000" dirty="0" smtClean="0">
                <a:latin typeface="Arial" panose="020B0604020202020204" pitchFamily="34" charset="0"/>
                <a:cs typeface="Arial" panose="020B0604020202020204" pitchFamily="34" charset="0"/>
              </a:rPr>
              <a:t>2</a:t>
            </a:r>
            <a:r>
              <a:rPr lang="en-US" altLang="ru-RU" sz="2400" dirty="0" smtClean="0">
                <a:latin typeface="Arial" panose="020B0604020202020204" pitchFamily="34" charset="0"/>
                <a:cs typeface="Arial" panose="020B0604020202020204" pitchFamily="34" charset="0"/>
              </a:rPr>
              <a:t>O</a:t>
            </a:r>
            <a:r>
              <a:rPr lang="ru-RU" altLang="ru-RU" sz="2400" dirty="0">
                <a:latin typeface="Arial" panose="020B0604020202020204" pitchFamily="34" charset="0"/>
                <a:cs typeface="Arial" panose="020B0604020202020204" pitchFamily="34" charset="0"/>
              </a:rPr>
              <a:t> </a:t>
            </a:r>
            <a:r>
              <a:rPr lang="ru-RU" altLang="ru-RU" sz="2400" dirty="0" smtClean="0">
                <a:latin typeface="Arial" panose="020B0604020202020204" pitchFamily="34" charset="0"/>
                <a:cs typeface="Arial" panose="020B0604020202020204" pitchFamily="34" charset="0"/>
              </a:rPr>
              <a:t>                                       </a:t>
            </a:r>
            <a:endParaRPr lang="en-US" altLang="ru-RU" sz="1400" dirty="0" smtClean="0">
              <a:latin typeface="Arial" panose="020B0604020202020204" pitchFamily="34" charset="0"/>
              <a:cs typeface="Arial" panose="020B0604020202020204" pitchFamily="34" charset="0"/>
            </a:endParaRPr>
          </a:p>
          <a:p>
            <a:pPr>
              <a:buNone/>
              <a:defRPr/>
            </a:pPr>
            <a:r>
              <a:rPr lang="en-US" altLang="ru-RU" sz="2400" dirty="0">
                <a:latin typeface="Arial" panose="020B0604020202020204" pitchFamily="34" charset="0"/>
                <a:cs typeface="Arial" panose="020B0604020202020204" pitchFamily="34" charset="0"/>
              </a:rPr>
              <a:t> </a:t>
            </a:r>
            <a:r>
              <a:rPr lang="en-US" altLang="ru-RU" sz="2400" dirty="0" smtClean="0">
                <a:latin typeface="Arial" panose="020B0604020202020204" pitchFamily="34" charset="0"/>
                <a:cs typeface="Arial" panose="020B0604020202020204" pitchFamily="34" charset="0"/>
              </a:rPr>
              <a:t>            </a:t>
            </a:r>
            <a:r>
              <a:rPr lang="ru-RU" altLang="ru-RU" sz="2400" dirty="0" smtClean="0">
                <a:latin typeface="Arial" panose="020B0604020202020204" pitchFamily="34" charset="0"/>
                <a:cs typeface="Arial" panose="020B0604020202020204" pitchFamily="34" charset="0"/>
              </a:rPr>
              <a:t>2</a:t>
            </a:r>
            <a:r>
              <a:rPr lang="en-US" altLang="ru-RU" sz="2400" dirty="0">
                <a:latin typeface="Arial" panose="020B0604020202020204" pitchFamily="34" charset="0"/>
                <a:cs typeface="Arial" panose="020B0604020202020204" pitchFamily="34" charset="0"/>
              </a:rPr>
              <a:t>F</a:t>
            </a:r>
            <a:r>
              <a:rPr lang="en-US" altLang="ru-RU" sz="2400" baseline="-25000" dirty="0">
                <a:latin typeface="Arial" panose="020B0604020202020204" pitchFamily="34" charset="0"/>
                <a:cs typeface="Arial" panose="020B0604020202020204" pitchFamily="34" charset="0"/>
              </a:rPr>
              <a:t>2</a:t>
            </a:r>
            <a:r>
              <a:rPr lang="en-US" altLang="ru-RU" sz="2400" dirty="0">
                <a:latin typeface="Arial" panose="020B0604020202020204" pitchFamily="34" charset="0"/>
                <a:cs typeface="Arial" panose="020B0604020202020204" pitchFamily="34" charset="0"/>
              </a:rPr>
              <a:t> + 2H</a:t>
            </a:r>
            <a:r>
              <a:rPr lang="en-US" altLang="ru-RU" sz="2400" baseline="-25000" dirty="0">
                <a:latin typeface="Arial" panose="020B0604020202020204" pitchFamily="34" charset="0"/>
                <a:cs typeface="Arial" panose="020B0604020202020204" pitchFamily="34" charset="0"/>
              </a:rPr>
              <a:t>2</a:t>
            </a:r>
            <a:r>
              <a:rPr lang="en-US" altLang="ru-RU" sz="2400" dirty="0">
                <a:latin typeface="Arial" panose="020B0604020202020204" pitchFamily="34" charset="0"/>
                <a:cs typeface="Arial" panose="020B0604020202020204" pitchFamily="34" charset="0"/>
              </a:rPr>
              <a:t>O = </a:t>
            </a:r>
            <a:r>
              <a:rPr lang="ru-RU" altLang="ru-RU" sz="2400" dirty="0">
                <a:latin typeface="Arial" panose="020B0604020202020204" pitchFamily="34" charset="0"/>
                <a:cs typeface="Arial" panose="020B0604020202020204" pitchFamily="34" charset="0"/>
              </a:rPr>
              <a:t> 4Н</a:t>
            </a:r>
            <a:r>
              <a:rPr lang="en-US" altLang="ru-RU" sz="2400" dirty="0">
                <a:latin typeface="Arial" panose="020B0604020202020204" pitchFamily="34" charset="0"/>
                <a:cs typeface="Arial" panose="020B0604020202020204" pitchFamily="34" charset="0"/>
              </a:rPr>
              <a:t>F + </a:t>
            </a:r>
            <a:r>
              <a:rPr lang="en-US" altLang="ru-RU" sz="2400" dirty="0" smtClean="0">
                <a:latin typeface="Arial" panose="020B0604020202020204" pitchFamily="34" charset="0"/>
                <a:cs typeface="Arial" panose="020B0604020202020204" pitchFamily="34" charset="0"/>
              </a:rPr>
              <a:t>O</a:t>
            </a:r>
            <a:r>
              <a:rPr lang="en-US" altLang="ru-RU" sz="2400" baseline="-25000" dirty="0" smtClean="0">
                <a:latin typeface="Arial" panose="020B0604020202020204" pitchFamily="34" charset="0"/>
                <a:cs typeface="Arial" panose="020B0604020202020204" pitchFamily="34" charset="0"/>
              </a:rPr>
              <a:t>2                                   </a:t>
            </a:r>
            <a:r>
              <a:rPr lang="en-US" altLang="ru-RU" sz="2400" dirty="0">
                <a:latin typeface="Arial" panose="020B0604020202020204" pitchFamily="34" charset="0"/>
                <a:cs typeface="Arial" panose="020B0604020202020204" pitchFamily="34" charset="0"/>
              </a:rPr>
              <a:t>4)</a:t>
            </a:r>
            <a:r>
              <a:rPr lang="ru-RU" altLang="ru-RU" sz="2400" dirty="0">
                <a:latin typeface="Arial" panose="020B0604020202020204" pitchFamily="34" charset="0"/>
                <a:cs typeface="Arial" panose="020B0604020202020204" pitchFamily="34" charset="0"/>
              </a:rPr>
              <a:t> </a:t>
            </a:r>
            <a:r>
              <a:rPr lang="en-US" altLang="ru-RU" sz="2400" b="1" dirty="0">
                <a:latin typeface="Arial" panose="020B0604020202020204" pitchFamily="34" charset="0"/>
                <a:cs typeface="Arial" panose="020B0604020202020204" pitchFamily="34" charset="0"/>
              </a:rPr>
              <a:t>C </a:t>
            </a:r>
            <a:r>
              <a:rPr lang="ru-RU" altLang="ru-RU" sz="2400" b="1" dirty="0">
                <a:latin typeface="Arial" panose="020B0604020202020204" pitchFamily="34" charset="0"/>
                <a:cs typeface="Arial" panose="020B0604020202020204" pitchFamily="34" charset="0"/>
              </a:rPr>
              <a:t>хлором </a:t>
            </a:r>
          </a:p>
          <a:p>
            <a:pPr>
              <a:buNone/>
              <a:defRPr/>
            </a:pPr>
            <a:r>
              <a:rPr lang="en-US" altLang="ru-RU" sz="2400" dirty="0">
                <a:latin typeface="Arial" panose="020B0604020202020204" pitchFamily="34" charset="0"/>
                <a:cs typeface="Arial" panose="020B0604020202020204" pitchFamily="34" charset="0"/>
              </a:rPr>
              <a:t> </a:t>
            </a:r>
            <a:r>
              <a:rPr lang="en-US" altLang="ru-RU" sz="2400" dirty="0" smtClean="0">
                <a:latin typeface="Arial" panose="020B0604020202020204" pitchFamily="34" charset="0"/>
                <a:cs typeface="Arial" panose="020B0604020202020204" pitchFamily="34" charset="0"/>
              </a:rPr>
              <a:t>                                                   </a:t>
            </a:r>
            <a:r>
              <a:rPr lang="ru-RU" altLang="ru-RU" sz="2400" dirty="0" smtClean="0">
                <a:latin typeface="Arial" panose="020B0604020202020204" pitchFamily="34" charset="0"/>
                <a:cs typeface="Arial" panose="020B0604020202020204" pitchFamily="34" charset="0"/>
              </a:rPr>
              <a:t>  а) При повышенной температуре (либо на свету)                                                                   </a:t>
            </a:r>
          </a:p>
          <a:p>
            <a:pPr>
              <a:buFont typeface="Arial" panose="020B0604020202020204" pitchFamily="34" charset="0"/>
              <a:buNone/>
              <a:defRPr/>
            </a:pPr>
            <a:r>
              <a:rPr lang="ru-RU" altLang="ru-RU" sz="2400" dirty="0">
                <a:latin typeface="Arial" panose="020B0604020202020204" pitchFamily="34" charset="0"/>
                <a:cs typeface="Arial" panose="020B0604020202020204" pitchFamily="34" charset="0"/>
              </a:rPr>
              <a:t> </a:t>
            </a:r>
            <a:r>
              <a:rPr lang="ru-RU" altLang="ru-RU" sz="2400" dirty="0" smtClean="0">
                <a:latin typeface="Arial" panose="020B0604020202020204" pitchFamily="34" charset="0"/>
                <a:cs typeface="Arial" panose="020B0604020202020204" pitchFamily="34" charset="0"/>
              </a:rPr>
              <a:t>                                                              </a:t>
            </a:r>
            <a:r>
              <a:rPr lang="en-US" altLang="ru-RU" sz="2400" dirty="0" smtClean="0">
                <a:latin typeface="Arial" panose="020B0604020202020204" pitchFamily="34" charset="0"/>
                <a:cs typeface="Arial" panose="020B0604020202020204" pitchFamily="34" charset="0"/>
              </a:rPr>
              <a:t>        </a:t>
            </a:r>
            <a:r>
              <a:rPr lang="ru-RU" altLang="ru-RU" sz="2400" dirty="0" smtClean="0">
                <a:latin typeface="Arial" panose="020B0604020202020204" pitchFamily="34" charset="0"/>
                <a:cs typeface="Arial" panose="020B0604020202020204" pitchFamily="34" charset="0"/>
              </a:rPr>
              <a:t>  2</a:t>
            </a:r>
            <a:r>
              <a:rPr lang="en-US" altLang="ru-RU" sz="2400" dirty="0" smtClean="0">
                <a:latin typeface="Arial" panose="020B0604020202020204" pitchFamily="34" charset="0"/>
                <a:cs typeface="Arial" panose="020B0604020202020204" pitchFamily="34" charset="0"/>
              </a:rPr>
              <a:t>Cl</a:t>
            </a:r>
            <a:r>
              <a:rPr lang="en-US" altLang="ru-RU" sz="2400" baseline="-25000" dirty="0" smtClean="0">
                <a:latin typeface="Arial" panose="020B0604020202020204" pitchFamily="34" charset="0"/>
                <a:cs typeface="Arial" panose="020B0604020202020204" pitchFamily="34" charset="0"/>
              </a:rPr>
              <a:t>2</a:t>
            </a:r>
            <a:r>
              <a:rPr lang="en-US" altLang="ru-RU" sz="2400" dirty="0" smtClean="0">
                <a:latin typeface="Arial" panose="020B0604020202020204" pitchFamily="34" charset="0"/>
                <a:cs typeface="Arial" panose="020B0604020202020204" pitchFamily="34" charset="0"/>
              </a:rPr>
              <a:t> + </a:t>
            </a:r>
            <a:r>
              <a:rPr lang="ru-RU" altLang="ru-RU" sz="2400" dirty="0" smtClean="0">
                <a:latin typeface="Arial" panose="020B0604020202020204" pitchFamily="34" charset="0"/>
                <a:cs typeface="Arial" panose="020B0604020202020204" pitchFamily="34" charset="0"/>
              </a:rPr>
              <a:t> </a:t>
            </a:r>
            <a:r>
              <a:rPr lang="en-US" altLang="ru-RU" sz="2400" dirty="0" smtClean="0">
                <a:latin typeface="Arial" panose="020B0604020202020204" pitchFamily="34" charset="0"/>
                <a:cs typeface="Arial" panose="020B0604020202020204" pitchFamily="34" charset="0"/>
              </a:rPr>
              <a:t>2H</a:t>
            </a:r>
            <a:r>
              <a:rPr lang="en-US" altLang="ru-RU" sz="2400" baseline="-25000" dirty="0" smtClean="0">
                <a:latin typeface="Arial" panose="020B0604020202020204" pitchFamily="34" charset="0"/>
                <a:cs typeface="Arial" panose="020B0604020202020204" pitchFamily="34" charset="0"/>
              </a:rPr>
              <a:t>2</a:t>
            </a:r>
            <a:r>
              <a:rPr lang="en-US" altLang="ru-RU" sz="2400" dirty="0" smtClean="0">
                <a:latin typeface="Arial" panose="020B0604020202020204" pitchFamily="34" charset="0"/>
                <a:cs typeface="Arial" panose="020B0604020202020204" pitchFamily="34" charset="0"/>
              </a:rPr>
              <a:t>O =  4HCl  + O</a:t>
            </a:r>
            <a:r>
              <a:rPr lang="en-US" altLang="ru-RU" sz="2400" baseline="-25000" dirty="0" smtClean="0">
                <a:latin typeface="Arial" panose="020B0604020202020204" pitchFamily="34" charset="0"/>
                <a:cs typeface="Arial" panose="020B0604020202020204" pitchFamily="34" charset="0"/>
              </a:rPr>
              <a:t>2</a:t>
            </a:r>
          </a:p>
          <a:p>
            <a:pPr>
              <a:buFont typeface="Arial" panose="020B0604020202020204" pitchFamily="34" charset="0"/>
              <a:buNone/>
              <a:defRPr/>
            </a:pPr>
            <a:r>
              <a:rPr lang="en-US" altLang="ru-RU" sz="2400" dirty="0" smtClean="0">
                <a:latin typeface="Arial" panose="020B0604020202020204" pitchFamily="34" charset="0"/>
                <a:cs typeface="Arial" panose="020B0604020202020204" pitchFamily="34" charset="0"/>
              </a:rPr>
              <a:t>                                                      </a:t>
            </a:r>
            <a:r>
              <a:rPr lang="ru-RU" altLang="ru-RU" sz="2400" dirty="0" smtClean="0">
                <a:latin typeface="Arial" panose="020B0604020202020204" pitchFamily="34" charset="0"/>
                <a:cs typeface="Arial" panose="020B0604020202020204" pitchFamily="34" charset="0"/>
              </a:rPr>
              <a:t>б) При обычной температуре</a:t>
            </a:r>
            <a:r>
              <a:rPr lang="en-US" altLang="ru-RU" sz="2400" dirty="0" smtClean="0">
                <a:latin typeface="Arial" panose="020B0604020202020204" pitchFamily="34" charset="0"/>
                <a:cs typeface="Arial" panose="020B0604020202020204" pitchFamily="34" charset="0"/>
              </a:rPr>
              <a:t>   </a:t>
            </a:r>
            <a:endParaRPr lang="ru-RU" altLang="ru-RU" sz="2400" dirty="0" smtClean="0">
              <a:latin typeface="Arial" panose="020B0604020202020204" pitchFamily="34" charset="0"/>
              <a:cs typeface="Arial" panose="020B0604020202020204" pitchFamily="34" charset="0"/>
            </a:endParaRPr>
          </a:p>
          <a:p>
            <a:pPr>
              <a:buFont typeface="Arial" panose="020B0604020202020204" pitchFamily="34" charset="0"/>
              <a:buNone/>
              <a:defRPr/>
            </a:pPr>
            <a:r>
              <a:rPr lang="ru-RU" altLang="ru-RU" sz="2400" dirty="0">
                <a:latin typeface="Arial" panose="020B0604020202020204" pitchFamily="34" charset="0"/>
                <a:cs typeface="Arial" panose="020B0604020202020204" pitchFamily="34" charset="0"/>
              </a:rPr>
              <a:t> </a:t>
            </a:r>
            <a:r>
              <a:rPr lang="ru-RU" altLang="ru-RU" sz="2400" dirty="0" smtClean="0">
                <a:latin typeface="Arial" panose="020B0604020202020204" pitchFamily="34" charset="0"/>
                <a:cs typeface="Arial" panose="020B0604020202020204" pitchFamily="34" charset="0"/>
              </a:rPr>
              <a:t>                                    </a:t>
            </a:r>
            <a:r>
              <a:rPr lang="en-US" altLang="ru-RU" sz="2400" dirty="0" smtClean="0">
                <a:latin typeface="Arial" panose="020B0604020202020204" pitchFamily="34" charset="0"/>
                <a:cs typeface="Arial" panose="020B0604020202020204" pitchFamily="34" charset="0"/>
              </a:rPr>
              <a:t>                                    </a:t>
            </a:r>
            <a:r>
              <a:rPr lang="ru-RU" altLang="ru-RU" sz="2400" dirty="0" smtClean="0">
                <a:latin typeface="Arial" panose="020B0604020202020204" pitchFamily="34" charset="0"/>
                <a:cs typeface="Arial" panose="020B0604020202020204" pitchFamily="34" charset="0"/>
              </a:rPr>
              <a:t>  </a:t>
            </a:r>
            <a:r>
              <a:rPr lang="en-US" altLang="ru-RU" sz="2400" dirty="0" smtClean="0">
                <a:latin typeface="Arial" panose="020B0604020202020204" pitchFamily="34" charset="0"/>
                <a:cs typeface="Arial" panose="020B0604020202020204" pitchFamily="34" charset="0"/>
              </a:rPr>
              <a:t>Cl</a:t>
            </a:r>
            <a:r>
              <a:rPr lang="en-US" altLang="ru-RU" sz="2400" baseline="-25000" dirty="0" smtClean="0">
                <a:latin typeface="Arial" panose="020B0604020202020204" pitchFamily="34" charset="0"/>
                <a:cs typeface="Arial" panose="020B0604020202020204" pitchFamily="34" charset="0"/>
              </a:rPr>
              <a:t>2</a:t>
            </a:r>
            <a:r>
              <a:rPr lang="en-US" altLang="ru-RU" sz="2400" dirty="0" smtClean="0">
                <a:latin typeface="Arial" panose="020B0604020202020204" pitchFamily="34" charset="0"/>
                <a:cs typeface="Arial" panose="020B0604020202020204" pitchFamily="34" charset="0"/>
              </a:rPr>
              <a:t> + H</a:t>
            </a:r>
            <a:r>
              <a:rPr lang="en-US" altLang="ru-RU" sz="2400" baseline="-25000" dirty="0" smtClean="0">
                <a:latin typeface="Arial" panose="020B0604020202020204" pitchFamily="34" charset="0"/>
                <a:cs typeface="Arial" panose="020B0604020202020204" pitchFamily="34" charset="0"/>
              </a:rPr>
              <a:t>2</a:t>
            </a:r>
            <a:r>
              <a:rPr lang="en-US" altLang="ru-RU" sz="2400" dirty="0" smtClean="0">
                <a:latin typeface="Arial" panose="020B0604020202020204" pitchFamily="34" charset="0"/>
                <a:cs typeface="Arial" panose="020B0604020202020204" pitchFamily="34" charset="0"/>
              </a:rPr>
              <a:t>O = </a:t>
            </a:r>
            <a:r>
              <a:rPr lang="en-US" altLang="ru-RU" sz="2400" dirty="0" err="1" smtClean="0">
                <a:latin typeface="Arial" panose="020B0604020202020204" pitchFamily="34" charset="0"/>
                <a:cs typeface="Arial" panose="020B0604020202020204" pitchFamily="34" charset="0"/>
              </a:rPr>
              <a:t>HCl</a:t>
            </a:r>
            <a:r>
              <a:rPr lang="en-US" altLang="ru-RU" sz="2400" dirty="0" smtClean="0">
                <a:latin typeface="Arial" panose="020B0604020202020204" pitchFamily="34" charset="0"/>
                <a:cs typeface="Arial" panose="020B0604020202020204" pitchFamily="34" charset="0"/>
              </a:rPr>
              <a:t> + </a:t>
            </a:r>
            <a:r>
              <a:rPr lang="en-US" altLang="ru-RU" sz="2400" dirty="0" err="1" smtClean="0">
                <a:latin typeface="Arial" panose="020B0604020202020204" pitchFamily="34" charset="0"/>
                <a:cs typeface="Arial" panose="020B0604020202020204" pitchFamily="34" charset="0"/>
              </a:rPr>
              <a:t>HClO</a:t>
            </a:r>
            <a:r>
              <a:rPr lang="en-US" altLang="ru-RU" sz="2400" dirty="0" smtClean="0">
                <a:latin typeface="Arial" panose="020B0604020202020204" pitchFamily="34" charset="0"/>
                <a:cs typeface="Arial" panose="020B0604020202020204" pitchFamily="34" charset="0"/>
              </a:rPr>
              <a:t>  </a:t>
            </a:r>
            <a:endParaRPr lang="ru-RU" altLang="ru-RU" sz="2400" dirty="0" smtClean="0">
              <a:latin typeface="Arial" panose="020B0604020202020204" pitchFamily="34" charset="0"/>
              <a:cs typeface="Arial" panose="020B0604020202020204" pitchFamily="34" charset="0"/>
            </a:endParaRPr>
          </a:p>
          <a:p>
            <a:pPr>
              <a:buFont typeface="Arial" panose="020B0604020202020204" pitchFamily="34" charset="0"/>
              <a:buNone/>
              <a:defRPr/>
            </a:pPr>
            <a:r>
              <a:rPr lang="en-US" altLang="ru-RU" sz="2400" b="1" dirty="0" smtClean="0">
                <a:latin typeface="Arial" panose="020B0604020202020204" pitchFamily="34" charset="0"/>
              </a:rPr>
              <a:t>                         </a:t>
            </a:r>
            <a:r>
              <a:rPr lang="ru-RU" altLang="ru-RU" sz="2400" b="1" dirty="0" smtClean="0"/>
              <a:t> </a:t>
            </a:r>
            <a:br>
              <a:rPr lang="ru-RU" altLang="ru-RU" sz="2400" b="1" dirty="0" smtClean="0"/>
            </a:br>
            <a:r>
              <a:rPr lang="ru-RU" altLang="ru-RU" sz="1600" b="1" dirty="0" smtClean="0"/>
              <a:t>                                 </a:t>
            </a:r>
            <a:r>
              <a:rPr lang="en-US" altLang="ru-RU" sz="1600" b="1" dirty="0" smtClean="0"/>
              <a:t/>
            </a:r>
            <a:br>
              <a:rPr lang="en-US" altLang="ru-RU" sz="1600" b="1" dirty="0" smtClean="0"/>
            </a:br>
            <a:r>
              <a:rPr lang="en-US" altLang="ru-RU" sz="1600" b="1" dirty="0" smtClean="0"/>
              <a:t>                             </a:t>
            </a:r>
            <a:r>
              <a:rPr lang="en-US" altLang="ru-RU" sz="1600" b="1" dirty="0" smtClean="0">
                <a:latin typeface="Arial" panose="020B0604020202020204" pitchFamily="34" charset="0"/>
              </a:rPr>
              <a:t>                                                                                      </a:t>
            </a:r>
            <a:r>
              <a:rPr lang="ru-RU" altLang="ru-RU" sz="1600" b="1" dirty="0" smtClean="0"/>
              <a:t/>
            </a:r>
            <a:br>
              <a:rPr lang="ru-RU" altLang="ru-RU" sz="1600" b="1" dirty="0" smtClean="0"/>
            </a:br>
            <a:r>
              <a:rPr lang="ru-RU" altLang="ru-RU" sz="1600" b="1" dirty="0" smtClean="0">
                <a:latin typeface="Arial" panose="020B0604020202020204" pitchFamily="34" charset="0"/>
              </a:rPr>
              <a:t> </a:t>
            </a:r>
            <a:r>
              <a:rPr lang="en-US" altLang="ru-RU" sz="1600" b="1" dirty="0" smtClean="0"/>
              <a:t>                            </a:t>
            </a:r>
            <a:r>
              <a:rPr lang="ru-RU" altLang="ru-RU" sz="1600" b="1" dirty="0" smtClean="0"/>
              <a:t/>
            </a:r>
            <a:br>
              <a:rPr lang="ru-RU" altLang="ru-RU" sz="1600" b="1" dirty="0" smtClean="0"/>
            </a:br>
            <a:endParaRPr lang="ru-RU" altLang="ru-RU" sz="1600" b="1" dirty="0" smtClean="0"/>
          </a:p>
        </p:txBody>
      </p:sp>
      <p:pic>
        <p:nvPicPr>
          <p:cNvPr id="78852" name="Рисунок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9100" y="0"/>
            <a:ext cx="37306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wipe(down)">
                                      <p:cBhvr>
                                        <p:cTn id="7" dur="356">
                                          <p:stCondLst>
                                            <p:cond delay="0"/>
                                          </p:stCondLst>
                                        </p:cTn>
                                        <p:tgtEl>
                                          <p:spTgt spid="67586"/>
                                        </p:tgtEl>
                                      </p:cBhvr>
                                    </p:animEffect>
                                    <p:anim calcmode="lin" valueType="num">
                                      <p:cBhvr>
                                        <p:cTn id="8" dur="1120" tmFilter="0,0; 0.14,0.36; 0.43,0.73; 0.71,0.91; 1.0,1.0">
                                          <p:stCondLst>
                                            <p:cond delay="0"/>
                                          </p:stCondLst>
                                        </p:cTn>
                                        <p:tgtEl>
                                          <p:spTgt spid="67586"/>
                                        </p:tgtEl>
                                        <p:attrNameLst>
                                          <p:attrName>ppt_x</p:attrName>
                                        </p:attrNameLst>
                                      </p:cBhvr>
                                      <p:tavLst>
                                        <p:tav tm="0">
                                          <p:val>
                                            <p:strVal val="#ppt_x-0.25"/>
                                          </p:val>
                                        </p:tav>
                                        <p:tav tm="100000">
                                          <p:val>
                                            <p:strVal val="#ppt_x"/>
                                          </p:val>
                                        </p:tav>
                                      </p:tavLst>
                                    </p:anim>
                                    <p:anim calcmode="lin" valueType="num">
                                      <p:cBhvr>
                                        <p:cTn id="9" dur="408" tmFilter="0.0,0.0; 0.25,0.07; 0.50,0.2; 0.75,0.467; 1.0,1.0">
                                          <p:stCondLst>
                                            <p:cond delay="0"/>
                                          </p:stCondLst>
                                        </p:cTn>
                                        <p:tgtEl>
                                          <p:spTgt spid="67586"/>
                                        </p:tgtEl>
                                        <p:attrNameLst>
                                          <p:attrName>ppt_y</p:attrName>
                                        </p:attrNameLst>
                                      </p:cBhvr>
                                      <p:tavLst>
                                        <p:tav tm="0" fmla="#ppt_y-sin(pi*$)/3">
                                          <p:val>
                                            <p:fltVal val="0.5"/>
                                          </p:val>
                                        </p:tav>
                                        <p:tav tm="100000">
                                          <p:val>
                                            <p:fltVal val="1"/>
                                          </p:val>
                                        </p:tav>
                                      </p:tavLst>
                                    </p:anim>
                                    <p:anim calcmode="lin" valueType="num">
                                      <p:cBhvr>
                                        <p:cTn id="10" dur="408" tmFilter="0, 0; 0.125,0.2665; 0.25,0.4; 0.375,0.465; 0.5,0.5;  0.625,0.535; 0.75,0.6; 0.875,0.7335; 1,1">
                                          <p:stCondLst>
                                            <p:cond delay="408"/>
                                          </p:stCondLst>
                                        </p:cTn>
                                        <p:tgtEl>
                                          <p:spTgt spid="67586"/>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814"/>
                                          </p:stCondLst>
                                        </p:cTn>
                                        <p:tgtEl>
                                          <p:spTgt spid="67586"/>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1249"/>
                                          </p:stCondLst>
                                        </p:cTn>
                                        <p:tgtEl>
                                          <p:spTgt spid="67586"/>
                                        </p:tgtEl>
                                        <p:attrNameLst>
                                          <p:attrName>ppt_y</p:attrName>
                                        </p:attrNameLst>
                                      </p:cBhvr>
                                      <p:tavLst>
                                        <p:tav tm="0" fmla="#ppt_y-sin(pi*$)/81">
                                          <p:val>
                                            <p:fltVal val="0"/>
                                          </p:val>
                                        </p:tav>
                                        <p:tav tm="100000">
                                          <p:val>
                                            <p:fltVal val="1"/>
                                          </p:val>
                                        </p:tav>
                                      </p:tavLst>
                                    </p:anim>
                                    <p:animScale>
                                      <p:cBhvr>
                                        <p:cTn id="13" dur="1">
                                          <p:stCondLst>
                                            <p:cond delay="399"/>
                                          </p:stCondLst>
                                        </p:cTn>
                                        <p:tgtEl>
                                          <p:spTgt spid="67586"/>
                                        </p:tgtEl>
                                      </p:cBhvr>
                                      <p:to x="100000" y="60000"/>
                                    </p:animScale>
                                    <p:animScale>
                                      <p:cBhvr>
                                        <p:cTn id="14" dur="1" decel="50000">
                                          <p:stCondLst>
                                            <p:cond delay="415"/>
                                          </p:stCondLst>
                                        </p:cTn>
                                        <p:tgtEl>
                                          <p:spTgt spid="67586"/>
                                        </p:tgtEl>
                                      </p:cBhvr>
                                      <p:to x="100000" y="100000"/>
                                    </p:animScale>
                                    <p:animScale>
                                      <p:cBhvr>
                                        <p:cTn id="15" dur="1">
                                          <p:stCondLst>
                                            <p:cond delay="806"/>
                                          </p:stCondLst>
                                        </p:cTn>
                                        <p:tgtEl>
                                          <p:spTgt spid="67586"/>
                                        </p:tgtEl>
                                      </p:cBhvr>
                                      <p:to x="100000" y="80000"/>
                                    </p:animScale>
                                    <p:animScale>
                                      <p:cBhvr>
                                        <p:cTn id="16" dur="1" decel="50000">
                                          <p:stCondLst>
                                            <p:cond delay="822"/>
                                          </p:stCondLst>
                                        </p:cTn>
                                        <p:tgtEl>
                                          <p:spTgt spid="67586"/>
                                        </p:tgtEl>
                                      </p:cBhvr>
                                      <p:to x="100000" y="100000"/>
                                    </p:animScale>
                                    <p:animScale>
                                      <p:cBhvr>
                                        <p:cTn id="17" dur="1">
                                          <p:stCondLst>
                                            <p:cond delay="1249"/>
                                          </p:stCondLst>
                                        </p:cTn>
                                        <p:tgtEl>
                                          <p:spTgt spid="67586"/>
                                        </p:tgtEl>
                                      </p:cBhvr>
                                      <p:to x="100000" y="90000"/>
                                    </p:animScale>
                                    <p:animScale>
                                      <p:cBhvr>
                                        <p:cTn id="18" dur="1" decel="50000">
                                          <p:stCondLst>
                                            <p:cond delay="1249"/>
                                          </p:stCondLst>
                                        </p:cTn>
                                        <p:tgtEl>
                                          <p:spTgt spid="67586"/>
                                        </p:tgtEl>
                                      </p:cBhvr>
                                      <p:to x="100000" y="100000"/>
                                    </p:animScale>
                                    <p:animScale>
                                      <p:cBhvr>
                                        <p:cTn id="19" dur="1">
                                          <p:stCondLst>
                                            <p:cond delay="1249"/>
                                          </p:stCondLst>
                                        </p:cTn>
                                        <p:tgtEl>
                                          <p:spTgt spid="67586"/>
                                        </p:tgtEl>
                                      </p:cBhvr>
                                      <p:to x="100000" y="95000"/>
                                    </p:animScale>
                                    <p:animScale>
                                      <p:cBhvr>
                                        <p:cTn id="20" dur="1" decel="50000">
                                          <p:stCondLst>
                                            <p:cond delay="1249"/>
                                          </p:stCondLst>
                                        </p:cTn>
                                        <p:tgtEl>
                                          <p:spTgt spid="67586"/>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67587">
                                            <p:bg/>
                                          </p:spTgt>
                                        </p:tgtEl>
                                        <p:attrNameLst>
                                          <p:attrName>style.visibility</p:attrName>
                                        </p:attrNameLst>
                                      </p:cBhvr>
                                      <p:to>
                                        <p:strVal val="visible"/>
                                      </p:to>
                                    </p:set>
                                    <p:animEffect transition="in" filter="barn(inVertical)">
                                      <p:cBhvr>
                                        <p:cTn id="23" dur="1250"/>
                                        <p:tgtEl>
                                          <p:spTgt spid="67587">
                                            <p:bg/>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587">
                                            <p:txEl>
                                              <p:pRg st="1" end="1"/>
                                            </p:txEl>
                                          </p:spTgt>
                                        </p:tgtEl>
                                        <p:attrNameLst>
                                          <p:attrName>style.visibility</p:attrName>
                                        </p:attrNameLst>
                                      </p:cBhvr>
                                      <p:to>
                                        <p:strVal val="visible"/>
                                      </p:to>
                                    </p:set>
                                    <p:animEffect transition="in" filter="barn(inVertical)">
                                      <p:cBhvr>
                                        <p:cTn id="26" dur="1250"/>
                                        <p:tgtEl>
                                          <p:spTgt spid="67587">
                                            <p:txEl>
                                              <p:pRg st="1" end="1"/>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7587">
                                            <p:txEl>
                                              <p:pRg st="2" end="2"/>
                                            </p:txEl>
                                          </p:spTgt>
                                        </p:tgtEl>
                                        <p:attrNameLst>
                                          <p:attrName>style.visibility</p:attrName>
                                        </p:attrNameLst>
                                      </p:cBhvr>
                                      <p:to>
                                        <p:strVal val="visible"/>
                                      </p:to>
                                    </p:set>
                                    <p:animEffect transition="in" filter="barn(inVertical)">
                                      <p:cBhvr>
                                        <p:cTn id="29" dur="1250"/>
                                        <p:tgtEl>
                                          <p:spTgt spid="67587">
                                            <p:txEl>
                                              <p:pRg st="2" end="2"/>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7587">
                                            <p:txEl>
                                              <p:pRg st="3" end="3"/>
                                            </p:txEl>
                                          </p:spTgt>
                                        </p:tgtEl>
                                        <p:attrNameLst>
                                          <p:attrName>style.visibility</p:attrName>
                                        </p:attrNameLst>
                                      </p:cBhvr>
                                      <p:to>
                                        <p:strVal val="visible"/>
                                      </p:to>
                                    </p:set>
                                    <p:animEffect transition="in" filter="barn(inVertical)">
                                      <p:cBhvr>
                                        <p:cTn id="32" dur="1250"/>
                                        <p:tgtEl>
                                          <p:spTgt spid="67587">
                                            <p:txEl>
                                              <p:pRg st="3" end="3"/>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7587">
                                            <p:txEl>
                                              <p:pRg st="4" end="4"/>
                                            </p:txEl>
                                          </p:spTgt>
                                        </p:tgtEl>
                                        <p:attrNameLst>
                                          <p:attrName>style.visibility</p:attrName>
                                        </p:attrNameLst>
                                      </p:cBhvr>
                                      <p:to>
                                        <p:strVal val="visible"/>
                                      </p:to>
                                    </p:set>
                                    <p:animEffect transition="in" filter="barn(inVertical)">
                                      <p:cBhvr>
                                        <p:cTn id="35" dur="1250"/>
                                        <p:tgtEl>
                                          <p:spTgt spid="67587">
                                            <p:txEl>
                                              <p:pRg st="4" end="4"/>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7587">
                                            <p:txEl>
                                              <p:pRg st="5" end="5"/>
                                            </p:txEl>
                                          </p:spTgt>
                                        </p:tgtEl>
                                        <p:attrNameLst>
                                          <p:attrName>style.visibility</p:attrName>
                                        </p:attrNameLst>
                                      </p:cBhvr>
                                      <p:to>
                                        <p:strVal val="visible"/>
                                      </p:to>
                                    </p:set>
                                    <p:animEffect transition="in" filter="barn(inVertical)">
                                      <p:cBhvr>
                                        <p:cTn id="38" dur="1250"/>
                                        <p:tgtEl>
                                          <p:spTgt spid="67587">
                                            <p:txEl>
                                              <p:pRg st="5" end="5"/>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67587">
                                            <p:txEl>
                                              <p:pRg st="6" end="6"/>
                                            </p:txEl>
                                          </p:spTgt>
                                        </p:tgtEl>
                                        <p:attrNameLst>
                                          <p:attrName>style.visibility</p:attrName>
                                        </p:attrNameLst>
                                      </p:cBhvr>
                                      <p:to>
                                        <p:strVal val="visible"/>
                                      </p:to>
                                    </p:set>
                                    <p:animEffect transition="in" filter="barn(inVertical)">
                                      <p:cBhvr>
                                        <p:cTn id="41" dur="1250"/>
                                        <p:tgtEl>
                                          <p:spTgt spid="67587">
                                            <p:txEl>
                                              <p:pRg st="6" end="6"/>
                                            </p:tx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7587">
                                            <p:txEl>
                                              <p:pRg st="7" end="7"/>
                                            </p:txEl>
                                          </p:spTgt>
                                        </p:tgtEl>
                                        <p:attrNameLst>
                                          <p:attrName>style.visibility</p:attrName>
                                        </p:attrNameLst>
                                      </p:cBhvr>
                                      <p:to>
                                        <p:strVal val="visible"/>
                                      </p:to>
                                    </p:set>
                                    <p:animEffect transition="in" filter="barn(inVertical)">
                                      <p:cBhvr>
                                        <p:cTn id="44" dur="1250"/>
                                        <p:tgtEl>
                                          <p:spTgt spid="67587">
                                            <p:txEl>
                                              <p:pRg st="7" end="7"/>
                                            </p:txEl>
                                          </p:spTgt>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7587">
                                            <p:txEl>
                                              <p:pRg st="8" end="8"/>
                                            </p:txEl>
                                          </p:spTgt>
                                        </p:tgtEl>
                                        <p:attrNameLst>
                                          <p:attrName>style.visibility</p:attrName>
                                        </p:attrNameLst>
                                      </p:cBhvr>
                                      <p:to>
                                        <p:strVal val="visible"/>
                                      </p:to>
                                    </p:set>
                                    <p:animEffect transition="in" filter="barn(inVertical)">
                                      <p:cBhvr>
                                        <p:cTn id="47" dur="1250"/>
                                        <p:tgtEl>
                                          <p:spTgt spid="67587">
                                            <p:txEl>
                                              <p:pRg st="8" end="8"/>
                                            </p:txEl>
                                          </p:spTgt>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7587">
                                            <p:txEl>
                                              <p:pRg st="9" end="9"/>
                                            </p:txEl>
                                          </p:spTgt>
                                        </p:tgtEl>
                                        <p:attrNameLst>
                                          <p:attrName>style.visibility</p:attrName>
                                        </p:attrNameLst>
                                      </p:cBhvr>
                                      <p:to>
                                        <p:strVal val="visible"/>
                                      </p:to>
                                    </p:set>
                                    <p:animEffect transition="in" filter="barn(inVertical)">
                                      <p:cBhvr>
                                        <p:cTn id="50" dur="1250"/>
                                        <p:tgtEl>
                                          <p:spTgt spid="67587">
                                            <p:txEl>
                                              <p:pRg st="9" end="9"/>
                                            </p:txEl>
                                          </p:spTgt>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67587">
                                            <p:txEl>
                                              <p:pRg st="10" end="10"/>
                                            </p:txEl>
                                          </p:spTgt>
                                        </p:tgtEl>
                                        <p:attrNameLst>
                                          <p:attrName>style.visibility</p:attrName>
                                        </p:attrNameLst>
                                      </p:cBhvr>
                                      <p:to>
                                        <p:strVal val="visible"/>
                                      </p:to>
                                    </p:set>
                                    <p:animEffect transition="in" filter="barn(inVertical)">
                                      <p:cBhvr>
                                        <p:cTn id="53" dur="1250"/>
                                        <p:tgtEl>
                                          <p:spTgt spid="67587">
                                            <p:txEl>
                                              <p:pRg st="10" end="10"/>
                                            </p:txEl>
                                          </p:spTgt>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67587">
                                            <p:txEl>
                                              <p:pRg st="11" end="11"/>
                                            </p:txEl>
                                          </p:spTgt>
                                        </p:tgtEl>
                                        <p:attrNameLst>
                                          <p:attrName>style.visibility</p:attrName>
                                        </p:attrNameLst>
                                      </p:cBhvr>
                                      <p:to>
                                        <p:strVal val="visible"/>
                                      </p:to>
                                    </p:set>
                                    <p:animEffect transition="in" filter="barn(inVertical)">
                                      <p:cBhvr>
                                        <p:cTn id="56" dur="1250"/>
                                        <p:tgtEl>
                                          <p:spTgt spid="67587">
                                            <p:txEl>
                                              <p:pRg st="11" end="11"/>
                                            </p:txEl>
                                          </p:spTgt>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67587">
                                            <p:txEl>
                                              <p:pRg st="12" end="12"/>
                                            </p:txEl>
                                          </p:spTgt>
                                        </p:tgtEl>
                                        <p:attrNameLst>
                                          <p:attrName>style.visibility</p:attrName>
                                        </p:attrNameLst>
                                      </p:cBhvr>
                                      <p:to>
                                        <p:strVal val="visible"/>
                                      </p:to>
                                    </p:set>
                                    <p:animEffect transition="in" filter="barn(inVertical)">
                                      <p:cBhvr>
                                        <p:cTn id="59" dur="1250"/>
                                        <p:tgtEl>
                                          <p:spTgt spid="67587">
                                            <p:txEl>
                                              <p:pRg st="12" end="12"/>
                                            </p:txEl>
                                          </p:spTgt>
                                        </p:tgtEl>
                                      </p:cBhvr>
                                    </p:animEffect>
                                  </p:childTnLst>
                                </p:cTn>
                              </p:par>
                              <p:par>
                                <p:cTn id="60" presetID="12" presetClass="entr" presetSubtype="4" fill="hold" grpId="1" nodeType="withEffect">
                                  <p:stCondLst>
                                    <p:cond delay="0"/>
                                  </p:stCondLst>
                                  <p:childTnLst>
                                    <p:set>
                                      <p:cBhvr>
                                        <p:cTn id="61" dur="1" fill="hold">
                                          <p:stCondLst>
                                            <p:cond delay="0"/>
                                          </p:stCondLst>
                                        </p:cTn>
                                        <p:tgtEl>
                                          <p:spTgt spid="67586"/>
                                        </p:tgtEl>
                                        <p:attrNameLst>
                                          <p:attrName>style.visibility</p:attrName>
                                        </p:attrNameLst>
                                      </p:cBhvr>
                                      <p:to>
                                        <p:strVal val="visible"/>
                                      </p:to>
                                    </p:set>
                                    <p:anim calcmode="lin" valueType="num">
                                      <p:cBhvr additive="base">
                                        <p:cTn id="62" dur="1250"/>
                                        <p:tgtEl>
                                          <p:spTgt spid="67586"/>
                                        </p:tgtEl>
                                        <p:attrNameLst>
                                          <p:attrName>ppt_y</p:attrName>
                                        </p:attrNameLst>
                                      </p:cBhvr>
                                      <p:tavLst>
                                        <p:tav tm="0">
                                          <p:val>
                                            <p:strVal val="#ppt_y+#ppt_h*1.125000"/>
                                          </p:val>
                                        </p:tav>
                                        <p:tav tm="100000">
                                          <p:val>
                                            <p:strVal val="#ppt_y"/>
                                          </p:val>
                                        </p:tav>
                                      </p:tavLst>
                                    </p:anim>
                                    <p:animEffect transition="in" filter="wipe(up)">
                                      <p:cBhvr>
                                        <p:cTn id="63" dur="1250"/>
                                        <p:tgtEl>
                                          <p:spTgt spid="67586"/>
                                        </p:tgtEl>
                                      </p:cBhvr>
                                    </p:animEffect>
                                  </p:childTnLst>
                                </p:cTn>
                              </p:par>
                              <p:par>
                                <p:cTn id="64" presetID="8" presetClass="entr" presetSubtype="16" fill="hold" grpId="1" nodeType="withEffect">
                                  <p:stCondLst>
                                    <p:cond delay="0"/>
                                  </p:stCondLst>
                                  <p:childTnLst>
                                    <p:set>
                                      <p:cBhvr>
                                        <p:cTn id="65" dur="1" fill="hold">
                                          <p:stCondLst>
                                            <p:cond delay="0"/>
                                          </p:stCondLst>
                                        </p:cTn>
                                        <p:tgtEl>
                                          <p:spTgt spid="67587">
                                            <p:bg/>
                                          </p:spTgt>
                                        </p:tgtEl>
                                        <p:attrNameLst>
                                          <p:attrName>style.visibility</p:attrName>
                                        </p:attrNameLst>
                                      </p:cBhvr>
                                      <p:to>
                                        <p:strVal val="visible"/>
                                      </p:to>
                                    </p:set>
                                    <p:animEffect transition="in" filter="diamond(in)">
                                      <p:cBhvr>
                                        <p:cTn id="66" dur="1250"/>
                                        <p:tgtEl>
                                          <p:spTgt spid="67587">
                                            <p:bg/>
                                          </p:spTgt>
                                        </p:tgtEl>
                                      </p:cBhvr>
                                    </p:animEffect>
                                  </p:childTnLst>
                                </p:cTn>
                              </p:par>
                              <p:par>
                                <p:cTn id="67" presetID="8" presetClass="entr" presetSubtype="16" fill="hold" grpId="1" nodeType="withEffect">
                                  <p:stCondLst>
                                    <p:cond delay="0"/>
                                  </p:stCondLst>
                                  <p:childTnLst>
                                    <p:set>
                                      <p:cBhvr>
                                        <p:cTn id="68" dur="1" fill="hold">
                                          <p:stCondLst>
                                            <p:cond delay="0"/>
                                          </p:stCondLst>
                                        </p:cTn>
                                        <p:tgtEl>
                                          <p:spTgt spid="67587">
                                            <p:txEl>
                                              <p:pRg st="1" end="1"/>
                                            </p:txEl>
                                          </p:spTgt>
                                        </p:tgtEl>
                                        <p:attrNameLst>
                                          <p:attrName>style.visibility</p:attrName>
                                        </p:attrNameLst>
                                      </p:cBhvr>
                                      <p:to>
                                        <p:strVal val="visible"/>
                                      </p:to>
                                    </p:set>
                                    <p:animEffect transition="in" filter="diamond(in)">
                                      <p:cBhvr>
                                        <p:cTn id="69" dur="1250"/>
                                        <p:tgtEl>
                                          <p:spTgt spid="67587">
                                            <p:txEl>
                                              <p:pRg st="1" end="1"/>
                                            </p:txEl>
                                          </p:spTgt>
                                        </p:tgtEl>
                                      </p:cBhvr>
                                    </p:animEffect>
                                  </p:childTnLst>
                                </p:cTn>
                              </p:par>
                              <p:par>
                                <p:cTn id="70" presetID="8" presetClass="entr" presetSubtype="16" fill="hold" grpId="1" nodeType="withEffect">
                                  <p:stCondLst>
                                    <p:cond delay="0"/>
                                  </p:stCondLst>
                                  <p:childTnLst>
                                    <p:set>
                                      <p:cBhvr>
                                        <p:cTn id="71" dur="1" fill="hold">
                                          <p:stCondLst>
                                            <p:cond delay="0"/>
                                          </p:stCondLst>
                                        </p:cTn>
                                        <p:tgtEl>
                                          <p:spTgt spid="67587">
                                            <p:txEl>
                                              <p:pRg st="2" end="2"/>
                                            </p:txEl>
                                          </p:spTgt>
                                        </p:tgtEl>
                                        <p:attrNameLst>
                                          <p:attrName>style.visibility</p:attrName>
                                        </p:attrNameLst>
                                      </p:cBhvr>
                                      <p:to>
                                        <p:strVal val="visible"/>
                                      </p:to>
                                    </p:set>
                                    <p:animEffect transition="in" filter="diamond(in)">
                                      <p:cBhvr>
                                        <p:cTn id="72" dur="1250"/>
                                        <p:tgtEl>
                                          <p:spTgt spid="67587">
                                            <p:txEl>
                                              <p:pRg st="2" end="2"/>
                                            </p:txEl>
                                          </p:spTgt>
                                        </p:tgtEl>
                                      </p:cBhvr>
                                    </p:animEffect>
                                  </p:childTnLst>
                                </p:cTn>
                              </p:par>
                              <p:par>
                                <p:cTn id="73" presetID="8" presetClass="entr" presetSubtype="16" fill="hold" grpId="1" nodeType="withEffect">
                                  <p:stCondLst>
                                    <p:cond delay="0"/>
                                  </p:stCondLst>
                                  <p:childTnLst>
                                    <p:set>
                                      <p:cBhvr>
                                        <p:cTn id="74" dur="1" fill="hold">
                                          <p:stCondLst>
                                            <p:cond delay="0"/>
                                          </p:stCondLst>
                                        </p:cTn>
                                        <p:tgtEl>
                                          <p:spTgt spid="67587">
                                            <p:txEl>
                                              <p:pRg st="3" end="3"/>
                                            </p:txEl>
                                          </p:spTgt>
                                        </p:tgtEl>
                                        <p:attrNameLst>
                                          <p:attrName>style.visibility</p:attrName>
                                        </p:attrNameLst>
                                      </p:cBhvr>
                                      <p:to>
                                        <p:strVal val="visible"/>
                                      </p:to>
                                    </p:set>
                                    <p:animEffect transition="in" filter="diamond(in)">
                                      <p:cBhvr>
                                        <p:cTn id="75" dur="1250"/>
                                        <p:tgtEl>
                                          <p:spTgt spid="67587">
                                            <p:txEl>
                                              <p:pRg st="3" end="3"/>
                                            </p:txEl>
                                          </p:spTgt>
                                        </p:tgtEl>
                                      </p:cBhvr>
                                    </p:animEffect>
                                  </p:childTnLst>
                                </p:cTn>
                              </p:par>
                              <p:par>
                                <p:cTn id="76" presetID="8" presetClass="entr" presetSubtype="16" fill="hold" grpId="1" nodeType="withEffect">
                                  <p:stCondLst>
                                    <p:cond delay="0"/>
                                  </p:stCondLst>
                                  <p:childTnLst>
                                    <p:set>
                                      <p:cBhvr>
                                        <p:cTn id="77" dur="1" fill="hold">
                                          <p:stCondLst>
                                            <p:cond delay="0"/>
                                          </p:stCondLst>
                                        </p:cTn>
                                        <p:tgtEl>
                                          <p:spTgt spid="67587">
                                            <p:txEl>
                                              <p:pRg st="4" end="4"/>
                                            </p:txEl>
                                          </p:spTgt>
                                        </p:tgtEl>
                                        <p:attrNameLst>
                                          <p:attrName>style.visibility</p:attrName>
                                        </p:attrNameLst>
                                      </p:cBhvr>
                                      <p:to>
                                        <p:strVal val="visible"/>
                                      </p:to>
                                    </p:set>
                                    <p:animEffect transition="in" filter="diamond(in)">
                                      <p:cBhvr>
                                        <p:cTn id="78" dur="1250"/>
                                        <p:tgtEl>
                                          <p:spTgt spid="67587">
                                            <p:txEl>
                                              <p:pRg st="4" end="4"/>
                                            </p:txEl>
                                          </p:spTgt>
                                        </p:tgtEl>
                                      </p:cBhvr>
                                    </p:animEffect>
                                  </p:childTnLst>
                                </p:cTn>
                              </p:par>
                              <p:par>
                                <p:cTn id="79" presetID="8" presetClass="entr" presetSubtype="16" fill="hold" grpId="1" nodeType="withEffect">
                                  <p:stCondLst>
                                    <p:cond delay="0"/>
                                  </p:stCondLst>
                                  <p:childTnLst>
                                    <p:set>
                                      <p:cBhvr>
                                        <p:cTn id="80" dur="1" fill="hold">
                                          <p:stCondLst>
                                            <p:cond delay="0"/>
                                          </p:stCondLst>
                                        </p:cTn>
                                        <p:tgtEl>
                                          <p:spTgt spid="67587">
                                            <p:txEl>
                                              <p:pRg st="5" end="5"/>
                                            </p:txEl>
                                          </p:spTgt>
                                        </p:tgtEl>
                                        <p:attrNameLst>
                                          <p:attrName>style.visibility</p:attrName>
                                        </p:attrNameLst>
                                      </p:cBhvr>
                                      <p:to>
                                        <p:strVal val="visible"/>
                                      </p:to>
                                    </p:set>
                                    <p:animEffect transition="in" filter="diamond(in)">
                                      <p:cBhvr>
                                        <p:cTn id="81" dur="1250"/>
                                        <p:tgtEl>
                                          <p:spTgt spid="67587">
                                            <p:txEl>
                                              <p:pRg st="5" end="5"/>
                                            </p:txEl>
                                          </p:spTgt>
                                        </p:tgtEl>
                                      </p:cBhvr>
                                    </p:animEffect>
                                  </p:childTnLst>
                                </p:cTn>
                              </p:par>
                              <p:par>
                                <p:cTn id="82" presetID="8" presetClass="entr" presetSubtype="16" fill="hold" grpId="1" nodeType="withEffect">
                                  <p:stCondLst>
                                    <p:cond delay="0"/>
                                  </p:stCondLst>
                                  <p:childTnLst>
                                    <p:set>
                                      <p:cBhvr>
                                        <p:cTn id="83" dur="1" fill="hold">
                                          <p:stCondLst>
                                            <p:cond delay="0"/>
                                          </p:stCondLst>
                                        </p:cTn>
                                        <p:tgtEl>
                                          <p:spTgt spid="67587">
                                            <p:txEl>
                                              <p:pRg st="6" end="6"/>
                                            </p:txEl>
                                          </p:spTgt>
                                        </p:tgtEl>
                                        <p:attrNameLst>
                                          <p:attrName>style.visibility</p:attrName>
                                        </p:attrNameLst>
                                      </p:cBhvr>
                                      <p:to>
                                        <p:strVal val="visible"/>
                                      </p:to>
                                    </p:set>
                                    <p:animEffect transition="in" filter="diamond(in)">
                                      <p:cBhvr>
                                        <p:cTn id="84" dur="1250"/>
                                        <p:tgtEl>
                                          <p:spTgt spid="67587">
                                            <p:txEl>
                                              <p:pRg st="6" end="6"/>
                                            </p:txEl>
                                          </p:spTgt>
                                        </p:tgtEl>
                                      </p:cBhvr>
                                    </p:animEffect>
                                  </p:childTnLst>
                                </p:cTn>
                              </p:par>
                              <p:par>
                                <p:cTn id="85" presetID="8" presetClass="entr" presetSubtype="16" fill="hold" grpId="1" nodeType="withEffect">
                                  <p:stCondLst>
                                    <p:cond delay="0"/>
                                  </p:stCondLst>
                                  <p:childTnLst>
                                    <p:set>
                                      <p:cBhvr>
                                        <p:cTn id="86" dur="1" fill="hold">
                                          <p:stCondLst>
                                            <p:cond delay="0"/>
                                          </p:stCondLst>
                                        </p:cTn>
                                        <p:tgtEl>
                                          <p:spTgt spid="67587">
                                            <p:txEl>
                                              <p:pRg st="7" end="7"/>
                                            </p:txEl>
                                          </p:spTgt>
                                        </p:tgtEl>
                                        <p:attrNameLst>
                                          <p:attrName>style.visibility</p:attrName>
                                        </p:attrNameLst>
                                      </p:cBhvr>
                                      <p:to>
                                        <p:strVal val="visible"/>
                                      </p:to>
                                    </p:set>
                                    <p:animEffect transition="in" filter="diamond(in)">
                                      <p:cBhvr>
                                        <p:cTn id="87" dur="1250"/>
                                        <p:tgtEl>
                                          <p:spTgt spid="67587">
                                            <p:txEl>
                                              <p:pRg st="7" end="7"/>
                                            </p:txEl>
                                          </p:spTgt>
                                        </p:tgtEl>
                                      </p:cBhvr>
                                    </p:animEffect>
                                  </p:childTnLst>
                                </p:cTn>
                              </p:par>
                              <p:par>
                                <p:cTn id="88" presetID="8" presetClass="entr" presetSubtype="16" fill="hold" grpId="1" nodeType="withEffect">
                                  <p:stCondLst>
                                    <p:cond delay="0"/>
                                  </p:stCondLst>
                                  <p:childTnLst>
                                    <p:set>
                                      <p:cBhvr>
                                        <p:cTn id="89" dur="1" fill="hold">
                                          <p:stCondLst>
                                            <p:cond delay="0"/>
                                          </p:stCondLst>
                                        </p:cTn>
                                        <p:tgtEl>
                                          <p:spTgt spid="67587">
                                            <p:txEl>
                                              <p:pRg st="8" end="8"/>
                                            </p:txEl>
                                          </p:spTgt>
                                        </p:tgtEl>
                                        <p:attrNameLst>
                                          <p:attrName>style.visibility</p:attrName>
                                        </p:attrNameLst>
                                      </p:cBhvr>
                                      <p:to>
                                        <p:strVal val="visible"/>
                                      </p:to>
                                    </p:set>
                                    <p:animEffect transition="in" filter="diamond(in)">
                                      <p:cBhvr>
                                        <p:cTn id="90" dur="1250"/>
                                        <p:tgtEl>
                                          <p:spTgt spid="67587">
                                            <p:txEl>
                                              <p:pRg st="8" end="8"/>
                                            </p:txEl>
                                          </p:spTgt>
                                        </p:tgtEl>
                                      </p:cBhvr>
                                    </p:animEffect>
                                  </p:childTnLst>
                                </p:cTn>
                              </p:par>
                              <p:par>
                                <p:cTn id="91" presetID="8" presetClass="entr" presetSubtype="16" fill="hold" grpId="1" nodeType="withEffect">
                                  <p:stCondLst>
                                    <p:cond delay="0"/>
                                  </p:stCondLst>
                                  <p:childTnLst>
                                    <p:set>
                                      <p:cBhvr>
                                        <p:cTn id="92" dur="1" fill="hold">
                                          <p:stCondLst>
                                            <p:cond delay="0"/>
                                          </p:stCondLst>
                                        </p:cTn>
                                        <p:tgtEl>
                                          <p:spTgt spid="67587">
                                            <p:txEl>
                                              <p:pRg st="9" end="9"/>
                                            </p:txEl>
                                          </p:spTgt>
                                        </p:tgtEl>
                                        <p:attrNameLst>
                                          <p:attrName>style.visibility</p:attrName>
                                        </p:attrNameLst>
                                      </p:cBhvr>
                                      <p:to>
                                        <p:strVal val="visible"/>
                                      </p:to>
                                    </p:set>
                                    <p:animEffect transition="in" filter="diamond(in)">
                                      <p:cBhvr>
                                        <p:cTn id="93" dur="1250"/>
                                        <p:tgtEl>
                                          <p:spTgt spid="67587">
                                            <p:txEl>
                                              <p:pRg st="9" end="9"/>
                                            </p:txEl>
                                          </p:spTgt>
                                        </p:tgtEl>
                                      </p:cBhvr>
                                    </p:animEffect>
                                  </p:childTnLst>
                                </p:cTn>
                              </p:par>
                              <p:par>
                                <p:cTn id="94" presetID="8" presetClass="entr" presetSubtype="16" fill="hold" grpId="1" nodeType="withEffect">
                                  <p:stCondLst>
                                    <p:cond delay="0"/>
                                  </p:stCondLst>
                                  <p:childTnLst>
                                    <p:set>
                                      <p:cBhvr>
                                        <p:cTn id="95" dur="1" fill="hold">
                                          <p:stCondLst>
                                            <p:cond delay="0"/>
                                          </p:stCondLst>
                                        </p:cTn>
                                        <p:tgtEl>
                                          <p:spTgt spid="67587">
                                            <p:txEl>
                                              <p:pRg st="10" end="10"/>
                                            </p:txEl>
                                          </p:spTgt>
                                        </p:tgtEl>
                                        <p:attrNameLst>
                                          <p:attrName>style.visibility</p:attrName>
                                        </p:attrNameLst>
                                      </p:cBhvr>
                                      <p:to>
                                        <p:strVal val="visible"/>
                                      </p:to>
                                    </p:set>
                                    <p:animEffect transition="in" filter="diamond(in)">
                                      <p:cBhvr>
                                        <p:cTn id="96" dur="1250"/>
                                        <p:tgtEl>
                                          <p:spTgt spid="67587">
                                            <p:txEl>
                                              <p:pRg st="10" end="10"/>
                                            </p:txEl>
                                          </p:spTgt>
                                        </p:tgtEl>
                                      </p:cBhvr>
                                    </p:animEffect>
                                  </p:childTnLst>
                                </p:cTn>
                              </p:par>
                              <p:par>
                                <p:cTn id="97" presetID="8" presetClass="entr" presetSubtype="16" fill="hold" grpId="1" nodeType="withEffect">
                                  <p:stCondLst>
                                    <p:cond delay="0"/>
                                  </p:stCondLst>
                                  <p:childTnLst>
                                    <p:set>
                                      <p:cBhvr>
                                        <p:cTn id="98" dur="1" fill="hold">
                                          <p:stCondLst>
                                            <p:cond delay="0"/>
                                          </p:stCondLst>
                                        </p:cTn>
                                        <p:tgtEl>
                                          <p:spTgt spid="67587">
                                            <p:txEl>
                                              <p:pRg st="11" end="11"/>
                                            </p:txEl>
                                          </p:spTgt>
                                        </p:tgtEl>
                                        <p:attrNameLst>
                                          <p:attrName>style.visibility</p:attrName>
                                        </p:attrNameLst>
                                      </p:cBhvr>
                                      <p:to>
                                        <p:strVal val="visible"/>
                                      </p:to>
                                    </p:set>
                                    <p:animEffect transition="in" filter="diamond(in)">
                                      <p:cBhvr>
                                        <p:cTn id="99" dur="1250"/>
                                        <p:tgtEl>
                                          <p:spTgt spid="67587">
                                            <p:txEl>
                                              <p:pRg st="11" end="11"/>
                                            </p:txEl>
                                          </p:spTgt>
                                        </p:tgtEl>
                                      </p:cBhvr>
                                    </p:animEffect>
                                  </p:childTnLst>
                                </p:cTn>
                              </p:par>
                              <p:par>
                                <p:cTn id="100" presetID="8" presetClass="entr" presetSubtype="16" fill="hold" grpId="1" nodeType="withEffect">
                                  <p:stCondLst>
                                    <p:cond delay="0"/>
                                  </p:stCondLst>
                                  <p:childTnLst>
                                    <p:set>
                                      <p:cBhvr>
                                        <p:cTn id="101" dur="1" fill="hold">
                                          <p:stCondLst>
                                            <p:cond delay="0"/>
                                          </p:stCondLst>
                                        </p:cTn>
                                        <p:tgtEl>
                                          <p:spTgt spid="67587">
                                            <p:txEl>
                                              <p:pRg st="12" end="12"/>
                                            </p:txEl>
                                          </p:spTgt>
                                        </p:tgtEl>
                                        <p:attrNameLst>
                                          <p:attrName>style.visibility</p:attrName>
                                        </p:attrNameLst>
                                      </p:cBhvr>
                                      <p:to>
                                        <p:strVal val="visible"/>
                                      </p:to>
                                    </p:set>
                                    <p:animEffect transition="in" filter="diamond(in)">
                                      <p:cBhvr>
                                        <p:cTn id="102" dur="1250"/>
                                        <p:tgtEl>
                                          <p:spTgt spid="6758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animBg="1"/>
      <p:bldP spid="67586" grpId="1" animBg="1"/>
      <p:bldP spid="67587" grpId="0" build="allAtOnce" animBg="1"/>
      <p:bldP spid="67587" grpId="1" build="allAtOnce"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1"/>
          <p:cNvSpPr>
            <a:spLocks noGrp="1"/>
          </p:cNvSpPr>
          <p:nvPr>
            <p:ph type="title"/>
          </p:nvPr>
        </p:nvSpPr>
        <p:spPr>
          <a:xfrm>
            <a:off x="630238" y="0"/>
            <a:ext cx="10988675" cy="1054100"/>
          </a:xfrm>
          <a:solidFill>
            <a:schemeClr val="accent2">
              <a:lumMod val="20000"/>
              <a:lumOff val="80000"/>
            </a:schemeClr>
          </a:solidFill>
          <a:ln w="38100">
            <a:solidFill>
              <a:srgbClr val="993366"/>
            </a:solidFill>
          </a:ln>
        </p:spPr>
        <p:txBody>
          <a:bodyPr/>
          <a:lstStyle/>
          <a:p>
            <a:pPr>
              <a:defRPr/>
            </a:pPr>
            <a:r>
              <a:rPr lang="en-US" altLang="ru-RU" b="1" dirty="0" smtClean="0">
                <a:solidFill>
                  <a:srgbClr val="2F5597"/>
                </a:solidFill>
              </a:rPr>
              <a:t>            </a:t>
            </a:r>
            <a:r>
              <a:rPr lang="ru-RU" altLang="ru-RU" b="1" dirty="0" smtClean="0">
                <a:solidFill>
                  <a:srgbClr val="2F5597"/>
                </a:solidFill>
                <a:latin typeface="Arial" panose="020B0604020202020204" pitchFamily="34" charset="0"/>
              </a:rPr>
              <a:t>      </a:t>
            </a:r>
            <a:r>
              <a:rPr lang="en-US" altLang="ru-RU" b="1" dirty="0" smtClean="0">
                <a:solidFill>
                  <a:srgbClr val="2F5597"/>
                </a:solidFill>
                <a:latin typeface="Arial" panose="020B0604020202020204" pitchFamily="34" charset="0"/>
              </a:rPr>
              <a:t> </a:t>
            </a:r>
            <a:r>
              <a:rPr lang="ru-RU" altLang="ru-RU" sz="3600" b="1" dirty="0" smtClean="0">
                <a:solidFill>
                  <a:srgbClr val="2F5597"/>
                </a:solidFill>
              </a:rPr>
              <a:t>Химические свойства воды</a:t>
            </a:r>
            <a:r>
              <a:rPr lang="ru-RU" altLang="ru-RU" b="1" dirty="0" smtClean="0">
                <a:solidFill>
                  <a:srgbClr val="2F5597"/>
                </a:solidFill>
                <a:latin typeface="Arial" panose="020B0604020202020204" pitchFamily="34" charset="0"/>
              </a:rPr>
              <a:t/>
            </a:r>
            <a:br>
              <a:rPr lang="ru-RU" altLang="ru-RU" b="1" dirty="0" smtClean="0">
                <a:solidFill>
                  <a:srgbClr val="2F5597"/>
                </a:solidFill>
                <a:latin typeface="Arial" panose="020B0604020202020204" pitchFamily="34" charset="0"/>
              </a:rPr>
            </a:br>
            <a:r>
              <a:rPr lang="ru-RU" altLang="ru-RU" sz="2800" b="1" dirty="0" smtClean="0"/>
              <a:t> </a:t>
            </a:r>
            <a:r>
              <a:rPr lang="ru-RU" altLang="ru-RU" sz="2800" b="1" dirty="0" smtClean="0">
                <a:latin typeface="Arial" panose="020B0604020202020204" pitchFamily="34" charset="0"/>
              </a:rPr>
              <a:t>                 </a:t>
            </a:r>
            <a:r>
              <a:rPr lang="en-US" altLang="ru-RU" sz="2800" b="1" dirty="0" smtClean="0">
                <a:latin typeface="Arial" panose="020B0604020202020204" pitchFamily="34" charset="0"/>
              </a:rPr>
              <a:t> </a:t>
            </a:r>
            <a:r>
              <a:rPr lang="ru-RU" altLang="ru-RU" sz="2800" b="1" dirty="0" smtClean="0">
                <a:latin typeface="Arial" panose="020B0604020202020204" pitchFamily="34" charset="0"/>
              </a:rPr>
              <a:t>        </a:t>
            </a:r>
            <a:r>
              <a:rPr lang="en-US" altLang="ru-RU" sz="2800" b="1" dirty="0" smtClean="0">
                <a:solidFill>
                  <a:srgbClr val="9E2257"/>
                </a:solidFill>
              </a:rPr>
              <a:t>III. </a:t>
            </a:r>
            <a:r>
              <a:rPr lang="ru-RU" altLang="ru-RU" sz="2800" b="1" dirty="0" smtClean="0">
                <a:solidFill>
                  <a:srgbClr val="9E2257"/>
                </a:solidFill>
              </a:rPr>
              <a:t>Отношение к оксидам металлов</a:t>
            </a:r>
            <a:r>
              <a:rPr lang="en-US" altLang="ru-RU" sz="2800" b="1" dirty="0" smtClean="0"/>
              <a:t> </a:t>
            </a:r>
            <a:endParaRPr lang="ru-RU" altLang="ru-RU" sz="2800" b="1" dirty="0" smtClean="0"/>
          </a:p>
        </p:txBody>
      </p:sp>
      <p:sp>
        <p:nvSpPr>
          <p:cNvPr id="68611" name="Rectangle 5"/>
          <p:cNvSpPr>
            <a:spLocks noChangeArrowheads="1"/>
          </p:cNvSpPr>
          <p:nvPr/>
        </p:nvSpPr>
        <p:spPr bwMode="auto">
          <a:xfrm>
            <a:off x="630238" y="1138238"/>
            <a:ext cx="11074400" cy="6001643"/>
          </a:xfrm>
          <a:prstGeom prst="rect">
            <a:avLst/>
          </a:prstGeom>
          <a:solidFill>
            <a:schemeClr val="accent6">
              <a:lumMod val="20000"/>
              <a:lumOff val="80000"/>
            </a:schemeClr>
          </a:solidFill>
          <a:ln>
            <a:solidFill>
              <a:srgbClr val="99FFCC"/>
            </a:solidFill>
          </a:ln>
          <a:effectLst/>
          <a:extLst/>
        </p:spPr>
        <p:txBody>
          <a:bodyPr wrap="square">
            <a:spAutoFit/>
          </a:bodyPr>
          <a:lstStyle>
            <a:lvl1pPr marL="508000" indent="-508000">
              <a:defRPr sz="2000" b="1">
                <a:solidFill>
                  <a:schemeClr val="tx1"/>
                </a:solidFill>
                <a:latin typeface="Calibri" panose="020F0502020204030204" pitchFamily="34" charset="0"/>
              </a:defRPr>
            </a:lvl1pPr>
            <a:lvl2pPr marL="965200" indent="-508000">
              <a:defRPr sz="2000" b="1">
                <a:solidFill>
                  <a:schemeClr val="tx1"/>
                </a:solidFill>
                <a:latin typeface="Calibri" panose="020F0502020204030204" pitchFamily="34" charset="0"/>
              </a:defRPr>
            </a:lvl2pPr>
            <a:lvl3pPr marL="1422400" indent="-508000">
              <a:defRPr sz="2000" b="1">
                <a:solidFill>
                  <a:schemeClr val="tx1"/>
                </a:solidFill>
                <a:latin typeface="Calibri" panose="020F0502020204030204" pitchFamily="34" charset="0"/>
              </a:defRPr>
            </a:lvl3pPr>
            <a:lvl4pPr marL="1879600" indent="-508000">
              <a:defRPr sz="2000" b="1">
                <a:solidFill>
                  <a:schemeClr val="tx1"/>
                </a:solidFill>
                <a:latin typeface="Calibri" panose="020F0502020204030204" pitchFamily="34" charset="0"/>
              </a:defRPr>
            </a:lvl4pPr>
            <a:lvl5pPr marL="2336800" indent="-508000">
              <a:defRPr sz="2000" b="1">
                <a:solidFill>
                  <a:schemeClr val="tx1"/>
                </a:solidFill>
                <a:latin typeface="Calibri" panose="020F0502020204030204" pitchFamily="34" charset="0"/>
              </a:defRPr>
            </a:lvl5pPr>
            <a:lvl6pPr marL="2794000" indent="-508000" eaLnBrk="0" fontAlgn="base" hangingPunct="0">
              <a:spcBef>
                <a:spcPct val="0"/>
              </a:spcBef>
              <a:spcAft>
                <a:spcPct val="0"/>
              </a:spcAft>
              <a:defRPr sz="2000" b="1">
                <a:solidFill>
                  <a:schemeClr val="tx1"/>
                </a:solidFill>
                <a:latin typeface="Calibri" panose="020F0502020204030204" pitchFamily="34" charset="0"/>
              </a:defRPr>
            </a:lvl6pPr>
            <a:lvl7pPr marL="3251200" indent="-508000" eaLnBrk="0" fontAlgn="base" hangingPunct="0">
              <a:spcBef>
                <a:spcPct val="0"/>
              </a:spcBef>
              <a:spcAft>
                <a:spcPct val="0"/>
              </a:spcAft>
              <a:defRPr sz="2000" b="1">
                <a:solidFill>
                  <a:schemeClr val="tx1"/>
                </a:solidFill>
                <a:latin typeface="Calibri" panose="020F0502020204030204" pitchFamily="34" charset="0"/>
              </a:defRPr>
            </a:lvl7pPr>
            <a:lvl8pPr marL="3708400" indent="-508000" eaLnBrk="0" fontAlgn="base" hangingPunct="0">
              <a:spcBef>
                <a:spcPct val="0"/>
              </a:spcBef>
              <a:spcAft>
                <a:spcPct val="0"/>
              </a:spcAft>
              <a:defRPr sz="2000" b="1">
                <a:solidFill>
                  <a:schemeClr val="tx1"/>
                </a:solidFill>
                <a:latin typeface="Calibri" panose="020F0502020204030204" pitchFamily="34" charset="0"/>
              </a:defRPr>
            </a:lvl8pPr>
            <a:lvl9pPr marL="4165600" indent="-508000" eaLnBrk="0" fontAlgn="base" hangingPunct="0">
              <a:spcBef>
                <a:spcPct val="0"/>
              </a:spcBef>
              <a:spcAft>
                <a:spcPct val="0"/>
              </a:spcAft>
              <a:defRPr sz="2000" b="1">
                <a:solidFill>
                  <a:schemeClr val="tx1"/>
                </a:solidFill>
                <a:latin typeface="Calibri" panose="020F0502020204030204" pitchFamily="34" charset="0"/>
              </a:defRPr>
            </a:lvl9pPr>
          </a:lstStyle>
          <a:p>
            <a:pPr algn="ctr">
              <a:defRPr/>
            </a:pPr>
            <a:r>
              <a:rPr lang="ru-RU" altLang="ru-RU" sz="2400" b="0" dirty="0" smtClean="0">
                <a:latin typeface="+mn-lt"/>
              </a:rPr>
              <a:t> </a:t>
            </a:r>
            <a:r>
              <a:rPr lang="en-US" altLang="ru-RU" sz="2400" b="0" dirty="0" smtClean="0">
                <a:latin typeface="+mn-lt"/>
              </a:rPr>
              <a:t>1</a:t>
            </a:r>
            <a:r>
              <a:rPr lang="ru-RU" altLang="ru-RU" sz="2400" b="0" dirty="0">
                <a:latin typeface="+mn-lt"/>
              </a:rPr>
              <a:t>) </a:t>
            </a:r>
            <a:r>
              <a:rPr lang="ru-RU" altLang="ru-RU" sz="2400" b="0" dirty="0" smtClean="0">
                <a:latin typeface="+mn-lt"/>
              </a:rPr>
              <a:t>Из основных оксидов вода </a:t>
            </a:r>
            <a:r>
              <a:rPr lang="ru-RU" altLang="ru-RU" sz="2400" dirty="0" smtClean="0">
                <a:solidFill>
                  <a:srgbClr val="C00000"/>
                </a:solidFill>
                <a:latin typeface="+mn-lt"/>
              </a:rPr>
              <a:t>реагирует</a:t>
            </a:r>
            <a:r>
              <a:rPr lang="ru-RU" altLang="ru-RU" sz="2400" b="0" dirty="0" smtClean="0">
                <a:latin typeface="+mn-lt"/>
              </a:rPr>
              <a:t> только с оксидами </a:t>
            </a:r>
            <a:r>
              <a:rPr lang="ru-RU" altLang="ru-RU" sz="2400" b="0" dirty="0">
                <a:latin typeface="+mn-lt"/>
              </a:rPr>
              <a:t>активных </a:t>
            </a:r>
            <a:r>
              <a:rPr lang="ru-RU" altLang="ru-RU" sz="2400" b="0" dirty="0" smtClean="0">
                <a:latin typeface="+mn-lt"/>
              </a:rPr>
              <a:t>металлов</a:t>
            </a:r>
            <a:r>
              <a:rPr lang="en-US" altLang="ru-RU" sz="2400" b="0" dirty="0" smtClean="0">
                <a:latin typeface="+mn-lt"/>
              </a:rPr>
              <a:t>.</a:t>
            </a:r>
            <a:br>
              <a:rPr lang="en-US" altLang="ru-RU" sz="2400" b="0" dirty="0" smtClean="0">
                <a:latin typeface="+mn-lt"/>
              </a:rPr>
            </a:br>
            <a:r>
              <a:rPr lang="en-US" altLang="ru-RU" sz="2400" b="0" dirty="0" smtClean="0">
                <a:latin typeface="+mn-lt"/>
              </a:rPr>
              <a:t>    </a:t>
            </a:r>
            <a:r>
              <a:rPr lang="ru-RU" altLang="ru-RU" sz="2400" b="0" dirty="0" smtClean="0">
                <a:latin typeface="+mn-lt"/>
              </a:rPr>
              <a:t>   При </a:t>
            </a:r>
            <a:r>
              <a:rPr lang="ru-RU" altLang="ru-RU" sz="2400" b="0" dirty="0">
                <a:latin typeface="+mn-lt"/>
              </a:rPr>
              <a:t>этом </a:t>
            </a:r>
            <a:r>
              <a:rPr lang="ru-RU" altLang="ru-RU" sz="2400" b="0" dirty="0" smtClean="0">
                <a:latin typeface="+mn-lt"/>
              </a:rPr>
              <a:t>образуются гидроксиды металлов - основания</a:t>
            </a:r>
            <a:r>
              <a:rPr lang="en-US" altLang="ru-RU" sz="2400" b="0" dirty="0" smtClean="0">
                <a:latin typeface="+mn-lt"/>
              </a:rPr>
              <a:t>,  </a:t>
            </a:r>
            <a:r>
              <a:rPr lang="ru-RU" altLang="ru-RU" sz="2400" b="0" dirty="0" smtClean="0">
                <a:latin typeface="+mn-lt"/>
              </a:rPr>
              <a:t>которые растворимы</a:t>
            </a:r>
            <a:r>
              <a:rPr lang="en-US" altLang="ru-RU" sz="2400" b="0" dirty="0" smtClean="0">
                <a:latin typeface="+mn-lt"/>
              </a:rPr>
              <a:t>, </a:t>
            </a:r>
            <a:r>
              <a:rPr lang="ru-RU" altLang="ru-RU" sz="2400" b="0" dirty="0" smtClean="0">
                <a:latin typeface="+mn-lt"/>
              </a:rPr>
              <a:t>либо мало растворимы </a:t>
            </a:r>
            <a:r>
              <a:rPr lang="ru-RU" altLang="ru-RU" sz="2400" b="0" dirty="0">
                <a:latin typeface="+mn-lt"/>
              </a:rPr>
              <a:t>в </a:t>
            </a:r>
            <a:r>
              <a:rPr lang="ru-RU" altLang="ru-RU" sz="2400" b="0" dirty="0" smtClean="0">
                <a:latin typeface="+mn-lt"/>
              </a:rPr>
              <a:t>воде</a:t>
            </a:r>
            <a:r>
              <a:rPr lang="en-US" altLang="ru-RU" sz="2400" b="0" dirty="0" smtClean="0">
                <a:latin typeface="+mn-lt"/>
              </a:rPr>
              <a:t> </a:t>
            </a:r>
            <a:r>
              <a:rPr lang="ru-RU" altLang="ru-RU" sz="2400" b="0" dirty="0" smtClean="0">
                <a:latin typeface="+mn-lt"/>
              </a:rPr>
              <a:t>(щелочи)</a:t>
            </a:r>
            <a:r>
              <a:rPr lang="en-US" altLang="ru-RU" sz="2400" b="0" dirty="0" smtClean="0">
                <a:latin typeface="+mn-lt"/>
              </a:rPr>
              <a:t>                          </a:t>
            </a:r>
            <a:r>
              <a:rPr lang="ru-RU" altLang="ru-RU" sz="2400" b="0" dirty="0" smtClean="0">
                <a:latin typeface="+mn-lt"/>
              </a:rPr>
              <a:t>                                                                                                              </a:t>
            </a:r>
            <a:r>
              <a:rPr lang="en-US" altLang="ru-RU" sz="2400" b="0" dirty="0" smtClean="0">
                <a:latin typeface="+mn-lt"/>
              </a:rPr>
              <a:t>Na</a:t>
            </a:r>
            <a:r>
              <a:rPr lang="ru-RU" altLang="ru-RU" sz="2400" b="0" baseline="-25000" dirty="0" smtClean="0">
                <a:latin typeface="+mn-lt"/>
              </a:rPr>
              <a:t>2</a:t>
            </a:r>
            <a:r>
              <a:rPr lang="ru-RU" altLang="ru-RU" sz="2400" b="0" dirty="0" smtClean="0">
                <a:latin typeface="+mn-lt"/>
              </a:rPr>
              <a:t>О</a:t>
            </a:r>
            <a:r>
              <a:rPr lang="en-US" altLang="ru-RU" sz="2400" b="0" dirty="0" smtClean="0">
                <a:latin typeface="+mn-lt"/>
              </a:rPr>
              <a:t> + H</a:t>
            </a:r>
            <a:r>
              <a:rPr lang="en-US" altLang="ru-RU" sz="2400" b="0" baseline="-25000" dirty="0" smtClean="0">
                <a:latin typeface="+mn-lt"/>
              </a:rPr>
              <a:t>2</a:t>
            </a:r>
            <a:r>
              <a:rPr lang="en-US" altLang="ru-RU" sz="2400" b="0" dirty="0" smtClean="0">
                <a:latin typeface="+mn-lt"/>
              </a:rPr>
              <a:t>O = 2NaOH </a:t>
            </a:r>
            <a:endParaRPr lang="ru-RU" altLang="ru-RU" sz="2400" b="0" dirty="0" smtClean="0">
              <a:latin typeface="+mn-lt"/>
            </a:endParaRPr>
          </a:p>
          <a:p>
            <a:pPr algn="ctr">
              <a:defRPr/>
            </a:pPr>
            <a:r>
              <a:rPr lang="ru-RU" altLang="ru-RU" sz="2400" b="0" dirty="0" smtClean="0">
                <a:latin typeface="+mn-lt"/>
              </a:rPr>
              <a:t>           К</a:t>
            </a:r>
            <a:r>
              <a:rPr lang="ru-RU" altLang="ru-RU" sz="2400" b="0" baseline="-25000" dirty="0" smtClean="0">
                <a:latin typeface="+mn-lt"/>
              </a:rPr>
              <a:t>2</a:t>
            </a:r>
            <a:r>
              <a:rPr lang="ru-RU" altLang="ru-RU" sz="2400" b="0" dirty="0" smtClean="0">
                <a:latin typeface="+mn-lt"/>
              </a:rPr>
              <a:t>О</a:t>
            </a:r>
            <a:r>
              <a:rPr lang="en-US" altLang="ru-RU" sz="2400" b="0" dirty="0" smtClean="0">
                <a:latin typeface="+mn-lt"/>
              </a:rPr>
              <a:t> </a:t>
            </a:r>
            <a:r>
              <a:rPr lang="en-US" altLang="ru-RU" sz="2400" b="0" dirty="0">
                <a:latin typeface="+mn-lt"/>
              </a:rPr>
              <a:t>+ H</a:t>
            </a:r>
            <a:r>
              <a:rPr lang="en-US" altLang="ru-RU" sz="2400" b="0" baseline="-25000" dirty="0">
                <a:latin typeface="+mn-lt"/>
              </a:rPr>
              <a:t>2</a:t>
            </a:r>
            <a:r>
              <a:rPr lang="en-US" altLang="ru-RU" sz="2400" b="0" dirty="0">
                <a:latin typeface="+mn-lt"/>
              </a:rPr>
              <a:t>O  =  2</a:t>
            </a:r>
            <a:r>
              <a:rPr lang="ru-RU" altLang="ru-RU" sz="2400" b="0" dirty="0">
                <a:latin typeface="+mn-lt"/>
              </a:rPr>
              <a:t>К</a:t>
            </a:r>
            <a:r>
              <a:rPr lang="en-US" altLang="ru-RU" sz="2400" b="0" dirty="0">
                <a:latin typeface="+mn-lt"/>
              </a:rPr>
              <a:t>OH </a:t>
            </a:r>
            <a:r>
              <a:rPr lang="ru-RU" altLang="ru-RU" sz="2400" b="0" dirty="0" smtClean="0">
                <a:latin typeface="+mn-lt"/>
              </a:rPr>
              <a:t/>
            </a:r>
            <a:br>
              <a:rPr lang="ru-RU" altLang="ru-RU" sz="2400" b="0" dirty="0" smtClean="0">
                <a:latin typeface="+mn-lt"/>
              </a:rPr>
            </a:br>
            <a:r>
              <a:rPr lang="ru-RU" altLang="ru-RU" sz="2400" b="0" dirty="0" smtClean="0">
                <a:latin typeface="+mn-lt"/>
              </a:rPr>
              <a:t>      </a:t>
            </a:r>
            <a:r>
              <a:rPr lang="en-US" altLang="ru-RU" sz="2400" b="0" dirty="0" smtClean="0">
                <a:latin typeface="+mn-lt"/>
              </a:rPr>
              <a:t>Mg</a:t>
            </a:r>
            <a:r>
              <a:rPr lang="ru-RU" altLang="ru-RU" sz="2400" b="0" dirty="0" smtClean="0">
                <a:latin typeface="+mn-lt"/>
              </a:rPr>
              <a:t>О</a:t>
            </a:r>
            <a:r>
              <a:rPr lang="en-US" altLang="ru-RU" sz="2400" b="0" dirty="0" smtClean="0">
                <a:latin typeface="+mn-lt"/>
              </a:rPr>
              <a:t> + H</a:t>
            </a:r>
            <a:r>
              <a:rPr lang="en-US" altLang="ru-RU" sz="2400" b="0" baseline="-25000" dirty="0" smtClean="0">
                <a:latin typeface="+mn-lt"/>
              </a:rPr>
              <a:t>2</a:t>
            </a:r>
            <a:r>
              <a:rPr lang="en-US" altLang="ru-RU" sz="2400" b="0" dirty="0" smtClean="0">
                <a:latin typeface="+mn-lt"/>
              </a:rPr>
              <a:t>O  =  Mg(OH)</a:t>
            </a:r>
            <a:r>
              <a:rPr lang="en-US" altLang="ru-RU" sz="2400" b="0" baseline="-25000" dirty="0" smtClean="0">
                <a:latin typeface="+mn-lt"/>
              </a:rPr>
              <a:t>2</a:t>
            </a:r>
            <a:r>
              <a:rPr lang="en-US" altLang="ru-RU" sz="2400" b="0" dirty="0" smtClean="0">
                <a:latin typeface="+mn-lt"/>
              </a:rPr>
              <a:t> </a:t>
            </a:r>
            <a:endParaRPr lang="ru-RU" altLang="ru-RU" sz="2400" b="0" dirty="0" smtClean="0">
              <a:latin typeface="+mn-lt"/>
            </a:endParaRPr>
          </a:p>
          <a:p>
            <a:pPr algn="ctr">
              <a:defRPr/>
            </a:pPr>
            <a:r>
              <a:rPr lang="ru-RU" altLang="ru-RU" sz="2400" b="0" dirty="0" smtClean="0">
                <a:latin typeface="+mn-lt"/>
              </a:rPr>
              <a:t>               </a:t>
            </a:r>
            <a:r>
              <a:rPr lang="ru-RU" altLang="ru-RU" sz="2400" b="0" dirty="0" err="1" smtClean="0">
                <a:latin typeface="+mn-lt"/>
              </a:rPr>
              <a:t>СаО</a:t>
            </a:r>
            <a:r>
              <a:rPr lang="ru-RU" altLang="ru-RU" sz="2400" b="0" dirty="0" smtClean="0">
                <a:latin typeface="+mn-lt"/>
              </a:rPr>
              <a:t> </a:t>
            </a:r>
            <a:r>
              <a:rPr lang="en-US" altLang="ru-RU" sz="2400" b="0" dirty="0">
                <a:latin typeface="+mn-lt"/>
              </a:rPr>
              <a:t>+</a:t>
            </a:r>
            <a:r>
              <a:rPr lang="ru-RU" altLang="ru-RU" sz="2400" b="0" dirty="0">
                <a:latin typeface="+mn-lt"/>
              </a:rPr>
              <a:t> </a:t>
            </a:r>
            <a:r>
              <a:rPr lang="en-US" altLang="ru-RU" sz="2400" b="0" dirty="0">
                <a:latin typeface="+mn-lt"/>
              </a:rPr>
              <a:t>H</a:t>
            </a:r>
            <a:r>
              <a:rPr lang="en-US" altLang="ru-RU" sz="2400" b="0" baseline="-25000" dirty="0">
                <a:latin typeface="+mn-lt"/>
              </a:rPr>
              <a:t>2</a:t>
            </a:r>
            <a:r>
              <a:rPr lang="en-US" altLang="ru-RU" sz="2400" b="0" dirty="0">
                <a:latin typeface="+mn-lt"/>
              </a:rPr>
              <a:t>O  =  </a:t>
            </a:r>
            <a:r>
              <a:rPr lang="ru-RU" altLang="ru-RU" sz="2400" b="0" dirty="0" err="1">
                <a:latin typeface="+mn-lt"/>
              </a:rPr>
              <a:t>Са</a:t>
            </a:r>
            <a:r>
              <a:rPr lang="en-US" altLang="ru-RU" sz="2400" b="0" dirty="0" smtClean="0">
                <a:latin typeface="+mn-lt"/>
              </a:rPr>
              <a:t>(OH)</a:t>
            </a:r>
            <a:r>
              <a:rPr lang="en-US" altLang="ru-RU" sz="2400" b="0" baseline="-25000" dirty="0" smtClean="0">
                <a:latin typeface="+mn-lt"/>
              </a:rPr>
              <a:t>2</a:t>
            </a:r>
            <a:endParaRPr lang="ru-RU" altLang="ru-RU" sz="2400" b="0" baseline="-25000" dirty="0" smtClean="0">
              <a:latin typeface="+mn-lt"/>
            </a:endParaRPr>
          </a:p>
          <a:p>
            <a:pPr algn="ctr">
              <a:defRPr/>
            </a:pPr>
            <a:endParaRPr lang="ru-RU" altLang="ru-RU" sz="2400" b="0" dirty="0">
              <a:latin typeface="+mn-lt"/>
            </a:endParaRPr>
          </a:p>
          <a:p>
            <a:pPr algn="ctr">
              <a:defRPr/>
            </a:pPr>
            <a:r>
              <a:rPr lang="ru-RU" altLang="ru-RU" sz="2400" b="0" dirty="0">
                <a:latin typeface="+mn-lt"/>
              </a:rPr>
              <a:t> </a:t>
            </a:r>
            <a:r>
              <a:rPr lang="ru-RU" altLang="ru-RU" sz="2400" b="0" dirty="0" smtClean="0">
                <a:latin typeface="+mn-lt"/>
              </a:rPr>
              <a:t>    </a:t>
            </a:r>
            <a:r>
              <a:rPr lang="en-US" altLang="ru-RU" sz="2400" b="0" dirty="0" smtClean="0">
                <a:latin typeface="+mn-lt"/>
              </a:rPr>
              <a:t>   </a:t>
            </a:r>
            <a:r>
              <a:rPr lang="ru-RU" altLang="ru-RU" sz="2400" b="0" dirty="0" smtClean="0">
                <a:latin typeface="+mn-lt"/>
              </a:rPr>
              <a:t> 2</a:t>
            </a:r>
            <a:r>
              <a:rPr lang="ru-RU" altLang="ru-RU" sz="2400" b="0" dirty="0">
                <a:latin typeface="+mn-lt"/>
              </a:rPr>
              <a:t>) </a:t>
            </a:r>
            <a:r>
              <a:rPr lang="ru-RU" altLang="ru-RU" sz="2400" b="0" dirty="0" smtClean="0">
                <a:latin typeface="+mn-lt"/>
              </a:rPr>
              <a:t>Из основных оксидов вода </a:t>
            </a:r>
            <a:r>
              <a:rPr lang="ru-RU" altLang="ru-RU" sz="2400" dirty="0">
                <a:solidFill>
                  <a:srgbClr val="C00000"/>
                </a:solidFill>
                <a:latin typeface="+mn-lt"/>
              </a:rPr>
              <a:t>не реагирует</a:t>
            </a:r>
            <a:r>
              <a:rPr lang="ru-RU" altLang="ru-RU" sz="2400" b="0" dirty="0">
                <a:solidFill>
                  <a:srgbClr val="C00000"/>
                </a:solidFill>
                <a:latin typeface="+mn-lt"/>
              </a:rPr>
              <a:t> </a:t>
            </a:r>
            <a:r>
              <a:rPr lang="ru-RU" altLang="ru-RU" sz="2400" b="0" dirty="0">
                <a:latin typeface="+mn-lt"/>
              </a:rPr>
              <a:t>с теми оксидами металлов</a:t>
            </a:r>
            <a:r>
              <a:rPr lang="en-US" altLang="ru-RU" sz="2400" b="0" dirty="0">
                <a:latin typeface="+mn-lt"/>
              </a:rPr>
              <a:t>, </a:t>
            </a:r>
            <a:r>
              <a:rPr lang="ru-RU" altLang="ru-RU" sz="2400" b="0" dirty="0">
                <a:latin typeface="+mn-lt"/>
              </a:rPr>
              <a:t>                                                     </a:t>
            </a:r>
            <a:r>
              <a:rPr lang="ru-RU" altLang="ru-RU" sz="2400" b="0" dirty="0" smtClean="0">
                <a:latin typeface="+mn-lt"/>
              </a:rPr>
              <a:t>которым </a:t>
            </a:r>
            <a:r>
              <a:rPr lang="ru-RU" altLang="ru-RU" sz="2400" b="0" dirty="0">
                <a:latin typeface="+mn-lt"/>
              </a:rPr>
              <a:t>соответствуют </a:t>
            </a:r>
            <a:r>
              <a:rPr lang="ru-RU" altLang="ru-RU" sz="2400" b="0" dirty="0"/>
              <a:t>нерастворимые в воде </a:t>
            </a:r>
            <a:r>
              <a:rPr lang="ru-RU" altLang="ru-RU" sz="2400" b="0" dirty="0" smtClean="0"/>
              <a:t>основания </a:t>
            </a:r>
            <a:r>
              <a:rPr lang="en-US" altLang="ru-RU" sz="2400" b="0" dirty="0">
                <a:solidFill>
                  <a:schemeClr val="accent2">
                    <a:lumMod val="50000"/>
                  </a:schemeClr>
                </a:solidFill>
                <a:latin typeface="+mn-lt"/>
              </a:rPr>
              <a:t> </a:t>
            </a:r>
            <a:r>
              <a:rPr lang="en-US" altLang="ru-RU" sz="2400" b="0" dirty="0" smtClean="0">
                <a:solidFill>
                  <a:schemeClr val="accent2">
                    <a:lumMod val="50000"/>
                  </a:schemeClr>
                </a:solidFill>
                <a:latin typeface="+mn-lt"/>
              </a:rPr>
              <a:t>                                 </a:t>
            </a:r>
            <a:r>
              <a:rPr lang="en-US" altLang="ru-RU" sz="2400" b="0" dirty="0" err="1" smtClean="0">
                <a:solidFill>
                  <a:srgbClr val="FF0000"/>
                </a:solidFill>
                <a:latin typeface="+mn-lt"/>
              </a:rPr>
              <a:t>FeO</a:t>
            </a:r>
            <a:r>
              <a:rPr lang="en-US" altLang="ru-RU" sz="2400" b="0" dirty="0" smtClean="0">
                <a:solidFill>
                  <a:srgbClr val="FF0000"/>
                </a:solidFill>
                <a:latin typeface="+mn-lt"/>
              </a:rPr>
              <a:t> +  H</a:t>
            </a:r>
            <a:r>
              <a:rPr lang="en-US" altLang="ru-RU" sz="2400" b="0" baseline="-25000" dirty="0" smtClean="0">
                <a:solidFill>
                  <a:srgbClr val="FF0000"/>
                </a:solidFill>
                <a:latin typeface="+mn-lt"/>
              </a:rPr>
              <a:t>2</a:t>
            </a:r>
            <a:r>
              <a:rPr lang="en-US" altLang="ru-RU" sz="2400" b="0" dirty="0" smtClean="0">
                <a:solidFill>
                  <a:srgbClr val="FF0000"/>
                </a:solidFill>
                <a:latin typeface="+mn-lt"/>
              </a:rPr>
              <a:t>O  </a:t>
            </a:r>
            <a:r>
              <a:rPr lang="ru-RU" altLang="ru-RU" sz="2400" b="0" dirty="0" smtClean="0">
                <a:solidFill>
                  <a:srgbClr val="FF0000"/>
                </a:solidFill>
                <a:latin typeface="+mn-lt"/>
              </a:rPr>
              <a:t>→</a:t>
            </a:r>
            <a:r>
              <a:rPr lang="en-US" altLang="ru-RU" sz="2400" b="0" dirty="0" smtClean="0">
                <a:solidFill>
                  <a:srgbClr val="FF0000"/>
                </a:solidFill>
                <a:latin typeface="+mn-lt"/>
              </a:rPr>
              <a:t> </a:t>
            </a:r>
            <a:r>
              <a:rPr lang="en-US" altLang="ru-RU" sz="2400" b="0" dirty="0" smtClean="0">
                <a:solidFill>
                  <a:srgbClr val="FF0000"/>
                </a:solidFill>
              </a:rPr>
              <a:t>-</a:t>
            </a:r>
            <a:endParaRPr lang="ru-RU" altLang="ru-RU" sz="2400" b="0" dirty="0" smtClean="0">
              <a:solidFill>
                <a:srgbClr val="FF0000"/>
              </a:solidFill>
              <a:latin typeface="+mn-lt"/>
            </a:endParaRPr>
          </a:p>
          <a:p>
            <a:pPr algn="ctr">
              <a:defRPr/>
            </a:pPr>
            <a:r>
              <a:rPr lang="en-US" altLang="ru-RU" sz="2400" b="0" dirty="0" smtClean="0">
                <a:solidFill>
                  <a:srgbClr val="FF0000"/>
                </a:solidFill>
                <a:latin typeface="+mn-lt"/>
              </a:rPr>
              <a:t>      </a:t>
            </a:r>
            <a:r>
              <a:rPr lang="en-US" altLang="ru-RU" sz="2400" b="0" dirty="0" err="1" smtClean="0">
                <a:solidFill>
                  <a:srgbClr val="FF0000"/>
                </a:solidFill>
                <a:latin typeface="+mn-lt"/>
              </a:rPr>
              <a:t>CuO</a:t>
            </a:r>
            <a:r>
              <a:rPr lang="en-US" altLang="ru-RU" sz="2400" b="0" dirty="0" smtClean="0">
                <a:solidFill>
                  <a:srgbClr val="FF0000"/>
                </a:solidFill>
                <a:latin typeface="+mn-lt"/>
              </a:rPr>
              <a:t> </a:t>
            </a:r>
            <a:r>
              <a:rPr lang="en-US" altLang="ru-RU" sz="2400" b="0" dirty="0">
                <a:solidFill>
                  <a:srgbClr val="FF0000"/>
                </a:solidFill>
                <a:latin typeface="+mn-lt"/>
              </a:rPr>
              <a:t>+ </a:t>
            </a:r>
            <a:r>
              <a:rPr lang="en-US" altLang="ru-RU" sz="2400" b="0" dirty="0" smtClean="0">
                <a:solidFill>
                  <a:srgbClr val="FF0000"/>
                </a:solidFill>
                <a:latin typeface="+mn-lt"/>
              </a:rPr>
              <a:t>H</a:t>
            </a:r>
            <a:r>
              <a:rPr lang="en-US" altLang="ru-RU" sz="2400" b="0" baseline="-25000" dirty="0" smtClean="0">
                <a:solidFill>
                  <a:srgbClr val="FF0000"/>
                </a:solidFill>
                <a:latin typeface="+mn-lt"/>
              </a:rPr>
              <a:t>2</a:t>
            </a:r>
            <a:r>
              <a:rPr lang="en-US" altLang="ru-RU" sz="2400" b="0" dirty="0" smtClean="0">
                <a:solidFill>
                  <a:srgbClr val="FF0000"/>
                </a:solidFill>
                <a:latin typeface="+mn-lt"/>
              </a:rPr>
              <a:t>O  </a:t>
            </a:r>
            <a:r>
              <a:rPr lang="ru-RU" altLang="ru-RU" sz="2400" b="0" dirty="0" smtClean="0">
                <a:solidFill>
                  <a:srgbClr val="FF0000"/>
                </a:solidFill>
                <a:latin typeface="+mn-lt"/>
              </a:rPr>
              <a:t>→</a:t>
            </a:r>
            <a:r>
              <a:rPr lang="en-US" altLang="ru-RU" sz="2400" b="0" dirty="0" smtClean="0">
                <a:solidFill>
                  <a:srgbClr val="FF0000"/>
                </a:solidFill>
                <a:latin typeface="+mn-lt"/>
              </a:rPr>
              <a:t> -</a:t>
            </a:r>
            <a:r>
              <a:rPr lang="en-US" altLang="ru-RU" sz="2400" b="0" dirty="0">
                <a:solidFill>
                  <a:srgbClr val="FF0000"/>
                </a:solidFill>
                <a:latin typeface="+mn-lt"/>
              </a:rPr>
              <a:t/>
            </a:r>
            <a:br>
              <a:rPr lang="en-US" altLang="ru-RU" sz="2400" b="0" dirty="0">
                <a:solidFill>
                  <a:srgbClr val="FF0000"/>
                </a:solidFill>
                <a:latin typeface="+mn-lt"/>
              </a:rPr>
            </a:br>
            <a:endParaRPr lang="en-US" altLang="ru-RU" sz="2400" b="0" dirty="0">
              <a:solidFill>
                <a:srgbClr val="FF0000"/>
              </a:solidFill>
              <a:latin typeface="+mn-lt"/>
            </a:endParaRPr>
          </a:p>
          <a:p>
            <a:pPr algn="ctr">
              <a:defRPr/>
            </a:pPr>
            <a:r>
              <a:rPr lang="en-US" altLang="ru-RU" sz="2400" b="0" dirty="0">
                <a:latin typeface="+mn-lt"/>
              </a:rPr>
              <a:t>                              Fe(OH)</a:t>
            </a:r>
            <a:r>
              <a:rPr lang="en-US" altLang="ru-RU" sz="2400" b="0" baseline="-25000" dirty="0">
                <a:latin typeface="+mn-lt"/>
              </a:rPr>
              <a:t>2</a:t>
            </a:r>
            <a:r>
              <a:rPr lang="en-US" altLang="ru-RU" sz="2400" b="0" dirty="0">
                <a:latin typeface="+mn-lt"/>
              </a:rPr>
              <a:t>  --- </a:t>
            </a:r>
            <a:r>
              <a:rPr lang="ru-RU" altLang="ru-RU" sz="2400" b="0" dirty="0">
                <a:latin typeface="+mn-lt"/>
              </a:rPr>
              <a:t>нерастворим  в воде</a:t>
            </a:r>
            <a:br>
              <a:rPr lang="ru-RU" altLang="ru-RU" sz="2400" b="0" dirty="0">
                <a:latin typeface="+mn-lt"/>
              </a:rPr>
            </a:br>
            <a:r>
              <a:rPr lang="ru-RU" altLang="ru-RU" sz="2400" b="0" dirty="0">
                <a:latin typeface="+mn-lt"/>
              </a:rPr>
              <a:t> </a:t>
            </a:r>
            <a:r>
              <a:rPr lang="en-US" altLang="ru-RU" sz="2400" b="0" dirty="0">
                <a:latin typeface="+mn-lt"/>
              </a:rPr>
              <a:t>                      Cu(OH)</a:t>
            </a:r>
            <a:r>
              <a:rPr lang="en-US" altLang="ru-RU" sz="2400" b="0" baseline="-25000" dirty="0">
                <a:latin typeface="+mn-lt"/>
              </a:rPr>
              <a:t>2</a:t>
            </a:r>
            <a:r>
              <a:rPr lang="en-US" altLang="ru-RU" sz="2400" b="0" dirty="0">
                <a:latin typeface="+mn-lt"/>
              </a:rPr>
              <a:t>  --- </a:t>
            </a:r>
            <a:r>
              <a:rPr lang="ru-RU" altLang="ru-RU" sz="2400" b="0" dirty="0">
                <a:latin typeface="+mn-lt"/>
              </a:rPr>
              <a:t>нерастворим  в воде</a:t>
            </a:r>
            <a:br>
              <a:rPr lang="ru-RU" altLang="ru-RU" sz="2400" b="0" dirty="0">
                <a:latin typeface="+mn-lt"/>
              </a:rPr>
            </a:br>
            <a:endParaRPr lang="ru-RU" altLang="ru-RU" sz="2400" b="0" dirty="0">
              <a:latin typeface="+mn-lt"/>
            </a:endParaRPr>
          </a:p>
        </p:txBody>
      </p:sp>
      <p:pic>
        <p:nvPicPr>
          <p:cNvPr id="79876" name="Рисунок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93538" y="0"/>
            <a:ext cx="3730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250" fill="hold"/>
                                        <p:tgtEl>
                                          <p:spTgt spid="68610"/>
                                        </p:tgtEl>
                                        <p:attrNameLst>
                                          <p:attrName>r</p:attrName>
                                        </p:attrNameLst>
                                      </p:cBhvr>
                                    </p:animRot>
                                  </p:childTnLst>
                                </p:cTn>
                              </p:par>
                              <p:par>
                                <p:cTn id="7" presetID="6" presetClass="entr" presetSubtype="16" fill="hold" grpId="0" nodeType="withEffect">
                                  <p:stCondLst>
                                    <p:cond delay="0"/>
                                  </p:stCondLst>
                                  <p:childTnLst>
                                    <p:set>
                                      <p:cBhvr>
                                        <p:cTn id="8" dur="1" fill="hold">
                                          <p:stCondLst>
                                            <p:cond delay="0"/>
                                          </p:stCondLst>
                                        </p:cTn>
                                        <p:tgtEl>
                                          <p:spTgt spid="68611"/>
                                        </p:tgtEl>
                                        <p:attrNameLst>
                                          <p:attrName>style.visibility</p:attrName>
                                        </p:attrNameLst>
                                      </p:cBhvr>
                                      <p:to>
                                        <p:strVal val="visible"/>
                                      </p:to>
                                    </p:set>
                                    <p:animEffect transition="in" filter="circle(in)">
                                      <p:cBhvr>
                                        <p:cTn id="9" dur="125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Заголовок 1"/>
          <p:cNvSpPr>
            <a:spLocks noGrp="1"/>
          </p:cNvSpPr>
          <p:nvPr>
            <p:ph type="title"/>
          </p:nvPr>
        </p:nvSpPr>
        <p:spPr>
          <a:solidFill>
            <a:schemeClr val="accent2">
              <a:lumMod val="20000"/>
              <a:lumOff val="80000"/>
            </a:schemeClr>
          </a:solidFill>
          <a:ln w="38100">
            <a:solidFill>
              <a:schemeClr val="accent2">
                <a:lumMod val="75000"/>
              </a:schemeClr>
            </a:solidFill>
          </a:ln>
        </p:spPr>
        <p:txBody>
          <a:bodyPr/>
          <a:lstStyle/>
          <a:p>
            <a:pPr>
              <a:defRPr/>
            </a:pPr>
            <a:r>
              <a:rPr lang="en-US" altLang="ru-RU" sz="4000" b="1" dirty="0" smtClean="0">
                <a:solidFill>
                  <a:srgbClr val="2F5597"/>
                </a:solidFill>
              </a:rPr>
              <a:t>        </a:t>
            </a:r>
            <a:r>
              <a:rPr lang="ru-RU" altLang="ru-RU" sz="4000" b="1" dirty="0" smtClean="0">
                <a:solidFill>
                  <a:srgbClr val="2F5597"/>
                </a:solidFill>
                <a:latin typeface="Arial" panose="020B0604020202020204" pitchFamily="34" charset="0"/>
              </a:rPr>
              <a:t>               </a:t>
            </a:r>
            <a:r>
              <a:rPr lang="ru-RU" altLang="ru-RU" sz="3600" b="1" dirty="0" smtClean="0">
                <a:solidFill>
                  <a:srgbClr val="2F5597"/>
                </a:solidFill>
              </a:rPr>
              <a:t>Химические свойства воды</a:t>
            </a:r>
            <a:br>
              <a:rPr lang="ru-RU" altLang="ru-RU" sz="3600" b="1" dirty="0" smtClean="0">
                <a:solidFill>
                  <a:srgbClr val="2F5597"/>
                </a:solidFill>
              </a:rPr>
            </a:br>
            <a:r>
              <a:rPr lang="en-US" altLang="ru-RU" sz="2800" dirty="0" smtClean="0"/>
              <a:t> </a:t>
            </a:r>
            <a:r>
              <a:rPr lang="ru-RU" altLang="ru-RU" sz="2800" dirty="0" smtClean="0"/>
              <a:t>         </a:t>
            </a:r>
            <a:r>
              <a:rPr lang="en-US" altLang="ru-RU" sz="2800" dirty="0" smtClean="0"/>
              <a:t>   </a:t>
            </a:r>
            <a:r>
              <a:rPr lang="ru-RU" altLang="ru-RU" sz="2800" dirty="0" smtClean="0"/>
              <a:t>                     </a:t>
            </a:r>
            <a:r>
              <a:rPr lang="en-US" altLang="ru-RU" sz="2800" b="1" dirty="0" smtClean="0">
                <a:solidFill>
                  <a:srgbClr val="9E2257"/>
                </a:solidFill>
              </a:rPr>
              <a:t>IV. </a:t>
            </a:r>
            <a:r>
              <a:rPr lang="ru-RU" altLang="ru-RU" sz="2800" b="1" dirty="0" smtClean="0">
                <a:solidFill>
                  <a:srgbClr val="9E2257"/>
                </a:solidFill>
              </a:rPr>
              <a:t>Отношение к оксидам неметаллов</a:t>
            </a:r>
          </a:p>
        </p:txBody>
      </p:sp>
      <p:sp>
        <p:nvSpPr>
          <p:cNvPr id="69635" name="Rectangle 5"/>
          <p:cNvSpPr>
            <a:spLocks noChangeArrowheads="1"/>
          </p:cNvSpPr>
          <p:nvPr/>
        </p:nvSpPr>
        <p:spPr bwMode="auto">
          <a:xfrm>
            <a:off x="402432" y="1615817"/>
            <a:ext cx="11577637" cy="3375283"/>
          </a:xfrm>
          <a:prstGeom prst="rect">
            <a:avLst/>
          </a:prstGeom>
          <a:solidFill>
            <a:schemeClr val="accent1">
              <a:lumMod val="20000"/>
              <a:lumOff val="80000"/>
            </a:schemeClr>
          </a:solidFill>
          <a:ln>
            <a:solidFill>
              <a:schemeClr val="accent6">
                <a:lumMod val="75000"/>
              </a:schemeClr>
            </a:solidFill>
          </a:ln>
          <a:effectLst/>
          <a:extLst/>
        </p:spPr>
        <p:txBody>
          <a:bodyPr>
            <a:spAutoFit/>
          </a:bodyPr>
          <a:lstStyle>
            <a:lvl1pPr marL="381000" indent="-381000">
              <a:defRPr sz="2000" b="1">
                <a:solidFill>
                  <a:schemeClr val="tx1"/>
                </a:solidFill>
                <a:latin typeface="Calibri" panose="020F0502020204030204" pitchFamily="34" charset="0"/>
              </a:defRPr>
            </a:lvl1pPr>
            <a:lvl2pPr marL="838200" indent="-381000">
              <a:defRPr sz="2000" b="1">
                <a:solidFill>
                  <a:schemeClr val="tx1"/>
                </a:solidFill>
                <a:latin typeface="Calibri" panose="020F0502020204030204" pitchFamily="34" charset="0"/>
              </a:defRPr>
            </a:lvl2pPr>
            <a:lvl3pPr marL="1295400" indent="-381000">
              <a:defRPr sz="2000" b="1">
                <a:solidFill>
                  <a:schemeClr val="tx1"/>
                </a:solidFill>
                <a:latin typeface="Calibri" panose="020F0502020204030204" pitchFamily="34" charset="0"/>
              </a:defRPr>
            </a:lvl3pPr>
            <a:lvl4pPr marL="1752600" indent="-381000">
              <a:defRPr sz="2000" b="1">
                <a:solidFill>
                  <a:schemeClr val="tx1"/>
                </a:solidFill>
                <a:latin typeface="Calibri" panose="020F0502020204030204" pitchFamily="34" charset="0"/>
              </a:defRPr>
            </a:lvl4pPr>
            <a:lvl5pPr marL="2209800" indent="-381000">
              <a:defRPr sz="2000" b="1">
                <a:solidFill>
                  <a:schemeClr val="tx1"/>
                </a:solidFill>
                <a:latin typeface="Calibri" panose="020F0502020204030204" pitchFamily="34" charset="0"/>
              </a:defRPr>
            </a:lvl5pPr>
            <a:lvl6pPr marL="2667000" indent="-381000" eaLnBrk="0" fontAlgn="base" hangingPunct="0">
              <a:spcBef>
                <a:spcPct val="0"/>
              </a:spcBef>
              <a:spcAft>
                <a:spcPct val="0"/>
              </a:spcAft>
              <a:defRPr sz="2000" b="1">
                <a:solidFill>
                  <a:schemeClr val="tx1"/>
                </a:solidFill>
                <a:latin typeface="Calibri" panose="020F0502020204030204" pitchFamily="34" charset="0"/>
              </a:defRPr>
            </a:lvl6pPr>
            <a:lvl7pPr marL="3124200" indent="-381000" eaLnBrk="0" fontAlgn="base" hangingPunct="0">
              <a:spcBef>
                <a:spcPct val="0"/>
              </a:spcBef>
              <a:spcAft>
                <a:spcPct val="0"/>
              </a:spcAft>
              <a:defRPr sz="2000" b="1">
                <a:solidFill>
                  <a:schemeClr val="tx1"/>
                </a:solidFill>
                <a:latin typeface="Calibri" panose="020F0502020204030204" pitchFamily="34" charset="0"/>
              </a:defRPr>
            </a:lvl7pPr>
            <a:lvl8pPr marL="3581400" indent="-381000" eaLnBrk="0" fontAlgn="base" hangingPunct="0">
              <a:spcBef>
                <a:spcPct val="0"/>
              </a:spcBef>
              <a:spcAft>
                <a:spcPct val="0"/>
              </a:spcAft>
              <a:defRPr sz="2000" b="1">
                <a:solidFill>
                  <a:schemeClr val="tx1"/>
                </a:solidFill>
                <a:latin typeface="Calibri" panose="020F0502020204030204" pitchFamily="34" charset="0"/>
              </a:defRPr>
            </a:lvl8pPr>
            <a:lvl9pPr marL="4038600" indent="-381000" eaLnBrk="0" fontAlgn="base" hangingPunct="0">
              <a:spcBef>
                <a:spcPct val="0"/>
              </a:spcBef>
              <a:spcAft>
                <a:spcPct val="0"/>
              </a:spcAft>
              <a:defRPr sz="2000" b="1">
                <a:solidFill>
                  <a:schemeClr val="tx1"/>
                </a:solidFill>
                <a:latin typeface="Calibri" panose="020F0502020204030204" pitchFamily="34" charset="0"/>
              </a:defRPr>
            </a:lvl9pPr>
          </a:lstStyle>
          <a:p>
            <a:pPr marL="0" indent="0">
              <a:defRPr/>
            </a:pPr>
            <a:r>
              <a:rPr lang="ru-RU" altLang="ru-RU" b="0" dirty="0" smtClean="0">
                <a:latin typeface="+mn-lt"/>
                <a:cs typeface="Arial" panose="020B0604020202020204" pitchFamily="34" charset="0"/>
              </a:rPr>
              <a:t>                                             </a:t>
            </a:r>
            <a:r>
              <a:rPr lang="ru-RU" altLang="ru-RU" dirty="0" smtClean="0">
                <a:latin typeface="+mn-lt"/>
                <a:cs typeface="Arial" panose="020B0604020202020204" pitchFamily="34" charset="0"/>
              </a:rPr>
              <a:t>1) </a:t>
            </a:r>
            <a:r>
              <a:rPr lang="ru-RU" altLang="ru-RU" b="0" dirty="0" smtClean="0">
                <a:latin typeface="+mn-lt"/>
                <a:cs typeface="Arial" panose="020B0604020202020204" pitchFamily="34" charset="0"/>
              </a:rPr>
              <a:t>Вода </a:t>
            </a:r>
            <a:r>
              <a:rPr lang="ru-RU" altLang="ru-RU" dirty="0">
                <a:solidFill>
                  <a:srgbClr val="C00000"/>
                </a:solidFill>
                <a:latin typeface="+mn-lt"/>
                <a:cs typeface="Arial" panose="020B0604020202020204" pitchFamily="34" charset="0"/>
              </a:rPr>
              <a:t>реагирует</a:t>
            </a:r>
            <a:r>
              <a:rPr lang="ru-RU" altLang="ru-RU" b="0" dirty="0">
                <a:latin typeface="+mn-lt"/>
                <a:cs typeface="Arial" panose="020B0604020202020204" pitchFamily="34" charset="0"/>
              </a:rPr>
              <a:t>  с </a:t>
            </a:r>
            <a:r>
              <a:rPr lang="ru-RU" altLang="ru-RU" b="0" dirty="0" smtClean="0">
                <a:latin typeface="+mn-lt"/>
                <a:cs typeface="Arial" panose="020B0604020202020204" pitchFamily="34" charset="0"/>
              </a:rPr>
              <a:t>кислотными оксидами</a:t>
            </a:r>
            <a:r>
              <a:rPr lang="en-US" altLang="ru-RU" b="0" dirty="0" smtClean="0">
                <a:latin typeface="+mn-lt"/>
                <a:cs typeface="Arial" panose="020B0604020202020204" pitchFamily="34" charset="0"/>
              </a:rPr>
              <a:t>, </a:t>
            </a:r>
            <a:r>
              <a:rPr lang="ru-RU" altLang="ru-RU" b="0" dirty="0" smtClean="0">
                <a:latin typeface="+mn-lt"/>
                <a:cs typeface="Arial" panose="020B0604020202020204" pitchFamily="34" charset="0"/>
              </a:rPr>
              <a:t>если при этом</a:t>
            </a:r>
            <a:r>
              <a:rPr lang="en-US" altLang="ru-RU" b="0" dirty="0">
                <a:latin typeface="+mn-lt"/>
                <a:cs typeface="Arial" panose="020B0604020202020204" pitchFamily="34" charset="0"/>
              </a:rPr>
              <a:t/>
            </a:r>
            <a:br>
              <a:rPr lang="en-US" altLang="ru-RU" b="0" dirty="0">
                <a:latin typeface="+mn-lt"/>
                <a:cs typeface="Arial" panose="020B0604020202020204" pitchFamily="34" charset="0"/>
              </a:rPr>
            </a:br>
            <a:r>
              <a:rPr lang="ru-RU" altLang="ru-RU" b="0" dirty="0" smtClean="0">
                <a:latin typeface="+mn-lt"/>
                <a:cs typeface="Arial" panose="020B0604020202020204" pitchFamily="34" charset="0"/>
              </a:rPr>
              <a:t>                        образуются растворимые в воде гидроксиды </a:t>
            </a:r>
            <a:r>
              <a:rPr lang="ru-RU" altLang="ru-RU" b="0" dirty="0">
                <a:latin typeface="+mn-lt"/>
                <a:cs typeface="Arial" panose="020B0604020202020204" pitchFamily="34" charset="0"/>
              </a:rPr>
              <a:t>неметаллов (кислородосодержащие кислоты)</a:t>
            </a:r>
            <a:endParaRPr lang="en-US" altLang="ru-RU" b="0" dirty="0">
              <a:latin typeface="+mn-lt"/>
              <a:cs typeface="Arial" panose="020B0604020202020204" pitchFamily="34" charset="0"/>
            </a:endParaRPr>
          </a:p>
          <a:p>
            <a:pPr marL="0">
              <a:defRPr/>
            </a:pPr>
            <a:r>
              <a:rPr lang="en-US" altLang="ru-RU" b="0" dirty="0" smtClean="0">
                <a:latin typeface="+mn-lt"/>
                <a:cs typeface="Arial" panose="020B0604020202020204" pitchFamily="34" charset="0"/>
              </a:rPr>
              <a:t>                                    </a:t>
            </a:r>
            <a:r>
              <a:rPr lang="ru-RU" altLang="ru-RU" b="0" dirty="0" smtClean="0">
                <a:latin typeface="+mn-lt"/>
                <a:cs typeface="Arial" panose="020B0604020202020204" pitchFamily="34" charset="0"/>
              </a:rPr>
              <a:t> </a:t>
            </a:r>
            <a:r>
              <a:rPr lang="en-US" altLang="ru-RU" b="0" dirty="0">
                <a:cs typeface="Arial" panose="020B0604020202020204" pitchFamily="34" charset="0"/>
              </a:rPr>
              <a:t>N</a:t>
            </a:r>
            <a:r>
              <a:rPr lang="en-US" altLang="ru-RU" b="0" baseline="-25000" dirty="0" smtClean="0">
                <a:cs typeface="Arial" panose="020B0604020202020204" pitchFamily="34" charset="0"/>
              </a:rPr>
              <a:t>2 </a:t>
            </a:r>
            <a:r>
              <a:rPr lang="en-US" altLang="ru-RU" b="0" dirty="0" smtClean="0">
                <a:cs typeface="Arial" panose="020B0604020202020204" pitchFamily="34" charset="0"/>
              </a:rPr>
              <a:t>O</a:t>
            </a:r>
            <a:r>
              <a:rPr lang="en-US" altLang="ru-RU" b="0" baseline="-25000" dirty="0" smtClean="0">
                <a:cs typeface="Arial" panose="020B0604020202020204" pitchFamily="34" charset="0"/>
              </a:rPr>
              <a:t>5  </a:t>
            </a:r>
            <a:r>
              <a:rPr lang="en-US" altLang="ru-RU" b="0" dirty="0" smtClean="0">
                <a:cs typeface="Arial" panose="020B0604020202020204" pitchFamily="34" charset="0"/>
              </a:rPr>
              <a:t>+  </a:t>
            </a:r>
            <a:r>
              <a:rPr lang="en-US" altLang="ru-RU" b="0" dirty="0">
                <a:cs typeface="Arial" panose="020B0604020202020204" pitchFamily="34" charset="0"/>
              </a:rPr>
              <a:t>H</a:t>
            </a:r>
            <a:r>
              <a:rPr lang="en-US" altLang="ru-RU" b="0" baseline="-25000" dirty="0">
                <a:cs typeface="Arial" panose="020B0604020202020204" pitchFamily="34" charset="0"/>
              </a:rPr>
              <a:t>2</a:t>
            </a:r>
            <a:r>
              <a:rPr lang="en-US" altLang="ru-RU" b="0" dirty="0">
                <a:cs typeface="Arial" panose="020B0604020202020204" pitchFamily="34" charset="0"/>
              </a:rPr>
              <a:t>O  =  </a:t>
            </a:r>
            <a:r>
              <a:rPr lang="en-US" altLang="ru-RU" b="0" dirty="0" smtClean="0">
                <a:cs typeface="Arial" panose="020B0604020202020204" pitchFamily="34" charset="0"/>
              </a:rPr>
              <a:t>2HNO</a:t>
            </a:r>
            <a:r>
              <a:rPr lang="en-US" altLang="ru-RU" b="0" baseline="-25000" dirty="0" smtClean="0">
                <a:cs typeface="Arial" panose="020B0604020202020204" pitchFamily="34" charset="0"/>
              </a:rPr>
              <a:t>3</a:t>
            </a:r>
            <a:r>
              <a:rPr lang="ru-RU" altLang="ru-RU" b="0" dirty="0" smtClean="0">
                <a:latin typeface="+mn-lt"/>
                <a:cs typeface="Arial" panose="020B0604020202020204" pitchFamily="34" charset="0"/>
              </a:rPr>
              <a:t> </a:t>
            </a:r>
            <a:r>
              <a:rPr lang="en-US" altLang="ru-RU" b="0" dirty="0" smtClean="0">
                <a:latin typeface="+mn-lt"/>
                <a:cs typeface="Arial" panose="020B0604020202020204" pitchFamily="34" charset="0"/>
              </a:rPr>
              <a:t>                   </a:t>
            </a:r>
            <a:r>
              <a:rPr lang="en-US" altLang="ru-RU" b="0" dirty="0" smtClean="0">
                <a:cs typeface="Arial" panose="020B0604020202020204" pitchFamily="34" charset="0"/>
              </a:rPr>
              <a:t>CO</a:t>
            </a:r>
            <a:r>
              <a:rPr lang="en-US" altLang="ru-RU" b="0" baseline="-25000" dirty="0" smtClean="0">
                <a:cs typeface="Arial" panose="020B0604020202020204" pitchFamily="34" charset="0"/>
              </a:rPr>
              <a:t>2 </a:t>
            </a:r>
            <a:r>
              <a:rPr lang="en-US" altLang="ru-RU" b="0" dirty="0">
                <a:cs typeface="Arial" panose="020B0604020202020204" pitchFamily="34" charset="0"/>
              </a:rPr>
              <a:t>+ H</a:t>
            </a:r>
            <a:r>
              <a:rPr lang="en-US" altLang="ru-RU" b="0" baseline="-25000" dirty="0">
                <a:cs typeface="Arial" panose="020B0604020202020204" pitchFamily="34" charset="0"/>
              </a:rPr>
              <a:t>2</a:t>
            </a:r>
            <a:r>
              <a:rPr lang="en-US" altLang="ru-RU" b="0" dirty="0">
                <a:cs typeface="Arial" panose="020B0604020202020204" pitchFamily="34" charset="0"/>
              </a:rPr>
              <a:t>O  =  </a:t>
            </a:r>
            <a:r>
              <a:rPr lang="en-US" altLang="ru-RU" b="0" dirty="0" smtClean="0">
                <a:cs typeface="Arial" panose="020B0604020202020204" pitchFamily="34" charset="0"/>
              </a:rPr>
              <a:t>H</a:t>
            </a:r>
            <a:r>
              <a:rPr lang="en-US" altLang="ru-RU" b="0" baseline="-25000" dirty="0" smtClean="0">
                <a:cs typeface="Arial" panose="020B0604020202020204" pitchFamily="34" charset="0"/>
              </a:rPr>
              <a:t>2</a:t>
            </a:r>
            <a:r>
              <a:rPr lang="en-US" altLang="ru-RU" b="0" dirty="0">
                <a:cs typeface="Arial" panose="020B0604020202020204" pitchFamily="34" charset="0"/>
              </a:rPr>
              <a:t>C</a:t>
            </a:r>
            <a:r>
              <a:rPr lang="en-US" altLang="ru-RU" b="0" dirty="0" smtClean="0">
                <a:cs typeface="Arial" panose="020B0604020202020204" pitchFamily="34" charset="0"/>
              </a:rPr>
              <a:t>O</a:t>
            </a:r>
            <a:r>
              <a:rPr lang="en-US" altLang="ru-RU" b="0" baseline="-25000" dirty="0" smtClean="0">
                <a:cs typeface="Arial" panose="020B0604020202020204" pitchFamily="34" charset="0"/>
              </a:rPr>
              <a:t>3</a:t>
            </a:r>
            <a:r>
              <a:rPr lang="ru-RU" altLang="ru-RU" b="0" dirty="0" smtClean="0">
                <a:latin typeface="+mn-lt"/>
                <a:cs typeface="Arial" panose="020B0604020202020204" pitchFamily="34" charset="0"/>
              </a:rPr>
              <a:t>                      </a:t>
            </a:r>
            <a:r>
              <a:rPr lang="en-US" altLang="ru-RU" b="0" dirty="0" smtClean="0">
                <a:latin typeface="+mn-lt"/>
                <a:cs typeface="Arial" panose="020B0604020202020204" pitchFamily="34" charset="0"/>
              </a:rPr>
              <a:t> </a:t>
            </a:r>
            <a:endParaRPr lang="ru-RU" altLang="ru-RU" b="0" baseline="-25000" dirty="0" smtClean="0">
              <a:cs typeface="Arial" panose="020B0604020202020204" pitchFamily="34" charset="0"/>
            </a:endParaRPr>
          </a:p>
          <a:p>
            <a:pPr marL="0">
              <a:defRPr/>
            </a:pPr>
            <a:r>
              <a:rPr lang="ru-RU" altLang="ru-RU" sz="2800" b="0" dirty="0" smtClean="0">
                <a:latin typeface="+mn-lt"/>
                <a:cs typeface="Arial" panose="020B0604020202020204" pitchFamily="34" charset="0"/>
              </a:rPr>
              <a:t>                                         </a:t>
            </a:r>
            <a:r>
              <a:rPr lang="ru-RU" altLang="ru-RU" sz="1800" b="0" dirty="0" smtClean="0">
                <a:latin typeface="+mn-lt"/>
                <a:cs typeface="Arial" panose="020B0604020202020204" pitchFamily="34" charset="0"/>
              </a:rPr>
              <a:t> </a:t>
            </a:r>
            <a:r>
              <a:rPr lang="ru-RU" altLang="ru-RU" sz="1800" dirty="0" smtClean="0">
                <a:latin typeface="+mn-lt"/>
                <a:cs typeface="Arial" panose="020B0604020202020204" pitchFamily="34" charset="0"/>
              </a:rPr>
              <a:t>                       </a:t>
            </a:r>
            <a:r>
              <a:rPr lang="ru-RU" altLang="ru-RU" sz="1800" b="0" dirty="0" smtClean="0">
                <a:latin typeface="+mn-lt"/>
                <a:cs typeface="Arial" panose="020B0604020202020204" pitchFamily="34" charset="0"/>
              </a:rPr>
              <a:t>                            </a:t>
            </a:r>
            <a:r>
              <a:rPr lang="en-US" altLang="ru-RU" sz="1800" b="0" dirty="0" smtClean="0">
                <a:latin typeface="+mn-lt"/>
                <a:cs typeface="Arial" panose="020B0604020202020204" pitchFamily="34" charset="0"/>
              </a:rPr>
              <a:t>                        </a:t>
            </a:r>
            <a:endParaRPr lang="ru-RU" altLang="ru-RU" sz="1800" b="0" dirty="0" smtClean="0">
              <a:latin typeface="+mn-lt"/>
              <a:cs typeface="Arial" panose="020B0604020202020204" pitchFamily="34" charset="0"/>
            </a:endParaRPr>
          </a:p>
          <a:p>
            <a:pPr>
              <a:defRPr/>
            </a:pPr>
            <a:r>
              <a:rPr lang="ru-RU" altLang="ru-RU" b="0" dirty="0" smtClean="0">
                <a:cs typeface="Arial" panose="020B0604020202020204" pitchFamily="34" charset="0"/>
              </a:rPr>
              <a:t>                                </a:t>
            </a:r>
            <a:r>
              <a:rPr lang="en-US" altLang="ru-RU" b="0" dirty="0" smtClean="0">
                <a:cs typeface="Arial" panose="020B0604020202020204" pitchFamily="34" charset="0"/>
              </a:rPr>
              <a:t>P</a:t>
            </a:r>
            <a:r>
              <a:rPr lang="en-US" altLang="ru-RU" b="0" baseline="-25000" dirty="0" smtClean="0">
                <a:cs typeface="Arial" panose="020B0604020202020204" pitchFamily="34" charset="0"/>
              </a:rPr>
              <a:t>2</a:t>
            </a:r>
            <a:r>
              <a:rPr lang="en-US" altLang="ru-RU" b="0" dirty="0" smtClean="0">
                <a:cs typeface="Arial" panose="020B0604020202020204" pitchFamily="34" charset="0"/>
              </a:rPr>
              <a:t>O</a:t>
            </a:r>
            <a:r>
              <a:rPr lang="en-US" altLang="ru-RU" b="0" baseline="-25000" dirty="0" smtClean="0">
                <a:cs typeface="Arial" panose="020B0604020202020204" pitchFamily="34" charset="0"/>
              </a:rPr>
              <a:t>5</a:t>
            </a:r>
            <a:r>
              <a:rPr lang="en-US" altLang="ru-RU" b="0" dirty="0" smtClean="0">
                <a:cs typeface="Arial" panose="020B0604020202020204" pitchFamily="34" charset="0"/>
              </a:rPr>
              <a:t> </a:t>
            </a:r>
            <a:r>
              <a:rPr lang="en-US" altLang="ru-RU" b="0" dirty="0">
                <a:cs typeface="Arial" panose="020B0604020202020204" pitchFamily="34" charset="0"/>
              </a:rPr>
              <a:t>+ </a:t>
            </a:r>
            <a:r>
              <a:rPr lang="ru-RU" altLang="ru-RU" b="0" dirty="0">
                <a:cs typeface="Arial" panose="020B0604020202020204" pitchFamily="34" charset="0"/>
              </a:rPr>
              <a:t> </a:t>
            </a:r>
            <a:r>
              <a:rPr lang="en-US" altLang="ru-RU" b="0" dirty="0">
                <a:cs typeface="Arial" panose="020B0604020202020204" pitchFamily="34" charset="0"/>
              </a:rPr>
              <a:t>H</a:t>
            </a:r>
            <a:r>
              <a:rPr lang="en-US" altLang="ru-RU" b="0" baseline="-25000" dirty="0">
                <a:cs typeface="Arial" panose="020B0604020202020204" pitchFamily="34" charset="0"/>
              </a:rPr>
              <a:t>2</a:t>
            </a:r>
            <a:r>
              <a:rPr lang="en-US" altLang="ru-RU" b="0" dirty="0">
                <a:cs typeface="Arial" panose="020B0604020202020204" pitchFamily="34" charset="0"/>
              </a:rPr>
              <a:t>O =  2HPO</a:t>
            </a:r>
            <a:r>
              <a:rPr lang="ru-RU" altLang="ru-RU" b="0" baseline="-25000" dirty="0">
                <a:cs typeface="Arial" panose="020B0604020202020204" pitchFamily="34" charset="0"/>
              </a:rPr>
              <a:t>3</a:t>
            </a:r>
            <a:r>
              <a:rPr lang="ru-RU" altLang="ru-RU" b="0" dirty="0" smtClean="0">
                <a:latin typeface="+mn-lt"/>
                <a:cs typeface="Arial" panose="020B0604020202020204" pitchFamily="34" charset="0"/>
              </a:rPr>
              <a:t>                            </a:t>
            </a:r>
            <a:r>
              <a:rPr lang="en-US" altLang="ru-RU" b="0" dirty="0" smtClean="0">
                <a:latin typeface="+mn-lt"/>
                <a:cs typeface="Arial" panose="020B0604020202020204" pitchFamily="34" charset="0"/>
              </a:rPr>
              <a:t>SO</a:t>
            </a:r>
            <a:r>
              <a:rPr lang="en-US" altLang="ru-RU" b="0" baseline="-25000" dirty="0" smtClean="0">
                <a:latin typeface="+mn-lt"/>
                <a:cs typeface="Arial" panose="020B0604020202020204" pitchFamily="34" charset="0"/>
              </a:rPr>
              <a:t>2 </a:t>
            </a:r>
            <a:r>
              <a:rPr lang="en-US" altLang="ru-RU" b="0" dirty="0">
                <a:latin typeface="+mn-lt"/>
                <a:cs typeface="Arial" panose="020B0604020202020204" pitchFamily="34" charset="0"/>
              </a:rPr>
              <a:t>+ H</a:t>
            </a:r>
            <a:r>
              <a:rPr lang="en-US" altLang="ru-RU" b="0" baseline="-25000" dirty="0">
                <a:latin typeface="+mn-lt"/>
                <a:cs typeface="Arial" panose="020B0604020202020204" pitchFamily="34" charset="0"/>
              </a:rPr>
              <a:t>2</a:t>
            </a:r>
            <a:r>
              <a:rPr lang="en-US" altLang="ru-RU" b="0" dirty="0">
                <a:latin typeface="+mn-lt"/>
                <a:cs typeface="Arial" panose="020B0604020202020204" pitchFamily="34" charset="0"/>
              </a:rPr>
              <a:t>O  =  </a:t>
            </a:r>
            <a:r>
              <a:rPr lang="en-US" altLang="ru-RU" b="0" dirty="0" smtClean="0">
                <a:latin typeface="+mn-lt"/>
                <a:cs typeface="Arial" panose="020B0604020202020204" pitchFamily="34" charset="0"/>
              </a:rPr>
              <a:t>H</a:t>
            </a:r>
            <a:r>
              <a:rPr lang="en-US" altLang="ru-RU" b="0" baseline="-25000" dirty="0" smtClean="0">
                <a:latin typeface="+mn-lt"/>
                <a:cs typeface="Arial" panose="020B0604020202020204" pitchFamily="34" charset="0"/>
              </a:rPr>
              <a:t>2</a:t>
            </a:r>
            <a:r>
              <a:rPr lang="en-US" altLang="ru-RU" b="0" dirty="0" smtClean="0">
                <a:latin typeface="+mn-lt"/>
                <a:cs typeface="Arial" panose="020B0604020202020204" pitchFamily="34" charset="0"/>
              </a:rPr>
              <a:t>SO</a:t>
            </a:r>
            <a:r>
              <a:rPr lang="en-US" altLang="ru-RU" b="0" baseline="-25000" dirty="0" smtClean="0">
                <a:latin typeface="+mn-lt"/>
                <a:cs typeface="Arial" panose="020B0604020202020204" pitchFamily="34" charset="0"/>
              </a:rPr>
              <a:t>3                                  </a:t>
            </a:r>
            <a:endParaRPr lang="ru-RU" altLang="ru-RU" b="0" baseline="-25000" dirty="0" smtClean="0">
              <a:latin typeface="+mn-lt"/>
              <a:cs typeface="Arial" panose="020B0604020202020204" pitchFamily="34" charset="0"/>
            </a:endParaRPr>
          </a:p>
          <a:p>
            <a:pPr>
              <a:defRPr/>
            </a:pPr>
            <a:r>
              <a:rPr lang="ru-RU" altLang="ru-RU" sz="2400" b="0" baseline="-25000" dirty="0" smtClean="0">
                <a:latin typeface="+mn-lt"/>
                <a:cs typeface="Arial" panose="020B0604020202020204" pitchFamily="34" charset="0"/>
              </a:rPr>
              <a:t>                                                                    </a:t>
            </a:r>
            <a:r>
              <a:rPr lang="ru-RU" altLang="ru-RU" sz="2800" b="0" baseline="-25000" dirty="0" smtClean="0">
                <a:latin typeface="+mn-lt"/>
                <a:cs typeface="Arial" panose="020B0604020202020204" pitchFamily="34" charset="0"/>
              </a:rPr>
              <a:t>мета-фосфорная                                       сернистая</a:t>
            </a:r>
          </a:p>
          <a:p>
            <a:pPr>
              <a:defRPr/>
            </a:pPr>
            <a:endParaRPr lang="en-US" altLang="ru-RU" b="0" baseline="-25000" dirty="0">
              <a:latin typeface="+mn-lt"/>
              <a:cs typeface="Arial" panose="020B0604020202020204" pitchFamily="34" charset="0"/>
            </a:endParaRPr>
          </a:p>
          <a:p>
            <a:pPr>
              <a:defRPr/>
            </a:pPr>
            <a:r>
              <a:rPr lang="ru-RU" altLang="ru-RU" b="0" dirty="0" smtClean="0">
                <a:latin typeface="+mn-lt"/>
                <a:cs typeface="Arial" panose="020B0604020202020204" pitchFamily="34" charset="0"/>
              </a:rPr>
              <a:t>                               </a:t>
            </a:r>
            <a:r>
              <a:rPr lang="ru-RU" altLang="ru-RU" b="0" dirty="0">
                <a:cs typeface="Arial" panose="020B0604020202020204" pitchFamily="34" charset="0"/>
              </a:rPr>
              <a:t> </a:t>
            </a:r>
            <a:r>
              <a:rPr lang="en-US" altLang="ru-RU" b="0" dirty="0">
                <a:cs typeface="Arial" panose="020B0604020202020204" pitchFamily="34" charset="0"/>
              </a:rPr>
              <a:t>P</a:t>
            </a:r>
            <a:r>
              <a:rPr lang="en-US" altLang="ru-RU" b="0" baseline="-25000" dirty="0">
                <a:cs typeface="Arial" panose="020B0604020202020204" pitchFamily="34" charset="0"/>
              </a:rPr>
              <a:t>2</a:t>
            </a:r>
            <a:r>
              <a:rPr lang="en-US" altLang="ru-RU" b="0" dirty="0">
                <a:cs typeface="Arial" panose="020B0604020202020204" pitchFamily="34" charset="0"/>
              </a:rPr>
              <a:t>O</a:t>
            </a:r>
            <a:r>
              <a:rPr lang="en-US" altLang="ru-RU" b="0" baseline="-25000" dirty="0">
                <a:cs typeface="Arial" panose="020B0604020202020204" pitchFamily="34" charset="0"/>
              </a:rPr>
              <a:t>5</a:t>
            </a:r>
            <a:r>
              <a:rPr lang="en-US" altLang="ru-RU" b="0" dirty="0">
                <a:cs typeface="Arial" panose="020B0604020202020204" pitchFamily="34" charset="0"/>
              </a:rPr>
              <a:t> + 3H</a:t>
            </a:r>
            <a:r>
              <a:rPr lang="en-US" altLang="ru-RU" b="0" baseline="-25000" dirty="0">
                <a:cs typeface="Arial" panose="020B0604020202020204" pitchFamily="34" charset="0"/>
              </a:rPr>
              <a:t>2</a:t>
            </a:r>
            <a:r>
              <a:rPr lang="en-US" altLang="ru-RU" b="0" dirty="0">
                <a:cs typeface="Arial" panose="020B0604020202020204" pitchFamily="34" charset="0"/>
              </a:rPr>
              <a:t>O =  2H</a:t>
            </a:r>
            <a:r>
              <a:rPr lang="en-US" altLang="ru-RU" b="0" baseline="-25000" dirty="0">
                <a:cs typeface="Arial" panose="020B0604020202020204" pitchFamily="34" charset="0"/>
              </a:rPr>
              <a:t>3</a:t>
            </a:r>
            <a:r>
              <a:rPr lang="en-US" altLang="ru-RU" b="0" dirty="0">
                <a:cs typeface="Arial" panose="020B0604020202020204" pitchFamily="34" charset="0"/>
              </a:rPr>
              <a:t>PO</a:t>
            </a:r>
            <a:r>
              <a:rPr lang="en-US" altLang="ru-RU" b="0" baseline="-25000" dirty="0">
                <a:cs typeface="Arial" panose="020B0604020202020204" pitchFamily="34" charset="0"/>
              </a:rPr>
              <a:t>4</a:t>
            </a:r>
            <a:r>
              <a:rPr lang="ru-RU" altLang="ru-RU" b="0" dirty="0">
                <a:cs typeface="Arial" panose="020B0604020202020204" pitchFamily="34" charset="0"/>
              </a:rPr>
              <a:t> </a:t>
            </a:r>
            <a:r>
              <a:rPr lang="ru-RU" altLang="ru-RU" b="0" dirty="0" smtClean="0">
                <a:latin typeface="+mn-lt"/>
                <a:cs typeface="Arial" panose="020B0604020202020204" pitchFamily="34" charset="0"/>
              </a:rPr>
              <a:t>                        </a:t>
            </a:r>
            <a:r>
              <a:rPr lang="en-US" altLang="ru-RU" b="0" dirty="0" smtClean="0">
                <a:latin typeface="+mn-lt"/>
                <a:cs typeface="Arial" panose="020B0604020202020204" pitchFamily="34" charset="0"/>
              </a:rPr>
              <a:t>SO</a:t>
            </a:r>
            <a:r>
              <a:rPr lang="en-US" altLang="ru-RU" b="0" baseline="-25000" dirty="0" smtClean="0">
                <a:latin typeface="+mn-lt"/>
                <a:cs typeface="Arial" panose="020B0604020202020204" pitchFamily="34" charset="0"/>
              </a:rPr>
              <a:t>3</a:t>
            </a:r>
            <a:r>
              <a:rPr lang="en-US" altLang="ru-RU" b="0" dirty="0" smtClean="0">
                <a:latin typeface="+mn-lt"/>
                <a:cs typeface="Arial" panose="020B0604020202020204" pitchFamily="34" charset="0"/>
              </a:rPr>
              <a:t> </a:t>
            </a:r>
            <a:r>
              <a:rPr lang="en-US" altLang="ru-RU" b="0" dirty="0">
                <a:latin typeface="+mn-lt"/>
                <a:cs typeface="Arial" panose="020B0604020202020204" pitchFamily="34" charset="0"/>
              </a:rPr>
              <a:t>+ H</a:t>
            </a:r>
            <a:r>
              <a:rPr lang="en-US" altLang="ru-RU" b="0" baseline="-25000" dirty="0">
                <a:latin typeface="+mn-lt"/>
                <a:cs typeface="Arial" panose="020B0604020202020204" pitchFamily="34" charset="0"/>
              </a:rPr>
              <a:t>2</a:t>
            </a:r>
            <a:r>
              <a:rPr lang="en-US" altLang="ru-RU" b="0" dirty="0">
                <a:latin typeface="+mn-lt"/>
                <a:cs typeface="Arial" panose="020B0604020202020204" pitchFamily="34" charset="0"/>
              </a:rPr>
              <a:t>O  =  H</a:t>
            </a:r>
            <a:r>
              <a:rPr lang="en-US" altLang="ru-RU" b="0" baseline="-25000" dirty="0">
                <a:latin typeface="+mn-lt"/>
                <a:cs typeface="Arial" panose="020B0604020202020204" pitchFamily="34" charset="0"/>
              </a:rPr>
              <a:t>2</a:t>
            </a:r>
            <a:r>
              <a:rPr lang="en-US" altLang="ru-RU" b="0" dirty="0">
                <a:latin typeface="+mn-lt"/>
                <a:cs typeface="Arial" panose="020B0604020202020204" pitchFamily="34" charset="0"/>
              </a:rPr>
              <a:t>SO</a:t>
            </a:r>
            <a:r>
              <a:rPr lang="en-US" altLang="ru-RU" b="0" baseline="-25000" dirty="0">
                <a:latin typeface="+mn-lt"/>
                <a:cs typeface="Arial" panose="020B0604020202020204" pitchFamily="34" charset="0"/>
              </a:rPr>
              <a:t>4</a:t>
            </a:r>
          </a:p>
          <a:p>
            <a:pPr>
              <a:defRPr/>
            </a:pPr>
            <a:r>
              <a:rPr lang="en-US" altLang="ru-RU" b="0" dirty="0">
                <a:latin typeface="+mn-lt"/>
                <a:cs typeface="Arial" panose="020B0604020202020204" pitchFamily="34" charset="0"/>
              </a:rPr>
              <a:t>                                                </a:t>
            </a:r>
            <a:r>
              <a:rPr lang="ru-RU" altLang="ru-RU" b="0" dirty="0" smtClean="0">
                <a:latin typeface="+mn-lt"/>
                <a:cs typeface="Arial" panose="020B0604020202020204" pitchFamily="34" charset="0"/>
              </a:rPr>
              <a:t>       </a:t>
            </a:r>
            <a:r>
              <a:rPr lang="ru-RU" altLang="ru-RU" sz="2800" b="0" baseline="-25000" dirty="0" err="1" smtClean="0">
                <a:cs typeface="Arial" panose="020B0604020202020204" pitchFamily="34" charset="0"/>
              </a:rPr>
              <a:t>орто</a:t>
            </a:r>
            <a:r>
              <a:rPr lang="ru-RU" altLang="ru-RU" sz="2800" b="0" baseline="-25000" dirty="0" smtClean="0">
                <a:cs typeface="Arial" panose="020B0604020202020204" pitchFamily="34" charset="0"/>
              </a:rPr>
              <a:t> - фосфорная                                      серная</a:t>
            </a:r>
            <a:endParaRPr lang="ru-RU" altLang="ru-RU" sz="2800" b="0" baseline="-25000" dirty="0">
              <a:cs typeface="Arial" panose="020B0604020202020204" pitchFamily="34" charset="0"/>
            </a:endParaRPr>
          </a:p>
          <a:p>
            <a:pPr>
              <a:defRPr/>
            </a:pPr>
            <a:r>
              <a:rPr lang="ru-RU" altLang="ru-RU" b="0" dirty="0" smtClean="0">
                <a:latin typeface="+mn-lt"/>
                <a:cs typeface="Arial" panose="020B0604020202020204" pitchFamily="34" charset="0"/>
              </a:rPr>
              <a:t>               </a:t>
            </a:r>
            <a:r>
              <a:rPr lang="en-US" altLang="ru-RU" b="0" dirty="0" smtClean="0">
                <a:latin typeface="+mn-lt"/>
                <a:cs typeface="Arial" panose="020B0604020202020204" pitchFamily="34" charset="0"/>
              </a:rPr>
              <a:t> </a:t>
            </a:r>
            <a:r>
              <a:rPr lang="ru-RU" altLang="ru-RU" b="0" dirty="0" smtClean="0">
                <a:latin typeface="+mn-lt"/>
                <a:cs typeface="Arial" panose="020B0604020202020204" pitchFamily="34" charset="0"/>
              </a:rPr>
              <a:t>                                                                               </a:t>
            </a:r>
            <a:r>
              <a:rPr lang="en-US" altLang="ru-RU" b="0" baseline="-25000" dirty="0" smtClean="0">
                <a:latin typeface="+mn-lt"/>
                <a:cs typeface="Arial" panose="020B0604020202020204" pitchFamily="34" charset="0"/>
              </a:rPr>
              <a:t> </a:t>
            </a:r>
            <a:r>
              <a:rPr lang="ru-RU" altLang="ru-RU" b="0" dirty="0" smtClean="0">
                <a:cs typeface="Arial" panose="020B0604020202020204" pitchFamily="34" charset="0"/>
              </a:rPr>
              <a:t>               </a:t>
            </a:r>
            <a:endParaRPr lang="ru-RU" altLang="ru-RU" b="0" baseline="-25000" dirty="0" smtClean="0">
              <a:latin typeface="+mn-lt"/>
              <a:cs typeface="Arial" panose="020B0604020202020204" pitchFamily="34" charset="0"/>
            </a:endParaRPr>
          </a:p>
          <a:p>
            <a:pPr>
              <a:defRPr/>
            </a:pPr>
            <a:endParaRPr lang="ru-RU" altLang="ru-RU" b="0" baseline="-25000" dirty="0" smtClean="0">
              <a:latin typeface="+mn-lt"/>
              <a:cs typeface="Arial" panose="020B0604020202020204" pitchFamily="34" charset="0"/>
            </a:endParaRPr>
          </a:p>
        </p:txBody>
      </p:sp>
      <p:sp>
        <p:nvSpPr>
          <p:cNvPr id="69636" name="Rectangle 6"/>
          <p:cNvSpPr>
            <a:spLocks noGrp="1" noChangeArrowheads="1"/>
          </p:cNvSpPr>
          <p:nvPr>
            <p:ph idx="4294967295"/>
          </p:nvPr>
        </p:nvSpPr>
        <p:spPr>
          <a:xfrm>
            <a:off x="397669" y="4656137"/>
            <a:ext cx="11582400" cy="1999843"/>
          </a:xfrm>
          <a:solidFill>
            <a:schemeClr val="accent1">
              <a:lumMod val="20000"/>
              <a:lumOff val="80000"/>
            </a:schemeClr>
          </a:solidFill>
          <a:ln>
            <a:solidFill>
              <a:schemeClr val="accent6">
                <a:lumMod val="75000"/>
              </a:schemeClr>
            </a:solidFill>
          </a:ln>
        </p:spPr>
        <p:txBody>
          <a:bodyPr/>
          <a:lstStyle/>
          <a:p>
            <a:pPr marL="381000" indent="-381000">
              <a:lnSpc>
                <a:spcPct val="100000"/>
              </a:lnSpc>
              <a:spcBef>
                <a:spcPct val="0"/>
              </a:spcBef>
              <a:buFontTx/>
              <a:buNone/>
              <a:defRPr/>
            </a:pPr>
            <a:r>
              <a:rPr lang="ru-RU" altLang="ru-RU" sz="2000" dirty="0" smtClean="0">
                <a:latin typeface="Arial" panose="020B0604020202020204" pitchFamily="34" charset="0"/>
              </a:rPr>
              <a:t>                                     </a:t>
            </a:r>
            <a:r>
              <a:rPr lang="ru-RU" altLang="ru-RU" sz="2000" b="1" dirty="0" smtClean="0">
                <a:latin typeface="Arial" panose="020B0604020202020204" pitchFamily="34" charset="0"/>
              </a:rPr>
              <a:t>2) </a:t>
            </a:r>
            <a:r>
              <a:rPr lang="ru-RU" altLang="ru-RU" sz="2000" dirty="0" smtClean="0"/>
              <a:t>Вода </a:t>
            </a:r>
            <a:r>
              <a:rPr lang="ru-RU" altLang="ru-RU" sz="2000" b="1" dirty="0" smtClean="0">
                <a:solidFill>
                  <a:srgbClr val="C00000"/>
                </a:solidFill>
              </a:rPr>
              <a:t>не реагирует </a:t>
            </a:r>
            <a:r>
              <a:rPr lang="ru-RU" altLang="ru-RU" sz="2000" dirty="0" smtClean="0"/>
              <a:t>с кислотными оксидами</a:t>
            </a:r>
            <a:r>
              <a:rPr lang="en-US" altLang="ru-RU" sz="2000" dirty="0" smtClean="0"/>
              <a:t>,</a:t>
            </a:r>
            <a:br>
              <a:rPr lang="en-US" altLang="ru-RU" sz="2000" dirty="0" smtClean="0"/>
            </a:br>
            <a:r>
              <a:rPr lang="ru-RU" altLang="ru-RU" sz="2000" dirty="0" smtClean="0"/>
              <a:t>                     которым соответствуют нерастворимые в воде гидроксиды неметаллов     </a:t>
            </a:r>
          </a:p>
          <a:p>
            <a:pPr marL="381000" indent="-381000">
              <a:lnSpc>
                <a:spcPct val="100000"/>
              </a:lnSpc>
              <a:spcBef>
                <a:spcPct val="0"/>
              </a:spcBef>
              <a:buFontTx/>
              <a:buNone/>
              <a:defRPr/>
            </a:pPr>
            <a:r>
              <a:rPr lang="ru-RU" altLang="ru-RU" sz="2000" dirty="0"/>
              <a:t> </a:t>
            </a:r>
            <a:r>
              <a:rPr lang="ru-RU" altLang="ru-RU" sz="2000" dirty="0" smtClean="0"/>
              <a:t>                                                                                                      (кислородосодержащие кислоты) </a:t>
            </a:r>
            <a:endParaRPr lang="en-US" altLang="ru-RU" sz="2000" dirty="0" smtClean="0"/>
          </a:p>
          <a:p>
            <a:pPr marL="381000" indent="-381000">
              <a:lnSpc>
                <a:spcPct val="100000"/>
              </a:lnSpc>
              <a:spcBef>
                <a:spcPct val="0"/>
              </a:spcBef>
              <a:buFontTx/>
              <a:buNone/>
              <a:defRPr/>
            </a:pPr>
            <a:r>
              <a:rPr lang="en-US" altLang="ru-RU" sz="2000" dirty="0" smtClean="0"/>
              <a:t>                                           SiO</a:t>
            </a:r>
            <a:r>
              <a:rPr lang="en-US" altLang="ru-RU" sz="2000" baseline="-25000" dirty="0" smtClean="0"/>
              <a:t>2</a:t>
            </a:r>
            <a:r>
              <a:rPr lang="en-US" altLang="ru-RU" sz="2000" dirty="0" smtClean="0"/>
              <a:t> +  H</a:t>
            </a:r>
            <a:r>
              <a:rPr lang="en-US" altLang="ru-RU" sz="2000" baseline="-25000" dirty="0" smtClean="0"/>
              <a:t>2</a:t>
            </a:r>
            <a:r>
              <a:rPr lang="en-US" altLang="ru-RU" sz="2000" dirty="0" smtClean="0"/>
              <a:t>O </a:t>
            </a:r>
            <a:r>
              <a:rPr lang="ru-RU" altLang="ru-RU" sz="2000" dirty="0" smtClean="0"/>
              <a:t>→</a:t>
            </a:r>
            <a:r>
              <a:rPr lang="en-US" altLang="ru-RU" sz="2000" dirty="0" smtClean="0"/>
              <a:t> -</a:t>
            </a:r>
            <a:r>
              <a:rPr lang="ru-RU" altLang="ru-RU" sz="2000" dirty="0" smtClean="0"/>
              <a:t>                 </a:t>
            </a:r>
          </a:p>
          <a:p>
            <a:pPr marL="381000" indent="-381000">
              <a:lnSpc>
                <a:spcPct val="100000"/>
              </a:lnSpc>
              <a:spcBef>
                <a:spcPct val="0"/>
              </a:spcBef>
              <a:buFontTx/>
              <a:buNone/>
              <a:defRPr/>
            </a:pPr>
            <a:r>
              <a:rPr lang="ru-RU" altLang="ru-RU" sz="2000" dirty="0" smtClean="0"/>
              <a:t>          </a:t>
            </a:r>
            <a:r>
              <a:rPr lang="en-US" altLang="ru-RU" sz="2000" dirty="0" smtClean="0"/>
              <a:t>SiO</a:t>
            </a:r>
            <a:r>
              <a:rPr lang="en-US" altLang="ru-RU" sz="2000" baseline="-25000" dirty="0" smtClean="0"/>
              <a:t>2</a:t>
            </a:r>
            <a:r>
              <a:rPr lang="en-US" altLang="ru-RU" sz="2000" dirty="0" smtClean="0"/>
              <a:t> </a:t>
            </a:r>
            <a:r>
              <a:rPr lang="ru-RU" altLang="ru-RU" sz="2000" dirty="0"/>
              <a:t>-</a:t>
            </a:r>
            <a:r>
              <a:rPr lang="ru-RU" altLang="ru-RU" sz="2000" dirty="0" smtClean="0"/>
              <a:t> кремнезем</a:t>
            </a:r>
            <a:r>
              <a:rPr lang="en-US" altLang="ru-RU" sz="2000" dirty="0" smtClean="0"/>
              <a:t>, </a:t>
            </a:r>
            <a:r>
              <a:rPr lang="ru-RU" altLang="ru-RU" sz="2000" dirty="0" smtClean="0"/>
              <a:t>кварц</a:t>
            </a:r>
            <a:r>
              <a:rPr lang="en-US" altLang="ru-RU" sz="2000" dirty="0" smtClean="0"/>
              <a:t>, </a:t>
            </a:r>
            <a:r>
              <a:rPr lang="ru-RU" altLang="ru-RU" sz="2000" dirty="0" smtClean="0"/>
              <a:t>горный хрусталь                   </a:t>
            </a:r>
            <a:r>
              <a:rPr lang="en-US" altLang="ru-RU" sz="2000" dirty="0" smtClean="0"/>
              <a:t>H</a:t>
            </a:r>
            <a:r>
              <a:rPr lang="en-US" altLang="ru-RU" sz="2000" baseline="-25000" dirty="0" smtClean="0"/>
              <a:t>2</a:t>
            </a:r>
            <a:r>
              <a:rPr lang="en-US" altLang="ru-RU" sz="2000" dirty="0" smtClean="0"/>
              <a:t>SiO</a:t>
            </a:r>
            <a:r>
              <a:rPr lang="ru-RU" altLang="ru-RU" sz="2000" baseline="-25000" dirty="0" smtClean="0"/>
              <a:t>3</a:t>
            </a:r>
            <a:r>
              <a:rPr lang="en-US" altLang="ru-RU" sz="2000" baseline="-25000" dirty="0" smtClean="0"/>
              <a:t> </a:t>
            </a:r>
            <a:r>
              <a:rPr lang="en-US" altLang="ru-RU" sz="2000" dirty="0" smtClean="0"/>
              <a:t>  -  </a:t>
            </a:r>
            <a:r>
              <a:rPr lang="ru-RU" altLang="ru-RU" sz="2000" dirty="0" smtClean="0"/>
              <a:t>кремниевая кислота </a:t>
            </a:r>
          </a:p>
          <a:p>
            <a:pPr marL="381000" indent="-381000">
              <a:lnSpc>
                <a:spcPct val="100000"/>
              </a:lnSpc>
              <a:spcBef>
                <a:spcPct val="0"/>
              </a:spcBef>
              <a:buFontTx/>
              <a:buNone/>
              <a:defRPr/>
            </a:pPr>
            <a:r>
              <a:rPr lang="ru-RU" altLang="ru-RU" sz="2000" dirty="0"/>
              <a:t> </a:t>
            </a:r>
            <a:r>
              <a:rPr lang="ru-RU" altLang="ru-RU" sz="2000" dirty="0" smtClean="0"/>
              <a:t>                                                                                                                             нерастворима в воде</a:t>
            </a:r>
            <a:r>
              <a:rPr lang="en-US" altLang="ru-RU" sz="2000" b="1" dirty="0" smtClean="0"/>
              <a:t> </a:t>
            </a:r>
            <a:r>
              <a:rPr lang="ru-RU" altLang="ru-RU" sz="2000" b="1" dirty="0" smtClean="0"/>
              <a:t> </a:t>
            </a:r>
            <a:r>
              <a:rPr lang="ru-RU" altLang="ru-RU" sz="2000" b="1" dirty="0" smtClean="0">
                <a:latin typeface="Arial" panose="020B0604020202020204" pitchFamily="34" charset="0"/>
              </a:rPr>
              <a:t/>
            </a:r>
            <a:br>
              <a:rPr lang="ru-RU" altLang="ru-RU" sz="2000" b="1" dirty="0" smtClean="0">
                <a:latin typeface="Arial" panose="020B0604020202020204" pitchFamily="34" charset="0"/>
              </a:rPr>
            </a:br>
            <a:r>
              <a:rPr lang="ru-RU" altLang="ru-RU" b="1" dirty="0" smtClean="0">
                <a:latin typeface="Arial" panose="020B0604020202020204" pitchFamily="34" charset="0"/>
              </a:rPr>
              <a:t>                </a:t>
            </a:r>
          </a:p>
        </p:txBody>
      </p:sp>
      <p:pic>
        <p:nvPicPr>
          <p:cNvPr id="80901" name="Рисунок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1163" y="0"/>
            <a:ext cx="3508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Рисунок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одзаголовок 3"/>
          <p:cNvSpPr txBox="1">
            <a:spLocks/>
          </p:cNvSpPr>
          <p:nvPr/>
        </p:nvSpPr>
        <p:spPr bwMode="auto">
          <a:xfrm>
            <a:off x="3630130" y="2607198"/>
            <a:ext cx="2530550" cy="31393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altLang="ru-RU" sz="1600" dirty="0" smtClean="0">
                <a:cs typeface="Arial" panose="020B0604020202020204" pitchFamily="34" charset="0"/>
              </a:rPr>
              <a:t>Азотная кислота</a:t>
            </a:r>
            <a:r>
              <a:rPr lang="ru-RU" altLang="ru-RU" sz="1600" b="0" dirty="0" smtClean="0">
                <a:cs typeface="Arial" panose="020B0604020202020204" pitchFamily="34" charset="0"/>
              </a:rPr>
              <a:t> </a:t>
            </a:r>
            <a:r>
              <a:rPr lang="ru-RU" sz="1600" dirty="0" smtClean="0"/>
              <a:t>Н –О-</a:t>
            </a:r>
            <a:r>
              <a:rPr lang="en-US" sz="1600" dirty="0" smtClean="0"/>
              <a:t>NO</a:t>
            </a:r>
            <a:r>
              <a:rPr lang="en-US" sz="1600" baseline="-25000" dirty="0" smtClean="0"/>
              <a:t>2</a:t>
            </a:r>
            <a:endParaRPr lang="ru-RU" sz="1600" baseline="-25000" dirty="0"/>
          </a:p>
        </p:txBody>
      </p:sp>
      <p:sp>
        <p:nvSpPr>
          <p:cNvPr id="8" name="Подзаголовок 3"/>
          <p:cNvSpPr txBox="1">
            <a:spLocks/>
          </p:cNvSpPr>
          <p:nvPr/>
        </p:nvSpPr>
        <p:spPr bwMode="auto">
          <a:xfrm>
            <a:off x="7306171" y="2595455"/>
            <a:ext cx="997857" cy="313932"/>
          </a:xfrm>
          <a:prstGeom prst="rect">
            <a:avLst/>
          </a:prstGeom>
          <a:noFill/>
          <a:ln>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altLang="ru-RU" sz="1600" b="0" dirty="0" smtClean="0">
                <a:cs typeface="Arial" panose="020B0604020202020204" pitchFamily="34" charset="0"/>
              </a:rPr>
              <a:t> угольная </a:t>
            </a:r>
            <a:endParaRPr lang="ru-RU" sz="16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1250"/>
                                        <p:tgtEl>
                                          <p:spTgt spid="69634"/>
                                        </p:tgtEl>
                                      </p:cBhvr>
                                    </p:animEffect>
                                    <p:anim calcmode="lin" valueType="num">
                                      <p:cBhvr>
                                        <p:cTn id="8" dur="1250" fill="hold"/>
                                        <p:tgtEl>
                                          <p:spTgt spid="69634"/>
                                        </p:tgtEl>
                                        <p:attrNameLst>
                                          <p:attrName>ppt_x</p:attrName>
                                        </p:attrNameLst>
                                      </p:cBhvr>
                                      <p:tavLst>
                                        <p:tav tm="0">
                                          <p:val>
                                            <p:strVal val="#ppt_x"/>
                                          </p:val>
                                        </p:tav>
                                        <p:tav tm="100000">
                                          <p:val>
                                            <p:strVal val="#ppt_x"/>
                                          </p:val>
                                        </p:tav>
                                      </p:tavLst>
                                    </p:anim>
                                    <p:anim calcmode="lin" valueType="num">
                                      <p:cBhvr>
                                        <p:cTn id="9" dur="1250" fill="hold"/>
                                        <p:tgtEl>
                                          <p:spTgt spid="69634"/>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69635"/>
                                        </p:tgtEl>
                                        <p:attrNameLst>
                                          <p:attrName>style.visibility</p:attrName>
                                        </p:attrNameLst>
                                      </p:cBhvr>
                                      <p:to>
                                        <p:strVal val="visible"/>
                                      </p:to>
                                    </p:set>
                                    <p:animEffect transition="in" filter="barn(outVertical)">
                                      <p:cBhvr>
                                        <p:cTn id="12" dur="1250"/>
                                        <p:tgtEl>
                                          <p:spTgt spid="69635"/>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69636">
                                            <p:bg/>
                                          </p:spTgt>
                                        </p:tgtEl>
                                        <p:attrNameLst>
                                          <p:attrName>style.visibility</p:attrName>
                                        </p:attrNameLst>
                                      </p:cBhvr>
                                      <p:to>
                                        <p:strVal val="visible"/>
                                      </p:to>
                                    </p:set>
                                    <p:anim calcmode="lin" valueType="num">
                                      <p:cBhvr additive="base">
                                        <p:cTn id="15" dur="1250" fill="hold"/>
                                        <p:tgtEl>
                                          <p:spTgt spid="69636">
                                            <p:bg/>
                                          </p:spTgt>
                                        </p:tgtEl>
                                        <p:attrNameLst>
                                          <p:attrName>ppt_x</p:attrName>
                                        </p:attrNameLst>
                                      </p:cBhvr>
                                      <p:tavLst>
                                        <p:tav tm="0">
                                          <p:val>
                                            <p:strVal val="#ppt_x"/>
                                          </p:val>
                                        </p:tav>
                                        <p:tav tm="100000">
                                          <p:val>
                                            <p:strVal val="#ppt_x"/>
                                          </p:val>
                                        </p:tav>
                                      </p:tavLst>
                                    </p:anim>
                                    <p:anim calcmode="lin" valueType="num">
                                      <p:cBhvr additive="base">
                                        <p:cTn id="16" dur="1250" fill="hold"/>
                                        <p:tgtEl>
                                          <p:spTgt spid="69636">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9636">
                                            <p:txEl>
                                              <p:pRg st="0" end="0"/>
                                            </p:txEl>
                                          </p:spTgt>
                                        </p:tgtEl>
                                        <p:attrNameLst>
                                          <p:attrName>style.visibility</p:attrName>
                                        </p:attrNameLst>
                                      </p:cBhvr>
                                      <p:to>
                                        <p:strVal val="visible"/>
                                      </p:to>
                                    </p:set>
                                    <p:anim calcmode="lin" valueType="num">
                                      <p:cBhvr additive="base">
                                        <p:cTn id="19" dur="1250" fill="hold"/>
                                        <p:tgtEl>
                                          <p:spTgt spid="69636">
                                            <p:txEl>
                                              <p:pRg st="0" end="0"/>
                                            </p:txEl>
                                          </p:spTgt>
                                        </p:tgtEl>
                                        <p:attrNameLst>
                                          <p:attrName>ppt_x</p:attrName>
                                        </p:attrNameLst>
                                      </p:cBhvr>
                                      <p:tavLst>
                                        <p:tav tm="0">
                                          <p:val>
                                            <p:strVal val="#ppt_x"/>
                                          </p:val>
                                        </p:tav>
                                        <p:tav tm="100000">
                                          <p:val>
                                            <p:strVal val="#ppt_x"/>
                                          </p:val>
                                        </p:tav>
                                      </p:tavLst>
                                    </p:anim>
                                    <p:anim calcmode="lin" valueType="num">
                                      <p:cBhvr additive="base">
                                        <p:cTn id="20" dur="1250" fill="hold"/>
                                        <p:tgtEl>
                                          <p:spTgt spid="69636">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9636">
                                            <p:txEl>
                                              <p:pRg st="1" end="1"/>
                                            </p:txEl>
                                          </p:spTgt>
                                        </p:tgtEl>
                                        <p:attrNameLst>
                                          <p:attrName>style.visibility</p:attrName>
                                        </p:attrNameLst>
                                      </p:cBhvr>
                                      <p:to>
                                        <p:strVal val="visible"/>
                                      </p:to>
                                    </p:set>
                                    <p:anim calcmode="lin" valueType="num">
                                      <p:cBhvr additive="base">
                                        <p:cTn id="23" dur="1250" fill="hold"/>
                                        <p:tgtEl>
                                          <p:spTgt spid="69636">
                                            <p:txEl>
                                              <p:pRg st="1" end="1"/>
                                            </p:txEl>
                                          </p:spTgt>
                                        </p:tgtEl>
                                        <p:attrNameLst>
                                          <p:attrName>ppt_x</p:attrName>
                                        </p:attrNameLst>
                                      </p:cBhvr>
                                      <p:tavLst>
                                        <p:tav tm="0">
                                          <p:val>
                                            <p:strVal val="#ppt_x"/>
                                          </p:val>
                                        </p:tav>
                                        <p:tav tm="100000">
                                          <p:val>
                                            <p:strVal val="#ppt_x"/>
                                          </p:val>
                                        </p:tav>
                                      </p:tavLst>
                                    </p:anim>
                                    <p:anim calcmode="lin" valueType="num">
                                      <p:cBhvr additive="base">
                                        <p:cTn id="24" dur="1250" fill="hold"/>
                                        <p:tgtEl>
                                          <p:spTgt spid="69636">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9636">
                                            <p:txEl>
                                              <p:pRg st="2" end="2"/>
                                            </p:txEl>
                                          </p:spTgt>
                                        </p:tgtEl>
                                        <p:attrNameLst>
                                          <p:attrName>style.visibility</p:attrName>
                                        </p:attrNameLst>
                                      </p:cBhvr>
                                      <p:to>
                                        <p:strVal val="visible"/>
                                      </p:to>
                                    </p:set>
                                    <p:anim calcmode="lin" valueType="num">
                                      <p:cBhvr additive="base">
                                        <p:cTn id="27" dur="1250" fill="hold"/>
                                        <p:tgtEl>
                                          <p:spTgt spid="69636">
                                            <p:txEl>
                                              <p:pRg st="2" end="2"/>
                                            </p:txEl>
                                          </p:spTgt>
                                        </p:tgtEl>
                                        <p:attrNameLst>
                                          <p:attrName>ppt_x</p:attrName>
                                        </p:attrNameLst>
                                      </p:cBhvr>
                                      <p:tavLst>
                                        <p:tav tm="0">
                                          <p:val>
                                            <p:strVal val="#ppt_x"/>
                                          </p:val>
                                        </p:tav>
                                        <p:tav tm="100000">
                                          <p:val>
                                            <p:strVal val="#ppt_x"/>
                                          </p:val>
                                        </p:tav>
                                      </p:tavLst>
                                    </p:anim>
                                    <p:anim calcmode="lin" valueType="num">
                                      <p:cBhvr additive="base">
                                        <p:cTn id="28" dur="1250" fill="hold"/>
                                        <p:tgtEl>
                                          <p:spTgt spid="69636">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9636">
                                            <p:txEl>
                                              <p:pRg st="3" end="3"/>
                                            </p:txEl>
                                          </p:spTgt>
                                        </p:tgtEl>
                                        <p:attrNameLst>
                                          <p:attrName>style.visibility</p:attrName>
                                        </p:attrNameLst>
                                      </p:cBhvr>
                                      <p:to>
                                        <p:strVal val="visible"/>
                                      </p:to>
                                    </p:set>
                                    <p:anim calcmode="lin" valueType="num">
                                      <p:cBhvr additive="base">
                                        <p:cTn id="31" dur="1250" fill="hold"/>
                                        <p:tgtEl>
                                          <p:spTgt spid="69636">
                                            <p:txEl>
                                              <p:pRg st="3" end="3"/>
                                            </p:txEl>
                                          </p:spTgt>
                                        </p:tgtEl>
                                        <p:attrNameLst>
                                          <p:attrName>ppt_x</p:attrName>
                                        </p:attrNameLst>
                                      </p:cBhvr>
                                      <p:tavLst>
                                        <p:tav tm="0">
                                          <p:val>
                                            <p:strVal val="#ppt_x"/>
                                          </p:val>
                                        </p:tav>
                                        <p:tav tm="100000">
                                          <p:val>
                                            <p:strVal val="#ppt_x"/>
                                          </p:val>
                                        </p:tav>
                                      </p:tavLst>
                                    </p:anim>
                                    <p:anim calcmode="lin" valueType="num">
                                      <p:cBhvr additive="base">
                                        <p:cTn id="32" dur="1250" fill="hold"/>
                                        <p:tgtEl>
                                          <p:spTgt spid="69636">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9636">
                                            <p:txEl>
                                              <p:pRg st="4" end="4"/>
                                            </p:txEl>
                                          </p:spTgt>
                                        </p:tgtEl>
                                        <p:attrNameLst>
                                          <p:attrName>style.visibility</p:attrName>
                                        </p:attrNameLst>
                                      </p:cBhvr>
                                      <p:to>
                                        <p:strVal val="visible"/>
                                      </p:to>
                                    </p:set>
                                    <p:anim calcmode="lin" valueType="num">
                                      <p:cBhvr additive="base">
                                        <p:cTn id="35" dur="1250" fill="hold"/>
                                        <p:tgtEl>
                                          <p:spTgt spid="69636">
                                            <p:txEl>
                                              <p:pRg st="4" end="4"/>
                                            </p:txEl>
                                          </p:spTgt>
                                        </p:tgtEl>
                                        <p:attrNameLst>
                                          <p:attrName>ppt_x</p:attrName>
                                        </p:attrNameLst>
                                      </p:cBhvr>
                                      <p:tavLst>
                                        <p:tav tm="0">
                                          <p:val>
                                            <p:strVal val="#ppt_x"/>
                                          </p:val>
                                        </p:tav>
                                        <p:tav tm="100000">
                                          <p:val>
                                            <p:strVal val="#ppt_x"/>
                                          </p:val>
                                        </p:tav>
                                      </p:tavLst>
                                    </p:anim>
                                    <p:anim calcmode="lin" valueType="num">
                                      <p:cBhvr additive="base">
                                        <p:cTn id="36" dur="1250" fill="hold"/>
                                        <p:tgtEl>
                                          <p:spTgt spid="6963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p:bldP spid="69635" grpId="0" animBg="1"/>
      <p:bldP spid="69636"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Заголовок 1"/>
          <p:cNvSpPr>
            <a:spLocks noGrp="1"/>
          </p:cNvSpPr>
          <p:nvPr>
            <p:ph type="title"/>
          </p:nvPr>
        </p:nvSpPr>
        <p:spPr>
          <a:xfrm>
            <a:off x="709613" y="274638"/>
            <a:ext cx="10807700" cy="1143000"/>
          </a:xfrm>
          <a:solidFill>
            <a:srgbClr val="FDD3ED"/>
          </a:solidFill>
          <a:ln w="38100">
            <a:solidFill>
              <a:srgbClr val="990099"/>
            </a:solidFill>
            <a:miter lim="800000"/>
            <a:headEnd/>
            <a:tailEnd/>
          </a:ln>
        </p:spPr>
        <p:txBody>
          <a:bodyPr/>
          <a:lstStyle/>
          <a:p>
            <a:r>
              <a:rPr lang="en-US" altLang="ru-RU" sz="2800" dirty="0" smtClean="0"/>
              <a:t>                           </a:t>
            </a:r>
            <a:r>
              <a:rPr lang="ru-RU" altLang="ru-RU" sz="2800" dirty="0" smtClean="0"/>
              <a:t> </a:t>
            </a:r>
            <a:r>
              <a:rPr lang="ru-RU" altLang="ru-RU" sz="3600" b="1" dirty="0" smtClean="0">
                <a:solidFill>
                  <a:srgbClr val="2F5597"/>
                </a:solidFill>
              </a:rPr>
              <a:t>Химические свойства воды</a:t>
            </a:r>
            <a:r>
              <a:rPr lang="en-US" altLang="ru-RU" sz="3600" b="1" dirty="0" smtClean="0">
                <a:solidFill>
                  <a:srgbClr val="2F5597"/>
                </a:solidFill>
              </a:rPr>
              <a:t/>
            </a:r>
            <a:br>
              <a:rPr lang="en-US" altLang="ru-RU" sz="3600" b="1" dirty="0" smtClean="0">
                <a:solidFill>
                  <a:srgbClr val="2F5597"/>
                </a:solidFill>
              </a:rPr>
            </a:br>
            <a:r>
              <a:rPr lang="en-US" altLang="ru-RU" sz="2800" dirty="0" smtClean="0"/>
              <a:t>                          </a:t>
            </a:r>
            <a:r>
              <a:rPr lang="en-US" altLang="ru-RU" sz="2800" b="1" dirty="0" smtClean="0">
                <a:solidFill>
                  <a:srgbClr val="990033"/>
                </a:solidFill>
              </a:rPr>
              <a:t>V.</a:t>
            </a:r>
            <a:r>
              <a:rPr lang="en-US" altLang="ru-RU" sz="2800" dirty="0" smtClean="0"/>
              <a:t> </a:t>
            </a:r>
            <a:r>
              <a:rPr lang="ru-RU" altLang="ru-RU" sz="2800" b="1" dirty="0" err="1" smtClean="0">
                <a:solidFill>
                  <a:srgbClr val="990033"/>
                </a:solidFill>
              </a:rPr>
              <a:t>Взаимод</a:t>
            </a:r>
            <a:r>
              <a:rPr lang="en-US" altLang="ru-RU" sz="2800" b="1" dirty="0" smtClean="0">
                <a:solidFill>
                  <a:srgbClr val="990033"/>
                </a:solidFill>
              </a:rPr>
              <a:t>e</a:t>
            </a:r>
            <a:r>
              <a:rPr lang="ru-RU" altLang="ru-RU" sz="2800" b="1" dirty="0" err="1" smtClean="0">
                <a:solidFill>
                  <a:srgbClr val="990033"/>
                </a:solidFill>
              </a:rPr>
              <a:t>йствие</a:t>
            </a:r>
            <a:r>
              <a:rPr lang="ru-RU" altLang="ru-RU" sz="2800" b="1" dirty="0" smtClean="0">
                <a:solidFill>
                  <a:srgbClr val="990033"/>
                </a:solidFill>
              </a:rPr>
              <a:t> воды с аммиаком</a:t>
            </a:r>
          </a:p>
        </p:txBody>
      </p:sp>
      <p:sp>
        <p:nvSpPr>
          <p:cNvPr id="70659" name="TextBox 3"/>
          <p:cNvSpPr txBox="1">
            <a:spLocks noChangeArrowheads="1"/>
          </p:cNvSpPr>
          <p:nvPr/>
        </p:nvSpPr>
        <p:spPr bwMode="auto">
          <a:xfrm>
            <a:off x="709613" y="2012950"/>
            <a:ext cx="10872787" cy="3784600"/>
          </a:xfrm>
          <a:prstGeom prst="rect">
            <a:avLst/>
          </a:prstGeom>
          <a:solidFill>
            <a:srgbClr val="FFCCCC"/>
          </a:solidFill>
          <a:ln w="19050">
            <a:solidFill>
              <a:srgbClr val="FF7C80"/>
            </a:solidFill>
          </a:ln>
          <a:extLst/>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defRPr/>
            </a:pPr>
            <a:endParaRPr lang="ru-RU" altLang="ru-RU" dirty="0"/>
          </a:p>
          <a:p>
            <a:pPr>
              <a:defRPr/>
            </a:pPr>
            <a:endParaRPr lang="ru-RU" altLang="ru-RU" b="0" dirty="0"/>
          </a:p>
          <a:p>
            <a:pPr>
              <a:defRPr/>
            </a:pPr>
            <a:r>
              <a:rPr lang="ru-RU" altLang="ru-RU" sz="2800" b="0" dirty="0"/>
              <a:t>                  </a:t>
            </a:r>
            <a:r>
              <a:rPr lang="ru-RU" altLang="ru-RU" sz="2800" b="0" dirty="0" smtClean="0"/>
              <a:t>При </a:t>
            </a:r>
            <a:r>
              <a:rPr lang="ru-RU" altLang="ru-RU" sz="2800" b="0" dirty="0"/>
              <a:t>взаимодействии аммиака с водой образуется</a:t>
            </a:r>
          </a:p>
          <a:p>
            <a:pPr>
              <a:defRPr/>
            </a:pPr>
            <a:r>
              <a:rPr lang="ru-RU" altLang="ru-RU" sz="2800" b="0" dirty="0"/>
              <a:t>                  нашатырный спирт</a:t>
            </a:r>
            <a:r>
              <a:rPr lang="en-US" altLang="ru-RU" sz="2800" b="0" dirty="0"/>
              <a:t>:</a:t>
            </a:r>
          </a:p>
          <a:p>
            <a:pPr>
              <a:defRPr/>
            </a:pPr>
            <a:endParaRPr lang="en-US" altLang="ru-RU" sz="2800" b="0" dirty="0"/>
          </a:p>
          <a:p>
            <a:pPr>
              <a:defRPr/>
            </a:pPr>
            <a:r>
              <a:rPr lang="en-US" altLang="ru-RU" sz="2800" b="0" dirty="0"/>
              <a:t>                 </a:t>
            </a:r>
            <a:r>
              <a:rPr lang="en-US" altLang="ru-RU" sz="2800" b="0" dirty="0" smtClean="0"/>
              <a:t>      </a:t>
            </a:r>
            <a:r>
              <a:rPr lang="en-US" altLang="ru-RU" sz="2800" b="0" dirty="0">
                <a:latin typeface="+mn-lt"/>
              </a:rPr>
              <a:t>NH</a:t>
            </a:r>
            <a:r>
              <a:rPr lang="en-US" altLang="ru-RU" sz="2800" b="0" baseline="-25000" dirty="0">
                <a:latin typeface="+mn-lt"/>
              </a:rPr>
              <a:t>3</a:t>
            </a:r>
            <a:r>
              <a:rPr lang="en-US" altLang="ru-RU" sz="2800" b="0" dirty="0">
                <a:latin typeface="+mn-lt"/>
              </a:rPr>
              <a:t>  +  H</a:t>
            </a:r>
            <a:r>
              <a:rPr lang="en-US" altLang="ru-RU" sz="2800" b="0" baseline="-25000" dirty="0">
                <a:latin typeface="+mn-lt"/>
              </a:rPr>
              <a:t>2</a:t>
            </a:r>
            <a:r>
              <a:rPr lang="en-US" altLang="ru-RU" sz="2800" b="0" dirty="0">
                <a:latin typeface="+mn-lt"/>
              </a:rPr>
              <a:t>O  </a:t>
            </a:r>
            <a:r>
              <a:rPr lang="ru-RU" altLang="ru-RU" sz="2800" b="0" dirty="0">
                <a:latin typeface="+mn-lt"/>
              </a:rPr>
              <a:t>↔</a:t>
            </a:r>
            <a:r>
              <a:rPr lang="ru-RU" altLang="ru-RU" sz="2800" dirty="0">
                <a:latin typeface="+mn-lt"/>
              </a:rPr>
              <a:t> </a:t>
            </a:r>
            <a:r>
              <a:rPr lang="en-US" altLang="ru-RU" sz="2800" b="0" dirty="0">
                <a:latin typeface="+mn-lt"/>
              </a:rPr>
              <a:t>  NH</a:t>
            </a:r>
            <a:r>
              <a:rPr lang="en-US" altLang="ru-RU" sz="2800" b="0" baseline="-25000" dirty="0">
                <a:latin typeface="+mn-lt"/>
              </a:rPr>
              <a:t>4</a:t>
            </a:r>
            <a:r>
              <a:rPr lang="en-US" altLang="ru-RU" sz="2800" b="0" dirty="0">
                <a:latin typeface="+mn-lt"/>
              </a:rPr>
              <a:t>OH  </a:t>
            </a:r>
            <a:r>
              <a:rPr lang="ru-RU" altLang="ru-RU" sz="2800" b="0" dirty="0">
                <a:latin typeface="+mn-lt"/>
              </a:rPr>
              <a:t>↔</a:t>
            </a:r>
            <a:r>
              <a:rPr lang="ru-RU" altLang="ru-RU" sz="2800" dirty="0">
                <a:latin typeface="+mn-lt"/>
              </a:rPr>
              <a:t> </a:t>
            </a:r>
            <a:r>
              <a:rPr lang="en-US" altLang="ru-RU" sz="2800" b="0" dirty="0">
                <a:latin typeface="+mn-lt"/>
              </a:rPr>
              <a:t>  NH</a:t>
            </a:r>
            <a:r>
              <a:rPr lang="en-US" altLang="ru-RU" sz="2800" b="0" baseline="-25000" dirty="0">
                <a:latin typeface="+mn-lt"/>
              </a:rPr>
              <a:t>4</a:t>
            </a:r>
            <a:r>
              <a:rPr lang="en-US" altLang="ru-RU" sz="2800" b="0" baseline="30000" dirty="0">
                <a:latin typeface="+mn-lt"/>
              </a:rPr>
              <a:t>+</a:t>
            </a:r>
            <a:r>
              <a:rPr lang="ru-RU" altLang="ru-RU" sz="2800" b="0" baseline="30000" dirty="0">
                <a:latin typeface="+mn-lt"/>
              </a:rPr>
              <a:t>  </a:t>
            </a:r>
            <a:r>
              <a:rPr lang="ru-RU" altLang="ru-RU" sz="2800" b="0" dirty="0">
                <a:latin typeface="+mn-lt"/>
              </a:rPr>
              <a:t>+ </a:t>
            </a:r>
            <a:r>
              <a:rPr lang="en-US" altLang="ru-RU" sz="2800" b="0" dirty="0">
                <a:latin typeface="+mn-lt"/>
              </a:rPr>
              <a:t>OH</a:t>
            </a:r>
            <a:r>
              <a:rPr lang="ru-RU" altLang="ru-RU" sz="2800" b="0" baseline="30000" dirty="0" smtClean="0">
                <a:latin typeface="+mn-lt"/>
              </a:rPr>
              <a:t>-</a:t>
            </a:r>
            <a:endParaRPr lang="en-US" altLang="ru-RU" sz="2800" b="0" baseline="30000" dirty="0" smtClean="0">
              <a:latin typeface="+mn-lt"/>
            </a:endParaRPr>
          </a:p>
          <a:p>
            <a:pPr>
              <a:defRPr/>
            </a:pPr>
            <a:endParaRPr lang="en-US" altLang="ru-RU" sz="2800" b="0" baseline="30000" dirty="0">
              <a:latin typeface="Arial" panose="020B0604020202020204" pitchFamily="34" charset="0"/>
            </a:endParaRPr>
          </a:p>
          <a:p>
            <a:pPr>
              <a:defRPr/>
            </a:pPr>
            <a:r>
              <a:rPr lang="en-US" altLang="ru-RU" sz="3200" b="0" baseline="30000" dirty="0" smtClean="0">
                <a:latin typeface="+mn-lt"/>
              </a:rPr>
              <a:t>                                               </a:t>
            </a:r>
            <a:r>
              <a:rPr lang="en-US" altLang="ru-RU" sz="3200" b="0" dirty="0" smtClean="0">
                <a:latin typeface="+mn-lt"/>
              </a:rPr>
              <a:t> </a:t>
            </a:r>
            <a:endParaRPr lang="en-US" altLang="ru-RU" sz="3200" b="0" baseline="30000" dirty="0" smtClean="0">
              <a:latin typeface="+mn-lt"/>
            </a:endParaRPr>
          </a:p>
          <a:p>
            <a:pPr>
              <a:defRPr/>
            </a:pPr>
            <a:endParaRPr lang="en-US" altLang="ru-RU" sz="2800" b="0" baseline="30000" dirty="0">
              <a:latin typeface="Arial" panose="020B0604020202020204" pitchFamily="34" charset="0"/>
            </a:endParaRPr>
          </a:p>
          <a:p>
            <a:pPr>
              <a:defRPr/>
            </a:pPr>
            <a:endParaRPr lang="ru-RU" altLang="ru-RU" sz="2800" b="0" baseline="30000" dirty="0">
              <a:latin typeface="Arial" panose="020B0604020202020204" pitchFamily="34" charset="0"/>
            </a:endParaRPr>
          </a:p>
        </p:txBody>
      </p:sp>
      <p:pic>
        <p:nvPicPr>
          <p:cNvPr id="81924" name="Рисунок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20525" y="14288"/>
            <a:ext cx="319088"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46428" y="4431701"/>
            <a:ext cx="2519916" cy="400110"/>
          </a:xfrm>
          <a:prstGeom prst="rect">
            <a:avLst/>
          </a:prstGeom>
          <a:noFill/>
        </p:spPr>
        <p:txBody>
          <a:bodyPr wrap="square" rtlCol="0">
            <a:spAutoFit/>
          </a:bodyPr>
          <a:lstStyle/>
          <a:p>
            <a:r>
              <a:rPr lang="ru-RU" dirty="0" smtClean="0"/>
              <a:t>Гидроксид аммония</a:t>
            </a:r>
            <a:endParaRPr lang="ru-RU" dirty="0"/>
          </a:p>
        </p:txBody>
      </p:sp>
      <p:sp>
        <p:nvSpPr>
          <p:cNvPr id="10" name="TextBox 9"/>
          <p:cNvSpPr txBox="1"/>
          <p:nvPr/>
        </p:nvSpPr>
        <p:spPr>
          <a:xfrm>
            <a:off x="3604437" y="4431701"/>
            <a:ext cx="882502" cy="400110"/>
          </a:xfrm>
          <a:prstGeom prst="rect">
            <a:avLst/>
          </a:prstGeom>
          <a:noFill/>
          <a:ln>
            <a:solidFill>
              <a:srgbClr val="FF0000"/>
            </a:solidFill>
          </a:ln>
        </p:spPr>
        <p:txBody>
          <a:bodyPr wrap="square" rtlCol="0">
            <a:spAutoFit/>
          </a:bodyPr>
          <a:lstStyle/>
          <a:p>
            <a:r>
              <a:rPr lang="ru-RU" dirty="0" smtClean="0"/>
              <a:t>Н -ОН</a:t>
            </a:r>
            <a:endParaRPr lang="ru-RU" dirty="0"/>
          </a:p>
        </p:txBody>
      </p:sp>
      <p:sp>
        <p:nvSpPr>
          <p:cNvPr id="7" name="TextBox 6"/>
          <p:cNvSpPr txBox="1"/>
          <p:nvPr/>
        </p:nvSpPr>
        <p:spPr>
          <a:xfrm>
            <a:off x="1456660" y="6156251"/>
            <a:ext cx="2573080" cy="400110"/>
          </a:xfrm>
          <a:prstGeom prst="rect">
            <a:avLst/>
          </a:prstGeom>
          <a:noFill/>
        </p:spPr>
        <p:txBody>
          <a:bodyPr wrap="square" rtlCol="0">
            <a:spAutoFit/>
          </a:bodyPr>
          <a:lstStyle/>
          <a:p>
            <a:r>
              <a:rPr lang="ru-RU" dirty="0" smtClean="0"/>
              <a:t> </a:t>
            </a: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250" fill="hold"/>
                                        <p:tgtEl>
                                          <p:spTgt spid="81922"/>
                                        </p:tgtEl>
                                        <p:attrNameLst>
                                          <p:attrName>ppt_w</p:attrName>
                                        </p:attrNameLst>
                                      </p:cBhvr>
                                      <p:tavLst>
                                        <p:tav tm="0">
                                          <p:val>
                                            <p:fltVal val="0"/>
                                          </p:val>
                                        </p:tav>
                                        <p:tav tm="100000">
                                          <p:val>
                                            <p:strVal val="#ppt_w"/>
                                          </p:val>
                                        </p:tav>
                                      </p:tavLst>
                                    </p:anim>
                                    <p:anim calcmode="lin" valueType="num">
                                      <p:cBhvr>
                                        <p:cTn id="8" dur="1250" fill="hold"/>
                                        <p:tgtEl>
                                          <p:spTgt spid="81922"/>
                                        </p:tgtEl>
                                        <p:attrNameLst>
                                          <p:attrName>ppt_h</p:attrName>
                                        </p:attrNameLst>
                                      </p:cBhvr>
                                      <p:tavLst>
                                        <p:tav tm="0">
                                          <p:val>
                                            <p:fltVal val="0"/>
                                          </p:val>
                                        </p:tav>
                                        <p:tav tm="100000">
                                          <p:val>
                                            <p:strVal val="#ppt_h"/>
                                          </p:val>
                                        </p:tav>
                                      </p:tavLst>
                                    </p:anim>
                                    <p:anim calcmode="lin" valueType="num">
                                      <p:cBhvr>
                                        <p:cTn id="9" dur="1250" fill="hold"/>
                                        <p:tgtEl>
                                          <p:spTgt spid="81922"/>
                                        </p:tgtEl>
                                        <p:attrNameLst>
                                          <p:attrName>style.rotation</p:attrName>
                                        </p:attrNameLst>
                                      </p:cBhvr>
                                      <p:tavLst>
                                        <p:tav tm="0">
                                          <p:val>
                                            <p:fltVal val="90"/>
                                          </p:val>
                                        </p:tav>
                                        <p:tav tm="100000">
                                          <p:val>
                                            <p:fltVal val="0"/>
                                          </p:val>
                                        </p:tav>
                                      </p:tavLst>
                                    </p:anim>
                                    <p:animEffect transition="in" filter="fade">
                                      <p:cBhvr>
                                        <p:cTn id="10" dur="125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Заголовок 1"/>
          <p:cNvSpPr>
            <a:spLocks noGrp="1"/>
          </p:cNvSpPr>
          <p:nvPr>
            <p:ph type="title"/>
          </p:nvPr>
        </p:nvSpPr>
        <p:spPr>
          <a:xfrm>
            <a:off x="609600" y="274638"/>
            <a:ext cx="10972800" cy="1752600"/>
          </a:xfrm>
          <a:solidFill>
            <a:srgbClr val="FDD3ED"/>
          </a:solidFill>
          <a:ln w="38100">
            <a:solidFill>
              <a:srgbClr val="990099"/>
            </a:solidFill>
            <a:miter lim="800000"/>
            <a:headEnd/>
            <a:tailEnd/>
          </a:ln>
        </p:spPr>
        <p:txBody>
          <a:bodyPr/>
          <a:lstStyle/>
          <a:p>
            <a:r>
              <a:rPr lang="ru-RU" altLang="ru-RU" sz="3600" b="1" dirty="0" smtClean="0">
                <a:solidFill>
                  <a:srgbClr val="2F5597"/>
                </a:solidFill>
              </a:rPr>
              <a:t>                       Химические свойства воды</a:t>
            </a:r>
            <a:r>
              <a:rPr lang="ru-RU" altLang="ru-RU" sz="3600" b="1" dirty="0" smtClean="0">
                <a:solidFill>
                  <a:srgbClr val="2F5597"/>
                </a:solidFill>
                <a:latin typeface="Arial" panose="020B0604020202020204" pitchFamily="34" charset="0"/>
              </a:rPr>
              <a:t/>
            </a:r>
            <a:br>
              <a:rPr lang="ru-RU" altLang="ru-RU" sz="3600" b="1" dirty="0" smtClean="0">
                <a:solidFill>
                  <a:srgbClr val="2F5597"/>
                </a:solidFill>
                <a:latin typeface="Arial" panose="020B0604020202020204" pitchFamily="34" charset="0"/>
              </a:rPr>
            </a:br>
            <a:r>
              <a:rPr lang="en-US" altLang="ru-RU" sz="3200" dirty="0" smtClean="0"/>
              <a:t> </a:t>
            </a:r>
            <a:r>
              <a:rPr lang="ru-RU" altLang="ru-RU" sz="3200" dirty="0" smtClean="0">
                <a:latin typeface="Arial" panose="020B0604020202020204" pitchFamily="34" charset="0"/>
              </a:rPr>
              <a:t>                            </a:t>
            </a:r>
            <a:r>
              <a:rPr lang="en-US" altLang="ru-RU" sz="3200" b="1" dirty="0" smtClean="0">
                <a:solidFill>
                  <a:srgbClr val="9E2257"/>
                </a:solidFill>
              </a:rPr>
              <a:t>VI. </a:t>
            </a:r>
            <a:r>
              <a:rPr lang="ru-RU" altLang="ru-RU" sz="3200" b="1" dirty="0" smtClean="0">
                <a:solidFill>
                  <a:srgbClr val="9E2257"/>
                </a:solidFill>
              </a:rPr>
              <a:t>Разложение воды</a:t>
            </a:r>
            <a:endParaRPr lang="ru-RU" altLang="ru-RU" sz="3200" dirty="0" smtClean="0"/>
          </a:p>
        </p:txBody>
      </p:sp>
      <p:sp>
        <p:nvSpPr>
          <p:cNvPr id="71683" name="Заголовок 1"/>
          <p:cNvSpPr txBox="1">
            <a:spLocks/>
          </p:cNvSpPr>
          <p:nvPr/>
        </p:nvSpPr>
        <p:spPr bwMode="auto">
          <a:xfrm>
            <a:off x="633413" y="2635249"/>
            <a:ext cx="10948987" cy="3595430"/>
          </a:xfrm>
          <a:prstGeom prst="rect">
            <a:avLst/>
          </a:prstGeom>
          <a:solidFill>
            <a:schemeClr val="accent3">
              <a:lumMod val="40000"/>
              <a:lumOff val="60000"/>
            </a:schemeClr>
          </a:solidFill>
          <a:ln>
            <a:solidFill>
              <a:schemeClr val="tx1"/>
            </a:solidFill>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defRPr/>
            </a:pPr>
            <a:r>
              <a:rPr lang="ru-RU" altLang="ru-RU" sz="3600" dirty="0">
                <a:solidFill>
                  <a:srgbClr val="2F5597"/>
                </a:solidFill>
                <a:latin typeface="Calibri Light" panose="020F0302020204030204" pitchFamily="34" charset="0"/>
              </a:rPr>
              <a:t> </a:t>
            </a:r>
          </a:p>
          <a:p>
            <a:pPr>
              <a:spcBef>
                <a:spcPct val="0"/>
              </a:spcBef>
              <a:buFontTx/>
              <a:buNone/>
              <a:defRPr/>
            </a:pPr>
            <a:endParaRPr lang="ru-RU" altLang="ru-RU" sz="3600" dirty="0">
              <a:solidFill>
                <a:srgbClr val="2F5597"/>
              </a:solidFill>
              <a:latin typeface="Calibri Light" panose="020F0302020204030204" pitchFamily="34" charset="0"/>
            </a:endParaRPr>
          </a:p>
          <a:p>
            <a:pPr algn="ctr">
              <a:spcBef>
                <a:spcPct val="0"/>
              </a:spcBef>
              <a:buFontTx/>
              <a:buNone/>
              <a:defRPr/>
            </a:pPr>
            <a:endParaRPr lang="en-US" altLang="ru-RU" dirty="0" smtClean="0">
              <a:solidFill>
                <a:srgbClr val="2F5597"/>
              </a:solidFill>
              <a:latin typeface="Calibri Light" panose="020F0302020204030204" pitchFamily="34" charset="0"/>
            </a:endParaRPr>
          </a:p>
          <a:p>
            <a:pPr algn="ctr">
              <a:spcBef>
                <a:spcPct val="0"/>
              </a:spcBef>
              <a:buFontTx/>
              <a:buNone/>
              <a:defRPr/>
            </a:pPr>
            <a:endParaRPr lang="ru-RU" altLang="ru-RU" dirty="0" smtClean="0">
              <a:solidFill>
                <a:srgbClr val="2F5597"/>
              </a:solidFill>
              <a:latin typeface="Calibri Light" panose="020F0302020204030204" pitchFamily="34" charset="0"/>
            </a:endParaRPr>
          </a:p>
          <a:p>
            <a:pPr algn="ctr">
              <a:spcBef>
                <a:spcPct val="0"/>
              </a:spcBef>
              <a:buFontTx/>
              <a:buNone/>
              <a:defRPr/>
            </a:pPr>
            <a:endParaRPr lang="ru-RU" altLang="ru-RU" dirty="0">
              <a:solidFill>
                <a:srgbClr val="2F5597"/>
              </a:solidFill>
              <a:latin typeface="Calibri Light" panose="020F0302020204030204" pitchFamily="34" charset="0"/>
            </a:endParaRPr>
          </a:p>
          <a:p>
            <a:pPr algn="ctr">
              <a:spcBef>
                <a:spcPct val="0"/>
              </a:spcBef>
              <a:buFontTx/>
              <a:buNone/>
              <a:defRPr/>
            </a:pPr>
            <a:r>
              <a:rPr lang="ru-RU" altLang="ru-RU" dirty="0" smtClean="0">
                <a:solidFill>
                  <a:srgbClr val="2F5597"/>
                </a:solidFill>
                <a:latin typeface="Calibri Light" panose="020F0302020204030204" pitchFamily="34" charset="0"/>
              </a:rPr>
              <a:t>Вода</a:t>
            </a:r>
            <a:r>
              <a:rPr lang="en-US" altLang="ru-RU" dirty="0" smtClean="0">
                <a:solidFill>
                  <a:srgbClr val="2F5597"/>
                </a:solidFill>
                <a:latin typeface="Calibri Light" panose="020F0302020204030204" pitchFamily="34" charset="0"/>
              </a:rPr>
              <a:t> </a:t>
            </a:r>
            <a:r>
              <a:rPr lang="ru-RU" altLang="ru-RU" dirty="0">
                <a:solidFill>
                  <a:srgbClr val="2F5597"/>
                </a:solidFill>
                <a:latin typeface="Calibri Light" panose="020F0302020204030204" pitchFamily="34" charset="0"/>
              </a:rPr>
              <a:t>разлагается под действием электрического </a:t>
            </a:r>
            <a:r>
              <a:rPr lang="ru-RU" altLang="ru-RU" dirty="0" smtClean="0">
                <a:solidFill>
                  <a:srgbClr val="2F5597"/>
                </a:solidFill>
                <a:latin typeface="Calibri Light" panose="020F0302020204030204" pitchFamily="34" charset="0"/>
              </a:rPr>
              <a:t>тока</a:t>
            </a:r>
            <a:r>
              <a:rPr lang="en-US" altLang="ru-RU" dirty="0" smtClean="0">
                <a:solidFill>
                  <a:srgbClr val="2F5597"/>
                </a:solidFill>
                <a:latin typeface="Calibri Light" panose="020F0302020204030204" pitchFamily="34" charset="0"/>
              </a:rPr>
              <a:t> (</a:t>
            </a:r>
            <a:r>
              <a:rPr lang="ru-RU" altLang="ru-RU" dirty="0" smtClean="0">
                <a:solidFill>
                  <a:srgbClr val="C00000"/>
                </a:solidFill>
                <a:latin typeface="Calibri Light" panose="020F0302020204030204" pitchFamily="34" charset="0"/>
              </a:rPr>
              <a:t>электролиз</a:t>
            </a:r>
            <a:r>
              <a:rPr lang="ru-RU" altLang="ru-RU" dirty="0" smtClean="0">
                <a:solidFill>
                  <a:srgbClr val="2F5597"/>
                </a:solidFill>
                <a:latin typeface="Calibri Light" panose="020F0302020204030204" pitchFamily="34" charset="0"/>
              </a:rPr>
              <a:t>)                                                     </a:t>
            </a:r>
            <a:r>
              <a:rPr lang="ru-RU" altLang="ru-RU" dirty="0">
                <a:solidFill>
                  <a:schemeClr val="accent5">
                    <a:lumMod val="75000"/>
                  </a:schemeClr>
                </a:solidFill>
                <a:latin typeface="Calibri Light" panose="020F0302020204030204" pitchFamily="34" charset="0"/>
              </a:rPr>
              <a:t>или высокой </a:t>
            </a:r>
            <a:r>
              <a:rPr lang="ru-RU" altLang="ru-RU" dirty="0">
                <a:solidFill>
                  <a:srgbClr val="2F5597"/>
                </a:solidFill>
                <a:latin typeface="Calibri Light" panose="020F0302020204030204" pitchFamily="34" charset="0"/>
              </a:rPr>
              <a:t>температуры</a:t>
            </a:r>
            <a:r>
              <a:rPr lang="ru-RU" altLang="ru-RU" dirty="0">
                <a:solidFill>
                  <a:schemeClr val="accent5">
                    <a:lumMod val="75000"/>
                  </a:schemeClr>
                </a:solidFill>
                <a:latin typeface="Calibri Light" panose="020F0302020204030204" pitchFamily="34" charset="0"/>
              </a:rPr>
              <a:t> (</a:t>
            </a:r>
            <a:r>
              <a:rPr lang="ru-RU" altLang="ru-RU" dirty="0">
                <a:solidFill>
                  <a:srgbClr val="C00000"/>
                </a:solidFill>
                <a:latin typeface="Calibri Light" panose="020F0302020204030204" pitchFamily="34" charset="0"/>
              </a:rPr>
              <a:t>2000</a:t>
            </a:r>
            <a:r>
              <a:rPr lang="ru-RU" altLang="ru-RU" baseline="30000" dirty="0">
                <a:solidFill>
                  <a:srgbClr val="C00000"/>
                </a:solidFill>
                <a:latin typeface="Calibri Light" panose="020F0302020204030204" pitchFamily="34" charset="0"/>
              </a:rPr>
              <a:t>о</a:t>
            </a:r>
            <a:r>
              <a:rPr lang="ru-RU" altLang="ru-RU" dirty="0">
                <a:solidFill>
                  <a:srgbClr val="C00000"/>
                </a:solidFill>
                <a:latin typeface="Calibri Light" panose="020F0302020204030204" pitchFamily="34" charset="0"/>
              </a:rPr>
              <a:t>С</a:t>
            </a:r>
            <a:r>
              <a:rPr lang="ru-RU" altLang="ru-RU" dirty="0" smtClean="0">
                <a:solidFill>
                  <a:schemeClr val="accent5">
                    <a:lumMod val="75000"/>
                  </a:schemeClr>
                </a:solidFill>
                <a:latin typeface="Calibri Light" panose="020F0302020204030204" pitchFamily="34" charset="0"/>
              </a:rPr>
              <a:t>)</a:t>
            </a:r>
            <a:r>
              <a:rPr lang="en-US" altLang="ru-RU" dirty="0" smtClean="0">
                <a:solidFill>
                  <a:srgbClr val="C00000"/>
                </a:solidFill>
                <a:latin typeface="Calibri Light" panose="020F0302020204030204" pitchFamily="34" charset="0"/>
              </a:rPr>
              <a:t> </a:t>
            </a:r>
            <a:r>
              <a:rPr lang="ru-RU" altLang="ru-RU" dirty="0" smtClean="0">
                <a:solidFill>
                  <a:schemeClr val="accent5">
                    <a:lumMod val="75000"/>
                  </a:schemeClr>
                </a:solidFill>
                <a:latin typeface="Calibri Light" panose="020F0302020204030204" pitchFamily="34" charset="0"/>
              </a:rPr>
              <a:t>на газообразные вещества  - водород и кислород (</a:t>
            </a:r>
            <a:r>
              <a:rPr lang="ru-RU" altLang="ru-RU" dirty="0" smtClean="0">
                <a:solidFill>
                  <a:srgbClr val="C00000"/>
                </a:solidFill>
                <a:latin typeface="Calibri Light" panose="020F0302020204030204" pitchFamily="34" charset="0"/>
              </a:rPr>
              <a:t>2</a:t>
            </a:r>
            <a:r>
              <a:rPr lang="en-US" altLang="ru-RU" dirty="0" smtClean="0">
                <a:solidFill>
                  <a:srgbClr val="C00000"/>
                </a:solidFill>
                <a:latin typeface="Calibri Light" panose="020F0302020204030204" pitchFamily="34" charset="0"/>
              </a:rPr>
              <a:t>V : 1 V</a:t>
            </a:r>
            <a:r>
              <a:rPr lang="en-US" altLang="ru-RU" dirty="0" smtClean="0">
                <a:solidFill>
                  <a:schemeClr val="accent5">
                    <a:lumMod val="75000"/>
                  </a:schemeClr>
                </a:solidFill>
                <a:latin typeface="Calibri Light" panose="020F0302020204030204" pitchFamily="34" charset="0"/>
              </a:rPr>
              <a:t>)</a:t>
            </a:r>
            <a:endParaRPr lang="ru-RU" altLang="ru-RU" dirty="0">
              <a:solidFill>
                <a:schemeClr val="accent5">
                  <a:lumMod val="75000"/>
                </a:schemeClr>
              </a:solidFill>
              <a:latin typeface="Calibri Light" panose="020F0302020204030204" pitchFamily="34" charset="0"/>
            </a:endParaRPr>
          </a:p>
          <a:p>
            <a:pPr>
              <a:spcBef>
                <a:spcPct val="0"/>
              </a:spcBef>
              <a:buFontTx/>
              <a:buNone/>
              <a:defRPr/>
            </a:pPr>
            <a:r>
              <a:rPr lang="ru-RU" altLang="ru-RU" dirty="0">
                <a:solidFill>
                  <a:schemeClr val="accent5">
                    <a:lumMod val="75000"/>
                  </a:schemeClr>
                </a:solidFill>
                <a:latin typeface="Arial" panose="020B0604020202020204" pitchFamily="34" charset="0"/>
              </a:rPr>
              <a:t>                                    </a:t>
            </a:r>
          </a:p>
          <a:p>
            <a:pPr>
              <a:spcBef>
                <a:spcPct val="0"/>
              </a:spcBef>
              <a:buFontTx/>
              <a:buNone/>
              <a:defRPr/>
            </a:pPr>
            <a:r>
              <a:rPr lang="ru-RU" altLang="ru-RU" dirty="0">
                <a:solidFill>
                  <a:srgbClr val="2F5597"/>
                </a:solidFill>
                <a:latin typeface="Arial" panose="020B0604020202020204" pitchFamily="34" charset="0"/>
              </a:rPr>
              <a:t>                                </a:t>
            </a:r>
            <a:r>
              <a:rPr lang="ru-RU" altLang="ru-RU" b="0" dirty="0">
                <a:solidFill>
                  <a:srgbClr val="2F5597"/>
                </a:solidFill>
                <a:latin typeface="Arial" panose="020B0604020202020204" pitchFamily="34" charset="0"/>
              </a:rPr>
              <a:t>       2Н</a:t>
            </a:r>
            <a:r>
              <a:rPr lang="ru-RU" altLang="ru-RU" b="0" baseline="-25000" dirty="0">
                <a:solidFill>
                  <a:srgbClr val="2F5597"/>
                </a:solidFill>
                <a:latin typeface="Arial" panose="020B0604020202020204" pitchFamily="34" charset="0"/>
              </a:rPr>
              <a:t>2</a:t>
            </a:r>
            <a:r>
              <a:rPr lang="ru-RU" altLang="ru-RU" b="0" dirty="0">
                <a:solidFill>
                  <a:srgbClr val="2F5597"/>
                </a:solidFill>
                <a:latin typeface="Arial" panose="020B0604020202020204" pitchFamily="34" charset="0"/>
              </a:rPr>
              <a:t>О </a:t>
            </a:r>
            <a:r>
              <a:rPr lang="en-US" altLang="ru-RU" b="0" dirty="0">
                <a:solidFill>
                  <a:srgbClr val="2F5597"/>
                </a:solidFill>
                <a:latin typeface="Arial" panose="020B0604020202020204" pitchFamily="34" charset="0"/>
              </a:rPr>
              <a:t>    </a:t>
            </a:r>
            <a:r>
              <a:rPr lang="ru-RU" altLang="ru-RU" b="0" dirty="0">
                <a:solidFill>
                  <a:schemeClr val="accent5">
                    <a:lumMod val="75000"/>
                  </a:schemeClr>
                </a:solidFill>
                <a:latin typeface="Arial" panose="020B0604020202020204" pitchFamily="34" charset="0"/>
              </a:rPr>
              <a:t>=</a:t>
            </a:r>
            <a:r>
              <a:rPr lang="en-US" altLang="ru-RU" b="0" dirty="0">
                <a:solidFill>
                  <a:schemeClr val="accent5">
                    <a:lumMod val="75000"/>
                  </a:schemeClr>
                </a:solidFill>
                <a:latin typeface="Arial" panose="020B0604020202020204" pitchFamily="34" charset="0"/>
              </a:rPr>
              <a:t> </a:t>
            </a:r>
            <a:r>
              <a:rPr lang="ru-RU" altLang="ru-RU" b="0" dirty="0">
                <a:solidFill>
                  <a:srgbClr val="2F5597"/>
                </a:solidFill>
                <a:latin typeface="Arial" panose="020B0604020202020204" pitchFamily="34" charset="0"/>
              </a:rPr>
              <a:t> </a:t>
            </a:r>
            <a:r>
              <a:rPr lang="en-US" altLang="ru-RU" b="0" dirty="0">
                <a:solidFill>
                  <a:srgbClr val="2F5597"/>
                </a:solidFill>
                <a:latin typeface="Arial" panose="020B0604020202020204" pitchFamily="34" charset="0"/>
              </a:rPr>
              <a:t> </a:t>
            </a:r>
            <a:r>
              <a:rPr lang="ru-RU" altLang="ru-RU" b="0" dirty="0">
                <a:solidFill>
                  <a:srgbClr val="2F5597"/>
                </a:solidFill>
                <a:latin typeface="Arial" panose="020B0604020202020204" pitchFamily="34" charset="0"/>
              </a:rPr>
              <a:t>  2Н</a:t>
            </a:r>
            <a:r>
              <a:rPr lang="ru-RU" altLang="ru-RU" b="0" baseline="-25000" dirty="0">
                <a:solidFill>
                  <a:srgbClr val="2F5597"/>
                </a:solidFill>
                <a:latin typeface="Arial" panose="020B0604020202020204" pitchFamily="34" charset="0"/>
              </a:rPr>
              <a:t>2</a:t>
            </a:r>
            <a:r>
              <a:rPr lang="ru-RU" altLang="ru-RU" b="0" dirty="0">
                <a:solidFill>
                  <a:srgbClr val="2F5597"/>
                </a:solidFill>
                <a:latin typeface="Arial" panose="020B0604020202020204" pitchFamily="34" charset="0"/>
              </a:rPr>
              <a:t>  +  О</a:t>
            </a:r>
            <a:r>
              <a:rPr lang="ru-RU" altLang="ru-RU" b="0" baseline="-25000" dirty="0">
                <a:solidFill>
                  <a:srgbClr val="2F5597"/>
                </a:solidFill>
                <a:latin typeface="Arial" panose="020B0604020202020204" pitchFamily="34" charset="0"/>
              </a:rPr>
              <a:t>2</a:t>
            </a:r>
            <a:r>
              <a:rPr lang="ru-RU" altLang="ru-RU" sz="3600" b="0" dirty="0">
                <a:solidFill>
                  <a:srgbClr val="2F5597"/>
                </a:solidFill>
                <a:latin typeface="Calibri Light" panose="020F0302020204030204" pitchFamily="34" charset="0"/>
              </a:rPr>
              <a:t> </a:t>
            </a:r>
            <a:r>
              <a:rPr lang="ru-RU" altLang="ru-RU" b="0" dirty="0">
                <a:solidFill>
                  <a:srgbClr val="2F5597"/>
                </a:solidFill>
                <a:latin typeface="Calibri Light" panose="020F0302020204030204" pitchFamily="34" charset="0"/>
              </a:rPr>
              <a:t> </a:t>
            </a:r>
            <a:r>
              <a:rPr lang="ru-RU" altLang="ru-RU" b="0" dirty="0" smtClean="0">
                <a:solidFill>
                  <a:srgbClr val="2F5597"/>
                </a:solidFill>
                <a:latin typeface="Calibri Light" panose="020F0302020204030204" pitchFamily="34" charset="0"/>
              </a:rPr>
              <a:t>                                              </a:t>
            </a:r>
            <a:endParaRPr lang="ru-RU" altLang="ru-RU" b="0" dirty="0">
              <a:solidFill>
                <a:srgbClr val="2F5597"/>
              </a:solidFill>
              <a:latin typeface="Calibri Light" panose="020F0302020204030204" pitchFamily="34" charset="0"/>
            </a:endParaRPr>
          </a:p>
          <a:p>
            <a:pPr>
              <a:spcBef>
                <a:spcPct val="0"/>
              </a:spcBef>
              <a:buFontTx/>
              <a:buNone/>
              <a:defRPr/>
            </a:pPr>
            <a:endParaRPr lang="ru-RU" altLang="ru-RU" dirty="0">
              <a:solidFill>
                <a:srgbClr val="2F5597"/>
              </a:solidFill>
              <a:latin typeface="Arial" panose="020B0604020202020204" pitchFamily="34" charset="0"/>
            </a:endParaRPr>
          </a:p>
          <a:p>
            <a:pPr>
              <a:spcBef>
                <a:spcPct val="0"/>
              </a:spcBef>
              <a:buFontTx/>
              <a:buNone/>
              <a:defRPr/>
            </a:pPr>
            <a:endParaRPr lang="ru-RU" altLang="ru-RU" dirty="0">
              <a:solidFill>
                <a:srgbClr val="2F5597"/>
              </a:solidFill>
              <a:latin typeface="Arial" panose="020B0604020202020204" pitchFamily="34" charset="0"/>
            </a:endParaRPr>
          </a:p>
          <a:p>
            <a:pPr>
              <a:spcBef>
                <a:spcPct val="0"/>
              </a:spcBef>
              <a:buFontTx/>
              <a:buNone/>
              <a:defRPr/>
            </a:pPr>
            <a:r>
              <a:rPr lang="ru-RU" altLang="ru-RU" sz="3600" dirty="0">
                <a:solidFill>
                  <a:srgbClr val="2F5597"/>
                </a:solidFill>
                <a:latin typeface="Arial" panose="020B0604020202020204" pitchFamily="34" charset="0"/>
              </a:rPr>
              <a:t/>
            </a:r>
            <a:br>
              <a:rPr lang="ru-RU" altLang="ru-RU" sz="3600" dirty="0">
                <a:solidFill>
                  <a:srgbClr val="2F5597"/>
                </a:solidFill>
                <a:latin typeface="Arial" panose="020B0604020202020204" pitchFamily="34" charset="0"/>
              </a:rPr>
            </a:br>
            <a:r>
              <a:rPr lang="en-US" altLang="ru-RU" sz="2400" b="0" dirty="0">
                <a:latin typeface="Calibri Light" panose="020F0302020204030204" pitchFamily="34" charset="0"/>
              </a:rPr>
              <a:t> </a:t>
            </a:r>
            <a:r>
              <a:rPr lang="ru-RU" altLang="ru-RU" sz="2400" b="0" dirty="0">
                <a:latin typeface="Arial" panose="020B0604020202020204" pitchFamily="34" charset="0"/>
              </a:rPr>
              <a:t>                                        </a:t>
            </a:r>
            <a:endParaRPr lang="ru-RU" altLang="ru-RU" sz="2400" b="0" dirty="0">
              <a:latin typeface="Calibri Light" panose="020F0302020204030204" pitchFamily="34" charset="0"/>
            </a:endParaRPr>
          </a:p>
        </p:txBody>
      </p:sp>
      <p:pic>
        <p:nvPicPr>
          <p:cNvPr id="82948"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30050" y="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250"/>
                                        <p:tgtEl>
                                          <p:spTgt spid="82946"/>
                                        </p:tgtEl>
                                      </p:cBhvr>
                                    </p:animEffect>
                                    <p:anim calcmode="lin" valueType="num">
                                      <p:cBhvr>
                                        <p:cTn id="8" dur="1250" fill="hold"/>
                                        <p:tgtEl>
                                          <p:spTgt spid="82946"/>
                                        </p:tgtEl>
                                        <p:attrNameLst>
                                          <p:attrName>ppt_x</p:attrName>
                                        </p:attrNameLst>
                                      </p:cBhvr>
                                      <p:tavLst>
                                        <p:tav tm="0">
                                          <p:val>
                                            <p:strVal val="#ppt_x"/>
                                          </p:val>
                                        </p:tav>
                                        <p:tav tm="100000">
                                          <p:val>
                                            <p:strVal val="#ppt_x"/>
                                          </p:val>
                                        </p:tav>
                                      </p:tavLst>
                                    </p:anim>
                                    <p:anim calcmode="lin" valueType="num">
                                      <p:cBhvr>
                                        <p:cTn id="9" dur="1250" fill="hold"/>
                                        <p:tgtEl>
                                          <p:spTgt spid="82946"/>
                                        </p:tgtEl>
                                        <p:attrNameLst>
                                          <p:attrName>ppt_y</p:attrName>
                                        </p:attrNameLst>
                                      </p:cBhvr>
                                      <p:tavLst>
                                        <p:tav tm="0">
                                          <p:val>
                                            <p:strVal val="#ppt_y+.1"/>
                                          </p:val>
                                        </p:tav>
                                        <p:tav tm="100000">
                                          <p:val>
                                            <p:strVal val="#ppt_y"/>
                                          </p:val>
                                        </p:tav>
                                      </p:tavLst>
                                    </p:anim>
                                  </p:childTnLst>
                                </p:cTn>
                              </p:par>
                              <p:par>
                                <p:cTn id="10" presetID="22" presetClass="entr" presetSubtype="8" fill="hold" grpId="1" nodeType="withEffect">
                                  <p:stCondLst>
                                    <p:cond delay="0"/>
                                  </p:stCondLst>
                                  <p:childTnLst>
                                    <p:set>
                                      <p:cBhvr>
                                        <p:cTn id="11" dur="1" fill="hold">
                                          <p:stCondLst>
                                            <p:cond delay="0"/>
                                          </p:stCondLst>
                                        </p:cTn>
                                        <p:tgtEl>
                                          <p:spTgt spid="82946"/>
                                        </p:tgtEl>
                                        <p:attrNameLst>
                                          <p:attrName>style.visibility</p:attrName>
                                        </p:attrNameLst>
                                      </p:cBhvr>
                                      <p:to>
                                        <p:strVal val="visible"/>
                                      </p:to>
                                    </p:set>
                                    <p:animEffect transition="in" filter="wipe(left)">
                                      <p:cBhvr>
                                        <p:cTn id="12" dur="125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P spid="82946"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Заголовок 1"/>
          <p:cNvSpPr>
            <a:spLocks noGrp="1"/>
          </p:cNvSpPr>
          <p:nvPr>
            <p:ph type="title"/>
          </p:nvPr>
        </p:nvSpPr>
        <p:spPr>
          <a:xfrm>
            <a:off x="946150" y="255588"/>
            <a:ext cx="10402888" cy="1143000"/>
          </a:xfrm>
          <a:solidFill>
            <a:srgbClr val="FDD3ED"/>
          </a:solidFill>
          <a:ln w="38100">
            <a:solidFill>
              <a:srgbClr val="990099"/>
            </a:solidFill>
            <a:miter lim="800000"/>
            <a:headEnd/>
            <a:tailEnd/>
          </a:ln>
        </p:spPr>
        <p:txBody>
          <a:bodyPr/>
          <a:lstStyle/>
          <a:p>
            <a:r>
              <a:rPr lang="ru-RU" altLang="ru-RU" sz="3600" b="1" dirty="0" smtClean="0">
                <a:solidFill>
                  <a:srgbClr val="2F5597"/>
                </a:solidFill>
              </a:rPr>
              <a:t>                        </a:t>
            </a:r>
            <a:r>
              <a:rPr lang="ru-RU" altLang="ru-RU" sz="4000" b="1" dirty="0" smtClean="0">
                <a:solidFill>
                  <a:srgbClr val="2F5597"/>
                </a:solidFill>
              </a:rPr>
              <a:t>Химические свойства воды</a:t>
            </a:r>
            <a:r>
              <a:rPr lang="ru-RU" altLang="ru-RU" sz="4000" b="1" dirty="0" smtClean="0">
                <a:solidFill>
                  <a:srgbClr val="2F5597"/>
                </a:solidFill>
                <a:latin typeface="Arial" panose="020B0604020202020204" pitchFamily="34" charset="0"/>
              </a:rPr>
              <a:t/>
            </a:r>
            <a:br>
              <a:rPr lang="ru-RU" altLang="ru-RU" sz="4000" b="1" dirty="0" smtClean="0">
                <a:solidFill>
                  <a:srgbClr val="2F5597"/>
                </a:solidFill>
                <a:latin typeface="Arial" panose="020B0604020202020204" pitchFamily="34" charset="0"/>
              </a:rPr>
            </a:br>
            <a:r>
              <a:rPr lang="en-US" altLang="ru-RU" sz="3200" dirty="0" smtClean="0"/>
              <a:t> </a:t>
            </a:r>
            <a:r>
              <a:rPr lang="ru-RU" altLang="ru-RU" sz="3200" dirty="0" smtClean="0">
                <a:latin typeface="Arial" panose="020B0604020202020204" pitchFamily="34" charset="0"/>
              </a:rPr>
              <a:t>         </a:t>
            </a:r>
            <a:r>
              <a:rPr lang="en-US" altLang="ru-RU" sz="3200" dirty="0" smtClean="0">
                <a:latin typeface="Arial" panose="020B0604020202020204" pitchFamily="34" charset="0"/>
              </a:rPr>
              <a:t>   </a:t>
            </a:r>
            <a:r>
              <a:rPr lang="ru-RU" altLang="ru-RU" sz="3200" dirty="0" smtClean="0">
                <a:latin typeface="Arial" panose="020B0604020202020204" pitchFamily="34" charset="0"/>
              </a:rPr>
              <a:t>       </a:t>
            </a:r>
            <a:r>
              <a:rPr lang="en-US" altLang="ru-RU" sz="3200" b="1" dirty="0" smtClean="0">
                <a:solidFill>
                  <a:srgbClr val="9E2257"/>
                </a:solidFill>
              </a:rPr>
              <a:t>VII. </a:t>
            </a:r>
            <a:r>
              <a:rPr lang="ru-RU" altLang="ru-RU" sz="3200" b="1" dirty="0" smtClean="0">
                <a:solidFill>
                  <a:srgbClr val="9E2257"/>
                </a:solidFill>
              </a:rPr>
              <a:t>Образование кристаллогидратов</a:t>
            </a:r>
            <a:endParaRPr lang="ru-RU" altLang="ru-RU" sz="3200" dirty="0" smtClean="0"/>
          </a:p>
        </p:txBody>
      </p:sp>
      <p:sp>
        <p:nvSpPr>
          <p:cNvPr id="72707" name="Прямоугольник 3"/>
          <p:cNvSpPr>
            <a:spLocks noChangeArrowheads="1"/>
          </p:cNvSpPr>
          <p:nvPr/>
        </p:nvSpPr>
        <p:spPr bwMode="auto">
          <a:xfrm>
            <a:off x="2095500" y="1890713"/>
            <a:ext cx="8475663" cy="3749675"/>
          </a:xfrm>
          <a:prstGeom prst="rect">
            <a:avLst/>
          </a:prstGeom>
          <a:solidFill>
            <a:schemeClr val="accent4">
              <a:lumMod val="20000"/>
              <a:lumOff val="80000"/>
            </a:schemeClr>
          </a:solidFill>
          <a:ln w="19050">
            <a:solidFill>
              <a:schemeClr val="accent4">
                <a:lumMod val="75000"/>
              </a:schemeClr>
            </a:solidFill>
          </a:ln>
          <a:extLst/>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buFont typeface="Arial" panose="020B0604020202020204" pitchFamily="34" charset="0"/>
              <a:buNone/>
              <a:defRPr/>
            </a:pPr>
            <a:r>
              <a:rPr lang="ru-RU" altLang="ru-RU" dirty="0">
                <a:latin typeface="Arial" panose="020B0604020202020204" pitchFamily="34" charset="0"/>
              </a:rPr>
              <a:t> </a:t>
            </a:r>
            <a:r>
              <a:rPr lang="ru-RU" altLang="ru-RU" dirty="0" smtClean="0">
                <a:latin typeface="Arial" panose="020B0604020202020204" pitchFamily="34" charset="0"/>
              </a:rPr>
              <a:t>                              </a:t>
            </a:r>
            <a:r>
              <a:rPr lang="en-US" altLang="ru-RU" dirty="0" smtClean="0">
                <a:latin typeface="Arial" panose="020B0604020202020204" pitchFamily="34" charset="0"/>
              </a:rPr>
              <a:t>1</a:t>
            </a:r>
            <a:r>
              <a:rPr lang="ru-RU" altLang="ru-RU" dirty="0">
                <a:latin typeface="Arial" panose="020B0604020202020204" pitchFamily="34" charset="0"/>
              </a:rPr>
              <a:t>)</a:t>
            </a:r>
            <a:r>
              <a:rPr lang="en-US" altLang="ru-RU" dirty="0">
                <a:latin typeface="Arial" panose="020B0604020202020204" pitchFamily="34" charset="0"/>
              </a:rPr>
              <a:t> </a:t>
            </a:r>
            <a:r>
              <a:rPr lang="ru-RU" altLang="ru-RU" dirty="0">
                <a:latin typeface="Arial" panose="020B0604020202020204" pitchFamily="34" charset="0"/>
              </a:rPr>
              <a:t> Медного </a:t>
            </a:r>
            <a:r>
              <a:rPr lang="ru-RU" altLang="ru-RU" dirty="0" smtClean="0">
                <a:latin typeface="Arial" panose="020B0604020202020204" pitchFamily="34" charset="0"/>
              </a:rPr>
              <a:t>купороса </a:t>
            </a:r>
            <a:endParaRPr lang="en-US" altLang="ru-RU" dirty="0">
              <a:latin typeface="Arial" panose="020B0604020202020204" pitchFamily="34" charset="0"/>
            </a:endParaRPr>
          </a:p>
          <a:p>
            <a:pPr>
              <a:buFont typeface="Arial" panose="020B0604020202020204" pitchFamily="34" charset="0"/>
              <a:buNone/>
              <a:defRPr/>
            </a:pPr>
            <a:endParaRPr lang="ru-RU" altLang="ru-RU" dirty="0">
              <a:latin typeface="Arial" panose="020B0604020202020204" pitchFamily="34" charset="0"/>
            </a:endParaRPr>
          </a:p>
          <a:p>
            <a:pPr>
              <a:defRPr/>
            </a:pPr>
            <a:r>
              <a:rPr lang="en-US" altLang="ru-RU" dirty="0">
                <a:latin typeface="Arial" panose="020B0604020202020204" pitchFamily="34" charset="0"/>
              </a:rPr>
              <a:t>               </a:t>
            </a:r>
            <a:r>
              <a:rPr lang="ru-RU" altLang="ru-RU" dirty="0" smtClean="0">
                <a:latin typeface="Arial" panose="020B0604020202020204" pitchFamily="34" charset="0"/>
              </a:rPr>
              <a:t>           </a:t>
            </a:r>
            <a:r>
              <a:rPr lang="en-US" altLang="ru-RU" dirty="0" smtClean="0">
                <a:latin typeface="Arial" panose="020B0604020202020204" pitchFamily="34" charset="0"/>
              </a:rPr>
              <a:t>  </a:t>
            </a:r>
            <a:r>
              <a:rPr lang="ru-RU" altLang="ru-RU" dirty="0">
                <a:latin typeface="Arial" panose="020B0604020202020204" pitchFamily="34" charset="0"/>
              </a:rPr>
              <a:t>Си</a:t>
            </a:r>
            <a:r>
              <a:rPr lang="en-US" altLang="ru-RU" dirty="0">
                <a:latin typeface="Arial" panose="020B0604020202020204" pitchFamily="34" charset="0"/>
              </a:rPr>
              <a:t>SO</a:t>
            </a:r>
            <a:r>
              <a:rPr lang="en-US" altLang="ru-RU" baseline="-25000" dirty="0">
                <a:latin typeface="Arial" panose="020B0604020202020204" pitchFamily="34" charset="0"/>
              </a:rPr>
              <a:t>4</a:t>
            </a:r>
            <a:r>
              <a:rPr lang="en-US" altLang="ru-RU" dirty="0">
                <a:latin typeface="Arial" panose="020B0604020202020204" pitchFamily="34" charset="0"/>
              </a:rPr>
              <a:t>  +  5H</a:t>
            </a:r>
            <a:r>
              <a:rPr lang="en-US" altLang="ru-RU" baseline="-25000" dirty="0">
                <a:latin typeface="Arial" panose="020B0604020202020204" pitchFamily="34" charset="0"/>
              </a:rPr>
              <a:t>2</a:t>
            </a:r>
            <a:r>
              <a:rPr lang="en-US" altLang="ru-RU" dirty="0">
                <a:latin typeface="Arial" panose="020B0604020202020204" pitchFamily="34" charset="0"/>
              </a:rPr>
              <a:t>O  =  CuSO</a:t>
            </a:r>
            <a:r>
              <a:rPr lang="en-US" altLang="ru-RU" baseline="-25000" dirty="0">
                <a:latin typeface="Arial" panose="020B0604020202020204" pitchFamily="34" charset="0"/>
              </a:rPr>
              <a:t>4</a:t>
            </a:r>
            <a:r>
              <a:rPr lang="en-US" altLang="ru-RU" dirty="0">
                <a:latin typeface="Arial" panose="020B0604020202020204" pitchFamily="34" charset="0"/>
              </a:rPr>
              <a:t> </a:t>
            </a:r>
            <a:r>
              <a:rPr lang="ru-RU" altLang="ru-RU" dirty="0">
                <a:latin typeface="Arial" panose="020B0604020202020204" pitchFamily="34" charset="0"/>
              </a:rPr>
              <a:t>∙</a:t>
            </a:r>
            <a:r>
              <a:rPr lang="ru-RU" altLang="ru-RU" dirty="0"/>
              <a:t> </a:t>
            </a:r>
            <a:r>
              <a:rPr lang="en-US" altLang="ru-RU" dirty="0">
                <a:latin typeface="Arial" panose="020B0604020202020204" pitchFamily="34" charset="0"/>
              </a:rPr>
              <a:t>5H</a:t>
            </a:r>
            <a:r>
              <a:rPr lang="en-US" altLang="ru-RU" baseline="-25000" dirty="0">
                <a:latin typeface="Arial" panose="020B0604020202020204" pitchFamily="34" charset="0"/>
              </a:rPr>
              <a:t>2</a:t>
            </a:r>
            <a:r>
              <a:rPr lang="en-US" altLang="ru-RU" dirty="0">
                <a:latin typeface="Arial" panose="020B0604020202020204" pitchFamily="34" charset="0"/>
              </a:rPr>
              <a:t>O</a:t>
            </a:r>
            <a:endParaRPr lang="ru-RU" altLang="ru-RU" dirty="0">
              <a:latin typeface="Arial" panose="020B0604020202020204" pitchFamily="34" charset="0"/>
            </a:endParaRPr>
          </a:p>
          <a:p>
            <a:pPr>
              <a:defRPr/>
            </a:pPr>
            <a:r>
              <a:rPr lang="en-US" altLang="ru-RU" dirty="0">
                <a:latin typeface="Arial" panose="020B0604020202020204" pitchFamily="34" charset="0"/>
              </a:rPr>
              <a:t>                                                         </a:t>
            </a:r>
            <a:endParaRPr lang="ru-RU" altLang="ru-RU" dirty="0">
              <a:latin typeface="Arial" panose="020B0604020202020204" pitchFamily="34" charset="0"/>
            </a:endParaRPr>
          </a:p>
          <a:p>
            <a:pPr>
              <a:defRPr/>
            </a:pPr>
            <a:r>
              <a:rPr lang="en-US" altLang="ru-RU" dirty="0">
                <a:latin typeface="Arial" panose="020B0604020202020204" pitchFamily="34" charset="0"/>
              </a:rPr>
              <a:t> </a:t>
            </a:r>
            <a:r>
              <a:rPr lang="ru-RU" altLang="ru-RU" dirty="0">
                <a:latin typeface="Arial" panose="020B0604020202020204" pitchFamily="34" charset="0"/>
              </a:rPr>
              <a:t>2)</a:t>
            </a:r>
            <a:r>
              <a:rPr lang="en-US" altLang="ru-RU" dirty="0">
                <a:latin typeface="Arial" panose="020B0604020202020204" pitchFamily="34" charset="0"/>
              </a:rPr>
              <a:t> </a:t>
            </a:r>
            <a:r>
              <a:rPr lang="ru-RU" altLang="ru-RU" dirty="0">
                <a:latin typeface="Arial" panose="020B0604020202020204" pitchFamily="34" charset="0"/>
              </a:rPr>
              <a:t>Железного купороса</a:t>
            </a:r>
            <a:endParaRPr lang="en-US" altLang="ru-RU" dirty="0">
              <a:latin typeface="Arial" panose="020B0604020202020204" pitchFamily="34" charset="0"/>
            </a:endParaRPr>
          </a:p>
          <a:p>
            <a:pPr>
              <a:buFont typeface="Arial" panose="020B0604020202020204" pitchFamily="34" charset="0"/>
              <a:buNone/>
              <a:defRPr/>
            </a:pPr>
            <a:endParaRPr lang="en-US" altLang="ru-RU" dirty="0">
              <a:latin typeface="Arial" panose="020B0604020202020204" pitchFamily="34" charset="0"/>
            </a:endParaRPr>
          </a:p>
          <a:p>
            <a:pPr>
              <a:buFont typeface="Arial" panose="020B0604020202020204" pitchFamily="34" charset="0"/>
              <a:buNone/>
              <a:defRPr/>
            </a:pPr>
            <a:r>
              <a:rPr lang="ru-RU" altLang="ru-RU" dirty="0">
                <a:latin typeface="Arial" panose="020B0604020202020204" pitchFamily="34" charset="0"/>
              </a:rPr>
              <a:t>         </a:t>
            </a:r>
            <a:r>
              <a:rPr lang="en-US" altLang="ru-RU" dirty="0" smtClean="0">
                <a:latin typeface="Arial" panose="020B0604020202020204" pitchFamily="34" charset="0"/>
              </a:rPr>
              <a:t> </a:t>
            </a:r>
            <a:r>
              <a:rPr lang="en-US" altLang="ru-RU" dirty="0">
                <a:latin typeface="Arial" panose="020B0604020202020204" pitchFamily="34" charset="0"/>
              </a:rPr>
              <a:t>FeSO</a:t>
            </a:r>
            <a:r>
              <a:rPr lang="en-US" altLang="ru-RU" baseline="-25000" dirty="0">
                <a:latin typeface="Arial" panose="020B0604020202020204" pitchFamily="34" charset="0"/>
              </a:rPr>
              <a:t>4</a:t>
            </a:r>
            <a:r>
              <a:rPr lang="en-US" altLang="ru-RU" dirty="0">
                <a:latin typeface="Arial" panose="020B0604020202020204" pitchFamily="34" charset="0"/>
              </a:rPr>
              <a:t>  +  7H</a:t>
            </a:r>
            <a:r>
              <a:rPr lang="en-US" altLang="ru-RU" baseline="-25000" dirty="0">
                <a:latin typeface="Arial" panose="020B0604020202020204" pitchFamily="34" charset="0"/>
              </a:rPr>
              <a:t>2</a:t>
            </a:r>
            <a:r>
              <a:rPr lang="en-US" altLang="ru-RU" dirty="0">
                <a:latin typeface="Arial" panose="020B0604020202020204" pitchFamily="34" charset="0"/>
              </a:rPr>
              <a:t>O  =  FeSO</a:t>
            </a:r>
            <a:r>
              <a:rPr lang="en-US" altLang="ru-RU" baseline="-25000" dirty="0">
                <a:latin typeface="Arial" panose="020B0604020202020204" pitchFamily="34" charset="0"/>
              </a:rPr>
              <a:t>4</a:t>
            </a:r>
            <a:r>
              <a:rPr lang="en-US" altLang="ru-RU" dirty="0">
                <a:latin typeface="Arial" panose="020B0604020202020204" pitchFamily="34" charset="0"/>
              </a:rPr>
              <a:t> </a:t>
            </a:r>
            <a:r>
              <a:rPr lang="ru-RU" altLang="ru-RU" dirty="0">
                <a:latin typeface="Arial" panose="020B0604020202020204" pitchFamily="34" charset="0"/>
              </a:rPr>
              <a:t>∙</a:t>
            </a:r>
            <a:r>
              <a:rPr lang="ru-RU" altLang="ru-RU" dirty="0"/>
              <a:t> </a:t>
            </a:r>
            <a:r>
              <a:rPr lang="en-US" altLang="ru-RU" dirty="0">
                <a:latin typeface="Arial" panose="020B0604020202020204" pitchFamily="34" charset="0"/>
              </a:rPr>
              <a:t>7H</a:t>
            </a:r>
            <a:r>
              <a:rPr lang="en-US" altLang="ru-RU" baseline="-25000" dirty="0">
                <a:latin typeface="Arial" panose="020B0604020202020204" pitchFamily="34" charset="0"/>
              </a:rPr>
              <a:t>2</a:t>
            </a:r>
            <a:r>
              <a:rPr lang="en-US" altLang="ru-RU" dirty="0">
                <a:latin typeface="Arial" panose="020B0604020202020204" pitchFamily="34" charset="0"/>
              </a:rPr>
              <a:t>O</a:t>
            </a:r>
            <a:r>
              <a:rPr lang="ru-RU" altLang="ru-RU" dirty="0">
                <a:latin typeface="Arial" panose="020B0604020202020204" pitchFamily="34" charset="0"/>
              </a:rPr>
              <a:t> </a:t>
            </a:r>
          </a:p>
          <a:p>
            <a:pPr>
              <a:buFont typeface="Arial" panose="020B0604020202020204" pitchFamily="34" charset="0"/>
              <a:buNone/>
              <a:defRPr/>
            </a:pPr>
            <a:endParaRPr lang="ru-RU" altLang="ru-RU" dirty="0">
              <a:latin typeface="Arial" panose="020B0604020202020204" pitchFamily="34" charset="0"/>
            </a:endParaRPr>
          </a:p>
          <a:p>
            <a:pPr>
              <a:buFont typeface="Arial" panose="020B0604020202020204" pitchFamily="34" charset="0"/>
              <a:buNone/>
              <a:defRPr/>
            </a:pPr>
            <a:r>
              <a:rPr lang="ru-RU" altLang="ru-RU" dirty="0">
                <a:latin typeface="Arial" panose="020B0604020202020204" pitchFamily="34" charset="0"/>
              </a:rPr>
              <a:t> </a:t>
            </a:r>
            <a:r>
              <a:rPr lang="ru-RU" altLang="ru-RU" dirty="0" smtClean="0">
                <a:latin typeface="Arial" panose="020B0604020202020204" pitchFamily="34" charset="0"/>
              </a:rPr>
              <a:t>                                            3</a:t>
            </a:r>
            <a:r>
              <a:rPr lang="ru-RU" altLang="ru-RU" dirty="0">
                <a:latin typeface="Arial" panose="020B0604020202020204" pitchFamily="34" charset="0"/>
              </a:rPr>
              <a:t>) Стиральной соды </a:t>
            </a:r>
            <a:r>
              <a:rPr lang="ru-RU" altLang="ru-RU" dirty="0" smtClean="0">
                <a:latin typeface="Arial" panose="020B0604020202020204" pitchFamily="34" charset="0"/>
              </a:rPr>
              <a:t>(технической соды) </a:t>
            </a:r>
            <a:endParaRPr lang="ru-RU" altLang="ru-RU" dirty="0">
              <a:latin typeface="Arial" panose="020B0604020202020204" pitchFamily="34" charset="0"/>
            </a:endParaRPr>
          </a:p>
          <a:p>
            <a:pPr>
              <a:defRPr/>
            </a:pPr>
            <a:r>
              <a:rPr lang="ru-RU" altLang="ru-RU" dirty="0">
                <a:latin typeface="Arial" panose="020B0604020202020204" pitchFamily="34" charset="0"/>
              </a:rPr>
              <a:t> </a:t>
            </a:r>
            <a:r>
              <a:rPr lang="en-US" altLang="ru-RU" dirty="0">
                <a:latin typeface="Arial" panose="020B0604020202020204" pitchFamily="34" charset="0"/>
              </a:rPr>
              <a:t>  </a:t>
            </a:r>
            <a:r>
              <a:rPr lang="ru-RU" altLang="ru-RU" dirty="0">
                <a:latin typeface="Arial" panose="020B0604020202020204" pitchFamily="34" charset="0"/>
              </a:rPr>
              <a:t>      </a:t>
            </a:r>
          </a:p>
          <a:p>
            <a:pPr>
              <a:defRPr/>
            </a:pPr>
            <a:r>
              <a:rPr lang="ru-RU" altLang="ru-RU" dirty="0">
                <a:latin typeface="Arial" panose="020B0604020202020204" pitchFamily="34" charset="0"/>
              </a:rPr>
              <a:t>                 </a:t>
            </a:r>
            <a:r>
              <a:rPr lang="ru-RU" altLang="ru-RU" dirty="0" smtClean="0">
                <a:latin typeface="Arial" panose="020B0604020202020204" pitchFamily="34" charset="0"/>
              </a:rPr>
              <a:t>                             </a:t>
            </a:r>
            <a:r>
              <a:rPr lang="en-US" altLang="ru-RU" dirty="0">
                <a:latin typeface="Arial" panose="020B0604020202020204" pitchFamily="34" charset="0"/>
              </a:rPr>
              <a:t>Na</a:t>
            </a:r>
            <a:r>
              <a:rPr lang="en-US" altLang="ru-RU" baseline="-25000" dirty="0">
                <a:latin typeface="Arial" panose="020B0604020202020204" pitchFamily="34" charset="0"/>
              </a:rPr>
              <a:t>2</a:t>
            </a:r>
            <a:r>
              <a:rPr lang="en-US" altLang="ru-RU" dirty="0">
                <a:latin typeface="Arial" panose="020B0604020202020204" pitchFamily="34" charset="0"/>
              </a:rPr>
              <a:t>CO</a:t>
            </a:r>
            <a:r>
              <a:rPr lang="en-US" altLang="ru-RU" baseline="-25000" dirty="0">
                <a:latin typeface="Arial" panose="020B0604020202020204" pitchFamily="34" charset="0"/>
              </a:rPr>
              <a:t>3</a:t>
            </a:r>
            <a:r>
              <a:rPr lang="en-US" altLang="ru-RU" dirty="0">
                <a:latin typeface="Arial" panose="020B0604020202020204" pitchFamily="34" charset="0"/>
              </a:rPr>
              <a:t>  +  10H</a:t>
            </a:r>
            <a:r>
              <a:rPr lang="en-US" altLang="ru-RU" baseline="-25000" dirty="0">
                <a:latin typeface="Arial" panose="020B0604020202020204" pitchFamily="34" charset="0"/>
              </a:rPr>
              <a:t>2</a:t>
            </a:r>
            <a:r>
              <a:rPr lang="en-US" altLang="ru-RU" dirty="0">
                <a:latin typeface="Arial" panose="020B0604020202020204" pitchFamily="34" charset="0"/>
              </a:rPr>
              <a:t>O  =  Na</a:t>
            </a:r>
            <a:r>
              <a:rPr lang="en-US" altLang="ru-RU" baseline="-25000" dirty="0">
                <a:latin typeface="Arial" panose="020B0604020202020204" pitchFamily="34" charset="0"/>
              </a:rPr>
              <a:t>2</a:t>
            </a:r>
            <a:r>
              <a:rPr lang="en-US" altLang="ru-RU" dirty="0">
                <a:latin typeface="Arial" panose="020B0604020202020204" pitchFamily="34" charset="0"/>
              </a:rPr>
              <a:t>CO</a:t>
            </a:r>
            <a:r>
              <a:rPr lang="en-US" altLang="ru-RU" baseline="-25000" dirty="0">
                <a:latin typeface="Arial" panose="020B0604020202020204" pitchFamily="34" charset="0"/>
              </a:rPr>
              <a:t>3</a:t>
            </a:r>
            <a:r>
              <a:rPr lang="en-US" altLang="ru-RU" dirty="0">
                <a:latin typeface="Arial" panose="020B0604020202020204" pitchFamily="34" charset="0"/>
              </a:rPr>
              <a:t> </a:t>
            </a:r>
            <a:r>
              <a:rPr lang="ru-RU" altLang="ru-RU" dirty="0">
                <a:latin typeface="Arial" panose="020B0604020202020204" pitchFamily="34" charset="0"/>
              </a:rPr>
              <a:t>∙</a:t>
            </a:r>
            <a:r>
              <a:rPr lang="ru-RU" altLang="ru-RU" dirty="0"/>
              <a:t> </a:t>
            </a:r>
            <a:r>
              <a:rPr lang="en-US" altLang="ru-RU" dirty="0">
                <a:latin typeface="Arial" panose="020B0604020202020204" pitchFamily="34" charset="0"/>
              </a:rPr>
              <a:t>10H</a:t>
            </a:r>
            <a:r>
              <a:rPr lang="en-US" altLang="ru-RU" baseline="-25000" dirty="0">
                <a:latin typeface="Arial" panose="020B0604020202020204" pitchFamily="34" charset="0"/>
              </a:rPr>
              <a:t>2</a:t>
            </a:r>
            <a:r>
              <a:rPr lang="en-US" altLang="ru-RU" dirty="0">
                <a:latin typeface="Arial" panose="020B0604020202020204" pitchFamily="34" charset="0"/>
              </a:rPr>
              <a:t>O</a:t>
            </a:r>
            <a:r>
              <a:rPr lang="ru-RU" altLang="ru-RU" dirty="0">
                <a:latin typeface="Arial" panose="020B0604020202020204" pitchFamily="34" charset="0"/>
              </a:rPr>
              <a:t> </a:t>
            </a:r>
          </a:p>
          <a:p>
            <a:pPr>
              <a:buFont typeface="Arial" panose="020B0604020202020204" pitchFamily="34" charset="0"/>
              <a:buNone/>
              <a:defRPr/>
            </a:pPr>
            <a:endParaRPr lang="ru-RU" altLang="ru-RU" dirty="0">
              <a:latin typeface="Arial" panose="020B0604020202020204" pitchFamily="34" charset="0"/>
            </a:endParaRPr>
          </a:p>
        </p:txBody>
      </p:sp>
      <p:pic>
        <p:nvPicPr>
          <p:cNvPr id="83972" name="Рисунок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93538" y="68263"/>
            <a:ext cx="3730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plus(out)">
                                      <p:cBhvr>
                                        <p:cTn id="7" dur="1250"/>
                                        <p:tgtEl>
                                          <p:spTgt spid="7270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3970"/>
                                        </p:tgtEl>
                                        <p:attrNameLst>
                                          <p:attrName>style.visibility</p:attrName>
                                        </p:attrNameLst>
                                      </p:cBhvr>
                                      <p:to>
                                        <p:strVal val="visible"/>
                                      </p:to>
                                    </p:set>
                                    <p:animEffect transition="in" filter="fade">
                                      <p:cBhvr>
                                        <p:cTn id="10" dur="1250"/>
                                        <p:tgtEl>
                                          <p:spTgt spid="83970"/>
                                        </p:tgtEl>
                                      </p:cBhvr>
                                    </p:animEffect>
                                    <p:anim calcmode="lin" valueType="num">
                                      <p:cBhvr>
                                        <p:cTn id="11" dur="1250" fill="hold"/>
                                        <p:tgtEl>
                                          <p:spTgt spid="83970"/>
                                        </p:tgtEl>
                                        <p:attrNameLst>
                                          <p:attrName>ppt_x</p:attrName>
                                        </p:attrNameLst>
                                      </p:cBhvr>
                                      <p:tavLst>
                                        <p:tav tm="0">
                                          <p:val>
                                            <p:strVal val="#ppt_x"/>
                                          </p:val>
                                        </p:tav>
                                        <p:tav tm="100000">
                                          <p:val>
                                            <p:strVal val="#ppt_x"/>
                                          </p:val>
                                        </p:tav>
                                      </p:tavLst>
                                    </p:anim>
                                    <p:anim calcmode="lin" valueType="num">
                                      <p:cBhvr>
                                        <p:cTn id="12" dur="1250" fill="hold"/>
                                        <p:tgtEl>
                                          <p:spTgt spid="839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nimBg="1"/>
      <p:bldP spid="7270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Заголовок 1"/>
          <p:cNvSpPr>
            <a:spLocks noGrp="1"/>
          </p:cNvSpPr>
          <p:nvPr>
            <p:ph type="title"/>
          </p:nvPr>
        </p:nvSpPr>
        <p:spPr>
          <a:solidFill>
            <a:srgbClr val="FDD3ED"/>
          </a:solidFill>
          <a:ln w="38100">
            <a:solidFill>
              <a:srgbClr val="990099"/>
            </a:solidFill>
            <a:miter lim="800000"/>
            <a:headEnd/>
            <a:tailEnd/>
          </a:ln>
        </p:spPr>
        <p:txBody>
          <a:bodyPr/>
          <a:lstStyle/>
          <a:p>
            <a:r>
              <a:rPr lang="ru-RU" altLang="ru-RU" sz="3600" b="1" dirty="0" smtClean="0">
                <a:solidFill>
                  <a:srgbClr val="2F5597"/>
                </a:solidFill>
              </a:rPr>
              <a:t>                           Химические свойства воды</a:t>
            </a:r>
            <a:r>
              <a:rPr lang="ru-RU" altLang="ru-RU" sz="3600" b="1" dirty="0" smtClean="0">
                <a:solidFill>
                  <a:srgbClr val="2F5597"/>
                </a:solidFill>
                <a:latin typeface="Arial" panose="020B0604020202020204" pitchFamily="34" charset="0"/>
              </a:rPr>
              <a:t/>
            </a:r>
            <a:br>
              <a:rPr lang="ru-RU" altLang="ru-RU" sz="3600" b="1" dirty="0" smtClean="0">
                <a:solidFill>
                  <a:srgbClr val="2F5597"/>
                </a:solidFill>
                <a:latin typeface="Arial" panose="020B0604020202020204" pitchFamily="34" charset="0"/>
              </a:rPr>
            </a:br>
            <a:r>
              <a:rPr lang="en-US" altLang="ru-RU" sz="2800" dirty="0" smtClean="0"/>
              <a:t> </a:t>
            </a:r>
            <a:r>
              <a:rPr lang="ru-RU" altLang="ru-RU" sz="2800" dirty="0" smtClean="0">
                <a:latin typeface="Arial" panose="020B0604020202020204" pitchFamily="34" charset="0"/>
              </a:rPr>
              <a:t>         </a:t>
            </a:r>
            <a:r>
              <a:rPr lang="en-US" altLang="ru-RU" sz="2800" dirty="0" smtClean="0">
                <a:latin typeface="Arial" panose="020B0604020202020204" pitchFamily="34" charset="0"/>
              </a:rPr>
              <a:t>   </a:t>
            </a:r>
            <a:r>
              <a:rPr lang="ru-RU" altLang="ru-RU" sz="2800" dirty="0" smtClean="0">
                <a:latin typeface="Arial" panose="020B0604020202020204" pitchFamily="34" charset="0"/>
              </a:rPr>
              <a:t>      </a:t>
            </a:r>
            <a:r>
              <a:rPr lang="en-US" altLang="ru-RU" sz="2800" b="1" dirty="0" smtClean="0">
                <a:solidFill>
                  <a:srgbClr val="9E2257"/>
                </a:solidFill>
              </a:rPr>
              <a:t>VIII. </a:t>
            </a:r>
            <a:r>
              <a:rPr lang="ru-RU" altLang="ru-RU" sz="2800" b="1" dirty="0" smtClean="0">
                <a:solidFill>
                  <a:srgbClr val="9E2257"/>
                </a:solidFill>
              </a:rPr>
              <a:t>Диссоциация электролитов в водных растворах</a:t>
            </a:r>
            <a:endParaRPr lang="ru-RU" altLang="ru-RU" sz="2800" dirty="0" smtClean="0"/>
          </a:p>
        </p:txBody>
      </p:sp>
      <p:sp>
        <p:nvSpPr>
          <p:cNvPr id="73732" name="Прямоугольник 3"/>
          <p:cNvSpPr>
            <a:spLocks noChangeArrowheads="1"/>
          </p:cNvSpPr>
          <p:nvPr/>
        </p:nvSpPr>
        <p:spPr bwMode="auto">
          <a:xfrm>
            <a:off x="2192338" y="1652588"/>
            <a:ext cx="8623300" cy="5078412"/>
          </a:xfrm>
          <a:prstGeom prst="rect">
            <a:avLst/>
          </a:prstGeom>
          <a:solidFill>
            <a:schemeClr val="accent2">
              <a:lumMod val="20000"/>
              <a:lumOff val="80000"/>
            </a:schemeClr>
          </a:solidFill>
          <a:ln w="19050">
            <a:solidFill>
              <a:schemeClr val="accent4">
                <a:lumMod val="75000"/>
              </a:schemeClr>
            </a:solidFill>
          </a:ln>
          <a:extLst/>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lgn="ctr">
              <a:buFont typeface="Arial" panose="020B0604020202020204" pitchFamily="34" charset="0"/>
              <a:buNone/>
              <a:defRPr/>
            </a:pPr>
            <a:r>
              <a:rPr lang="ru-RU" altLang="ru-RU" sz="2400" b="0" dirty="0">
                <a:latin typeface="+mn-lt"/>
              </a:rPr>
              <a:t>Вода способствует распаду  электролитов на ионы и препятствует процессу ассоциации образующихся ионов</a:t>
            </a:r>
          </a:p>
          <a:p>
            <a:pPr algn="ctr">
              <a:buFont typeface="Arial" panose="020B0604020202020204" pitchFamily="34" charset="0"/>
              <a:buNone/>
              <a:defRPr/>
            </a:pPr>
            <a:r>
              <a:rPr lang="ru-RU" altLang="ru-RU" sz="2400" b="0" dirty="0">
                <a:latin typeface="+mn-lt"/>
              </a:rPr>
              <a:t>  (благодаря образующимся гидратированным ионам)</a:t>
            </a:r>
          </a:p>
          <a:p>
            <a:pPr>
              <a:buFont typeface="Arial" panose="020B0604020202020204" pitchFamily="34" charset="0"/>
              <a:buNone/>
              <a:defRPr/>
            </a:pPr>
            <a:r>
              <a:rPr lang="ru-RU" altLang="ru-RU" dirty="0">
                <a:latin typeface="Arial" panose="020B0604020202020204" pitchFamily="34" charset="0"/>
              </a:rPr>
              <a:t> </a:t>
            </a:r>
            <a:endParaRPr lang="en-US" altLang="ru-RU" dirty="0" smtClean="0">
              <a:latin typeface="Arial" panose="020B0604020202020204" pitchFamily="34" charset="0"/>
            </a:endParaRPr>
          </a:p>
          <a:p>
            <a:pPr>
              <a:buFont typeface="Arial" panose="020B0604020202020204" pitchFamily="34" charset="0"/>
              <a:buNone/>
              <a:defRPr/>
            </a:pPr>
            <a:r>
              <a:rPr lang="en-US" altLang="ru-RU" dirty="0" smtClean="0">
                <a:latin typeface="+mn-lt"/>
              </a:rPr>
              <a:t>                    1</a:t>
            </a:r>
            <a:r>
              <a:rPr lang="ru-RU" altLang="ru-RU" dirty="0">
                <a:latin typeface="+mn-lt"/>
              </a:rPr>
              <a:t>)</a:t>
            </a:r>
            <a:r>
              <a:rPr lang="en-US" altLang="ru-RU" dirty="0">
                <a:latin typeface="+mn-lt"/>
              </a:rPr>
              <a:t> </a:t>
            </a:r>
            <a:r>
              <a:rPr lang="ru-RU" altLang="ru-RU" dirty="0">
                <a:latin typeface="+mn-lt"/>
              </a:rPr>
              <a:t>Солей</a:t>
            </a:r>
            <a:endParaRPr lang="en-US" altLang="ru-RU" dirty="0">
              <a:latin typeface="+mn-lt"/>
            </a:endParaRPr>
          </a:p>
          <a:p>
            <a:pPr>
              <a:buFont typeface="Arial" panose="020B0604020202020204" pitchFamily="34" charset="0"/>
              <a:buNone/>
              <a:defRPr/>
            </a:pPr>
            <a:r>
              <a:rPr lang="en-US" altLang="ru-RU" dirty="0">
                <a:latin typeface="Arial" panose="020B0604020202020204" pitchFamily="34" charset="0"/>
              </a:rPr>
              <a:t>                             </a:t>
            </a:r>
            <a:r>
              <a:rPr lang="en-US" altLang="ru-RU" dirty="0" smtClean="0">
                <a:latin typeface="Arial" panose="020B0604020202020204" pitchFamily="34" charset="0"/>
              </a:rPr>
              <a:t>                </a:t>
            </a:r>
            <a:r>
              <a:rPr lang="en-US" altLang="ru-RU" sz="1200" dirty="0" smtClean="0">
                <a:latin typeface="Arial" panose="020B0604020202020204" pitchFamily="34" charset="0"/>
              </a:rPr>
              <a:t>H</a:t>
            </a:r>
            <a:r>
              <a:rPr lang="en-US" altLang="ru-RU" sz="1200" baseline="-25000" dirty="0" smtClean="0">
                <a:latin typeface="Arial" panose="020B0604020202020204" pitchFamily="34" charset="0"/>
              </a:rPr>
              <a:t>2</a:t>
            </a:r>
            <a:r>
              <a:rPr lang="en-US" altLang="ru-RU" sz="1200" dirty="0" smtClean="0">
                <a:latin typeface="Arial" panose="020B0604020202020204" pitchFamily="34" charset="0"/>
              </a:rPr>
              <a:t>O</a:t>
            </a:r>
            <a:endParaRPr lang="ru-RU" altLang="ru-RU" sz="1200" dirty="0">
              <a:latin typeface="Arial" panose="020B0604020202020204" pitchFamily="34" charset="0"/>
            </a:endParaRPr>
          </a:p>
          <a:p>
            <a:pPr>
              <a:defRPr/>
            </a:pPr>
            <a:r>
              <a:rPr lang="en-US" altLang="ru-RU" dirty="0">
                <a:latin typeface="Arial" panose="020B0604020202020204" pitchFamily="34" charset="0"/>
              </a:rPr>
              <a:t>                </a:t>
            </a:r>
            <a:r>
              <a:rPr lang="en-US" altLang="ru-RU" dirty="0" smtClean="0">
                <a:latin typeface="Arial" panose="020B0604020202020204" pitchFamily="34" charset="0"/>
              </a:rPr>
              <a:t>                </a:t>
            </a:r>
            <a:r>
              <a:rPr lang="en-US" altLang="ru-RU" b="0" dirty="0" smtClean="0">
                <a:latin typeface="Arial" panose="020B0604020202020204" pitchFamily="34" charset="0"/>
              </a:rPr>
              <a:t> </a:t>
            </a:r>
            <a:r>
              <a:rPr lang="en-US" altLang="ru-RU" b="0" dirty="0" err="1">
                <a:latin typeface="Arial" panose="020B0604020202020204" pitchFamily="34" charset="0"/>
              </a:rPr>
              <a:t>NaCl</a:t>
            </a:r>
            <a:r>
              <a:rPr lang="en-US" altLang="ru-RU" b="0" dirty="0">
                <a:latin typeface="Arial" panose="020B0604020202020204" pitchFamily="34" charset="0"/>
              </a:rPr>
              <a:t>    </a:t>
            </a:r>
            <a:r>
              <a:rPr lang="ru-RU" altLang="ru-RU" b="0" dirty="0">
                <a:latin typeface="Arial" panose="020B0604020202020204" pitchFamily="34" charset="0"/>
              </a:rPr>
              <a:t>→</a:t>
            </a:r>
            <a:r>
              <a:rPr lang="en-US" altLang="ru-RU" b="0" dirty="0">
                <a:latin typeface="Arial" panose="020B0604020202020204" pitchFamily="34" charset="0"/>
              </a:rPr>
              <a:t>   </a:t>
            </a:r>
            <a:r>
              <a:rPr lang="ru-RU" altLang="ru-RU" b="0" dirty="0" smtClean="0">
                <a:latin typeface="Arial" panose="020B0604020202020204" pitchFamily="34" charset="0"/>
              </a:rPr>
              <a:t> </a:t>
            </a:r>
            <a:r>
              <a:rPr lang="en-US" altLang="ru-RU" b="0" dirty="0" smtClean="0">
                <a:latin typeface="Arial" panose="020B0604020202020204" pitchFamily="34" charset="0"/>
              </a:rPr>
              <a:t>Na</a:t>
            </a:r>
            <a:r>
              <a:rPr lang="en-US" altLang="ru-RU" b="0" baseline="30000" dirty="0">
                <a:latin typeface="Arial" panose="020B0604020202020204" pitchFamily="34" charset="0"/>
              </a:rPr>
              <a:t>+</a:t>
            </a:r>
            <a:r>
              <a:rPr lang="en-US" altLang="ru-RU" b="0" dirty="0">
                <a:latin typeface="Arial" panose="020B0604020202020204" pitchFamily="34" charset="0"/>
              </a:rPr>
              <a:t>  +  Cl</a:t>
            </a:r>
            <a:r>
              <a:rPr lang="en-US" altLang="ru-RU" b="0" baseline="30000" dirty="0">
                <a:latin typeface="Arial" panose="020B0604020202020204" pitchFamily="34" charset="0"/>
              </a:rPr>
              <a:t>-</a:t>
            </a:r>
            <a:endParaRPr lang="ru-RU" altLang="ru-RU" baseline="30000" dirty="0">
              <a:latin typeface="Arial" panose="020B0604020202020204" pitchFamily="34" charset="0"/>
            </a:endParaRPr>
          </a:p>
          <a:p>
            <a:pPr>
              <a:defRPr/>
            </a:pPr>
            <a:r>
              <a:rPr lang="en-US" altLang="ru-RU" dirty="0">
                <a:latin typeface="Arial" panose="020B0604020202020204" pitchFamily="34" charset="0"/>
              </a:rPr>
              <a:t>                                                         </a:t>
            </a:r>
            <a:endParaRPr lang="ru-RU" altLang="ru-RU" dirty="0">
              <a:latin typeface="Arial" panose="020B0604020202020204" pitchFamily="34" charset="0"/>
            </a:endParaRPr>
          </a:p>
          <a:p>
            <a:pPr>
              <a:defRPr/>
            </a:pPr>
            <a:r>
              <a:rPr lang="en-US" altLang="ru-RU" dirty="0">
                <a:latin typeface="+mn-lt"/>
              </a:rPr>
              <a:t> </a:t>
            </a:r>
            <a:r>
              <a:rPr lang="en-US" altLang="ru-RU" dirty="0" smtClean="0">
                <a:latin typeface="+mn-lt"/>
              </a:rPr>
              <a:t>                   </a:t>
            </a:r>
            <a:r>
              <a:rPr lang="ru-RU" altLang="ru-RU" dirty="0" smtClean="0">
                <a:latin typeface="+mn-lt"/>
              </a:rPr>
              <a:t>2</a:t>
            </a:r>
            <a:r>
              <a:rPr lang="ru-RU" altLang="ru-RU" dirty="0">
                <a:latin typeface="+mn-lt"/>
              </a:rPr>
              <a:t>)</a:t>
            </a:r>
            <a:r>
              <a:rPr lang="en-US" altLang="ru-RU" dirty="0">
                <a:latin typeface="+mn-lt"/>
              </a:rPr>
              <a:t> </a:t>
            </a:r>
            <a:r>
              <a:rPr lang="ru-RU" altLang="ru-RU" dirty="0">
                <a:latin typeface="+mn-lt"/>
              </a:rPr>
              <a:t>Кислот</a:t>
            </a:r>
            <a:endParaRPr lang="en-US" altLang="ru-RU" dirty="0">
              <a:latin typeface="+mn-lt"/>
            </a:endParaRPr>
          </a:p>
          <a:p>
            <a:pPr>
              <a:buFont typeface="Arial" panose="020B0604020202020204" pitchFamily="34" charset="0"/>
              <a:buNone/>
              <a:defRPr/>
            </a:pPr>
            <a:endParaRPr lang="en-US" altLang="ru-RU" dirty="0">
              <a:latin typeface="Arial" panose="020B0604020202020204" pitchFamily="34" charset="0"/>
            </a:endParaRPr>
          </a:p>
          <a:p>
            <a:pPr>
              <a:buFont typeface="Arial" panose="020B0604020202020204" pitchFamily="34" charset="0"/>
              <a:buNone/>
              <a:defRPr/>
            </a:pPr>
            <a:r>
              <a:rPr lang="ru-RU" altLang="ru-RU" dirty="0">
                <a:latin typeface="Arial" panose="020B0604020202020204" pitchFamily="34" charset="0"/>
              </a:rPr>
              <a:t>                 </a:t>
            </a:r>
            <a:r>
              <a:rPr lang="en-US" altLang="ru-RU" dirty="0" smtClean="0">
                <a:latin typeface="Arial" panose="020B0604020202020204" pitchFamily="34" charset="0"/>
              </a:rPr>
              <a:t>                </a:t>
            </a:r>
            <a:r>
              <a:rPr lang="ru-RU" altLang="ru-RU" b="0" dirty="0" smtClean="0">
                <a:latin typeface="Arial" panose="020B0604020202020204" pitchFamily="34" charset="0"/>
              </a:rPr>
              <a:t>Н</a:t>
            </a:r>
            <a:r>
              <a:rPr lang="en-US" altLang="ru-RU" b="0" dirty="0">
                <a:latin typeface="Arial" panose="020B0604020202020204" pitchFamily="34" charset="0"/>
              </a:rPr>
              <a:t>Cl </a:t>
            </a:r>
            <a:r>
              <a:rPr lang="ru-RU" altLang="ru-RU" b="0" dirty="0">
                <a:latin typeface="Arial" panose="020B0604020202020204" pitchFamily="34" charset="0"/>
              </a:rPr>
              <a:t> + </a:t>
            </a:r>
            <a:r>
              <a:rPr lang="en-US" altLang="ru-RU" b="0" dirty="0">
                <a:latin typeface="Arial" panose="020B0604020202020204" pitchFamily="34" charset="0"/>
              </a:rPr>
              <a:t> H</a:t>
            </a:r>
            <a:r>
              <a:rPr lang="en-US" altLang="ru-RU" b="0" baseline="-25000" dirty="0">
                <a:latin typeface="Arial" panose="020B0604020202020204" pitchFamily="34" charset="0"/>
              </a:rPr>
              <a:t>2</a:t>
            </a:r>
            <a:r>
              <a:rPr lang="en-US" altLang="ru-RU" b="0" dirty="0">
                <a:latin typeface="Arial" panose="020B0604020202020204" pitchFamily="34" charset="0"/>
              </a:rPr>
              <a:t>O  </a:t>
            </a:r>
            <a:r>
              <a:rPr lang="ru-RU" altLang="ru-RU" b="0" dirty="0">
                <a:latin typeface="Arial" panose="020B0604020202020204" pitchFamily="34" charset="0"/>
              </a:rPr>
              <a:t>→</a:t>
            </a:r>
            <a:r>
              <a:rPr lang="en-US" altLang="ru-RU" b="0" dirty="0">
                <a:latin typeface="Arial" panose="020B0604020202020204" pitchFamily="34" charset="0"/>
              </a:rPr>
              <a:t>  </a:t>
            </a:r>
            <a:r>
              <a:rPr lang="en-US" altLang="ru-RU" b="0" dirty="0" smtClean="0">
                <a:latin typeface="Arial" panose="020B0604020202020204" pitchFamily="34" charset="0"/>
              </a:rPr>
              <a:t> </a:t>
            </a:r>
            <a:r>
              <a:rPr lang="ru-RU" altLang="ru-RU" b="0" dirty="0">
                <a:latin typeface="Arial" panose="020B0604020202020204" pitchFamily="34" charset="0"/>
              </a:rPr>
              <a:t>Н</a:t>
            </a:r>
            <a:r>
              <a:rPr lang="en-US" altLang="ru-RU" b="0" baseline="-25000" dirty="0">
                <a:latin typeface="Arial" panose="020B0604020202020204" pitchFamily="34" charset="0"/>
              </a:rPr>
              <a:t>3</a:t>
            </a:r>
            <a:r>
              <a:rPr lang="en-US" altLang="ru-RU" b="0" dirty="0">
                <a:latin typeface="Arial" panose="020B0604020202020204" pitchFamily="34" charset="0"/>
              </a:rPr>
              <a:t>O</a:t>
            </a:r>
            <a:r>
              <a:rPr lang="en-US" altLang="ru-RU" b="0" baseline="30000" dirty="0">
                <a:latin typeface="Arial" panose="020B0604020202020204" pitchFamily="34" charset="0"/>
              </a:rPr>
              <a:t>+</a:t>
            </a:r>
            <a:r>
              <a:rPr lang="en-US" altLang="ru-RU" b="0" dirty="0">
                <a:latin typeface="Arial" panose="020B0604020202020204" pitchFamily="34" charset="0"/>
              </a:rPr>
              <a:t>  +  Cl</a:t>
            </a:r>
            <a:r>
              <a:rPr lang="en-US" altLang="ru-RU" b="0" baseline="30000" dirty="0">
                <a:latin typeface="Arial" panose="020B0604020202020204" pitchFamily="34" charset="0"/>
              </a:rPr>
              <a:t>-</a:t>
            </a:r>
            <a:r>
              <a:rPr lang="en-US" altLang="ru-RU" dirty="0">
                <a:latin typeface="Arial" panose="020B0604020202020204" pitchFamily="34" charset="0"/>
              </a:rPr>
              <a:t> </a:t>
            </a:r>
            <a:endParaRPr lang="ru-RU" altLang="ru-RU" dirty="0">
              <a:latin typeface="Arial" panose="020B0604020202020204" pitchFamily="34" charset="0"/>
            </a:endParaRPr>
          </a:p>
          <a:p>
            <a:pPr>
              <a:buFont typeface="Arial" panose="020B0604020202020204" pitchFamily="34" charset="0"/>
              <a:buNone/>
              <a:defRPr/>
            </a:pPr>
            <a:endParaRPr lang="ru-RU" altLang="ru-RU" dirty="0">
              <a:latin typeface="Arial" panose="020B0604020202020204" pitchFamily="34" charset="0"/>
            </a:endParaRPr>
          </a:p>
          <a:p>
            <a:pPr>
              <a:buFont typeface="Arial" panose="020B0604020202020204" pitchFamily="34" charset="0"/>
              <a:buNone/>
              <a:defRPr/>
            </a:pPr>
            <a:r>
              <a:rPr lang="ru-RU" altLang="ru-RU" dirty="0">
                <a:latin typeface="Arial" panose="020B0604020202020204" pitchFamily="34" charset="0"/>
              </a:rPr>
              <a:t> </a:t>
            </a:r>
            <a:r>
              <a:rPr lang="en-US" altLang="ru-RU" dirty="0" smtClean="0">
                <a:latin typeface="Arial" panose="020B0604020202020204" pitchFamily="34" charset="0"/>
              </a:rPr>
              <a:t>               </a:t>
            </a:r>
            <a:r>
              <a:rPr lang="ru-RU" altLang="ru-RU" dirty="0" smtClean="0">
                <a:latin typeface="+mn-lt"/>
              </a:rPr>
              <a:t>3</a:t>
            </a:r>
            <a:r>
              <a:rPr lang="ru-RU" altLang="ru-RU" dirty="0">
                <a:latin typeface="+mn-lt"/>
              </a:rPr>
              <a:t>) Щелочей   </a:t>
            </a:r>
            <a:r>
              <a:rPr lang="en-US" altLang="ru-RU" dirty="0">
                <a:latin typeface="+mn-lt"/>
              </a:rPr>
              <a:t> </a:t>
            </a:r>
            <a:r>
              <a:rPr lang="ru-RU" altLang="ru-RU" dirty="0">
                <a:latin typeface="+mn-lt"/>
              </a:rPr>
              <a:t>   </a:t>
            </a:r>
          </a:p>
          <a:p>
            <a:pPr>
              <a:buFont typeface="Arial" panose="020B0604020202020204" pitchFamily="34" charset="0"/>
              <a:buNone/>
              <a:defRPr/>
            </a:pPr>
            <a:r>
              <a:rPr lang="ru-RU" altLang="ru-RU" sz="1200" dirty="0">
                <a:latin typeface="Arial" panose="020B0604020202020204" pitchFamily="34" charset="0"/>
              </a:rPr>
              <a:t>                                                 </a:t>
            </a:r>
            <a:r>
              <a:rPr lang="en-US" altLang="ru-RU" sz="1200" dirty="0" smtClean="0">
                <a:latin typeface="Arial" panose="020B0604020202020204" pitchFamily="34" charset="0"/>
              </a:rPr>
              <a:t>                          </a:t>
            </a:r>
            <a:r>
              <a:rPr lang="ru-RU" altLang="ru-RU" sz="1200" dirty="0" smtClean="0">
                <a:latin typeface="Arial" panose="020B0604020202020204" pitchFamily="34" charset="0"/>
              </a:rPr>
              <a:t> </a:t>
            </a:r>
            <a:r>
              <a:rPr lang="en-US" altLang="ru-RU" sz="1200" dirty="0">
                <a:latin typeface="Arial" panose="020B0604020202020204" pitchFamily="34" charset="0"/>
              </a:rPr>
              <a:t>H</a:t>
            </a:r>
            <a:r>
              <a:rPr lang="en-US" altLang="ru-RU" sz="1200" baseline="-25000" dirty="0">
                <a:latin typeface="Arial" panose="020B0604020202020204" pitchFamily="34" charset="0"/>
              </a:rPr>
              <a:t>2</a:t>
            </a:r>
            <a:r>
              <a:rPr lang="en-US" altLang="ru-RU" sz="1200" dirty="0">
                <a:latin typeface="Arial" panose="020B0604020202020204" pitchFamily="34" charset="0"/>
              </a:rPr>
              <a:t>O</a:t>
            </a:r>
            <a:endParaRPr lang="ru-RU" altLang="ru-RU" sz="1200" dirty="0">
              <a:latin typeface="Arial" panose="020B0604020202020204" pitchFamily="34" charset="0"/>
            </a:endParaRPr>
          </a:p>
          <a:p>
            <a:pPr>
              <a:defRPr/>
            </a:pPr>
            <a:r>
              <a:rPr lang="en-US" altLang="ru-RU" dirty="0">
                <a:latin typeface="Arial" panose="020B0604020202020204" pitchFamily="34" charset="0"/>
              </a:rPr>
              <a:t>                </a:t>
            </a:r>
            <a:r>
              <a:rPr lang="en-US" altLang="ru-RU" dirty="0" smtClean="0">
                <a:latin typeface="Arial" panose="020B0604020202020204" pitchFamily="34" charset="0"/>
              </a:rPr>
              <a:t>                </a:t>
            </a:r>
            <a:r>
              <a:rPr lang="en-US" altLang="ru-RU" b="0" dirty="0" smtClean="0">
                <a:latin typeface="Arial" panose="020B0604020202020204" pitchFamily="34" charset="0"/>
              </a:rPr>
              <a:t> </a:t>
            </a:r>
            <a:r>
              <a:rPr lang="en-US" altLang="ru-RU" b="0" dirty="0" err="1">
                <a:latin typeface="Arial" panose="020B0604020202020204" pitchFamily="34" charset="0"/>
              </a:rPr>
              <a:t>NaOH</a:t>
            </a:r>
            <a:r>
              <a:rPr lang="en-US" altLang="ru-RU" b="0" dirty="0">
                <a:latin typeface="Arial" panose="020B0604020202020204" pitchFamily="34" charset="0"/>
              </a:rPr>
              <a:t>    </a:t>
            </a:r>
            <a:r>
              <a:rPr lang="ru-RU" altLang="ru-RU" b="0" dirty="0">
                <a:latin typeface="Arial" panose="020B0604020202020204" pitchFamily="34" charset="0"/>
              </a:rPr>
              <a:t>→</a:t>
            </a:r>
            <a:r>
              <a:rPr lang="en-US" altLang="ru-RU" b="0" dirty="0">
                <a:latin typeface="Arial" panose="020B0604020202020204" pitchFamily="34" charset="0"/>
              </a:rPr>
              <a:t>     Na</a:t>
            </a:r>
            <a:r>
              <a:rPr lang="en-US" altLang="ru-RU" b="0" baseline="30000" dirty="0">
                <a:latin typeface="Arial" panose="020B0604020202020204" pitchFamily="34" charset="0"/>
              </a:rPr>
              <a:t>+</a:t>
            </a:r>
            <a:r>
              <a:rPr lang="en-US" altLang="ru-RU" b="0" dirty="0">
                <a:latin typeface="Arial" panose="020B0604020202020204" pitchFamily="34" charset="0"/>
              </a:rPr>
              <a:t>  +  </a:t>
            </a:r>
            <a:r>
              <a:rPr lang="en-US" altLang="ru-RU" b="0" dirty="0" smtClean="0">
                <a:latin typeface="Arial" panose="020B0604020202020204" pitchFamily="34" charset="0"/>
              </a:rPr>
              <a:t>OH</a:t>
            </a:r>
            <a:r>
              <a:rPr lang="en-US" altLang="ru-RU" b="0" baseline="30000" dirty="0" smtClean="0">
                <a:latin typeface="Arial" panose="020B0604020202020204" pitchFamily="34" charset="0"/>
              </a:rPr>
              <a:t>-</a:t>
            </a:r>
            <a:endParaRPr lang="ru-RU" altLang="ru-RU" dirty="0">
              <a:latin typeface="Arial" panose="020B0604020202020204" pitchFamily="34" charset="0"/>
            </a:endParaRPr>
          </a:p>
          <a:p>
            <a:pPr>
              <a:defRPr/>
            </a:pPr>
            <a:r>
              <a:rPr lang="ru-RU" altLang="ru-RU" dirty="0">
                <a:latin typeface="Arial" panose="020B0604020202020204" pitchFamily="34" charset="0"/>
              </a:rPr>
              <a:t>                  </a:t>
            </a:r>
          </a:p>
        </p:txBody>
      </p:sp>
      <p:pic>
        <p:nvPicPr>
          <p:cNvPr id="84996"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2588" y="0"/>
            <a:ext cx="3508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26213"/>
            <a:ext cx="2619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dissolve">
                                      <p:cBhvr>
                                        <p:cTn id="7" dur="125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Заголовок 1"/>
          <p:cNvSpPr>
            <a:spLocks noGrp="1"/>
          </p:cNvSpPr>
          <p:nvPr>
            <p:ph type="title"/>
          </p:nvPr>
        </p:nvSpPr>
        <p:spPr>
          <a:xfrm>
            <a:off x="776288" y="159544"/>
            <a:ext cx="10972800" cy="1143000"/>
          </a:xfrm>
          <a:solidFill>
            <a:srgbClr val="FDD3ED"/>
          </a:solidFill>
          <a:ln w="38100">
            <a:solidFill>
              <a:srgbClr val="990099"/>
            </a:solidFill>
            <a:miter lim="800000"/>
            <a:headEnd/>
            <a:tailEnd/>
          </a:ln>
        </p:spPr>
        <p:txBody>
          <a:bodyPr/>
          <a:lstStyle/>
          <a:p>
            <a:r>
              <a:rPr lang="ru-RU" altLang="ru-RU" sz="3600" b="1" dirty="0" smtClean="0">
                <a:solidFill>
                  <a:srgbClr val="2F5597"/>
                </a:solidFill>
              </a:rPr>
              <a:t>                            Химические свойства воды</a:t>
            </a:r>
            <a:r>
              <a:rPr lang="ru-RU" altLang="ru-RU" sz="3600" b="1" dirty="0" smtClean="0">
                <a:solidFill>
                  <a:srgbClr val="2F5597"/>
                </a:solidFill>
                <a:latin typeface="Arial" panose="020B0604020202020204" pitchFamily="34" charset="0"/>
              </a:rPr>
              <a:t/>
            </a:r>
            <a:br>
              <a:rPr lang="ru-RU" altLang="ru-RU" sz="3600" b="1" dirty="0" smtClean="0">
                <a:solidFill>
                  <a:srgbClr val="2F5597"/>
                </a:solidFill>
                <a:latin typeface="Arial" panose="020B0604020202020204" pitchFamily="34" charset="0"/>
              </a:rPr>
            </a:br>
            <a:r>
              <a:rPr lang="en-US" altLang="ru-RU" sz="2800" dirty="0" smtClean="0"/>
              <a:t> </a:t>
            </a:r>
            <a:r>
              <a:rPr lang="ru-RU" altLang="ru-RU" sz="2800" dirty="0" smtClean="0">
                <a:latin typeface="Arial" panose="020B0604020202020204" pitchFamily="34" charset="0"/>
              </a:rPr>
              <a:t>  </a:t>
            </a:r>
            <a:r>
              <a:rPr lang="en-US" altLang="ru-RU" sz="2800" b="1" dirty="0" smtClean="0">
                <a:solidFill>
                  <a:srgbClr val="9E2257"/>
                </a:solidFill>
              </a:rPr>
              <a:t>IX. </a:t>
            </a:r>
            <a:r>
              <a:rPr lang="ru-RU" altLang="ru-RU" sz="2800" b="1" dirty="0" smtClean="0">
                <a:solidFill>
                  <a:srgbClr val="9E2257"/>
                </a:solidFill>
              </a:rPr>
              <a:t>Отношение к биологически активным органическим веществам</a:t>
            </a:r>
            <a:endParaRPr lang="ru-RU" altLang="ru-RU" sz="2800" dirty="0" smtClean="0"/>
          </a:p>
        </p:txBody>
      </p:sp>
      <p:sp>
        <p:nvSpPr>
          <p:cNvPr id="74756" name="Прямоугольник 1"/>
          <p:cNvSpPr>
            <a:spLocks noChangeArrowheads="1"/>
          </p:cNvSpPr>
          <p:nvPr/>
        </p:nvSpPr>
        <p:spPr bwMode="auto">
          <a:xfrm>
            <a:off x="1093422" y="1381746"/>
            <a:ext cx="10491788" cy="5262979"/>
          </a:xfrm>
          <a:prstGeom prst="rect">
            <a:avLst/>
          </a:prstGeom>
          <a:solidFill>
            <a:schemeClr val="accent4">
              <a:lumMod val="20000"/>
              <a:lumOff val="80000"/>
            </a:schemeClr>
          </a:solidFill>
          <a:ln w="19050">
            <a:solidFill>
              <a:schemeClr val="accent6">
                <a:lumMod val="75000"/>
              </a:schemeClr>
            </a:solidFill>
          </a:ln>
          <a:extLst/>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buNone/>
              <a:defRPr/>
            </a:pPr>
            <a:r>
              <a:rPr lang="en-US" altLang="ru-RU" sz="2400" dirty="0" smtClean="0">
                <a:solidFill>
                  <a:srgbClr val="990033"/>
                </a:solidFill>
                <a:latin typeface="Arial" panose="020B0604020202020204" pitchFamily="34" charset="0"/>
              </a:rPr>
              <a:t>    </a:t>
            </a:r>
            <a:r>
              <a:rPr lang="ru-RU" altLang="ru-RU" sz="2400" dirty="0" smtClean="0">
                <a:solidFill>
                  <a:srgbClr val="990033"/>
                </a:solidFill>
                <a:latin typeface="Arial" panose="020B0604020202020204" pitchFamily="34" charset="0"/>
              </a:rPr>
              <a:t> </a:t>
            </a:r>
            <a:r>
              <a:rPr lang="ru-RU" altLang="ru-RU" sz="2400" dirty="0" smtClean="0">
                <a:latin typeface="Arial" panose="020B0604020202020204" pitchFamily="34" charset="0"/>
              </a:rPr>
              <a:t>   </a:t>
            </a:r>
          </a:p>
          <a:p>
            <a:pPr>
              <a:buNone/>
              <a:defRPr/>
            </a:pPr>
            <a:r>
              <a:rPr lang="ru-RU"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В </a:t>
            </a:r>
            <a:r>
              <a:rPr lang="ru-RU" altLang="ru-RU" sz="2400" b="0" dirty="0">
                <a:latin typeface="Arial" panose="020B0604020202020204" pitchFamily="34" charset="0"/>
                <a:cs typeface="Arial" panose="020B0604020202020204" pitchFamily="34" charset="0"/>
              </a:rPr>
              <a:t>организмах вода </a:t>
            </a:r>
            <a:r>
              <a:rPr lang="ru-RU" altLang="ru-RU" sz="2400" b="0" dirty="0" err="1">
                <a:latin typeface="Arial" panose="020B0604020202020204" pitchFamily="34" charset="0"/>
                <a:cs typeface="Arial" panose="020B0604020202020204" pitchFamily="34" charset="0"/>
              </a:rPr>
              <a:t>гидролизует</a:t>
            </a:r>
            <a:r>
              <a:rPr lang="ru-RU" altLang="ru-RU" sz="2400" b="0" dirty="0">
                <a:latin typeface="Arial" panose="020B0604020202020204" pitchFamily="34" charset="0"/>
                <a:cs typeface="Arial" panose="020B0604020202020204" pitchFamily="34" charset="0"/>
              </a:rPr>
              <a:t> белки</a:t>
            </a:r>
            <a:r>
              <a:rPr lang="en-US"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жиры</a:t>
            </a:r>
            <a:r>
              <a:rPr lang="en-US" altLang="ru-RU" sz="2400" b="0" dirty="0" smtClean="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углеводы                                            </a:t>
            </a:r>
          </a:p>
          <a:p>
            <a:pPr>
              <a:buNone/>
              <a:defRPr/>
            </a:pPr>
            <a:r>
              <a:rPr lang="ru-RU"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(исключая</a:t>
            </a:r>
            <a:r>
              <a:rPr lang="en-US" altLang="ru-RU" sz="2400" b="0" dirty="0" smtClean="0">
                <a:latin typeface="Arial" panose="020B0604020202020204" pitchFamily="34" charset="0"/>
                <a:cs typeface="Arial" panose="020B0604020202020204" pitchFamily="34" charset="0"/>
              </a:rPr>
              <a:t> </a:t>
            </a:r>
            <a:r>
              <a:rPr lang="ru-RU" altLang="ru-RU" sz="2400" b="0" dirty="0" err="1" smtClean="0">
                <a:latin typeface="Arial" panose="020B0604020202020204" pitchFamily="34" charset="0"/>
                <a:cs typeface="Arial" panose="020B0604020202020204" pitchFamily="34" charset="0"/>
              </a:rPr>
              <a:t>моносахара</a:t>
            </a:r>
            <a:r>
              <a:rPr lang="ru-RU" altLang="ru-RU" sz="2400" b="0" dirty="0" smtClean="0">
                <a:latin typeface="Arial" panose="020B0604020202020204" pitchFamily="34" charset="0"/>
                <a:cs typeface="Arial" panose="020B0604020202020204" pitchFamily="34" charset="0"/>
              </a:rPr>
              <a:t>) </a:t>
            </a:r>
            <a:r>
              <a:rPr lang="ru-RU" altLang="ru-RU" sz="2400" b="0" dirty="0">
                <a:latin typeface="Arial" panose="020B0604020202020204" pitchFamily="34" charset="0"/>
                <a:cs typeface="Arial" panose="020B0604020202020204" pitchFamily="34" charset="0"/>
              </a:rPr>
              <a:t>и</a:t>
            </a:r>
            <a:r>
              <a:rPr lang="en-US"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другие </a:t>
            </a:r>
            <a:r>
              <a:rPr lang="ru-RU" altLang="ru-RU" sz="2400" b="0" dirty="0">
                <a:latin typeface="Arial" panose="020B0604020202020204" pitchFamily="34" charset="0"/>
                <a:cs typeface="Arial" panose="020B0604020202020204" pitchFamily="34" charset="0"/>
              </a:rPr>
              <a:t>сложные вещества  </a:t>
            </a:r>
            <a:r>
              <a:rPr lang="ru-RU" altLang="ru-RU" sz="2400" b="0" dirty="0" smtClean="0">
                <a:latin typeface="Arial" panose="020B0604020202020204" pitchFamily="34" charset="0"/>
                <a:cs typeface="Arial" panose="020B0604020202020204" pitchFamily="34" charset="0"/>
              </a:rPr>
              <a:t>                                       </a:t>
            </a:r>
          </a:p>
          <a:p>
            <a:pPr>
              <a:buNone/>
              <a:defRPr/>
            </a:pPr>
            <a:r>
              <a:rPr lang="ru-RU"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в </a:t>
            </a:r>
            <a:r>
              <a:rPr lang="ru-RU" altLang="ru-RU" sz="2400" b="0" dirty="0">
                <a:latin typeface="Arial" panose="020B0604020202020204" pitchFamily="34" charset="0"/>
                <a:cs typeface="Arial" panose="020B0604020202020204" pitchFamily="34" charset="0"/>
              </a:rPr>
              <a:t>присутствии минеральных катализаторов (кислот</a:t>
            </a:r>
            <a:r>
              <a:rPr lang="en-US" altLang="ru-RU" sz="2400" b="0" dirty="0">
                <a:latin typeface="Arial" panose="020B0604020202020204" pitchFamily="34" charset="0"/>
                <a:cs typeface="Arial" panose="020B0604020202020204" pitchFamily="34" charset="0"/>
              </a:rPr>
              <a:t>,</a:t>
            </a:r>
            <a:r>
              <a:rPr lang="ru-RU" altLang="ru-RU" sz="2400" b="0" dirty="0">
                <a:latin typeface="Arial" panose="020B0604020202020204" pitchFamily="34" charset="0"/>
                <a:cs typeface="Arial" panose="020B0604020202020204" pitchFamily="34" charset="0"/>
              </a:rPr>
              <a:t> щелочей)</a:t>
            </a:r>
            <a:r>
              <a:rPr lang="en-US"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a:t>
            </a:r>
          </a:p>
          <a:p>
            <a:pPr>
              <a:buNone/>
              <a:defRPr/>
            </a:pPr>
            <a:r>
              <a:rPr lang="ru-RU"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либо </a:t>
            </a:r>
            <a:r>
              <a:rPr lang="ru-RU" altLang="ru-RU" sz="2400" b="0" dirty="0">
                <a:latin typeface="Arial" panose="020B0604020202020204" pitchFamily="34" charset="0"/>
                <a:cs typeface="Arial" panose="020B0604020202020204" pitchFamily="34" charset="0"/>
              </a:rPr>
              <a:t>ферментов  </a:t>
            </a:r>
          </a:p>
          <a:p>
            <a:pPr>
              <a:buFont typeface="Arial" panose="020B0604020202020204" pitchFamily="34" charset="0"/>
              <a:buNone/>
              <a:defRPr/>
            </a:pPr>
            <a:r>
              <a:rPr lang="ru-RU" altLang="ru-RU" sz="2400" dirty="0">
                <a:latin typeface="Arial" panose="020B0604020202020204" pitchFamily="34" charset="0"/>
                <a:cs typeface="Arial" panose="020B0604020202020204" pitchFamily="34" charset="0"/>
              </a:rPr>
              <a:t>             </a:t>
            </a:r>
            <a:endParaRPr lang="ru-RU" altLang="ru-RU" sz="2400" dirty="0" smtClean="0">
              <a:latin typeface="Arial" panose="020B0604020202020204" pitchFamily="34" charset="0"/>
              <a:cs typeface="Arial" panose="020B0604020202020204" pitchFamily="34" charset="0"/>
            </a:endParaRPr>
          </a:p>
          <a:p>
            <a:pPr>
              <a:buFont typeface="Arial" panose="020B0604020202020204" pitchFamily="34" charset="0"/>
              <a:buNone/>
              <a:defRPr/>
            </a:pPr>
            <a:r>
              <a:rPr lang="ru-RU"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а</a:t>
            </a:r>
            <a:r>
              <a:rPr lang="ru-RU"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белок </a:t>
            </a:r>
            <a:r>
              <a:rPr lang="ru-RU" altLang="ru-RU" sz="2400" b="0" dirty="0">
                <a:latin typeface="Arial" panose="020B0604020202020204" pitchFamily="34" charset="0"/>
                <a:cs typeface="Arial" panose="020B0604020202020204" pitchFamily="34" charset="0"/>
              </a:rPr>
              <a:t>+ Н</a:t>
            </a:r>
            <a:r>
              <a:rPr lang="ru-RU" altLang="ru-RU" sz="2400" b="0" baseline="-25000" dirty="0">
                <a:latin typeface="Arial" panose="020B0604020202020204" pitchFamily="34" charset="0"/>
                <a:cs typeface="Arial" panose="020B0604020202020204" pitchFamily="34" charset="0"/>
              </a:rPr>
              <a:t>2</a:t>
            </a:r>
            <a:r>
              <a:rPr lang="ru-RU" altLang="ru-RU" sz="2400" b="0" dirty="0">
                <a:latin typeface="Arial" panose="020B0604020202020204" pitchFamily="34" charset="0"/>
                <a:cs typeface="Arial" panose="020B0604020202020204" pitchFamily="34" charset="0"/>
              </a:rPr>
              <a:t>О </a:t>
            </a:r>
            <a:r>
              <a:rPr lang="ru-RU" altLang="ru-RU" sz="2400" b="0" dirty="0" smtClean="0">
                <a:solidFill>
                  <a:srgbClr val="FF0000"/>
                </a:solidFill>
              </a:rPr>
              <a:t> </a:t>
            </a:r>
            <a:r>
              <a:rPr lang="ru-RU" altLang="ru-RU" sz="2400" b="0" dirty="0"/>
              <a:t>→</a:t>
            </a:r>
            <a:r>
              <a:rPr lang="ru-RU" altLang="ru-RU" sz="2400" b="0" dirty="0">
                <a:solidFill>
                  <a:srgbClr val="FF0000"/>
                </a:solidFill>
              </a:rPr>
              <a:t> </a:t>
            </a:r>
            <a:r>
              <a:rPr lang="ru-RU" altLang="ru-RU" sz="2400" b="0" dirty="0" smtClean="0">
                <a:latin typeface="Arial" panose="020B0604020202020204" pitchFamily="34" charset="0"/>
                <a:cs typeface="Arial" panose="020B0604020202020204" pitchFamily="34" charset="0"/>
              </a:rPr>
              <a:t> аминокислоты  </a:t>
            </a:r>
            <a:r>
              <a:rPr lang="ru-RU" altLang="ru-RU" sz="2400" b="0" dirty="0">
                <a:latin typeface="Arial" panose="020B0604020202020204" pitchFamily="34" charset="0"/>
                <a:cs typeface="Arial" panose="020B0604020202020204" pitchFamily="34" charset="0"/>
              </a:rPr>
              <a:t>(Кат- кислоты</a:t>
            </a:r>
            <a:r>
              <a:rPr lang="en-US" altLang="ru-RU" sz="2400" b="0" dirty="0">
                <a:latin typeface="Arial" panose="020B0604020202020204" pitchFamily="34" charset="0"/>
                <a:cs typeface="Arial" panose="020B0604020202020204" pitchFamily="34" charset="0"/>
              </a:rPr>
              <a:t>,</a:t>
            </a:r>
            <a:r>
              <a:rPr lang="ru-RU" altLang="ru-RU" sz="2400" b="0" dirty="0">
                <a:latin typeface="Arial" panose="020B0604020202020204" pitchFamily="34" charset="0"/>
                <a:cs typeface="Arial" panose="020B0604020202020204" pitchFamily="34" charset="0"/>
              </a:rPr>
              <a:t> щелочи</a:t>
            </a:r>
            <a:r>
              <a:rPr lang="en-US" altLang="ru-RU" sz="2400" b="0" dirty="0">
                <a:latin typeface="Arial" panose="020B0604020202020204" pitchFamily="34" charset="0"/>
                <a:cs typeface="Arial" panose="020B0604020202020204" pitchFamily="34" charset="0"/>
              </a:rPr>
              <a:t>, </a:t>
            </a:r>
            <a:r>
              <a:rPr lang="ru-RU" altLang="ru-RU" sz="2400" b="0" dirty="0">
                <a:latin typeface="Arial" panose="020B0604020202020204" pitchFamily="34" charset="0"/>
                <a:cs typeface="Arial" panose="020B0604020202020204" pitchFamily="34" charset="0"/>
              </a:rPr>
              <a:t>либо </a:t>
            </a:r>
            <a:r>
              <a:rPr lang="ru-RU" altLang="ru-RU" sz="2400" b="0" dirty="0" smtClean="0">
                <a:latin typeface="Arial" panose="020B0604020202020204" pitchFamily="34" charset="0"/>
                <a:cs typeface="Arial" panose="020B0604020202020204" pitchFamily="34" charset="0"/>
              </a:rPr>
              <a:t>  </a:t>
            </a:r>
          </a:p>
          <a:p>
            <a:pPr>
              <a:buFont typeface="Arial" panose="020B0604020202020204" pitchFamily="34" charset="0"/>
              <a:buNone/>
              <a:defRPr/>
            </a:pPr>
            <a:r>
              <a:rPr lang="ru-RU"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ферменты)</a:t>
            </a:r>
          </a:p>
          <a:p>
            <a:pPr>
              <a:buFont typeface="Arial" panose="020B0604020202020204" pitchFamily="34" charset="0"/>
              <a:buNone/>
              <a:defRPr/>
            </a:pPr>
            <a:endParaRPr lang="ru-RU" altLang="ru-RU" sz="2400" b="0" dirty="0">
              <a:latin typeface="Arial" panose="020B0604020202020204" pitchFamily="34" charset="0"/>
              <a:cs typeface="Arial" panose="020B0604020202020204" pitchFamily="34" charset="0"/>
            </a:endParaRPr>
          </a:p>
          <a:p>
            <a:pPr>
              <a:buFont typeface="Arial" panose="020B0604020202020204" pitchFamily="34" charset="0"/>
              <a:buNone/>
              <a:defRPr/>
            </a:pPr>
            <a:r>
              <a:rPr lang="ru-RU"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a:t>
            </a:r>
            <a:r>
              <a:rPr lang="ru-RU" altLang="ru-RU" sz="2400" b="0" dirty="0">
                <a:latin typeface="Arial" panose="020B0604020202020204" pitchFamily="34" charset="0"/>
                <a:cs typeface="Arial" panose="020B0604020202020204" pitchFamily="34" charset="0"/>
              </a:rPr>
              <a:t>б) </a:t>
            </a:r>
            <a:r>
              <a:rPr lang="ru-RU" altLang="ru-RU" sz="2400" b="0" dirty="0" smtClean="0">
                <a:latin typeface="Arial" panose="020B0604020202020204" pitchFamily="34" charset="0"/>
                <a:cs typeface="Arial" panose="020B0604020202020204" pitchFamily="34" charset="0"/>
              </a:rPr>
              <a:t>жир </a:t>
            </a:r>
            <a:r>
              <a:rPr lang="ru-RU" altLang="ru-RU" sz="2400" b="0" dirty="0">
                <a:latin typeface="Arial" panose="020B0604020202020204" pitchFamily="34" charset="0"/>
                <a:cs typeface="Arial" panose="020B0604020202020204" pitchFamily="34" charset="0"/>
              </a:rPr>
              <a:t>+ Н</a:t>
            </a:r>
            <a:r>
              <a:rPr lang="ru-RU" altLang="ru-RU" sz="2400" b="0" baseline="-25000" dirty="0">
                <a:latin typeface="Arial" panose="020B0604020202020204" pitchFamily="34" charset="0"/>
                <a:cs typeface="Arial" panose="020B0604020202020204" pitchFamily="34" charset="0"/>
              </a:rPr>
              <a:t>2</a:t>
            </a:r>
            <a:r>
              <a:rPr lang="ru-RU" altLang="ru-RU" sz="2400" b="0" dirty="0">
                <a:latin typeface="Arial" panose="020B0604020202020204" pitchFamily="34" charset="0"/>
                <a:cs typeface="Arial" panose="020B0604020202020204" pitchFamily="34" charset="0"/>
              </a:rPr>
              <a:t>О </a:t>
            </a:r>
            <a:r>
              <a:rPr lang="ru-RU" altLang="ru-RU" sz="2400" b="0" dirty="0" smtClean="0">
                <a:latin typeface="Arial" panose="020B0604020202020204" pitchFamily="34" charset="0"/>
                <a:cs typeface="Arial" panose="020B0604020202020204" pitchFamily="34" charset="0"/>
              </a:rPr>
              <a:t> </a:t>
            </a:r>
            <a:r>
              <a:rPr lang="ru-RU" altLang="ru-RU" sz="2400" b="0" dirty="0" smtClean="0"/>
              <a:t>→</a:t>
            </a:r>
            <a:r>
              <a:rPr lang="ru-RU" altLang="ru-RU" sz="2400" b="0" dirty="0" smtClean="0">
                <a:latin typeface="Arial" panose="020B0604020202020204" pitchFamily="34" charset="0"/>
                <a:cs typeface="Arial" panose="020B0604020202020204" pitchFamily="34" charset="0"/>
              </a:rPr>
              <a:t>  глицерин + </a:t>
            </a:r>
            <a:r>
              <a:rPr lang="ru-RU" altLang="ru-RU" sz="2400" b="0" dirty="0">
                <a:latin typeface="Arial" panose="020B0604020202020204" pitchFamily="34" charset="0"/>
                <a:cs typeface="Arial" panose="020B0604020202020204" pitchFamily="34" charset="0"/>
              </a:rPr>
              <a:t>высшие карбоновые </a:t>
            </a:r>
            <a:r>
              <a:rPr lang="ru-RU" altLang="ru-RU" sz="2400" b="0" dirty="0" smtClean="0">
                <a:latin typeface="Arial" panose="020B0604020202020204" pitchFamily="34" charset="0"/>
                <a:cs typeface="Arial" panose="020B0604020202020204" pitchFamily="34" charset="0"/>
              </a:rPr>
              <a:t>кислоты                    </a:t>
            </a:r>
          </a:p>
          <a:p>
            <a:pPr>
              <a:buFont typeface="Arial" panose="020B0604020202020204" pitchFamily="34" charset="0"/>
              <a:buNone/>
              <a:defRPr/>
            </a:pPr>
            <a:r>
              <a:rPr lang="ru-RU"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(Кат- щелочи</a:t>
            </a:r>
            <a:r>
              <a:rPr lang="en-US" altLang="ru-RU" sz="2400" b="0" dirty="0">
                <a:latin typeface="Arial" panose="020B0604020202020204" pitchFamily="34" charset="0"/>
                <a:cs typeface="Arial" panose="020B0604020202020204" pitchFamily="34" charset="0"/>
              </a:rPr>
              <a:t>, </a:t>
            </a:r>
            <a:r>
              <a:rPr lang="ru-RU" altLang="ru-RU" sz="2400" b="0" dirty="0">
                <a:latin typeface="Arial" panose="020B0604020202020204" pitchFamily="34" charset="0"/>
                <a:cs typeface="Arial" panose="020B0604020202020204" pitchFamily="34" charset="0"/>
              </a:rPr>
              <a:t>либо ферменты</a:t>
            </a:r>
            <a:r>
              <a:rPr lang="ru-RU" altLang="ru-RU" sz="2400" b="0" dirty="0" smtClean="0">
                <a:latin typeface="Arial" panose="020B0604020202020204" pitchFamily="34" charset="0"/>
                <a:cs typeface="Arial" panose="020B0604020202020204" pitchFamily="34" charset="0"/>
              </a:rPr>
              <a:t>)</a:t>
            </a:r>
          </a:p>
          <a:p>
            <a:pPr>
              <a:buFont typeface="Arial" panose="020B0604020202020204" pitchFamily="34" charset="0"/>
              <a:buNone/>
              <a:defRPr/>
            </a:pPr>
            <a:endParaRPr lang="ru-RU" altLang="ru-RU" sz="2400" b="0" dirty="0">
              <a:latin typeface="Arial" panose="020B0604020202020204" pitchFamily="34" charset="0"/>
              <a:cs typeface="Arial" panose="020B0604020202020204" pitchFamily="34" charset="0"/>
            </a:endParaRPr>
          </a:p>
          <a:p>
            <a:pPr>
              <a:buFont typeface="Arial" panose="020B0604020202020204" pitchFamily="34" charset="0"/>
              <a:buNone/>
              <a:defRPr/>
            </a:pPr>
            <a:r>
              <a:rPr lang="en-US"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a:t>
            </a:r>
            <a:r>
              <a:rPr lang="en-US" altLang="ru-RU" sz="2400" b="0" dirty="0" smtClean="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в</a:t>
            </a:r>
            <a:r>
              <a:rPr lang="ru-RU" altLang="ru-RU" sz="2400" b="0" dirty="0">
                <a:latin typeface="Arial" panose="020B0604020202020204" pitchFamily="34" charset="0"/>
                <a:cs typeface="Arial" panose="020B0604020202020204" pitchFamily="34" charset="0"/>
              </a:rPr>
              <a:t>) крахмал (целлюлоза) + Н</a:t>
            </a:r>
            <a:r>
              <a:rPr lang="ru-RU" altLang="ru-RU" sz="2400" b="0" baseline="-25000" dirty="0">
                <a:latin typeface="Arial" panose="020B0604020202020204" pitchFamily="34" charset="0"/>
                <a:cs typeface="Arial" panose="020B0604020202020204" pitchFamily="34" charset="0"/>
              </a:rPr>
              <a:t>2</a:t>
            </a:r>
            <a:r>
              <a:rPr lang="ru-RU" altLang="ru-RU" sz="2400" b="0" dirty="0">
                <a:latin typeface="Arial" panose="020B0604020202020204" pitchFamily="34" charset="0"/>
                <a:cs typeface="Arial" panose="020B0604020202020204" pitchFamily="34" charset="0"/>
              </a:rPr>
              <a:t>О </a:t>
            </a:r>
            <a:r>
              <a:rPr lang="ru-RU" altLang="ru-RU" sz="2400" b="0" dirty="0"/>
              <a:t>→ </a:t>
            </a:r>
            <a:r>
              <a:rPr lang="ru-RU" altLang="ru-RU" sz="2400" b="0" dirty="0" smtClean="0">
                <a:solidFill>
                  <a:srgbClr val="FF0000"/>
                </a:solidFill>
              </a:rPr>
              <a:t> </a:t>
            </a:r>
            <a:r>
              <a:rPr lang="ru-RU" altLang="ru-RU" sz="2400" b="0" dirty="0" smtClean="0">
                <a:latin typeface="Arial" panose="020B0604020202020204" pitchFamily="34" charset="0"/>
                <a:cs typeface="Arial" panose="020B0604020202020204" pitchFamily="34" charset="0"/>
              </a:rPr>
              <a:t>глюкоза</a:t>
            </a:r>
            <a:r>
              <a:rPr lang="en-US" altLang="ru-RU" sz="2400" b="0" dirty="0" smtClean="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a:t>
            </a:r>
          </a:p>
          <a:p>
            <a:pPr>
              <a:buFont typeface="Arial" panose="020B0604020202020204" pitchFamily="34" charset="0"/>
              <a:buNone/>
              <a:defRPr/>
            </a:pPr>
            <a:r>
              <a:rPr lang="ru-RU" altLang="ru-RU" sz="2400" b="0" dirty="0">
                <a:latin typeface="Arial" panose="020B0604020202020204" pitchFamily="34" charset="0"/>
                <a:cs typeface="Arial" panose="020B0604020202020204" pitchFamily="34" charset="0"/>
              </a:rPr>
              <a:t> </a:t>
            </a:r>
            <a:r>
              <a:rPr lang="ru-RU" altLang="ru-RU" sz="2400" b="0" dirty="0" smtClean="0">
                <a:latin typeface="Arial" panose="020B0604020202020204" pitchFamily="34" charset="0"/>
                <a:cs typeface="Arial" panose="020B0604020202020204" pitchFamily="34" charset="0"/>
              </a:rPr>
              <a:t>                                                              (</a:t>
            </a:r>
            <a:r>
              <a:rPr lang="ru-RU" altLang="ru-RU" sz="2400" b="0" dirty="0">
                <a:latin typeface="Arial" panose="020B0604020202020204" pitchFamily="34" charset="0"/>
                <a:cs typeface="Arial" panose="020B0604020202020204" pitchFamily="34" charset="0"/>
              </a:rPr>
              <a:t>Кат- кислоты</a:t>
            </a:r>
            <a:r>
              <a:rPr lang="en-US" altLang="ru-RU" sz="2400" b="0" dirty="0">
                <a:latin typeface="Arial" panose="020B0604020202020204" pitchFamily="34" charset="0"/>
                <a:cs typeface="Arial" panose="020B0604020202020204" pitchFamily="34" charset="0"/>
              </a:rPr>
              <a:t>, </a:t>
            </a:r>
            <a:r>
              <a:rPr lang="ru-RU" altLang="ru-RU" sz="2400" b="0" dirty="0">
                <a:latin typeface="Arial" panose="020B0604020202020204" pitchFamily="34" charset="0"/>
                <a:cs typeface="Arial" panose="020B0604020202020204" pitchFamily="34" charset="0"/>
              </a:rPr>
              <a:t>либо </a:t>
            </a:r>
            <a:r>
              <a:rPr lang="ru-RU" altLang="ru-RU" sz="2400" b="0" dirty="0" smtClean="0">
                <a:latin typeface="Arial" panose="020B0604020202020204" pitchFamily="34" charset="0"/>
                <a:cs typeface="Arial" panose="020B0604020202020204" pitchFamily="34" charset="0"/>
              </a:rPr>
              <a:t>ферменты)</a:t>
            </a:r>
            <a:r>
              <a:rPr lang="ru-RU" altLang="ru-RU" sz="2400" dirty="0" smtClean="0">
                <a:latin typeface="Arial" panose="020B0604020202020204" pitchFamily="34" charset="0"/>
              </a:rPr>
              <a:t>                                   </a:t>
            </a:r>
            <a:endParaRPr lang="en-US" altLang="ru-RU" sz="2400" dirty="0">
              <a:latin typeface="Arial" panose="020B0604020202020204" pitchFamily="34" charset="0"/>
            </a:endParaRPr>
          </a:p>
        </p:txBody>
      </p:sp>
      <p:pic>
        <p:nvPicPr>
          <p:cNvPr id="86020" name="Рисунок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2913" y="0"/>
            <a:ext cx="31908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wheel(1)">
                                      <p:cBhvr>
                                        <p:cTn id="7" dur="1250"/>
                                        <p:tgtEl>
                                          <p:spTgt spid="8601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4756"/>
                                        </p:tgtEl>
                                        <p:attrNameLst>
                                          <p:attrName>style.visibility</p:attrName>
                                        </p:attrNameLst>
                                      </p:cBhvr>
                                      <p:to>
                                        <p:strVal val="visible"/>
                                      </p:to>
                                    </p:set>
                                    <p:animEffect transition="in" filter="fade">
                                      <p:cBhvr>
                                        <p:cTn id="10" dur="1250"/>
                                        <p:tgtEl>
                                          <p:spTgt spid="74756"/>
                                        </p:tgtEl>
                                      </p:cBhvr>
                                    </p:animEffect>
                                    <p:anim calcmode="lin" valueType="num">
                                      <p:cBhvr>
                                        <p:cTn id="11" dur="1250" fill="hold"/>
                                        <p:tgtEl>
                                          <p:spTgt spid="74756"/>
                                        </p:tgtEl>
                                        <p:attrNameLst>
                                          <p:attrName>ppt_x</p:attrName>
                                        </p:attrNameLst>
                                      </p:cBhvr>
                                      <p:tavLst>
                                        <p:tav tm="0">
                                          <p:val>
                                            <p:strVal val="#ppt_x"/>
                                          </p:val>
                                        </p:tav>
                                        <p:tav tm="100000">
                                          <p:val>
                                            <p:strVal val="#ppt_x"/>
                                          </p:val>
                                        </p:tav>
                                      </p:tavLst>
                                    </p:anim>
                                    <p:anim calcmode="lin" valueType="num">
                                      <p:cBhvr>
                                        <p:cTn id="12" dur="1250" fill="hold"/>
                                        <p:tgtEl>
                                          <p:spTgt spid="747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nimBg="1"/>
      <p:bldP spid="7475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Заголовок 1"/>
          <p:cNvSpPr>
            <a:spLocks noGrp="1"/>
          </p:cNvSpPr>
          <p:nvPr>
            <p:ph type="title"/>
          </p:nvPr>
        </p:nvSpPr>
        <p:spPr>
          <a:xfrm>
            <a:off x="657225" y="303213"/>
            <a:ext cx="10972800" cy="1143000"/>
          </a:xfrm>
          <a:solidFill>
            <a:schemeClr val="accent2">
              <a:lumMod val="20000"/>
              <a:lumOff val="80000"/>
            </a:schemeClr>
          </a:solidFill>
          <a:ln w="38100">
            <a:solidFill>
              <a:schemeClr val="accent2">
                <a:lumMod val="75000"/>
              </a:schemeClr>
            </a:solidFill>
          </a:ln>
        </p:spPr>
        <p:txBody>
          <a:bodyPr/>
          <a:lstStyle/>
          <a:p>
            <a:pPr>
              <a:defRPr/>
            </a:pPr>
            <a:r>
              <a:rPr lang="ru-RU" altLang="ru-RU" sz="4000" dirty="0" smtClean="0"/>
              <a:t>             </a:t>
            </a:r>
            <a:r>
              <a:rPr lang="ru-RU" altLang="ru-RU" sz="4000" b="1" dirty="0" smtClean="0">
                <a:solidFill>
                  <a:srgbClr val="990033"/>
                </a:solidFill>
              </a:rPr>
              <a:t>Вода – как химический реагент                                        </a:t>
            </a:r>
            <a:br>
              <a:rPr lang="ru-RU" altLang="ru-RU" sz="4000" b="1" dirty="0" smtClean="0">
                <a:solidFill>
                  <a:srgbClr val="990033"/>
                </a:solidFill>
              </a:rPr>
            </a:br>
            <a:r>
              <a:rPr lang="ru-RU" altLang="ru-RU" sz="4000" b="1" dirty="0" smtClean="0">
                <a:solidFill>
                  <a:srgbClr val="990033"/>
                </a:solidFill>
              </a:rPr>
              <a:t>                          </a:t>
            </a:r>
            <a:r>
              <a:rPr lang="en-US" altLang="ru-RU" sz="4000" b="1" dirty="0" smtClean="0">
                <a:solidFill>
                  <a:srgbClr val="990033"/>
                </a:solidFill>
              </a:rPr>
              <a:t>(</a:t>
            </a:r>
            <a:r>
              <a:rPr lang="ru-RU" altLang="ru-RU" sz="4000" b="1" dirty="0" smtClean="0">
                <a:solidFill>
                  <a:srgbClr val="990033"/>
                </a:solidFill>
              </a:rPr>
              <a:t>в промышленности</a:t>
            </a:r>
            <a:r>
              <a:rPr lang="en-US" altLang="ru-RU" b="1" dirty="0">
                <a:solidFill>
                  <a:srgbClr val="990033"/>
                </a:solidFill>
              </a:rPr>
              <a:t>)</a:t>
            </a:r>
            <a:endParaRPr lang="ru-RU" altLang="ru-RU" b="1" dirty="0" smtClean="0">
              <a:solidFill>
                <a:srgbClr val="990033"/>
              </a:solidFill>
            </a:endParaRPr>
          </a:p>
        </p:txBody>
      </p:sp>
      <p:sp>
        <p:nvSpPr>
          <p:cNvPr id="75779" name="TextBox 3"/>
          <p:cNvSpPr txBox="1">
            <a:spLocks noChangeArrowheads="1"/>
          </p:cNvSpPr>
          <p:nvPr/>
        </p:nvSpPr>
        <p:spPr bwMode="auto">
          <a:xfrm>
            <a:off x="174625" y="2295525"/>
            <a:ext cx="11799888" cy="3540125"/>
          </a:xfrm>
          <a:prstGeom prst="rect">
            <a:avLst/>
          </a:prstGeom>
          <a:solidFill>
            <a:schemeClr val="accent6">
              <a:lumMod val="20000"/>
              <a:lumOff val="80000"/>
            </a:schemeClr>
          </a:solidFill>
          <a:ln w="19050">
            <a:solidFill>
              <a:schemeClr val="accent6"/>
            </a:solidFill>
          </a:ln>
          <a:extLst/>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lgn="ctr">
              <a:defRPr/>
            </a:pPr>
            <a:r>
              <a:rPr lang="ru-RU" altLang="ru-RU" sz="3200" b="0" dirty="0"/>
              <a:t>Воду используют в производствах</a:t>
            </a:r>
            <a:r>
              <a:rPr lang="en-US" altLang="ru-RU" sz="3200" b="0" dirty="0"/>
              <a:t>:</a:t>
            </a:r>
          </a:p>
          <a:p>
            <a:pPr algn="ctr">
              <a:defRPr/>
            </a:pPr>
            <a:r>
              <a:rPr lang="ru-RU" altLang="ru-RU" sz="3200" b="0" dirty="0"/>
              <a:t> кислорода</a:t>
            </a:r>
            <a:r>
              <a:rPr lang="en-US" altLang="ru-RU" sz="3200" b="0" dirty="0"/>
              <a:t>, </a:t>
            </a:r>
            <a:r>
              <a:rPr lang="ru-RU" altLang="ru-RU" sz="3200" b="0" dirty="0"/>
              <a:t>водорода</a:t>
            </a:r>
            <a:r>
              <a:rPr lang="en-US" altLang="ru-RU" sz="3200" b="0" dirty="0"/>
              <a:t>,</a:t>
            </a:r>
            <a:r>
              <a:rPr lang="ru-RU" altLang="ru-RU" sz="3200" b="0" dirty="0"/>
              <a:t> щелочей</a:t>
            </a:r>
            <a:r>
              <a:rPr lang="en-US" altLang="ru-RU" sz="3200" b="0" dirty="0"/>
              <a:t>, </a:t>
            </a:r>
            <a:r>
              <a:rPr lang="ru-RU" altLang="ru-RU" sz="3200" b="0" dirty="0"/>
              <a:t>кислот</a:t>
            </a:r>
            <a:r>
              <a:rPr lang="en-US" altLang="ru-RU" sz="3200" b="0" dirty="0"/>
              <a:t>,</a:t>
            </a:r>
            <a:r>
              <a:rPr lang="ru-RU" altLang="ru-RU" sz="3200" b="0" dirty="0"/>
              <a:t> гашенной извести</a:t>
            </a:r>
            <a:r>
              <a:rPr lang="en-US" altLang="ru-RU" sz="3200" b="0" dirty="0"/>
              <a:t>, </a:t>
            </a:r>
            <a:r>
              <a:rPr lang="ru-RU" altLang="ru-RU" sz="3200" b="0" dirty="0"/>
              <a:t>минеральных удобрений</a:t>
            </a:r>
            <a:r>
              <a:rPr lang="en-US" altLang="ru-RU" sz="3200" b="0" dirty="0"/>
              <a:t>;</a:t>
            </a:r>
          </a:p>
          <a:p>
            <a:pPr algn="ctr">
              <a:defRPr/>
            </a:pPr>
            <a:r>
              <a:rPr lang="ru-RU" altLang="ru-RU" sz="3200" b="0" dirty="0"/>
              <a:t>при схватывании и твердении вяжущих материалов (цемента</a:t>
            </a:r>
            <a:r>
              <a:rPr lang="en-US" altLang="ru-RU" sz="3200" b="0" dirty="0"/>
              <a:t>, </a:t>
            </a:r>
            <a:r>
              <a:rPr lang="ru-RU" altLang="ru-RU" sz="3200" b="0" dirty="0"/>
              <a:t>гипса</a:t>
            </a:r>
            <a:r>
              <a:rPr lang="en-US" altLang="ru-RU" sz="3200" b="0" dirty="0"/>
              <a:t>, </a:t>
            </a:r>
            <a:r>
              <a:rPr lang="ru-RU" altLang="ru-RU" sz="3200" b="0" dirty="0"/>
              <a:t>извести и </a:t>
            </a:r>
            <a:r>
              <a:rPr lang="ru-RU" altLang="ru-RU" sz="3200" b="0" dirty="0" err="1"/>
              <a:t>др</a:t>
            </a:r>
            <a:r>
              <a:rPr lang="en-US" altLang="ru-RU" sz="3200" b="0" dirty="0"/>
              <a:t>.);</a:t>
            </a:r>
          </a:p>
          <a:p>
            <a:pPr algn="ctr">
              <a:defRPr/>
            </a:pPr>
            <a:r>
              <a:rPr lang="ru-RU" altLang="ru-RU" sz="3200" b="0" dirty="0"/>
              <a:t>многих органических веществ</a:t>
            </a:r>
            <a:r>
              <a:rPr lang="en-US" altLang="ru-RU" sz="3200" b="0" dirty="0"/>
              <a:t>;</a:t>
            </a:r>
          </a:p>
          <a:p>
            <a:pPr algn="ctr">
              <a:defRPr/>
            </a:pPr>
            <a:r>
              <a:rPr lang="ru-RU" altLang="ru-RU" sz="3200" b="0" dirty="0"/>
              <a:t> других важнейших продуктов</a:t>
            </a:r>
            <a:r>
              <a:rPr lang="en-US" altLang="ru-RU" sz="3200" b="0" dirty="0"/>
              <a:t> </a:t>
            </a:r>
            <a:r>
              <a:rPr lang="ru-RU" altLang="ru-RU" sz="3200" b="0" dirty="0"/>
              <a:t> </a:t>
            </a:r>
          </a:p>
        </p:txBody>
      </p:sp>
      <p:pic>
        <p:nvPicPr>
          <p:cNvPr id="87044"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88788" y="0"/>
            <a:ext cx="303212"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additive="base">
                                        <p:cTn id="7" dur="1250" fill="hold"/>
                                        <p:tgtEl>
                                          <p:spTgt spid="75778"/>
                                        </p:tgtEl>
                                        <p:attrNameLst>
                                          <p:attrName>ppt_x</p:attrName>
                                        </p:attrNameLst>
                                      </p:cBhvr>
                                      <p:tavLst>
                                        <p:tav tm="0">
                                          <p:val>
                                            <p:strVal val="1+#ppt_w/2"/>
                                          </p:val>
                                        </p:tav>
                                        <p:tav tm="100000">
                                          <p:val>
                                            <p:strVal val="#ppt_x"/>
                                          </p:val>
                                        </p:tav>
                                      </p:tavLst>
                                    </p:anim>
                                    <p:anim calcmode="lin" valueType="num">
                                      <p:cBhvr additive="base">
                                        <p:cTn id="8" dur="1250" fill="hold"/>
                                        <p:tgtEl>
                                          <p:spTgt spid="757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Заголовок 1"/>
          <p:cNvSpPr>
            <a:spLocks noGrp="1"/>
          </p:cNvSpPr>
          <p:nvPr>
            <p:ph type="title"/>
          </p:nvPr>
        </p:nvSpPr>
        <p:spPr>
          <a:xfrm>
            <a:off x="173038" y="0"/>
            <a:ext cx="8823325" cy="582613"/>
          </a:xfrm>
          <a:solidFill>
            <a:schemeClr val="accent3">
              <a:lumMod val="20000"/>
              <a:lumOff val="80000"/>
            </a:schemeClr>
          </a:solidFill>
          <a:ln w="38100">
            <a:solidFill>
              <a:srgbClr val="002060"/>
            </a:solidFill>
          </a:ln>
        </p:spPr>
        <p:txBody>
          <a:bodyPr/>
          <a:lstStyle/>
          <a:p>
            <a:pPr>
              <a:defRPr/>
            </a:pPr>
            <a:r>
              <a:rPr lang="en-US" altLang="ru-RU" sz="3600" b="1" dirty="0" smtClean="0">
                <a:solidFill>
                  <a:srgbClr val="FF0000"/>
                </a:solidFill>
              </a:rPr>
              <a:t/>
            </a:r>
            <a:br>
              <a:rPr lang="en-US" altLang="ru-RU" sz="3600" b="1" dirty="0" smtClean="0">
                <a:solidFill>
                  <a:srgbClr val="FF0000"/>
                </a:solidFill>
              </a:rPr>
            </a:br>
            <a:r>
              <a:rPr lang="ru-RU" altLang="ru-RU" sz="3600" b="1" dirty="0" smtClean="0">
                <a:solidFill>
                  <a:srgbClr val="FF0000"/>
                </a:solidFill>
              </a:rPr>
              <a:t>Планетарное значение вод Мирового океана</a:t>
            </a:r>
            <a:r>
              <a:rPr lang="ru-RU" altLang="ru-RU" dirty="0" smtClean="0"/>
              <a:t/>
            </a:r>
            <a:br>
              <a:rPr lang="ru-RU" altLang="ru-RU" dirty="0" smtClean="0"/>
            </a:br>
            <a:endParaRPr lang="ru-RU" altLang="ru-RU" dirty="0" smtClean="0"/>
          </a:p>
        </p:txBody>
      </p:sp>
      <p:sp>
        <p:nvSpPr>
          <p:cNvPr id="3" name="Объект 2"/>
          <p:cNvSpPr>
            <a:spLocks noGrp="1"/>
          </p:cNvSpPr>
          <p:nvPr>
            <p:ph idx="1"/>
          </p:nvPr>
        </p:nvSpPr>
        <p:spPr>
          <a:xfrm>
            <a:off x="0" y="582613"/>
            <a:ext cx="12192000" cy="6129337"/>
          </a:xfrm>
          <a:solidFill>
            <a:schemeClr val="accent1">
              <a:lumMod val="20000"/>
              <a:lumOff val="80000"/>
            </a:schemeClr>
          </a:solidFill>
          <a:ln w="19050">
            <a:solidFill>
              <a:srgbClr val="374EF5"/>
            </a:solidFill>
          </a:ln>
        </p:spPr>
        <p:txBody>
          <a:bodyPr/>
          <a:lstStyle/>
          <a:p>
            <a:pPr marL="0" indent="0">
              <a:buFont typeface="Arial" panose="020B0604020202020204" pitchFamily="34" charset="0"/>
              <a:buNone/>
              <a:defRPr/>
            </a:pPr>
            <a:r>
              <a:rPr lang="ru-RU" dirty="0"/>
              <a:t> </a:t>
            </a:r>
            <a:r>
              <a:rPr lang="ru-RU" dirty="0" smtClean="0"/>
              <a:t>                                        </a:t>
            </a:r>
            <a:r>
              <a:rPr lang="ru-RU" b="1" dirty="0" smtClean="0">
                <a:solidFill>
                  <a:schemeClr val="accent5">
                    <a:lumMod val="75000"/>
                  </a:schemeClr>
                </a:solidFill>
              </a:rPr>
              <a:t>Мировой океан</a:t>
            </a:r>
          </a:p>
          <a:p>
            <a:pPr>
              <a:defRPr/>
            </a:pPr>
            <a:r>
              <a:rPr lang="ru-RU" sz="2000" dirty="0" smtClean="0"/>
              <a:t>Явился «первичным бульоном» для возникновении жизни на Земле</a:t>
            </a:r>
          </a:p>
          <a:p>
            <a:pPr>
              <a:defRPr/>
            </a:pPr>
            <a:r>
              <a:rPr lang="ru-RU" sz="2000" dirty="0" smtClean="0"/>
              <a:t>Является первоосновой жизни на Земле</a:t>
            </a:r>
          </a:p>
          <a:p>
            <a:pPr>
              <a:defRPr/>
            </a:pPr>
            <a:r>
              <a:rPr lang="ru-RU" sz="2000" dirty="0" smtClean="0"/>
              <a:t>Формирует климат и погоду на Земле</a:t>
            </a:r>
          </a:p>
          <a:p>
            <a:pPr>
              <a:defRPr/>
            </a:pPr>
            <a:r>
              <a:rPr lang="ru-RU" sz="2000" dirty="0" smtClean="0"/>
              <a:t>Наполняет атмосферу кислородом</a:t>
            </a:r>
            <a:r>
              <a:rPr lang="en-US" sz="2000" dirty="0" smtClean="0"/>
              <a:t>, </a:t>
            </a:r>
            <a:r>
              <a:rPr lang="ru-RU" sz="2000" dirty="0" smtClean="0"/>
              <a:t>благодаря фотосинтетической деятельности сине-зеленых водорослей (регулирует кислородный баланс планеты)</a:t>
            </a:r>
          </a:p>
          <a:p>
            <a:pPr marL="0" indent="0">
              <a:spcBef>
                <a:spcPts val="0"/>
              </a:spcBef>
              <a:buFont typeface="Arial" panose="020B0604020202020204" pitchFamily="34" charset="0"/>
              <a:buNone/>
              <a:defRPr/>
            </a:pPr>
            <a:r>
              <a:rPr lang="ru-RU" sz="2000" dirty="0" smtClean="0">
                <a:solidFill>
                  <a:srgbClr val="CC0000"/>
                </a:solidFill>
              </a:rPr>
              <a:t>***</a:t>
            </a:r>
            <a:r>
              <a:rPr lang="ru-RU" sz="2000" dirty="0" smtClean="0"/>
              <a:t>В результате взаимодействия Мирового океана и атмосферы происходит круговорот     </a:t>
            </a:r>
          </a:p>
          <a:p>
            <a:pPr marL="0" indent="0">
              <a:spcBef>
                <a:spcPts val="0"/>
              </a:spcBef>
              <a:buFont typeface="Arial" panose="020B0604020202020204" pitchFamily="34" charset="0"/>
              <a:buNone/>
              <a:defRPr/>
            </a:pPr>
            <a:r>
              <a:rPr lang="ru-RU" sz="2000" dirty="0"/>
              <a:t> </a:t>
            </a:r>
            <a:r>
              <a:rPr lang="ru-RU" sz="2000" dirty="0" smtClean="0"/>
              <a:t>  воды в природе</a:t>
            </a:r>
            <a:r>
              <a:rPr lang="en-US" sz="2000" dirty="0" smtClean="0"/>
              <a:t> </a:t>
            </a:r>
          </a:p>
          <a:p>
            <a:pPr>
              <a:defRPr/>
            </a:pPr>
            <a:r>
              <a:rPr lang="ru-RU" sz="2000" dirty="0" smtClean="0"/>
              <a:t>Участвует в круговороте и других веществ</a:t>
            </a:r>
            <a:r>
              <a:rPr lang="en-US" sz="2000" dirty="0" smtClean="0"/>
              <a:t>,</a:t>
            </a:r>
            <a:r>
              <a:rPr lang="ru-RU" sz="2000" dirty="0" smtClean="0"/>
              <a:t> и энергии в природе</a:t>
            </a:r>
          </a:p>
          <a:p>
            <a:pPr>
              <a:defRPr/>
            </a:pPr>
            <a:r>
              <a:rPr lang="ru-RU" sz="2000" dirty="0" smtClean="0"/>
              <a:t>Является средой обитания для растительного и животного мира </a:t>
            </a:r>
          </a:p>
          <a:p>
            <a:pPr>
              <a:defRPr/>
            </a:pPr>
            <a:r>
              <a:rPr lang="ru-RU" sz="2000" dirty="0" smtClean="0"/>
              <a:t>Снабжает продуктами питания</a:t>
            </a:r>
          </a:p>
          <a:p>
            <a:pPr>
              <a:defRPr/>
            </a:pPr>
            <a:r>
              <a:rPr lang="ru-RU" sz="2000" dirty="0" smtClean="0"/>
              <a:t>Является источником и резервом питьевой воды</a:t>
            </a:r>
          </a:p>
          <a:p>
            <a:pPr>
              <a:defRPr/>
            </a:pPr>
            <a:r>
              <a:rPr lang="ru-RU" sz="2000" dirty="0" smtClean="0"/>
              <a:t>Является источником и резервом энергии</a:t>
            </a:r>
          </a:p>
          <a:p>
            <a:pPr>
              <a:defRPr/>
            </a:pPr>
            <a:r>
              <a:rPr lang="ru-RU" sz="2000" dirty="0" smtClean="0"/>
              <a:t>Является источником минерального сырья</a:t>
            </a:r>
          </a:p>
          <a:p>
            <a:pPr>
              <a:defRPr/>
            </a:pPr>
            <a:r>
              <a:rPr lang="ru-RU" sz="2000" dirty="0" smtClean="0"/>
              <a:t>Обеспечивает водный транспорт между странами</a:t>
            </a:r>
            <a:r>
              <a:rPr lang="en-US" sz="2000" dirty="0" smtClean="0"/>
              <a:t>,</a:t>
            </a:r>
            <a:r>
              <a:rPr lang="ru-RU" sz="2000" dirty="0" smtClean="0"/>
              <a:t> материками и островами</a:t>
            </a:r>
            <a:endParaRPr lang="en-US" sz="2000" dirty="0" smtClean="0"/>
          </a:p>
          <a:p>
            <a:pPr>
              <a:defRPr/>
            </a:pPr>
            <a:r>
              <a:rPr lang="ru-RU" sz="2000" dirty="0" smtClean="0"/>
              <a:t>Источник опасных и катастрофических явлений</a:t>
            </a:r>
            <a:r>
              <a:rPr lang="en-US" sz="2000" dirty="0" smtClean="0"/>
              <a:t>:</a:t>
            </a:r>
            <a:r>
              <a:rPr lang="ru-RU" sz="2000" dirty="0" smtClean="0"/>
              <a:t> цунами</a:t>
            </a:r>
            <a:r>
              <a:rPr lang="en-US" sz="2000" dirty="0" smtClean="0"/>
              <a:t>, </a:t>
            </a:r>
            <a:r>
              <a:rPr lang="ru-RU" sz="2000" dirty="0" smtClean="0"/>
              <a:t>наводнения</a:t>
            </a:r>
            <a:r>
              <a:rPr lang="en-US" sz="2000" dirty="0" smtClean="0"/>
              <a:t>, </a:t>
            </a:r>
            <a:r>
              <a:rPr lang="ru-RU" sz="2000" dirty="0" smtClean="0"/>
              <a:t>сели</a:t>
            </a:r>
            <a:endParaRPr lang="ru-RU" sz="2000" dirty="0"/>
          </a:p>
        </p:txBody>
      </p:sp>
      <p:graphicFrame>
        <p:nvGraphicFramePr>
          <p:cNvPr id="88068" name="Object 8"/>
          <p:cNvGraphicFramePr>
            <a:graphicFrameLocks noChangeAspect="1"/>
          </p:cNvGraphicFramePr>
          <p:nvPr/>
        </p:nvGraphicFramePr>
        <p:xfrm>
          <a:off x="9069388" y="26988"/>
          <a:ext cx="2786062" cy="1717675"/>
        </p:xfrm>
        <a:graphic>
          <a:graphicData uri="http://schemas.openxmlformats.org/presentationml/2006/ole">
            <mc:AlternateContent xmlns:mc="http://schemas.openxmlformats.org/markup-compatibility/2006">
              <mc:Choice xmlns:v="urn:schemas-microsoft-com:vml" Requires="v">
                <p:oleObj spid="_x0000_s88923" name="Image" r:id="rId4" imgW="4038095" imgH="2488889" progId="Photoshop.Image.9">
                  <p:embed/>
                </p:oleObj>
              </mc:Choice>
              <mc:Fallback>
                <p:oleObj name="Image" r:id="rId4" imgW="4038095" imgH="2488889" progId="Photoshop.Image.9">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9388" y="26988"/>
                        <a:ext cx="2786062"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8069" name="Рисунок 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55450" y="26988"/>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Рисунок 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8)">
                                      <p:cBhvr>
                                        <p:cTn id="7" dur="1250"/>
                                        <p:tgtEl>
                                          <p:spTgt spid="3">
                                            <p:bg/>
                                          </p:spTgt>
                                        </p:tgtEl>
                                      </p:cBhvr>
                                    </p:animEffect>
                                  </p:childTnLst>
                                </p:cTn>
                              </p:par>
                              <p:par>
                                <p:cTn id="8" presetID="21"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8)">
                                      <p:cBhvr>
                                        <p:cTn id="10" dur="1250"/>
                                        <p:tgtEl>
                                          <p:spTgt spid="3">
                                            <p:txEl>
                                              <p:pRg st="0" end="0"/>
                                            </p:txEl>
                                          </p:spTgt>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heel(8)">
                                      <p:cBhvr>
                                        <p:cTn id="13" dur="1250"/>
                                        <p:tgtEl>
                                          <p:spTgt spid="3">
                                            <p:txEl>
                                              <p:pRg st="1" end="1"/>
                                            </p:txEl>
                                          </p:spTgt>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heel(8)">
                                      <p:cBhvr>
                                        <p:cTn id="16" dur="1250"/>
                                        <p:tgtEl>
                                          <p:spTgt spid="3">
                                            <p:txEl>
                                              <p:pRg st="2" end="2"/>
                                            </p:txEl>
                                          </p:spTgt>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8)">
                                      <p:cBhvr>
                                        <p:cTn id="19" dur="1250"/>
                                        <p:tgtEl>
                                          <p:spTgt spid="3">
                                            <p:txEl>
                                              <p:pRg st="3" end="3"/>
                                            </p:txEl>
                                          </p:spTgt>
                                        </p:tgtEl>
                                      </p:cBhvr>
                                    </p:animEffect>
                                  </p:childTnLst>
                                </p:cTn>
                              </p:par>
                              <p:par>
                                <p:cTn id="20" presetID="21" presetClass="entr" presetSubtype="8"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8)">
                                      <p:cBhvr>
                                        <p:cTn id="22" dur="1250"/>
                                        <p:tgtEl>
                                          <p:spTgt spid="3">
                                            <p:txEl>
                                              <p:pRg st="4" end="4"/>
                                            </p:txEl>
                                          </p:spTgt>
                                        </p:tgtEl>
                                      </p:cBhvr>
                                    </p:animEffect>
                                  </p:childTnLst>
                                </p:cTn>
                              </p:par>
                              <p:par>
                                <p:cTn id="23" presetID="21" presetClass="entr" presetSubtype="8"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heel(8)">
                                      <p:cBhvr>
                                        <p:cTn id="25" dur="1250"/>
                                        <p:tgtEl>
                                          <p:spTgt spid="3">
                                            <p:txEl>
                                              <p:pRg st="5" end="5"/>
                                            </p:txEl>
                                          </p:spTgt>
                                        </p:tgtEl>
                                      </p:cBhvr>
                                    </p:animEffect>
                                  </p:childTnLst>
                                </p:cTn>
                              </p:par>
                              <p:par>
                                <p:cTn id="26" presetID="21" presetClass="entr" presetSubtype="8"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heel(8)">
                                      <p:cBhvr>
                                        <p:cTn id="28" dur="1250"/>
                                        <p:tgtEl>
                                          <p:spTgt spid="3">
                                            <p:txEl>
                                              <p:pRg st="6" end="6"/>
                                            </p:txEl>
                                          </p:spTgt>
                                        </p:tgtEl>
                                      </p:cBhvr>
                                    </p:animEffect>
                                  </p:childTnLst>
                                </p:cTn>
                              </p:par>
                              <p:par>
                                <p:cTn id="29" presetID="21" presetClass="entr" presetSubtype="8"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heel(8)">
                                      <p:cBhvr>
                                        <p:cTn id="31" dur="1250"/>
                                        <p:tgtEl>
                                          <p:spTgt spid="3">
                                            <p:txEl>
                                              <p:pRg st="7" end="7"/>
                                            </p:txEl>
                                          </p:spTgt>
                                        </p:tgtEl>
                                      </p:cBhvr>
                                    </p:animEffect>
                                  </p:childTnLst>
                                </p:cTn>
                              </p:par>
                              <p:par>
                                <p:cTn id="32" presetID="21" presetClass="entr" presetSubtype="8"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wheel(8)">
                                      <p:cBhvr>
                                        <p:cTn id="34" dur="1250"/>
                                        <p:tgtEl>
                                          <p:spTgt spid="3">
                                            <p:txEl>
                                              <p:pRg st="8" end="8"/>
                                            </p:txEl>
                                          </p:spTgt>
                                        </p:tgtEl>
                                      </p:cBhvr>
                                    </p:animEffect>
                                  </p:childTnLst>
                                </p:cTn>
                              </p:par>
                              <p:par>
                                <p:cTn id="35" presetID="21" presetClass="entr" presetSubtype="8"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wheel(8)">
                                      <p:cBhvr>
                                        <p:cTn id="37" dur="1250"/>
                                        <p:tgtEl>
                                          <p:spTgt spid="3">
                                            <p:txEl>
                                              <p:pRg st="9" end="9"/>
                                            </p:txEl>
                                          </p:spTgt>
                                        </p:tgtEl>
                                      </p:cBhvr>
                                    </p:animEffect>
                                  </p:childTnLst>
                                </p:cTn>
                              </p:par>
                              <p:par>
                                <p:cTn id="38" presetID="21" presetClass="entr" presetSubtype="8"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wheel(8)">
                                      <p:cBhvr>
                                        <p:cTn id="40" dur="1250"/>
                                        <p:tgtEl>
                                          <p:spTgt spid="3">
                                            <p:txEl>
                                              <p:pRg st="10" end="10"/>
                                            </p:txEl>
                                          </p:spTgt>
                                        </p:tgtEl>
                                      </p:cBhvr>
                                    </p:animEffect>
                                  </p:childTnLst>
                                </p:cTn>
                              </p:par>
                              <p:par>
                                <p:cTn id="41" presetID="21" presetClass="entr" presetSubtype="8"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wheel(8)">
                                      <p:cBhvr>
                                        <p:cTn id="43" dur="1250"/>
                                        <p:tgtEl>
                                          <p:spTgt spid="3">
                                            <p:txEl>
                                              <p:pRg st="11" end="11"/>
                                            </p:txEl>
                                          </p:spTgt>
                                        </p:tgtEl>
                                      </p:cBhvr>
                                    </p:animEffect>
                                  </p:childTnLst>
                                </p:cTn>
                              </p:par>
                              <p:par>
                                <p:cTn id="44" presetID="21" presetClass="entr" presetSubtype="8"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wheel(8)">
                                      <p:cBhvr>
                                        <p:cTn id="46" dur="1250"/>
                                        <p:tgtEl>
                                          <p:spTgt spid="3">
                                            <p:txEl>
                                              <p:pRg st="12" end="12"/>
                                            </p:txEl>
                                          </p:spTgt>
                                        </p:tgtEl>
                                      </p:cBhvr>
                                    </p:animEffect>
                                  </p:childTnLst>
                                </p:cTn>
                              </p:par>
                              <p:par>
                                <p:cTn id="47" presetID="21" presetClass="entr" presetSubtype="8"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wheel(8)">
                                      <p:cBhvr>
                                        <p:cTn id="49" dur="1250"/>
                                        <p:tgtEl>
                                          <p:spTgt spid="3">
                                            <p:txEl>
                                              <p:pRg st="13" end="13"/>
                                            </p:txEl>
                                          </p:spTgt>
                                        </p:tgtEl>
                                      </p:cBhvr>
                                    </p:animEffect>
                                  </p:childTnLst>
                                </p:cTn>
                              </p:par>
                              <p:par>
                                <p:cTn id="50" presetID="21" presetClass="entr" presetSubtype="8" fill="hold" grpId="0" nodeType="with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wheel(8)">
                                      <p:cBhvr>
                                        <p:cTn id="52" dur="125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592138"/>
          </a:xfrm>
          <a:solidFill>
            <a:schemeClr val="accent1">
              <a:lumMod val="20000"/>
              <a:lumOff val="80000"/>
            </a:schemeClr>
          </a:solidFill>
        </p:spPr>
        <p:txBody>
          <a:bodyPr/>
          <a:lstStyle/>
          <a:p>
            <a:pPr>
              <a:defRPr/>
            </a:pPr>
            <a:r>
              <a:rPr lang="ru-RU" sz="2800" dirty="0" smtClean="0"/>
              <a:t>                           </a:t>
            </a:r>
            <a:r>
              <a:rPr lang="en-US" sz="2800" dirty="0" smtClean="0"/>
              <a:t>                              </a:t>
            </a:r>
            <a:r>
              <a:rPr lang="ru-RU" sz="2800" b="1" dirty="0" smtClean="0">
                <a:solidFill>
                  <a:schemeClr val="accent5">
                    <a:lumMod val="75000"/>
                  </a:schemeClr>
                </a:solidFill>
              </a:rPr>
              <a:t>Содержание - 3</a:t>
            </a:r>
            <a:endParaRPr lang="ru-RU" sz="2800" b="1" dirty="0">
              <a:solidFill>
                <a:schemeClr val="accent5">
                  <a:lumMod val="75000"/>
                </a:schemeClr>
              </a:solidFill>
            </a:endParaRPr>
          </a:p>
        </p:txBody>
      </p:sp>
      <p:sp>
        <p:nvSpPr>
          <p:cNvPr id="12291" name="Объект 2"/>
          <p:cNvSpPr>
            <a:spLocks noGrp="1"/>
          </p:cNvSpPr>
          <p:nvPr>
            <p:ph idx="1"/>
          </p:nvPr>
        </p:nvSpPr>
        <p:spPr>
          <a:xfrm>
            <a:off x="0" y="538163"/>
            <a:ext cx="12192000" cy="6319837"/>
          </a:xfrm>
        </p:spPr>
        <p:txBody>
          <a:bodyPr/>
          <a:lstStyle/>
          <a:p>
            <a:pPr marL="0" indent="0">
              <a:buFont typeface="Arial" panose="020B0604020202020204" pitchFamily="34" charset="0"/>
              <a:buNone/>
            </a:pPr>
            <a:r>
              <a:rPr lang="en-US" altLang="ru-RU" sz="1600" b="1" dirty="0" smtClean="0"/>
              <a:t>2</a:t>
            </a:r>
            <a:r>
              <a:rPr lang="ru-RU" altLang="ru-RU" sz="1600" b="1" dirty="0" smtClean="0"/>
              <a:t>6</a:t>
            </a:r>
            <a:r>
              <a:rPr lang="en-US" altLang="ru-RU" sz="1600" b="1" dirty="0" smtClean="0"/>
              <a:t>. </a:t>
            </a:r>
            <a:r>
              <a:rPr lang="ru-RU" altLang="ru-RU" sz="1600" b="1" dirty="0" smtClean="0">
                <a:hlinkClick r:id="rId2" action="ppaction://hlinksldjump"/>
              </a:rPr>
              <a:t>Индикация воды и напитков</a:t>
            </a:r>
            <a:r>
              <a:rPr lang="en-US" altLang="ru-RU" sz="1600" b="1" dirty="0" smtClean="0">
                <a:hlinkClick r:id="rId2" action="ppaction://hlinksldjump"/>
              </a:rPr>
              <a:t>   58</a:t>
            </a:r>
            <a:endParaRPr lang="ru-RU" altLang="ru-RU" sz="1600" b="1" dirty="0" smtClean="0"/>
          </a:p>
          <a:p>
            <a:pPr marL="0" indent="0">
              <a:buFont typeface="Arial" panose="020B0604020202020204" pitchFamily="34" charset="0"/>
              <a:buNone/>
            </a:pPr>
            <a:r>
              <a:rPr lang="en-US" altLang="ru-RU" sz="1600" b="1" dirty="0" smtClean="0"/>
              <a:t>2</a:t>
            </a:r>
            <a:r>
              <a:rPr lang="ru-RU" altLang="ru-RU" sz="1600" b="1" dirty="0" smtClean="0"/>
              <a:t>7</a:t>
            </a:r>
            <a:r>
              <a:rPr lang="en-US" altLang="ru-RU" sz="1600" b="1" dirty="0" smtClean="0"/>
              <a:t>. </a:t>
            </a:r>
            <a:r>
              <a:rPr lang="ru-RU" altLang="ru-RU" sz="1600" b="1" dirty="0" smtClean="0">
                <a:hlinkClick r:id="rId3" action="ppaction://hlinksldjump"/>
              </a:rPr>
              <a:t>Химические свойства воды</a:t>
            </a:r>
            <a:r>
              <a:rPr lang="en-US" altLang="ru-RU" sz="1600" b="1" dirty="0" smtClean="0">
                <a:hlinkClick r:id="rId3" action="ppaction://hlinksldjump"/>
              </a:rPr>
              <a:t>   57 - 67</a:t>
            </a:r>
            <a:endParaRPr lang="ru-RU" altLang="ru-RU" sz="1600" b="1" dirty="0" smtClean="0"/>
          </a:p>
          <a:p>
            <a:pPr marL="0" indent="0">
              <a:buFont typeface="Arial" panose="020B0604020202020204" pitchFamily="34" charset="0"/>
              <a:buNone/>
            </a:pPr>
            <a:r>
              <a:rPr lang="en-US" altLang="ru-RU" sz="1600" b="1" dirty="0" smtClean="0"/>
              <a:t>2</a:t>
            </a:r>
            <a:r>
              <a:rPr lang="ru-RU" altLang="ru-RU" sz="1600" b="1" dirty="0" smtClean="0"/>
              <a:t>8</a:t>
            </a:r>
            <a:r>
              <a:rPr lang="en-US" altLang="ru-RU" sz="1600" b="1" dirty="0" smtClean="0"/>
              <a:t>. </a:t>
            </a:r>
            <a:r>
              <a:rPr lang="ru-RU" altLang="ru-RU" sz="1600" b="1" dirty="0" smtClean="0">
                <a:hlinkClick r:id="rId4" action="ppaction://hlinksldjump"/>
              </a:rPr>
              <a:t>Вода – как химический реагент </a:t>
            </a:r>
            <a:r>
              <a:rPr lang="en-US" altLang="ru-RU" sz="1600" b="1" dirty="0" smtClean="0">
                <a:hlinkClick r:id="rId4" action="ppaction://hlinksldjump"/>
              </a:rPr>
              <a:t>(</a:t>
            </a:r>
            <a:r>
              <a:rPr lang="ru-RU" altLang="ru-RU" sz="1600" b="1" dirty="0" smtClean="0">
                <a:hlinkClick r:id="rId4" action="ppaction://hlinksldjump"/>
              </a:rPr>
              <a:t>в промышленности</a:t>
            </a:r>
            <a:r>
              <a:rPr lang="en-US" altLang="ru-RU" sz="1600" b="1" dirty="0" smtClean="0">
                <a:hlinkClick r:id="rId4" action="ppaction://hlinksldjump"/>
              </a:rPr>
              <a:t>)    68</a:t>
            </a:r>
            <a:endParaRPr lang="en-US" altLang="ru-RU" sz="1600" b="1" dirty="0" smtClean="0"/>
          </a:p>
          <a:p>
            <a:pPr marL="0" indent="0">
              <a:buFont typeface="Arial" panose="020B0604020202020204" pitchFamily="34" charset="0"/>
              <a:buNone/>
            </a:pPr>
            <a:r>
              <a:rPr lang="ru-RU" altLang="ru-RU" sz="1600" b="1" dirty="0" smtClean="0"/>
              <a:t>29</a:t>
            </a:r>
            <a:r>
              <a:rPr lang="en-US" altLang="ru-RU" sz="1600" b="1" dirty="0" smtClean="0"/>
              <a:t>. </a:t>
            </a:r>
            <a:r>
              <a:rPr lang="ru-RU" altLang="ru-RU" sz="1600" b="1" dirty="0" smtClean="0">
                <a:hlinkClick r:id="rId5" action="ppaction://hlinksldjump"/>
              </a:rPr>
              <a:t>Планетарное значение вод Мирового океана</a:t>
            </a:r>
            <a:r>
              <a:rPr lang="en-US" altLang="ru-RU" sz="1600" b="1" dirty="0" smtClean="0">
                <a:hlinkClick r:id="rId5" action="ppaction://hlinksldjump"/>
              </a:rPr>
              <a:t>    69</a:t>
            </a:r>
            <a:endParaRPr lang="en-US" altLang="ru-RU" sz="1600" b="1" dirty="0" smtClean="0"/>
          </a:p>
          <a:p>
            <a:pPr marL="0" indent="0">
              <a:buFont typeface="Arial" panose="020B0604020202020204" pitchFamily="34" charset="0"/>
              <a:buNone/>
            </a:pPr>
            <a:r>
              <a:rPr lang="en-US" altLang="ru-RU" sz="1600" b="1" dirty="0" smtClean="0"/>
              <a:t>3</a:t>
            </a:r>
            <a:r>
              <a:rPr lang="ru-RU" altLang="ru-RU" sz="1600" b="1" dirty="0" smtClean="0"/>
              <a:t>0</a:t>
            </a:r>
            <a:r>
              <a:rPr lang="en-US" altLang="ru-RU" sz="1600" b="1" dirty="0" smtClean="0"/>
              <a:t>. </a:t>
            </a:r>
            <a:r>
              <a:rPr lang="ru-RU" altLang="ru-RU" sz="1600" b="1" dirty="0" smtClean="0">
                <a:hlinkClick r:id="rId6" action="ppaction://hlinksldjump"/>
              </a:rPr>
              <a:t>Круговорот воды в природе </a:t>
            </a:r>
            <a:r>
              <a:rPr lang="en-US" altLang="ru-RU" sz="1600" b="1" dirty="0" smtClean="0">
                <a:hlinkClick r:id="rId6" action="ppaction://hlinksldjump"/>
              </a:rPr>
              <a:t>  70</a:t>
            </a:r>
            <a:endParaRPr lang="ru-RU" altLang="ru-RU" sz="1600" b="1" dirty="0" smtClean="0"/>
          </a:p>
          <a:p>
            <a:pPr marL="0" indent="0">
              <a:buFont typeface="Arial" panose="020B0604020202020204" pitchFamily="34" charset="0"/>
              <a:buNone/>
            </a:pPr>
            <a:r>
              <a:rPr lang="en-US" altLang="ru-RU" sz="1600" b="1" dirty="0" smtClean="0"/>
              <a:t>3</a:t>
            </a:r>
            <a:r>
              <a:rPr lang="ru-RU" altLang="ru-RU" sz="1600" b="1" dirty="0" smtClean="0"/>
              <a:t>1</a:t>
            </a:r>
            <a:r>
              <a:rPr lang="en-US" altLang="ru-RU" sz="1600" b="1" dirty="0" smtClean="0"/>
              <a:t>. </a:t>
            </a:r>
            <a:r>
              <a:rPr lang="ru-RU" altLang="ru-RU" sz="1600" b="1" dirty="0" smtClean="0">
                <a:hlinkClick r:id="rId7" action="ppaction://hlinksldjump"/>
              </a:rPr>
              <a:t>Биологическое значение воды</a:t>
            </a:r>
            <a:r>
              <a:rPr lang="en-US" altLang="ru-RU" sz="1600" b="1" dirty="0" smtClean="0">
                <a:hlinkClick r:id="rId7" action="ppaction://hlinksldjump"/>
              </a:rPr>
              <a:t>  </a:t>
            </a:r>
            <a:r>
              <a:rPr lang="ru-RU" altLang="ru-RU" sz="1600" b="1" dirty="0" smtClean="0">
                <a:hlinkClick r:id="rId7" action="ppaction://hlinksldjump"/>
              </a:rPr>
              <a:t> </a:t>
            </a:r>
            <a:r>
              <a:rPr lang="en-US" altLang="ru-RU" sz="1600" b="1" dirty="0" smtClean="0">
                <a:hlinkClick r:id="rId7" action="ppaction://hlinksldjump"/>
              </a:rPr>
              <a:t>71</a:t>
            </a:r>
            <a:r>
              <a:rPr lang="ru-RU" altLang="ru-RU" sz="1600" b="1" dirty="0" smtClean="0">
                <a:hlinkClick r:id="rId7" action="ppaction://hlinksldjump"/>
              </a:rPr>
              <a:t> – 7</a:t>
            </a:r>
            <a:r>
              <a:rPr lang="en-US" altLang="ru-RU" sz="1600" b="1" dirty="0">
                <a:hlinkClick r:id="rId7" action="ppaction://hlinksldjump"/>
              </a:rPr>
              <a:t>3</a:t>
            </a:r>
            <a:endParaRPr lang="ru-RU" altLang="ru-RU" sz="1600" b="1" dirty="0" smtClean="0"/>
          </a:p>
          <a:p>
            <a:pPr marL="0" indent="0">
              <a:buFont typeface="Arial" panose="020B0604020202020204" pitchFamily="34" charset="0"/>
              <a:buNone/>
            </a:pPr>
            <a:r>
              <a:rPr lang="en-US" altLang="ru-RU" sz="1600" b="1" dirty="0" smtClean="0"/>
              <a:t>3</a:t>
            </a:r>
            <a:r>
              <a:rPr lang="ru-RU" altLang="ru-RU" sz="1600" b="1" dirty="0" smtClean="0"/>
              <a:t>2</a:t>
            </a:r>
            <a:r>
              <a:rPr lang="en-US" altLang="ru-RU" sz="1600" b="1" dirty="0" smtClean="0"/>
              <a:t>. </a:t>
            </a:r>
            <a:r>
              <a:rPr lang="ru-RU" altLang="ru-RU" sz="1600" b="1" dirty="0" smtClean="0">
                <a:hlinkClick r:id="rId8" action="ppaction://hlinksldjump"/>
              </a:rPr>
              <a:t>Фотосинтез   7</a:t>
            </a:r>
            <a:r>
              <a:rPr lang="en-US" altLang="ru-RU" sz="1600" b="1" dirty="0">
                <a:hlinkClick r:id="rId8" action="ppaction://hlinksldjump"/>
              </a:rPr>
              <a:t>4</a:t>
            </a:r>
            <a:r>
              <a:rPr lang="ru-RU" altLang="ru-RU" sz="1600" b="1" dirty="0" smtClean="0">
                <a:hlinkClick r:id="rId8" action="ppaction://hlinksldjump"/>
              </a:rPr>
              <a:t> </a:t>
            </a:r>
            <a:endParaRPr lang="ru-RU" altLang="ru-RU" sz="1600" b="1" dirty="0" smtClean="0"/>
          </a:p>
          <a:p>
            <a:pPr marL="0" indent="0">
              <a:buFont typeface="Arial" panose="020B0604020202020204" pitchFamily="34" charset="0"/>
              <a:buNone/>
            </a:pPr>
            <a:r>
              <a:rPr lang="en-US" altLang="ru-RU" sz="1600" b="1" dirty="0" smtClean="0"/>
              <a:t>3</a:t>
            </a:r>
            <a:r>
              <a:rPr lang="ru-RU" altLang="ru-RU" sz="1600" b="1" dirty="0" smtClean="0"/>
              <a:t>3</a:t>
            </a:r>
            <a:r>
              <a:rPr lang="en-US" altLang="ru-RU" sz="1600" b="1" dirty="0" smtClean="0"/>
              <a:t>. </a:t>
            </a:r>
            <a:r>
              <a:rPr lang="ru-RU" altLang="ru-RU" sz="1600" b="1" dirty="0" smtClean="0">
                <a:hlinkClick r:id="rId9" action="ppaction://hlinksldjump"/>
              </a:rPr>
              <a:t>Обыкновенный глоток воды  7</a:t>
            </a:r>
            <a:r>
              <a:rPr lang="en-US" altLang="ru-RU" sz="1600" b="1" dirty="0">
                <a:hlinkClick r:id="rId9" action="ppaction://hlinksldjump"/>
              </a:rPr>
              <a:t>5</a:t>
            </a:r>
            <a:endParaRPr lang="ru-RU" altLang="ru-RU" sz="1600" b="1" dirty="0" smtClean="0"/>
          </a:p>
          <a:p>
            <a:pPr marL="0" indent="0">
              <a:buFont typeface="Arial" panose="020B0604020202020204" pitchFamily="34" charset="0"/>
              <a:buNone/>
            </a:pPr>
            <a:r>
              <a:rPr lang="en-US" altLang="ru-RU" sz="1600" b="1" dirty="0" smtClean="0"/>
              <a:t>3</a:t>
            </a:r>
            <a:r>
              <a:rPr lang="ru-RU" altLang="ru-RU" sz="1600" b="1" dirty="0" smtClean="0"/>
              <a:t>4</a:t>
            </a:r>
            <a:r>
              <a:rPr lang="en-US" altLang="ru-RU" sz="1600" b="1" dirty="0" smtClean="0"/>
              <a:t>. </a:t>
            </a:r>
            <a:r>
              <a:rPr lang="ru-RU" altLang="ru-RU" sz="1600" b="1" dirty="0" smtClean="0">
                <a:hlinkClick r:id="rId10" action="ppaction://hlinksldjump"/>
              </a:rPr>
              <a:t>Добывать воду из воздуха теперь реально!   7</a:t>
            </a:r>
            <a:r>
              <a:rPr lang="en-US" altLang="ru-RU" sz="1600" b="1" dirty="0">
                <a:hlinkClick r:id="rId10" action="ppaction://hlinksldjump"/>
              </a:rPr>
              <a:t>6</a:t>
            </a:r>
            <a:endParaRPr lang="ru-RU" altLang="ru-RU" sz="1600" b="1" dirty="0" smtClean="0"/>
          </a:p>
          <a:p>
            <a:pPr marL="0" indent="0">
              <a:buFont typeface="Arial" panose="020B0604020202020204" pitchFamily="34" charset="0"/>
              <a:buNone/>
            </a:pPr>
            <a:r>
              <a:rPr lang="ru-RU" altLang="ru-RU" sz="1600" b="1" dirty="0" smtClean="0"/>
              <a:t>35</a:t>
            </a:r>
            <a:r>
              <a:rPr lang="en-US" altLang="ru-RU" sz="1600" b="1" dirty="0" smtClean="0"/>
              <a:t>. </a:t>
            </a:r>
            <a:r>
              <a:rPr lang="ru-RU" altLang="ru-RU" sz="1600" b="1" dirty="0" smtClean="0">
                <a:hlinkClick r:id="rId11" action="ppaction://hlinksldjump"/>
              </a:rPr>
              <a:t>Нормы воды для человека  7</a:t>
            </a:r>
            <a:r>
              <a:rPr lang="en-US" altLang="ru-RU" sz="1600" b="1" dirty="0">
                <a:hlinkClick r:id="rId11" action="ppaction://hlinksldjump"/>
              </a:rPr>
              <a:t>7</a:t>
            </a:r>
            <a:endParaRPr lang="ru-RU" altLang="ru-RU" sz="1600" b="1" dirty="0" smtClean="0"/>
          </a:p>
          <a:p>
            <a:pPr marL="0" indent="0">
              <a:buFont typeface="Arial" panose="020B0604020202020204" pitchFamily="34" charset="0"/>
              <a:buAutoNum type="arabicPeriod" startAt="36"/>
            </a:pPr>
            <a:r>
              <a:rPr lang="ru-RU" altLang="ru-RU" sz="1600" b="1" dirty="0" smtClean="0">
                <a:hlinkClick r:id="rId12" action="ppaction://hlinksldjump"/>
              </a:rPr>
              <a:t>Использование воды в практической  деятельности человека </a:t>
            </a:r>
            <a:r>
              <a:rPr lang="en-US" altLang="ru-RU" sz="1600" b="1" dirty="0" smtClean="0">
                <a:hlinkClick r:id="rId12" action="ppaction://hlinksldjump"/>
              </a:rPr>
              <a:t> </a:t>
            </a:r>
            <a:r>
              <a:rPr lang="ru-RU" altLang="ru-RU" sz="1600" b="1" dirty="0" smtClean="0">
                <a:hlinkClick r:id="rId12" action="ppaction://hlinksldjump"/>
              </a:rPr>
              <a:t> 7</a:t>
            </a:r>
            <a:r>
              <a:rPr lang="en-US" altLang="ru-RU" sz="1600" b="1" dirty="0">
                <a:hlinkClick r:id="rId12" action="ppaction://hlinksldjump"/>
              </a:rPr>
              <a:t>8</a:t>
            </a:r>
            <a:r>
              <a:rPr lang="ru-RU" altLang="ru-RU" sz="1600" b="1" dirty="0" smtClean="0">
                <a:hlinkClick r:id="rId12" action="ppaction://hlinksldjump"/>
              </a:rPr>
              <a:t> -</a:t>
            </a:r>
            <a:r>
              <a:rPr lang="en-US" altLang="ru-RU" sz="1600" b="1" dirty="0">
                <a:hlinkClick r:id="rId12" action="ppaction://hlinksldjump"/>
              </a:rPr>
              <a:t> </a:t>
            </a:r>
            <a:r>
              <a:rPr lang="en-US" altLang="ru-RU" sz="1600" b="1" dirty="0" smtClean="0">
                <a:hlinkClick r:id="rId12" action="ppaction://hlinksldjump"/>
              </a:rPr>
              <a:t>80</a:t>
            </a:r>
            <a:endParaRPr lang="ru-RU" altLang="ru-RU" sz="1600" b="1" dirty="0" smtClean="0"/>
          </a:p>
          <a:p>
            <a:pPr marL="0" indent="0">
              <a:buFont typeface="Arial" panose="020B0604020202020204" pitchFamily="34" charset="0"/>
              <a:buAutoNum type="arabicPeriod" startAt="36"/>
            </a:pPr>
            <a:r>
              <a:rPr lang="ru-RU" altLang="ru-RU" sz="1600" b="1" dirty="0" smtClean="0">
                <a:hlinkClick r:id="rId13" action="ppaction://hlinksldjump"/>
              </a:rPr>
              <a:t>Использование воды в быту  </a:t>
            </a:r>
            <a:r>
              <a:rPr lang="en-US" altLang="ru-RU" sz="1600" b="1" dirty="0" smtClean="0">
                <a:hlinkClick r:id="rId13" action="ppaction://hlinksldjump"/>
              </a:rPr>
              <a:t> 81</a:t>
            </a:r>
            <a:endParaRPr lang="ru-RU" altLang="ru-RU" sz="1600" b="1" dirty="0" smtClean="0"/>
          </a:p>
          <a:p>
            <a:pPr marL="0" indent="0">
              <a:buFont typeface="Arial" panose="020B0604020202020204" pitchFamily="34" charset="0"/>
              <a:buAutoNum type="arabicPeriod" startAt="36"/>
            </a:pPr>
            <a:r>
              <a:rPr lang="ru-RU" altLang="ru-RU" sz="1600" b="1" dirty="0" smtClean="0">
                <a:hlinkClick r:id="rId14" action="ppaction://hlinksldjump"/>
              </a:rPr>
              <a:t>Теории происхождение воды на Земле</a:t>
            </a:r>
            <a:r>
              <a:rPr lang="en-US" altLang="ru-RU" sz="1600" b="1" dirty="0" smtClean="0">
                <a:hlinkClick r:id="rId14" action="ppaction://hlinksldjump"/>
              </a:rPr>
              <a:t>  </a:t>
            </a:r>
            <a:r>
              <a:rPr lang="ru-RU" altLang="ru-RU" sz="1600" b="1" dirty="0" smtClean="0">
                <a:hlinkClick r:id="rId14" action="ppaction://hlinksldjump"/>
              </a:rPr>
              <a:t>  </a:t>
            </a:r>
            <a:r>
              <a:rPr lang="en-US" altLang="ru-RU" sz="1600" b="1" dirty="0" smtClean="0">
                <a:hlinkClick r:id="rId14" action="ppaction://hlinksldjump"/>
              </a:rPr>
              <a:t>82</a:t>
            </a:r>
            <a:endParaRPr lang="ru-RU" altLang="ru-RU" sz="1600" b="1" dirty="0" smtClean="0"/>
          </a:p>
          <a:p>
            <a:pPr marL="0" indent="0">
              <a:spcBef>
                <a:spcPts val="0"/>
              </a:spcBef>
              <a:buFont typeface="Arial" panose="020B0604020202020204" pitchFamily="34" charset="0"/>
              <a:buAutoNum type="arabicPeriod" startAt="36"/>
            </a:pPr>
            <a:r>
              <a:rPr lang="ru-RU" altLang="ru-RU" sz="1600" b="1" dirty="0" smtClean="0">
                <a:hlinkClick r:id="rId15" action="ppaction://hlinksldjump"/>
              </a:rPr>
              <a:t>Современные представления о возникновении жизни на Земле</a:t>
            </a:r>
            <a:r>
              <a:rPr lang="en-US" altLang="ru-RU" sz="1600" b="1" dirty="0" smtClean="0">
                <a:hlinkClick r:id="rId15" action="ppaction://hlinksldjump"/>
              </a:rPr>
              <a:t>.</a:t>
            </a:r>
            <a:r>
              <a:rPr lang="ru-RU" altLang="ru-RU" sz="1600" b="1" dirty="0" smtClean="0">
                <a:hlinkClick r:id="rId15" action="ppaction://hlinksldjump"/>
              </a:rPr>
              <a:t>  Роль воды в происхождении жизни</a:t>
            </a:r>
            <a:r>
              <a:rPr lang="en-US" altLang="ru-RU" sz="1600" b="1" dirty="0" smtClean="0">
                <a:hlinkClick r:id="rId15" action="ppaction://hlinksldjump"/>
              </a:rPr>
              <a:t>  </a:t>
            </a:r>
            <a:r>
              <a:rPr lang="ru-RU" altLang="ru-RU" sz="1600" b="1" dirty="0" smtClean="0">
                <a:hlinkClick r:id="rId15" action="ppaction://hlinksldjump"/>
              </a:rPr>
              <a:t>  8</a:t>
            </a:r>
            <a:r>
              <a:rPr lang="en-US" altLang="ru-RU" sz="1600" b="1" dirty="0">
                <a:hlinkClick r:id="rId15" action="ppaction://hlinksldjump"/>
              </a:rPr>
              <a:t>3</a:t>
            </a:r>
            <a:r>
              <a:rPr lang="ru-RU" altLang="ru-RU" sz="1600" b="1" dirty="0" smtClean="0">
                <a:hlinkClick r:id="rId15" action="ppaction://hlinksldjump"/>
              </a:rPr>
              <a:t> – </a:t>
            </a:r>
            <a:r>
              <a:rPr lang="en-US" altLang="ru-RU" sz="1600" b="1" dirty="0" smtClean="0">
                <a:hlinkClick r:id="rId15" action="ppaction://hlinksldjump"/>
              </a:rPr>
              <a:t>92</a:t>
            </a:r>
            <a:endParaRPr lang="ru-RU" altLang="ru-RU" sz="1600" b="1" dirty="0" smtClean="0"/>
          </a:p>
          <a:p>
            <a:pPr marL="0" indent="0">
              <a:spcBef>
                <a:spcPts val="0"/>
              </a:spcBef>
              <a:buFont typeface="Arial" panose="020B0604020202020204" pitchFamily="34" charset="0"/>
              <a:buAutoNum type="arabicPeriod" startAt="36"/>
            </a:pPr>
            <a:r>
              <a:rPr lang="ru-RU" altLang="ru-RU" sz="1600" b="1" dirty="0" smtClean="0"/>
              <a:t> </a:t>
            </a:r>
            <a:r>
              <a:rPr lang="ru-RU" altLang="ru-RU" sz="1600" b="1" dirty="0" smtClean="0">
                <a:hlinkClick r:id="rId16" action="ppaction://hlinksldjump"/>
              </a:rPr>
              <a:t>Об экологии воды </a:t>
            </a:r>
            <a:r>
              <a:rPr lang="en-US" altLang="ru-RU" sz="1600" b="1" dirty="0" smtClean="0">
                <a:hlinkClick r:id="rId16" action="ppaction://hlinksldjump"/>
              </a:rPr>
              <a:t>  </a:t>
            </a:r>
            <a:r>
              <a:rPr lang="ru-RU" altLang="ru-RU" sz="1600" b="1" dirty="0" smtClean="0">
                <a:hlinkClick r:id="rId16" action="ppaction://hlinksldjump"/>
              </a:rPr>
              <a:t> 9</a:t>
            </a:r>
            <a:r>
              <a:rPr lang="en-US" altLang="ru-RU" sz="1600" b="1" dirty="0">
                <a:hlinkClick r:id="rId16" action="ppaction://hlinksldjump"/>
              </a:rPr>
              <a:t>3</a:t>
            </a:r>
            <a:r>
              <a:rPr lang="ru-RU" altLang="ru-RU" sz="1600" b="1" dirty="0" smtClean="0">
                <a:hlinkClick r:id="rId16" action="ppaction://hlinksldjump"/>
              </a:rPr>
              <a:t> </a:t>
            </a:r>
            <a:endParaRPr lang="ru-RU" altLang="ru-RU" sz="1600" b="1" dirty="0" smtClean="0"/>
          </a:p>
          <a:p>
            <a:pPr marL="0" indent="0">
              <a:spcBef>
                <a:spcPts val="0"/>
              </a:spcBef>
              <a:buFont typeface="Arial" panose="020B0604020202020204" pitchFamily="34" charset="0"/>
              <a:buAutoNum type="arabicPeriod" startAt="36"/>
            </a:pPr>
            <a:r>
              <a:rPr lang="ru-RU" altLang="ru-RU" sz="1600" b="1" dirty="0" smtClean="0">
                <a:hlinkClick r:id="rId17" action="ppaction://hlinksldjump"/>
              </a:rPr>
              <a:t>О факторах</a:t>
            </a:r>
            <a:r>
              <a:rPr lang="en-US" altLang="ru-RU" sz="1600" b="1" dirty="0" smtClean="0">
                <a:hlinkClick r:id="rId17" action="ppaction://hlinksldjump"/>
              </a:rPr>
              <a:t>,</a:t>
            </a:r>
            <a:r>
              <a:rPr lang="ru-RU" altLang="ru-RU" sz="1600" b="1" dirty="0" smtClean="0">
                <a:hlinkClick r:id="rId17" action="ppaction://hlinksldjump"/>
              </a:rPr>
              <a:t> влияющих на загрязнение биосферы </a:t>
            </a:r>
            <a:r>
              <a:rPr lang="en-US" altLang="ru-RU" sz="1600" b="1" dirty="0" smtClean="0">
                <a:hlinkClick r:id="rId17" action="ppaction://hlinksldjump"/>
              </a:rPr>
              <a:t> </a:t>
            </a:r>
            <a:r>
              <a:rPr lang="ru-RU" altLang="ru-RU" sz="1600" b="1" dirty="0" smtClean="0">
                <a:hlinkClick r:id="rId17" action="ppaction://hlinksldjump"/>
              </a:rPr>
              <a:t>  9</a:t>
            </a:r>
            <a:r>
              <a:rPr lang="en-US" altLang="ru-RU" sz="1600" b="1" dirty="0" smtClean="0">
                <a:hlinkClick r:id="rId17" action="ppaction://hlinksldjump"/>
              </a:rPr>
              <a:t>4</a:t>
            </a:r>
            <a:endParaRPr lang="ru-RU" altLang="ru-RU" sz="1600" b="1" dirty="0" smtClean="0"/>
          </a:p>
          <a:p>
            <a:pPr marL="0" indent="0">
              <a:spcBef>
                <a:spcPts val="0"/>
              </a:spcBef>
              <a:buFont typeface="Arial" panose="020B0604020202020204" pitchFamily="34" charset="0"/>
              <a:buAutoNum type="arabicPeriod" startAt="36"/>
            </a:pPr>
            <a:r>
              <a:rPr lang="ru-RU" altLang="ru-RU" sz="1600" b="1" dirty="0" smtClean="0">
                <a:hlinkClick r:id="rId18" action="ppaction://hlinksldjump"/>
              </a:rPr>
              <a:t>Основные загрязнители гидросферы  </a:t>
            </a:r>
            <a:r>
              <a:rPr lang="en-US" altLang="ru-RU" sz="1600" b="1" dirty="0" smtClean="0">
                <a:hlinkClick r:id="rId18" action="ppaction://hlinksldjump"/>
              </a:rPr>
              <a:t>  95</a:t>
            </a:r>
            <a:r>
              <a:rPr lang="ru-RU" altLang="ru-RU" sz="1600" b="1" dirty="0" smtClean="0">
                <a:hlinkClick r:id="rId18" action="ppaction://hlinksldjump"/>
              </a:rPr>
              <a:t> – 9</a:t>
            </a:r>
            <a:r>
              <a:rPr lang="en-US" altLang="ru-RU" sz="1600" b="1" dirty="0" smtClean="0">
                <a:hlinkClick r:id="rId18" action="ppaction://hlinksldjump"/>
              </a:rPr>
              <a:t>6</a:t>
            </a:r>
            <a:endParaRPr lang="ru-RU" altLang="ru-RU" sz="1600" b="1" dirty="0" smtClean="0"/>
          </a:p>
          <a:p>
            <a:pPr marL="0" indent="0">
              <a:spcBef>
                <a:spcPts val="0"/>
              </a:spcBef>
              <a:buNone/>
            </a:pPr>
            <a:r>
              <a:rPr lang="en-US" altLang="ru-RU" sz="1600" b="1" dirty="0" smtClean="0"/>
              <a:t>43</a:t>
            </a:r>
            <a:r>
              <a:rPr lang="en-US" altLang="ru-RU" sz="1600" dirty="0"/>
              <a:t>. </a:t>
            </a:r>
            <a:r>
              <a:rPr lang="ru-RU" altLang="ru-RU" sz="1600" b="1" dirty="0">
                <a:hlinkClick r:id="rId19" action="ppaction://hlinksldjump"/>
              </a:rPr>
              <a:t>Последствия загрязнения гидросферы</a:t>
            </a:r>
            <a:r>
              <a:rPr lang="en-US" altLang="ru-RU" sz="1600" b="1" dirty="0">
                <a:hlinkClick r:id="rId19" action="ppaction://hlinksldjump"/>
              </a:rPr>
              <a:t> </a:t>
            </a:r>
            <a:r>
              <a:rPr lang="ru-RU" altLang="ru-RU" sz="1600" b="1" dirty="0">
                <a:hlinkClick r:id="rId19" action="ppaction://hlinksldjump"/>
              </a:rPr>
              <a:t>  9</a:t>
            </a:r>
            <a:r>
              <a:rPr lang="en-US" altLang="ru-RU" sz="1600" b="1" dirty="0" smtClean="0">
                <a:hlinkClick r:id="rId19" action="ppaction://hlinksldjump"/>
              </a:rPr>
              <a:t>7</a:t>
            </a:r>
            <a:endParaRPr lang="en-US" altLang="ru-RU" sz="1600" dirty="0" smtClean="0"/>
          </a:p>
          <a:p>
            <a:pPr marL="0" indent="0">
              <a:buNone/>
            </a:pPr>
            <a:endParaRPr lang="en-US" altLang="ru-RU" sz="1600" b="1" dirty="0" smtClean="0"/>
          </a:p>
          <a:p>
            <a:pPr marL="0" indent="0">
              <a:buFont typeface="Arial" panose="020B0604020202020204" pitchFamily="34" charset="0"/>
              <a:buAutoNum type="arabicPeriod" startAt="36"/>
            </a:pPr>
            <a:endParaRPr lang="en-US" altLang="ru-RU" sz="1600" b="1" dirty="0" smtClean="0"/>
          </a:p>
          <a:p>
            <a:pPr marL="0" indent="0">
              <a:buFont typeface="Arial" panose="020B0604020202020204" pitchFamily="34" charset="0"/>
              <a:buAutoNum type="arabicPeriod" startAt="36"/>
            </a:pPr>
            <a:endParaRPr lang="ru-RU" altLang="ru-RU" sz="1600" b="1" dirty="0" smtClean="0"/>
          </a:p>
        </p:txBody>
      </p:sp>
      <p:pic>
        <p:nvPicPr>
          <p:cNvPr id="12292" name="Рисунок 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arn(inVertical)">
                                      <p:cBhvr>
                                        <p:cTn id="7" dur="1250"/>
                                        <p:tgtEl>
                                          <p:spTgt spid="12291">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291">
                                            <p:txEl>
                                              <p:pRg st="1" end="1"/>
                                            </p:txEl>
                                          </p:spTgt>
                                        </p:tgtEl>
                                        <p:attrNameLst>
                                          <p:attrName>style.visibility</p:attrName>
                                        </p:attrNameLst>
                                      </p:cBhvr>
                                      <p:to>
                                        <p:strVal val="visible"/>
                                      </p:to>
                                    </p:set>
                                    <p:animEffect transition="in" filter="barn(inVertical)">
                                      <p:cBhvr>
                                        <p:cTn id="10" dur="1250"/>
                                        <p:tgtEl>
                                          <p:spTgt spid="12291">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animEffect transition="in" filter="barn(inVertical)">
                                      <p:cBhvr>
                                        <p:cTn id="13" dur="1250"/>
                                        <p:tgtEl>
                                          <p:spTgt spid="12291">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291">
                                            <p:txEl>
                                              <p:pRg st="3" end="3"/>
                                            </p:txEl>
                                          </p:spTgt>
                                        </p:tgtEl>
                                        <p:attrNameLst>
                                          <p:attrName>style.visibility</p:attrName>
                                        </p:attrNameLst>
                                      </p:cBhvr>
                                      <p:to>
                                        <p:strVal val="visible"/>
                                      </p:to>
                                    </p:set>
                                    <p:animEffect transition="in" filter="barn(inVertical)">
                                      <p:cBhvr>
                                        <p:cTn id="16" dur="1250"/>
                                        <p:tgtEl>
                                          <p:spTgt spid="12291">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animEffect transition="in" filter="barn(inVertical)">
                                      <p:cBhvr>
                                        <p:cTn id="19" dur="1250"/>
                                        <p:tgtEl>
                                          <p:spTgt spid="12291">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291">
                                            <p:txEl>
                                              <p:pRg st="5" end="5"/>
                                            </p:txEl>
                                          </p:spTgt>
                                        </p:tgtEl>
                                        <p:attrNameLst>
                                          <p:attrName>style.visibility</p:attrName>
                                        </p:attrNameLst>
                                      </p:cBhvr>
                                      <p:to>
                                        <p:strVal val="visible"/>
                                      </p:to>
                                    </p:set>
                                    <p:animEffect transition="in" filter="barn(inVertical)">
                                      <p:cBhvr>
                                        <p:cTn id="22" dur="1250"/>
                                        <p:tgtEl>
                                          <p:spTgt spid="12291">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291">
                                            <p:txEl>
                                              <p:pRg st="6" end="6"/>
                                            </p:txEl>
                                          </p:spTgt>
                                        </p:tgtEl>
                                        <p:attrNameLst>
                                          <p:attrName>style.visibility</p:attrName>
                                        </p:attrNameLst>
                                      </p:cBhvr>
                                      <p:to>
                                        <p:strVal val="visible"/>
                                      </p:to>
                                    </p:set>
                                    <p:animEffect transition="in" filter="barn(inVertical)">
                                      <p:cBhvr>
                                        <p:cTn id="25" dur="1250"/>
                                        <p:tgtEl>
                                          <p:spTgt spid="12291">
                                            <p:txEl>
                                              <p:pRg st="6" end="6"/>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291">
                                            <p:txEl>
                                              <p:pRg st="7" end="7"/>
                                            </p:txEl>
                                          </p:spTgt>
                                        </p:tgtEl>
                                        <p:attrNameLst>
                                          <p:attrName>style.visibility</p:attrName>
                                        </p:attrNameLst>
                                      </p:cBhvr>
                                      <p:to>
                                        <p:strVal val="visible"/>
                                      </p:to>
                                    </p:set>
                                    <p:animEffect transition="in" filter="barn(inVertical)">
                                      <p:cBhvr>
                                        <p:cTn id="28" dur="1250"/>
                                        <p:tgtEl>
                                          <p:spTgt spid="12291">
                                            <p:txEl>
                                              <p:pRg st="7" end="7"/>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291">
                                            <p:txEl>
                                              <p:pRg st="8" end="8"/>
                                            </p:txEl>
                                          </p:spTgt>
                                        </p:tgtEl>
                                        <p:attrNameLst>
                                          <p:attrName>style.visibility</p:attrName>
                                        </p:attrNameLst>
                                      </p:cBhvr>
                                      <p:to>
                                        <p:strVal val="visible"/>
                                      </p:to>
                                    </p:set>
                                    <p:animEffect transition="in" filter="barn(inVertical)">
                                      <p:cBhvr>
                                        <p:cTn id="31" dur="1250"/>
                                        <p:tgtEl>
                                          <p:spTgt spid="12291">
                                            <p:txEl>
                                              <p:pRg st="8" end="8"/>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291">
                                            <p:txEl>
                                              <p:pRg st="9" end="9"/>
                                            </p:txEl>
                                          </p:spTgt>
                                        </p:tgtEl>
                                        <p:attrNameLst>
                                          <p:attrName>style.visibility</p:attrName>
                                        </p:attrNameLst>
                                      </p:cBhvr>
                                      <p:to>
                                        <p:strVal val="visible"/>
                                      </p:to>
                                    </p:set>
                                    <p:animEffect transition="in" filter="barn(inVertical)">
                                      <p:cBhvr>
                                        <p:cTn id="34" dur="1250"/>
                                        <p:tgtEl>
                                          <p:spTgt spid="12291">
                                            <p:txEl>
                                              <p:pRg st="9" end="9"/>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291">
                                            <p:txEl>
                                              <p:pRg st="10" end="10"/>
                                            </p:txEl>
                                          </p:spTgt>
                                        </p:tgtEl>
                                        <p:attrNameLst>
                                          <p:attrName>style.visibility</p:attrName>
                                        </p:attrNameLst>
                                      </p:cBhvr>
                                      <p:to>
                                        <p:strVal val="visible"/>
                                      </p:to>
                                    </p:set>
                                    <p:animEffect transition="in" filter="barn(inVertical)">
                                      <p:cBhvr>
                                        <p:cTn id="37" dur="1250"/>
                                        <p:tgtEl>
                                          <p:spTgt spid="12291">
                                            <p:txEl>
                                              <p:pRg st="10" end="10"/>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291">
                                            <p:txEl>
                                              <p:pRg st="11" end="11"/>
                                            </p:txEl>
                                          </p:spTgt>
                                        </p:tgtEl>
                                        <p:attrNameLst>
                                          <p:attrName>style.visibility</p:attrName>
                                        </p:attrNameLst>
                                      </p:cBhvr>
                                      <p:to>
                                        <p:strVal val="visible"/>
                                      </p:to>
                                    </p:set>
                                    <p:animEffect transition="in" filter="barn(inVertical)">
                                      <p:cBhvr>
                                        <p:cTn id="40" dur="1250"/>
                                        <p:tgtEl>
                                          <p:spTgt spid="12291">
                                            <p:txEl>
                                              <p:pRg st="11" end="11"/>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291">
                                            <p:txEl>
                                              <p:pRg st="12" end="12"/>
                                            </p:txEl>
                                          </p:spTgt>
                                        </p:tgtEl>
                                        <p:attrNameLst>
                                          <p:attrName>style.visibility</p:attrName>
                                        </p:attrNameLst>
                                      </p:cBhvr>
                                      <p:to>
                                        <p:strVal val="visible"/>
                                      </p:to>
                                    </p:set>
                                    <p:animEffect transition="in" filter="barn(inVertical)">
                                      <p:cBhvr>
                                        <p:cTn id="43" dur="1250"/>
                                        <p:tgtEl>
                                          <p:spTgt spid="12291">
                                            <p:txEl>
                                              <p:pRg st="12" end="12"/>
                                            </p:txEl>
                                          </p:spTgt>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291">
                                            <p:txEl>
                                              <p:pRg st="13" end="13"/>
                                            </p:txEl>
                                          </p:spTgt>
                                        </p:tgtEl>
                                        <p:attrNameLst>
                                          <p:attrName>style.visibility</p:attrName>
                                        </p:attrNameLst>
                                      </p:cBhvr>
                                      <p:to>
                                        <p:strVal val="visible"/>
                                      </p:to>
                                    </p:set>
                                    <p:animEffect transition="in" filter="barn(inVertical)">
                                      <p:cBhvr>
                                        <p:cTn id="46" dur="1250"/>
                                        <p:tgtEl>
                                          <p:spTgt spid="12291">
                                            <p:txEl>
                                              <p:pRg st="13" end="13"/>
                                            </p:txEl>
                                          </p:spTgt>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291">
                                            <p:txEl>
                                              <p:pRg st="14" end="14"/>
                                            </p:txEl>
                                          </p:spTgt>
                                        </p:tgtEl>
                                        <p:attrNameLst>
                                          <p:attrName>style.visibility</p:attrName>
                                        </p:attrNameLst>
                                      </p:cBhvr>
                                      <p:to>
                                        <p:strVal val="visible"/>
                                      </p:to>
                                    </p:set>
                                    <p:animEffect transition="in" filter="barn(inVertical)">
                                      <p:cBhvr>
                                        <p:cTn id="49" dur="1250"/>
                                        <p:tgtEl>
                                          <p:spTgt spid="12291">
                                            <p:txEl>
                                              <p:pRg st="14" end="14"/>
                                            </p:txEl>
                                          </p:spTgt>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2291">
                                            <p:txEl>
                                              <p:pRg st="15" end="15"/>
                                            </p:txEl>
                                          </p:spTgt>
                                        </p:tgtEl>
                                        <p:attrNameLst>
                                          <p:attrName>style.visibility</p:attrName>
                                        </p:attrNameLst>
                                      </p:cBhvr>
                                      <p:to>
                                        <p:strVal val="visible"/>
                                      </p:to>
                                    </p:set>
                                    <p:animEffect transition="in" filter="barn(inVertical)">
                                      <p:cBhvr>
                                        <p:cTn id="52" dur="1250"/>
                                        <p:tgtEl>
                                          <p:spTgt spid="12291">
                                            <p:txEl>
                                              <p:pRg st="15" end="15"/>
                                            </p:txEl>
                                          </p:spTgt>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2291">
                                            <p:txEl>
                                              <p:pRg st="16" end="16"/>
                                            </p:txEl>
                                          </p:spTgt>
                                        </p:tgtEl>
                                        <p:attrNameLst>
                                          <p:attrName>style.visibility</p:attrName>
                                        </p:attrNameLst>
                                      </p:cBhvr>
                                      <p:to>
                                        <p:strVal val="visible"/>
                                      </p:to>
                                    </p:set>
                                    <p:animEffect transition="in" filter="barn(inVertical)">
                                      <p:cBhvr>
                                        <p:cTn id="55" dur="1250"/>
                                        <p:tgtEl>
                                          <p:spTgt spid="12291">
                                            <p:txEl>
                                              <p:pRg st="16" end="16"/>
                                            </p:txEl>
                                          </p:spTgt>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2291">
                                            <p:txEl>
                                              <p:pRg st="17" end="17"/>
                                            </p:txEl>
                                          </p:spTgt>
                                        </p:tgtEl>
                                        <p:attrNameLst>
                                          <p:attrName>style.visibility</p:attrName>
                                        </p:attrNameLst>
                                      </p:cBhvr>
                                      <p:to>
                                        <p:strVal val="visible"/>
                                      </p:to>
                                    </p:set>
                                    <p:animEffect transition="in" filter="barn(inVertical)">
                                      <p:cBhvr>
                                        <p:cTn id="58" dur="1250"/>
                                        <p:tgtEl>
                                          <p:spTgt spid="1229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7013" y="111125"/>
            <a:ext cx="8315325" cy="855663"/>
          </a:xfrm>
          <a:solidFill>
            <a:schemeClr val="accent4">
              <a:lumMod val="40000"/>
              <a:lumOff val="60000"/>
            </a:schemeClr>
          </a:solidFill>
          <a:ln w="38100">
            <a:solidFill>
              <a:schemeClr val="accent2">
                <a:lumMod val="75000"/>
              </a:schemeClr>
            </a:solidFill>
          </a:ln>
        </p:spPr>
        <p:txBody>
          <a:bodyPr/>
          <a:lstStyle/>
          <a:p>
            <a:pPr>
              <a:defRPr/>
            </a:pPr>
            <a:r>
              <a:rPr lang="en-US" dirty="0" smtClean="0"/>
              <a:t>  </a:t>
            </a:r>
            <a:r>
              <a:rPr lang="ru-RU" dirty="0" smtClean="0">
                <a:solidFill>
                  <a:srgbClr val="FF0000"/>
                </a:solidFill>
              </a:rPr>
              <a:t>***</a:t>
            </a:r>
            <a:r>
              <a:rPr lang="ru-RU" dirty="0" smtClean="0"/>
              <a:t> </a:t>
            </a:r>
            <a:r>
              <a:rPr lang="ru-RU" b="1" dirty="0" smtClean="0"/>
              <a:t>Круговорот воды в природе </a:t>
            </a:r>
            <a:endParaRPr lang="ru-RU" b="1" dirty="0"/>
          </a:p>
        </p:txBody>
      </p:sp>
      <p:sp>
        <p:nvSpPr>
          <p:cNvPr id="3" name="TextBox 2"/>
          <p:cNvSpPr txBox="1"/>
          <p:nvPr/>
        </p:nvSpPr>
        <p:spPr>
          <a:xfrm>
            <a:off x="146050" y="1111250"/>
            <a:ext cx="6464300" cy="1939925"/>
          </a:xfrm>
          <a:prstGeom prst="rect">
            <a:avLst/>
          </a:prstGeom>
          <a:solidFill>
            <a:schemeClr val="accent2">
              <a:lumMod val="20000"/>
              <a:lumOff val="80000"/>
            </a:schemeClr>
          </a:solidFill>
          <a:ln w="19050">
            <a:solidFill>
              <a:schemeClr val="accent4">
                <a:lumMod val="75000"/>
              </a:schemeClr>
            </a:solidFill>
          </a:ln>
        </p:spPr>
        <p:txBody>
          <a:bodyPr>
            <a:spAutoFit/>
          </a:bodyPr>
          <a:lstStyle/>
          <a:p>
            <a:pPr>
              <a:defRPr/>
            </a:pPr>
            <a:r>
              <a:rPr lang="ru-RU" dirty="0"/>
              <a:t>Вода в природе совершает путешествие по кругу</a:t>
            </a:r>
            <a:r>
              <a:rPr lang="en-US" dirty="0"/>
              <a:t> </a:t>
            </a:r>
            <a:r>
              <a:rPr lang="en-US" b="0" dirty="0"/>
              <a:t>(</a:t>
            </a:r>
            <a:r>
              <a:rPr lang="ru-RU" b="0" dirty="0"/>
              <a:t>круговорот воды в природе)</a:t>
            </a:r>
            <a:r>
              <a:rPr lang="en-US" b="0" dirty="0"/>
              <a:t>: </a:t>
            </a:r>
            <a:r>
              <a:rPr lang="ru-RU" b="0" dirty="0"/>
              <a:t>испаряясь с поверхности акватория</a:t>
            </a:r>
            <a:r>
              <a:rPr lang="en-US" b="0" dirty="0"/>
              <a:t>, </a:t>
            </a:r>
            <a:r>
              <a:rPr lang="ru-RU" b="0" dirty="0"/>
              <a:t>вода превращается в пар</a:t>
            </a:r>
            <a:r>
              <a:rPr lang="en-US" b="0" dirty="0"/>
              <a:t>; </a:t>
            </a:r>
            <a:r>
              <a:rPr lang="ru-RU" b="0" dirty="0"/>
              <a:t>пар</a:t>
            </a:r>
            <a:r>
              <a:rPr lang="en-US" b="0" dirty="0"/>
              <a:t>,</a:t>
            </a:r>
            <a:r>
              <a:rPr lang="ru-RU" b="0" dirty="0"/>
              <a:t>поднимаясь в воздух</a:t>
            </a:r>
            <a:r>
              <a:rPr lang="en-US" b="0" dirty="0"/>
              <a:t>,</a:t>
            </a:r>
            <a:r>
              <a:rPr lang="ru-RU" b="0" dirty="0"/>
              <a:t> превращается в облака</a:t>
            </a:r>
            <a:r>
              <a:rPr lang="en-US" b="0" dirty="0"/>
              <a:t>; </a:t>
            </a:r>
            <a:r>
              <a:rPr lang="ru-RU" b="0" dirty="0"/>
              <a:t>из облаков проливается дождь</a:t>
            </a:r>
            <a:r>
              <a:rPr lang="en-US" b="0" dirty="0"/>
              <a:t>; </a:t>
            </a:r>
            <a:r>
              <a:rPr lang="ru-RU" b="0" dirty="0"/>
              <a:t>дождевая вода стекает в реки</a:t>
            </a:r>
            <a:r>
              <a:rPr lang="en-US" b="0" dirty="0"/>
              <a:t>, </a:t>
            </a:r>
            <a:r>
              <a:rPr lang="ru-RU" b="0" dirty="0"/>
              <a:t>а оттуда попадает море и вскоре опять начинает испаряться</a:t>
            </a:r>
            <a:r>
              <a:rPr lang="en-US" b="0" dirty="0"/>
              <a:t> </a:t>
            </a:r>
            <a:r>
              <a:rPr lang="ru-RU" b="0" dirty="0"/>
              <a:t> </a:t>
            </a:r>
            <a:r>
              <a:rPr lang="en-US" b="0" dirty="0"/>
              <a:t> </a:t>
            </a:r>
            <a:endParaRPr lang="ru-RU" b="0" dirty="0"/>
          </a:p>
        </p:txBody>
      </p:sp>
      <p:graphicFrame>
        <p:nvGraphicFramePr>
          <p:cNvPr id="90116" name="Объект 10"/>
          <p:cNvGraphicFramePr>
            <a:graphicFrameLocks noChangeAspect="1"/>
          </p:cNvGraphicFramePr>
          <p:nvPr/>
        </p:nvGraphicFramePr>
        <p:xfrm>
          <a:off x="6999288" y="1400175"/>
          <a:ext cx="4930775" cy="2701925"/>
        </p:xfrm>
        <a:graphic>
          <a:graphicData uri="http://schemas.openxmlformats.org/presentationml/2006/ole">
            <mc:AlternateContent xmlns:mc="http://schemas.openxmlformats.org/markup-compatibility/2006">
              <mc:Choice xmlns:v="urn:schemas-microsoft-com:vml" Requires="v">
                <p:oleObj spid="_x0000_s90976" name="Image" r:id="rId3" imgW="7606349" imgH="4165079" progId="Photoshop.Image.9">
                  <p:embed/>
                </p:oleObj>
              </mc:Choice>
              <mc:Fallback>
                <p:oleObj name="Image" r:id="rId3" imgW="7606349" imgH="4165079" progId="Photoshop.Image.9">
                  <p:embed/>
                  <p:pic>
                    <p:nvPicPr>
                      <p:cNvPr id="0" name="Объект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9288" y="1400175"/>
                        <a:ext cx="49307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146050" y="4073525"/>
            <a:ext cx="6464300" cy="1631950"/>
          </a:xfrm>
          <a:prstGeom prst="rect">
            <a:avLst/>
          </a:prstGeom>
          <a:solidFill>
            <a:schemeClr val="accent5">
              <a:lumMod val="20000"/>
              <a:lumOff val="80000"/>
            </a:schemeClr>
          </a:solidFill>
          <a:ln>
            <a:solidFill>
              <a:srgbClr val="374EF5"/>
            </a:solidFill>
          </a:ln>
        </p:spPr>
        <p:txBody>
          <a:bodyPr>
            <a:spAutoFit/>
          </a:bodyPr>
          <a:lstStyle/>
          <a:p>
            <a:pPr>
              <a:defRPr/>
            </a:pPr>
            <a:r>
              <a:rPr lang="ru-RU" dirty="0"/>
              <a:t>Значение круговорота велико</a:t>
            </a:r>
            <a:r>
              <a:rPr lang="en-US" b="0" dirty="0"/>
              <a:t>, </a:t>
            </a:r>
            <a:r>
              <a:rPr lang="ru-RU" b="0" dirty="0"/>
              <a:t>т</a:t>
            </a:r>
            <a:r>
              <a:rPr lang="en-US" b="0" dirty="0"/>
              <a:t>.</a:t>
            </a:r>
            <a:r>
              <a:rPr lang="ru-RU" b="0" dirty="0"/>
              <a:t>к</a:t>
            </a:r>
            <a:r>
              <a:rPr lang="en-US" b="0" dirty="0"/>
              <a:t>. </a:t>
            </a:r>
            <a:r>
              <a:rPr lang="ru-RU" b="0" dirty="0"/>
              <a:t>он не только объединяет части гидросферы</a:t>
            </a:r>
            <a:r>
              <a:rPr lang="en-US" b="0" dirty="0"/>
              <a:t>, </a:t>
            </a:r>
            <a:r>
              <a:rPr lang="ru-RU" b="0" dirty="0"/>
              <a:t>но и связывает между собой все оболочки Земли</a:t>
            </a:r>
            <a:r>
              <a:rPr lang="en-US" b="0" dirty="0"/>
              <a:t>: </a:t>
            </a:r>
            <a:r>
              <a:rPr lang="ru-RU" b="0" dirty="0"/>
              <a:t>атмосферу</a:t>
            </a:r>
            <a:r>
              <a:rPr lang="en-US" b="0" dirty="0"/>
              <a:t>, </a:t>
            </a:r>
            <a:r>
              <a:rPr lang="ru-RU" b="0" dirty="0"/>
              <a:t>гидросферу</a:t>
            </a:r>
            <a:r>
              <a:rPr lang="en-US" b="0" dirty="0"/>
              <a:t>,</a:t>
            </a:r>
            <a:r>
              <a:rPr lang="ru-RU" b="0" dirty="0"/>
              <a:t> литосферу</a:t>
            </a:r>
            <a:r>
              <a:rPr lang="en-US" b="0" dirty="0"/>
              <a:t>, </a:t>
            </a:r>
            <a:r>
              <a:rPr lang="ru-RU" b="0" dirty="0"/>
              <a:t>биосферу</a:t>
            </a:r>
            <a:r>
              <a:rPr lang="en-US" b="0" dirty="0"/>
              <a:t>. </a:t>
            </a:r>
            <a:r>
              <a:rPr lang="ru-RU" b="0" dirty="0"/>
              <a:t>Вода переносит</a:t>
            </a:r>
            <a:r>
              <a:rPr lang="en-US" b="0" dirty="0"/>
              <a:t> </a:t>
            </a:r>
            <a:r>
              <a:rPr lang="ru-RU" b="0" dirty="0"/>
              <a:t>огромное количество веществ</a:t>
            </a:r>
            <a:r>
              <a:rPr lang="en-US" b="0" dirty="0"/>
              <a:t>, </a:t>
            </a:r>
            <a:r>
              <a:rPr lang="ru-RU" b="0" dirty="0"/>
              <a:t>необходимых для жизни на Земле</a:t>
            </a:r>
          </a:p>
        </p:txBody>
      </p:sp>
      <p:sp>
        <p:nvSpPr>
          <p:cNvPr id="13" name="TextBox 12"/>
          <p:cNvSpPr txBox="1"/>
          <p:nvPr/>
        </p:nvSpPr>
        <p:spPr>
          <a:xfrm>
            <a:off x="6999288" y="4525963"/>
            <a:ext cx="4930775" cy="708025"/>
          </a:xfrm>
          <a:prstGeom prst="rect">
            <a:avLst/>
          </a:prstGeom>
          <a:solidFill>
            <a:schemeClr val="accent2">
              <a:lumMod val="20000"/>
              <a:lumOff val="80000"/>
            </a:schemeClr>
          </a:solidFill>
        </p:spPr>
        <p:txBody>
          <a:bodyPr>
            <a:spAutoFit/>
          </a:bodyPr>
          <a:lstStyle/>
          <a:p>
            <a:pPr>
              <a:defRPr/>
            </a:pPr>
            <a:r>
              <a:rPr lang="ru-RU" b="0" dirty="0"/>
              <a:t>   Вода во время круговорота может быть    </a:t>
            </a:r>
          </a:p>
          <a:p>
            <a:pPr>
              <a:defRPr/>
            </a:pPr>
            <a:r>
              <a:rPr lang="ru-RU" b="0" dirty="0"/>
              <a:t>        во всех </a:t>
            </a:r>
            <a:r>
              <a:rPr lang="ru-RU" dirty="0"/>
              <a:t>3-х</a:t>
            </a:r>
            <a:r>
              <a:rPr lang="ru-RU" b="0" dirty="0"/>
              <a:t> агрегатных состояниях</a:t>
            </a:r>
          </a:p>
        </p:txBody>
      </p:sp>
      <p:sp>
        <p:nvSpPr>
          <p:cNvPr id="14" name="TextBox 13"/>
          <p:cNvSpPr txBox="1"/>
          <p:nvPr/>
        </p:nvSpPr>
        <p:spPr>
          <a:xfrm>
            <a:off x="146050" y="5813425"/>
            <a:ext cx="11872913" cy="460375"/>
          </a:xfrm>
          <a:prstGeom prst="rect">
            <a:avLst/>
          </a:prstGeom>
          <a:solidFill>
            <a:schemeClr val="accent2">
              <a:lumMod val="60000"/>
              <a:lumOff val="40000"/>
            </a:schemeClr>
          </a:solidFill>
        </p:spPr>
        <p:txBody>
          <a:bodyPr>
            <a:spAutoFit/>
          </a:bodyPr>
          <a:lstStyle/>
          <a:p>
            <a:pPr>
              <a:defRPr/>
            </a:pPr>
            <a:r>
              <a:rPr lang="ru-RU" dirty="0"/>
              <a:t>   </a:t>
            </a:r>
            <a:r>
              <a:rPr lang="ru-RU" sz="2400" b="0" dirty="0"/>
              <a:t>В среднем каждый час с 1 квадратного метра водной поверхности испаряется 1 кг воды </a:t>
            </a:r>
          </a:p>
        </p:txBody>
      </p:sp>
      <p:sp>
        <p:nvSpPr>
          <p:cNvPr id="15" name="TextBox 14"/>
          <p:cNvSpPr txBox="1"/>
          <p:nvPr/>
        </p:nvSpPr>
        <p:spPr>
          <a:xfrm>
            <a:off x="146050" y="6381750"/>
            <a:ext cx="11872913" cy="461963"/>
          </a:xfrm>
          <a:prstGeom prst="rect">
            <a:avLst/>
          </a:prstGeom>
          <a:solidFill>
            <a:schemeClr val="accent2">
              <a:lumMod val="60000"/>
              <a:lumOff val="40000"/>
            </a:schemeClr>
          </a:solidFill>
        </p:spPr>
        <p:txBody>
          <a:bodyPr>
            <a:spAutoFit/>
          </a:bodyPr>
          <a:lstStyle/>
          <a:p>
            <a:pPr>
              <a:defRPr/>
            </a:pPr>
            <a:r>
              <a:rPr lang="ru-RU" dirty="0"/>
              <a:t>  </a:t>
            </a:r>
            <a:r>
              <a:rPr lang="ru-RU" sz="2400" b="0" dirty="0"/>
              <a:t>Теоретически за 1000 лет почти вся вода Мирового Океана может побывать в виде пара</a:t>
            </a:r>
          </a:p>
        </p:txBody>
      </p:sp>
      <p:sp>
        <p:nvSpPr>
          <p:cNvPr id="4" name="TextBox 3"/>
          <p:cNvSpPr txBox="1"/>
          <p:nvPr/>
        </p:nvSpPr>
        <p:spPr>
          <a:xfrm>
            <a:off x="146050" y="3097213"/>
            <a:ext cx="6464300" cy="923925"/>
          </a:xfrm>
          <a:prstGeom prst="rect">
            <a:avLst/>
          </a:prstGeom>
          <a:solidFill>
            <a:schemeClr val="accent6">
              <a:lumMod val="20000"/>
              <a:lumOff val="80000"/>
            </a:schemeClr>
          </a:solidFill>
          <a:ln w="9525">
            <a:solidFill>
              <a:schemeClr val="tx1"/>
            </a:solidFill>
          </a:ln>
        </p:spPr>
        <p:txBody>
          <a:bodyPr>
            <a:spAutoFit/>
          </a:bodyPr>
          <a:lstStyle/>
          <a:p>
            <a:pPr>
              <a:defRPr/>
            </a:pPr>
            <a:r>
              <a:rPr lang="ru-RU" sz="1800" dirty="0"/>
              <a:t>Основные процессы</a:t>
            </a:r>
            <a:r>
              <a:rPr lang="en-US" sz="1800" dirty="0"/>
              <a:t>, </a:t>
            </a:r>
            <a:r>
              <a:rPr lang="ru-RU" sz="1800" dirty="0"/>
              <a:t>лежащие в основе круговорота воды </a:t>
            </a:r>
            <a:r>
              <a:rPr lang="ru-RU" sz="1800" b="0" dirty="0"/>
              <a:t>в природе</a:t>
            </a:r>
            <a:r>
              <a:rPr lang="en-US" sz="1800" b="0" dirty="0"/>
              <a:t> – </a:t>
            </a:r>
            <a:r>
              <a:rPr lang="ru-RU" sz="1800" b="0" dirty="0"/>
              <a:t>это процессы испарения</a:t>
            </a:r>
            <a:r>
              <a:rPr lang="en-US" sz="1800" b="0" dirty="0"/>
              <a:t>, </a:t>
            </a:r>
            <a:r>
              <a:rPr lang="ru-RU" sz="1800" b="0" dirty="0"/>
              <a:t>конденсации и выпадение осадков</a:t>
            </a:r>
          </a:p>
        </p:txBody>
      </p:sp>
      <p:pic>
        <p:nvPicPr>
          <p:cNvPr id="90122" name="Рисунок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61800" y="52388"/>
            <a:ext cx="301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Рисунок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Капля 3"/>
          <p:cNvSpPr/>
          <p:nvPr/>
        </p:nvSpPr>
        <p:spPr>
          <a:xfrm>
            <a:off x="3246438" y="1528763"/>
            <a:ext cx="46037" cy="46037"/>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Капля 4"/>
          <p:cNvSpPr/>
          <p:nvPr/>
        </p:nvSpPr>
        <p:spPr>
          <a:xfrm>
            <a:off x="1893888" y="777875"/>
            <a:ext cx="7975600" cy="6188075"/>
          </a:xfrm>
          <a:prstGeom prst="teardrop">
            <a:avLst>
              <a:gd name="adj" fmla="val 12165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91140"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9294813" y="1708150"/>
            <a:ext cx="2897187" cy="2105025"/>
          </a:xfrm>
        </p:spPr>
      </p:pic>
      <p:sp>
        <p:nvSpPr>
          <p:cNvPr id="7" name="Овал 6"/>
          <p:cNvSpPr/>
          <p:nvPr/>
        </p:nvSpPr>
        <p:spPr>
          <a:xfrm>
            <a:off x="2755900" y="1552575"/>
            <a:ext cx="6538913" cy="515461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anose="020B0604020202020204" pitchFamily="34" charset="0"/>
              <a:buNone/>
              <a:defRPr/>
            </a:pPr>
            <a:r>
              <a:rPr lang="ru-RU" sz="3200" dirty="0">
                <a:solidFill>
                  <a:srgbClr val="CC0000"/>
                </a:solidFill>
                <a:latin typeface="Segoe Print" panose="02000600000000000000" pitchFamily="2" charset="0"/>
              </a:rPr>
              <a:t>«Воде была дана волшебная власть стать соком </a:t>
            </a:r>
            <a:r>
              <a:rPr lang="en-US" sz="3200" dirty="0">
                <a:solidFill>
                  <a:srgbClr val="CC0000"/>
                </a:solidFill>
                <a:latin typeface="Segoe Print" panose="02000600000000000000" pitchFamily="2" charset="0"/>
              </a:rPr>
              <a:t>  </a:t>
            </a:r>
          </a:p>
          <a:p>
            <a:pPr>
              <a:buFont typeface="Arial" panose="020B0604020202020204" pitchFamily="34" charset="0"/>
              <a:buNone/>
              <a:defRPr/>
            </a:pPr>
            <a:r>
              <a:rPr lang="en-US" sz="3200" dirty="0">
                <a:solidFill>
                  <a:srgbClr val="CC0000"/>
                </a:solidFill>
                <a:latin typeface="Segoe Print" panose="02000600000000000000" pitchFamily="2" charset="0"/>
              </a:rPr>
              <a:t>   </a:t>
            </a:r>
            <a:r>
              <a:rPr lang="ru-RU" sz="3200" dirty="0">
                <a:solidFill>
                  <a:srgbClr val="CC0000"/>
                </a:solidFill>
                <a:latin typeface="Segoe Print" panose="02000600000000000000" pitchFamily="2" charset="0"/>
              </a:rPr>
              <a:t>жизни на Земле»</a:t>
            </a:r>
            <a:br>
              <a:rPr lang="ru-RU" sz="3200" dirty="0">
                <a:solidFill>
                  <a:srgbClr val="CC0000"/>
                </a:solidFill>
                <a:latin typeface="Segoe Print" panose="02000600000000000000" pitchFamily="2" charset="0"/>
              </a:rPr>
            </a:br>
            <a:r>
              <a:rPr lang="ru-RU" sz="3200" dirty="0">
                <a:solidFill>
                  <a:srgbClr val="CC0000"/>
                </a:solidFill>
                <a:latin typeface="Segoe Print" panose="02000600000000000000" pitchFamily="2" charset="0"/>
              </a:rPr>
              <a:t>                                     Леонардо да Винчи</a:t>
            </a:r>
          </a:p>
        </p:txBody>
      </p:sp>
      <p:sp>
        <p:nvSpPr>
          <p:cNvPr id="2" name="Облако 1"/>
          <p:cNvSpPr/>
          <p:nvPr/>
        </p:nvSpPr>
        <p:spPr>
          <a:xfrm>
            <a:off x="-17463" y="-155575"/>
            <a:ext cx="5622926" cy="3114675"/>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4000" dirty="0">
                <a:solidFill>
                  <a:schemeClr val="accent3">
                    <a:lumMod val="50000"/>
                  </a:schemeClr>
                </a:solidFill>
              </a:rPr>
              <a:t>Биологическое значение воды</a:t>
            </a:r>
          </a:p>
        </p:txBody>
      </p:sp>
      <p:sp>
        <p:nvSpPr>
          <p:cNvPr id="91143" name="Заголовок 2"/>
          <p:cNvSpPr>
            <a:spLocks noGrp="1"/>
          </p:cNvSpPr>
          <p:nvPr>
            <p:ph type="title"/>
          </p:nvPr>
        </p:nvSpPr>
        <p:spPr>
          <a:xfrm>
            <a:off x="422275" y="365125"/>
            <a:ext cx="10931525" cy="1325563"/>
          </a:xfrm>
        </p:spPr>
        <p:txBody>
          <a:bodyPr/>
          <a:lstStyle/>
          <a:p>
            <a:r>
              <a:rPr lang="ru-RU" altLang="ru-RU" dirty="0" smtClean="0"/>
              <a:t/>
            </a:r>
            <a:br>
              <a:rPr lang="ru-RU" altLang="ru-RU" dirty="0" smtClean="0"/>
            </a:br>
            <a:r>
              <a:rPr lang="ru-RU" altLang="ru-RU" dirty="0" smtClean="0"/>
              <a:t>   </a:t>
            </a:r>
            <a:br>
              <a:rPr lang="ru-RU" altLang="ru-RU" dirty="0" smtClean="0"/>
            </a:br>
            <a:r>
              <a:rPr lang="ru-RU" altLang="ru-RU" dirty="0" smtClean="0"/>
              <a:t>   </a:t>
            </a:r>
          </a:p>
        </p:txBody>
      </p:sp>
      <p:pic>
        <p:nvPicPr>
          <p:cNvPr id="91144" name="Объект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4963" y="4564063"/>
            <a:ext cx="2976562"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Рисунок 8">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4763"/>
            <a:ext cx="369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Рисунок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Овал 10"/>
          <p:cNvSpPr/>
          <p:nvPr/>
        </p:nvSpPr>
        <p:spPr>
          <a:xfrm>
            <a:off x="2706687" y="1528763"/>
            <a:ext cx="6538913" cy="515461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anose="020B0604020202020204" pitchFamily="34" charset="0"/>
              <a:buNone/>
              <a:defRPr/>
            </a:pPr>
            <a:r>
              <a:rPr lang="ru-RU" sz="3200" dirty="0">
                <a:solidFill>
                  <a:srgbClr val="CC0000"/>
                </a:solidFill>
                <a:latin typeface="Segoe Print" panose="02000600000000000000" pitchFamily="2" charset="0"/>
              </a:rPr>
              <a:t>«Воде была дана волшебная власть стать соком </a:t>
            </a:r>
            <a:r>
              <a:rPr lang="en-US" sz="3200" dirty="0">
                <a:solidFill>
                  <a:srgbClr val="CC0000"/>
                </a:solidFill>
                <a:latin typeface="Segoe Print" panose="02000600000000000000" pitchFamily="2" charset="0"/>
              </a:rPr>
              <a:t>  </a:t>
            </a:r>
          </a:p>
          <a:p>
            <a:pPr>
              <a:buFont typeface="Arial" panose="020B0604020202020204" pitchFamily="34" charset="0"/>
              <a:buNone/>
              <a:defRPr/>
            </a:pPr>
            <a:r>
              <a:rPr lang="en-US" sz="3200" dirty="0">
                <a:solidFill>
                  <a:srgbClr val="CC0000"/>
                </a:solidFill>
                <a:latin typeface="Segoe Print" panose="02000600000000000000" pitchFamily="2" charset="0"/>
              </a:rPr>
              <a:t>   </a:t>
            </a:r>
            <a:r>
              <a:rPr lang="ru-RU" sz="3200" dirty="0">
                <a:solidFill>
                  <a:srgbClr val="CC0000"/>
                </a:solidFill>
                <a:latin typeface="Segoe Print" panose="02000600000000000000" pitchFamily="2" charset="0"/>
              </a:rPr>
              <a:t>жизни на Земле»</a:t>
            </a:r>
            <a:br>
              <a:rPr lang="ru-RU" sz="3200" dirty="0">
                <a:solidFill>
                  <a:srgbClr val="CC0000"/>
                </a:solidFill>
                <a:latin typeface="Segoe Print" panose="02000600000000000000" pitchFamily="2" charset="0"/>
              </a:rPr>
            </a:br>
            <a:r>
              <a:rPr lang="ru-RU" sz="3200" dirty="0">
                <a:solidFill>
                  <a:srgbClr val="CC0000"/>
                </a:solidFill>
                <a:latin typeface="Segoe Print" panose="02000600000000000000" pitchFamily="2" charset="0"/>
              </a:rPr>
              <a:t>                                     Леонардо да Винчи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style.rotation</p:attrName>
                                        </p:attrNameLst>
                                      </p:cBhvr>
                                      <p:tavLst>
                                        <p:tav tm="0">
                                          <p:val>
                                            <p:fltVal val="90"/>
                                          </p:val>
                                        </p:tav>
                                        <p:tav tm="100000">
                                          <p:val>
                                            <p:fltVal val="0"/>
                                          </p:val>
                                        </p:tav>
                                      </p:tavLst>
                                    </p:anim>
                                    <p:animEffect transition="in" filter="fade">
                                      <p:cBhvr>
                                        <p:cTn id="10"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Объект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524" y="-125412"/>
            <a:ext cx="8061325" cy="6818312"/>
          </a:xfrm>
        </p:spPr>
      </p:pic>
      <p:sp>
        <p:nvSpPr>
          <p:cNvPr id="79875" name="Прямоугольник 6"/>
          <p:cNvSpPr>
            <a:spLocks noChangeArrowheads="1"/>
          </p:cNvSpPr>
          <p:nvPr/>
        </p:nvSpPr>
        <p:spPr bwMode="auto">
          <a:xfrm>
            <a:off x="4765675" y="504825"/>
            <a:ext cx="353536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00000"/>
              </a:lnSpc>
              <a:spcBef>
                <a:spcPct val="0"/>
              </a:spcBef>
              <a:buFontTx/>
              <a:buNone/>
              <a:defRPr/>
            </a:pPr>
            <a:r>
              <a:rPr lang="en-US" altLang="ru-RU" sz="1800" b="0" i="1" dirty="0">
                <a:solidFill>
                  <a:schemeClr val="bg1"/>
                </a:solidFill>
                <a:latin typeface="+mn-lt"/>
                <a:cs typeface="Times New Roman" panose="02020603050405020304" pitchFamily="18" charset="0"/>
              </a:rPr>
              <a:t>  </a:t>
            </a:r>
            <a:r>
              <a:rPr lang="ru-RU" altLang="ru-RU" sz="2000" i="1" dirty="0">
                <a:solidFill>
                  <a:schemeClr val="bg1"/>
                </a:solidFill>
                <a:latin typeface="+mn-lt"/>
                <a:cs typeface="Times New Roman" panose="02020603050405020304" pitchFamily="18" charset="0"/>
              </a:rPr>
              <a:t>Вода </a:t>
            </a:r>
            <a:r>
              <a:rPr lang="ru-RU" altLang="ru-RU" sz="1800" b="0" i="1" dirty="0">
                <a:solidFill>
                  <a:schemeClr val="bg1"/>
                </a:solidFill>
                <a:latin typeface="+mn-lt"/>
                <a:cs typeface="Times New Roman" panose="02020603050405020304" pitchFamily="18" charset="0"/>
              </a:rPr>
              <a:t>- самое важное вещество на Земле</a:t>
            </a:r>
            <a:r>
              <a:rPr lang="en-US" altLang="ru-RU" sz="1800" b="0" i="1" dirty="0">
                <a:solidFill>
                  <a:schemeClr val="bg1"/>
                </a:solidFill>
                <a:latin typeface="+mn-lt"/>
                <a:cs typeface="Times New Roman" panose="02020603050405020304" pitchFamily="18" charset="0"/>
              </a:rPr>
              <a:t>.</a:t>
            </a:r>
            <a:r>
              <a:rPr lang="ru-RU" altLang="ru-RU" sz="1800" b="0" i="1" dirty="0">
                <a:solidFill>
                  <a:schemeClr val="bg1"/>
                </a:solidFill>
                <a:latin typeface="+mn-lt"/>
                <a:cs typeface="Times New Roman" panose="02020603050405020304" pitchFamily="18" charset="0"/>
              </a:rPr>
              <a:t> </a:t>
            </a:r>
            <a:r>
              <a:rPr lang="en-US" altLang="ru-RU" sz="1800" b="0" i="1" dirty="0">
                <a:solidFill>
                  <a:schemeClr val="bg1"/>
                </a:solidFill>
                <a:latin typeface="+mn-lt"/>
                <a:cs typeface="Times New Roman" panose="02020603050405020304" pitchFamily="18" charset="0"/>
              </a:rPr>
              <a:t>     </a:t>
            </a:r>
            <a:r>
              <a:rPr lang="ru-RU" altLang="ru-RU" sz="1800" b="0" i="1" dirty="0" smtClean="0">
                <a:solidFill>
                  <a:schemeClr val="bg1"/>
                </a:solidFill>
                <a:latin typeface="+mn-lt"/>
                <a:cs typeface="Times New Roman" panose="02020603050405020304" pitchFamily="18" charset="0"/>
              </a:rPr>
              <a:t>   </a:t>
            </a:r>
            <a:r>
              <a:rPr lang="en-US" altLang="ru-RU" sz="1800" b="0" i="1" dirty="0" smtClean="0">
                <a:solidFill>
                  <a:schemeClr val="bg1"/>
                </a:solidFill>
                <a:latin typeface="+mn-lt"/>
                <a:cs typeface="Times New Roman" panose="02020603050405020304" pitchFamily="18" charset="0"/>
              </a:rPr>
              <a:t> </a:t>
            </a:r>
            <a:r>
              <a:rPr lang="ru-RU" altLang="ru-RU" sz="1800" b="0" i="1" dirty="0">
                <a:solidFill>
                  <a:schemeClr val="bg1"/>
                </a:solidFill>
                <a:latin typeface="+mn-lt"/>
                <a:cs typeface="Times New Roman" panose="02020603050405020304" pitchFamily="18" charset="0"/>
              </a:rPr>
              <a:t>В ней зарождается жизнь</a:t>
            </a:r>
            <a:r>
              <a:rPr lang="en-US" altLang="ru-RU" sz="1800" b="0" i="1" dirty="0">
                <a:solidFill>
                  <a:schemeClr val="bg1"/>
                </a:solidFill>
                <a:latin typeface="+mn-lt"/>
                <a:cs typeface="Times New Roman" panose="02020603050405020304" pitchFamily="18" charset="0"/>
              </a:rPr>
              <a:t>. </a:t>
            </a:r>
            <a:r>
              <a:rPr lang="ru-RU" altLang="ru-RU" sz="1800" b="0" i="1" dirty="0">
                <a:solidFill>
                  <a:schemeClr val="bg1"/>
                </a:solidFill>
                <a:latin typeface="+mn-lt"/>
                <a:cs typeface="Times New Roman" panose="02020603050405020304" pitchFamily="18" charset="0"/>
              </a:rPr>
              <a:t>Без нее</a:t>
            </a:r>
            <a:r>
              <a:rPr lang="en-US" altLang="ru-RU" sz="1800" b="0" i="1" dirty="0">
                <a:solidFill>
                  <a:schemeClr val="bg1"/>
                </a:solidFill>
                <a:latin typeface="+mn-lt"/>
                <a:cs typeface="Times New Roman" panose="02020603050405020304" pitchFamily="18" charset="0"/>
              </a:rPr>
              <a:t> </a:t>
            </a:r>
            <a:r>
              <a:rPr lang="ru-RU" altLang="ru-RU" sz="1800" b="0" i="1" dirty="0">
                <a:solidFill>
                  <a:schemeClr val="bg1"/>
                </a:solidFill>
                <a:latin typeface="+mn-lt"/>
                <a:cs typeface="Times New Roman" panose="02020603050405020304" pitchFamily="18" charset="0"/>
              </a:rPr>
              <a:t>не может существовать ни один живой организм</a:t>
            </a:r>
            <a:r>
              <a:rPr lang="en-US" altLang="ru-RU" sz="1800" b="0" i="1" dirty="0" smtClean="0">
                <a:solidFill>
                  <a:schemeClr val="bg1"/>
                </a:solidFill>
                <a:latin typeface="+mn-lt"/>
                <a:cs typeface="Times New Roman" panose="02020603050405020304" pitchFamily="18" charset="0"/>
              </a:rPr>
              <a:t>,              </a:t>
            </a:r>
            <a:r>
              <a:rPr lang="ru-RU" altLang="ru-RU" sz="1800" b="0" i="1" dirty="0" smtClean="0">
                <a:solidFill>
                  <a:schemeClr val="bg1"/>
                </a:solidFill>
                <a:latin typeface="+mn-lt"/>
                <a:cs typeface="Times New Roman" panose="02020603050405020304" pitchFamily="18" charset="0"/>
              </a:rPr>
              <a:t> </a:t>
            </a:r>
            <a:r>
              <a:rPr lang="ru-RU" altLang="ru-RU" sz="1800" b="0" i="1" dirty="0">
                <a:solidFill>
                  <a:schemeClr val="bg1"/>
                </a:solidFill>
                <a:latin typeface="+mn-lt"/>
                <a:cs typeface="Times New Roman" panose="02020603050405020304" pitchFamily="18" charset="0"/>
              </a:rPr>
              <a:t>не могут протекать</a:t>
            </a:r>
            <a:r>
              <a:rPr lang="en-US" altLang="ru-RU" sz="1800" b="0" i="1" dirty="0">
                <a:solidFill>
                  <a:schemeClr val="bg1"/>
                </a:solidFill>
                <a:latin typeface="+mn-lt"/>
                <a:cs typeface="Times New Roman" panose="02020603050405020304" pitchFamily="18" charset="0"/>
              </a:rPr>
              <a:t> </a:t>
            </a:r>
            <a:r>
              <a:rPr lang="ru-RU" altLang="ru-RU" sz="1800" b="0" i="1" dirty="0">
                <a:solidFill>
                  <a:schemeClr val="bg1"/>
                </a:solidFill>
                <a:latin typeface="+mn-lt"/>
                <a:cs typeface="Times New Roman" panose="02020603050405020304" pitchFamily="18" charset="0"/>
              </a:rPr>
              <a:t>биохимические процессы </a:t>
            </a:r>
            <a:r>
              <a:rPr lang="ru-RU" altLang="ru-RU" sz="1800" b="0" i="1" dirty="0" smtClean="0">
                <a:solidFill>
                  <a:schemeClr val="bg1"/>
                </a:solidFill>
                <a:latin typeface="+mn-lt"/>
                <a:cs typeface="Times New Roman" panose="02020603050405020304" pitchFamily="18" charset="0"/>
              </a:rPr>
              <a:t> в </a:t>
            </a:r>
            <a:r>
              <a:rPr lang="ru-RU" altLang="ru-RU" sz="1800" b="0" i="1" dirty="0">
                <a:solidFill>
                  <a:schemeClr val="bg1"/>
                </a:solidFill>
                <a:latin typeface="+mn-lt"/>
                <a:cs typeface="Times New Roman" panose="02020603050405020304" pitchFamily="18" charset="0"/>
              </a:rPr>
              <a:t>организме</a:t>
            </a:r>
            <a:endParaRPr lang="ru-RU" altLang="ru-RU" sz="1800" b="0" i="1" dirty="0">
              <a:solidFill>
                <a:schemeClr val="bg1"/>
              </a:solidFill>
              <a:latin typeface="+mn-lt"/>
            </a:endParaRPr>
          </a:p>
        </p:txBody>
      </p:sp>
      <p:pic>
        <p:nvPicPr>
          <p:cNvPr id="92164"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5175" y="3014663"/>
            <a:ext cx="3576638"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5925" y="0"/>
            <a:ext cx="357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Рисунок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996738" y="6567488"/>
            <a:ext cx="1952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67" name="Object 9"/>
          <p:cNvGraphicFramePr>
            <a:graphicFrameLocks noChangeAspect="1"/>
          </p:cNvGraphicFramePr>
          <p:nvPr/>
        </p:nvGraphicFramePr>
        <p:xfrm>
          <a:off x="8385175" y="46038"/>
          <a:ext cx="3576638" cy="2882900"/>
        </p:xfrm>
        <a:graphic>
          <a:graphicData uri="http://schemas.openxmlformats.org/presentationml/2006/ole">
            <mc:AlternateContent xmlns:mc="http://schemas.openxmlformats.org/markup-compatibility/2006">
              <mc:Choice xmlns:v="urn:schemas-microsoft-com:vml" Requires="v">
                <p:oleObj spid="_x0000_s93020" name="Image" r:id="rId9" imgW="6082540" imgH="4025397" progId="Photoshop.Image.9">
                  <p:embed/>
                </p:oleObj>
              </mc:Choice>
              <mc:Fallback>
                <p:oleObj name="Image" r:id="rId9" imgW="6082540" imgH="4025397" progId="Photoshop.Image.9">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5175" y="46038"/>
                        <a:ext cx="3576638"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barn(outHorizontal)">
                                      <p:cBhvr>
                                        <p:cTn id="7" dur="1250"/>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757238" y="23370"/>
            <a:ext cx="10515600" cy="935037"/>
          </a:xfrm>
          <a:solidFill>
            <a:schemeClr val="accent4">
              <a:lumMod val="20000"/>
              <a:lumOff val="80000"/>
            </a:schemeClr>
          </a:solidFill>
          <a:ln w="38100">
            <a:solidFill>
              <a:schemeClr val="accent6">
                <a:lumMod val="75000"/>
              </a:schemeClr>
            </a:solidFill>
          </a:ln>
        </p:spPr>
        <p:txBody>
          <a:bodyPr/>
          <a:lstStyle/>
          <a:p>
            <a:pPr algn="ctr">
              <a:defRPr/>
            </a:pPr>
            <a:r>
              <a:rPr lang="ru-RU" altLang="ru-RU" sz="3600" b="1" dirty="0" smtClean="0">
                <a:solidFill>
                  <a:srgbClr val="990033"/>
                </a:solidFill>
              </a:rPr>
              <a:t>Вода в организме и для организма        </a:t>
            </a:r>
            <a:br>
              <a:rPr lang="ru-RU" altLang="ru-RU" sz="3600" b="1" dirty="0" smtClean="0">
                <a:solidFill>
                  <a:srgbClr val="990033"/>
                </a:solidFill>
              </a:rPr>
            </a:br>
            <a:r>
              <a:rPr lang="ru-RU" altLang="ru-RU" sz="3600" b="1" dirty="0" smtClean="0">
                <a:solidFill>
                  <a:srgbClr val="990033"/>
                </a:solidFill>
              </a:rPr>
              <a:t>                              человека</a:t>
            </a:r>
            <a:r>
              <a:rPr lang="en-US" altLang="ru-RU" sz="3600" b="1" dirty="0" smtClean="0">
                <a:solidFill>
                  <a:srgbClr val="990033"/>
                </a:solidFill>
              </a:rPr>
              <a:t>…</a:t>
            </a:r>
            <a:endParaRPr lang="ru-RU" altLang="ru-RU" sz="3600" b="1" dirty="0" smtClean="0">
              <a:solidFill>
                <a:srgbClr val="990033"/>
              </a:solidFill>
            </a:endParaRPr>
          </a:p>
        </p:txBody>
      </p:sp>
      <p:sp>
        <p:nvSpPr>
          <p:cNvPr id="80899" name="Объект 2"/>
          <p:cNvSpPr>
            <a:spLocks noGrp="1"/>
          </p:cNvSpPr>
          <p:nvPr>
            <p:ph idx="1"/>
          </p:nvPr>
        </p:nvSpPr>
        <p:spPr>
          <a:xfrm>
            <a:off x="757238" y="1196975"/>
            <a:ext cx="10515600" cy="5661025"/>
          </a:xfrm>
          <a:solidFill>
            <a:schemeClr val="accent6">
              <a:lumMod val="20000"/>
              <a:lumOff val="80000"/>
            </a:schemeClr>
          </a:solidFill>
          <a:ln w="19050">
            <a:solidFill>
              <a:schemeClr val="accent4">
                <a:lumMod val="75000"/>
              </a:schemeClr>
            </a:solidFill>
          </a:ln>
        </p:spPr>
        <p:txBody>
          <a:bodyPr/>
          <a:lstStyle/>
          <a:p>
            <a:pPr>
              <a:defRPr/>
            </a:pPr>
            <a:r>
              <a:rPr lang="ru-RU" altLang="ru-RU" sz="2000" dirty="0" smtClean="0"/>
              <a:t>Фотосинтез </a:t>
            </a:r>
            <a:r>
              <a:rPr lang="ru-RU" altLang="ru-RU" sz="2000" dirty="0" smtClean="0">
                <a:solidFill>
                  <a:srgbClr val="FF0000"/>
                </a:solidFill>
              </a:rPr>
              <a:t>*</a:t>
            </a:r>
            <a:r>
              <a:rPr lang="en-US" altLang="ru-RU" sz="2000" dirty="0" smtClean="0"/>
              <a:t>, </a:t>
            </a:r>
            <a:r>
              <a:rPr lang="ru-RU" altLang="ru-RU" sz="2000" dirty="0" smtClean="0"/>
              <a:t>протекающий с участием воды</a:t>
            </a:r>
            <a:r>
              <a:rPr lang="en-US" altLang="ru-RU" sz="2000" dirty="0" smtClean="0"/>
              <a:t>,</a:t>
            </a:r>
            <a:r>
              <a:rPr lang="ru-RU" altLang="ru-RU" sz="2000" dirty="0" smtClean="0"/>
              <a:t> обеспечивает аэробную форму жизни на Земле</a:t>
            </a:r>
            <a:r>
              <a:rPr lang="en-US" altLang="ru-RU" sz="2000" dirty="0" smtClean="0"/>
              <a:t>, </a:t>
            </a:r>
            <a:r>
              <a:rPr lang="ru-RU" altLang="ru-RU" sz="2000" dirty="0" smtClean="0"/>
              <a:t>а также создает при этом изобилие углеводных продуктов (см след</a:t>
            </a:r>
            <a:r>
              <a:rPr lang="en-US" altLang="ru-RU" sz="2000" dirty="0" smtClean="0"/>
              <a:t>.</a:t>
            </a:r>
            <a:r>
              <a:rPr lang="ru-RU" altLang="ru-RU" sz="2000" dirty="0" smtClean="0"/>
              <a:t> слайд)</a:t>
            </a:r>
          </a:p>
          <a:p>
            <a:pPr>
              <a:defRPr/>
            </a:pPr>
            <a:r>
              <a:rPr lang="ru-RU" altLang="ru-RU" sz="2000" dirty="0" smtClean="0"/>
              <a:t>Жидкая вода практически не сжимается</a:t>
            </a:r>
            <a:r>
              <a:rPr lang="en-US" altLang="ru-RU" sz="2000" dirty="0" smtClean="0"/>
              <a:t>, </a:t>
            </a:r>
            <a:r>
              <a:rPr lang="ru-RU" altLang="ru-RU" sz="2000" dirty="0" smtClean="0"/>
              <a:t>что обеспечивает постоянную структуру клеток</a:t>
            </a:r>
            <a:r>
              <a:rPr lang="en-US" altLang="ru-RU" sz="2000" dirty="0" smtClean="0"/>
              <a:t>,</a:t>
            </a:r>
            <a:r>
              <a:rPr lang="ru-RU" altLang="ru-RU" sz="2000" dirty="0" smtClean="0"/>
              <a:t> тканей и органов</a:t>
            </a:r>
            <a:r>
              <a:rPr lang="en-US" altLang="ru-RU" sz="2000" dirty="0" smtClean="0"/>
              <a:t>; </a:t>
            </a:r>
            <a:r>
              <a:rPr lang="ru-RU" altLang="ru-RU" sz="2000" dirty="0" smtClean="0"/>
              <a:t>оптимальное внутриклеточное давление </a:t>
            </a:r>
          </a:p>
          <a:p>
            <a:pPr>
              <a:defRPr/>
            </a:pPr>
            <a:r>
              <a:rPr lang="ru-RU" altLang="ru-RU" sz="2000" dirty="0" smtClean="0"/>
              <a:t>Обеспечивает доставку необходимых питательных веществ ко всем органам</a:t>
            </a:r>
            <a:r>
              <a:rPr lang="en-US" altLang="ru-RU" sz="2000" dirty="0" smtClean="0"/>
              <a:t>, </a:t>
            </a:r>
            <a:r>
              <a:rPr lang="ru-RU" altLang="ru-RU" sz="2000" dirty="0" smtClean="0"/>
              <a:t>тканям и клеткам тела</a:t>
            </a:r>
            <a:endParaRPr lang="en-US" altLang="ru-RU" sz="2000" dirty="0" smtClean="0"/>
          </a:p>
          <a:p>
            <a:pPr>
              <a:defRPr/>
            </a:pPr>
            <a:r>
              <a:rPr lang="ru-RU" altLang="ru-RU" sz="2000" dirty="0" smtClean="0"/>
              <a:t>Растворяет многие вещества</a:t>
            </a:r>
            <a:r>
              <a:rPr lang="en-US" altLang="ru-RU" sz="2000" dirty="0" smtClean="0"/>
              <a:t>;</a:t>
            </a:r>
            <a:r>
              <a:rPr lang="ru-RU" altLang="ru-RU" sz="2000" dirty="0" smtClean="0"/>
              <a:t> расщепляет сложные вещества</a:t>
            </a:r>
            <a:r>
              <a:rPr lang="en-US" altLang="ru-RU" sz="2000" dirty="0" smtClean="0"/>
              <a:t>, </a:t>
            </a:r>
            <a:r>
              <a:rPr lang="ru-RU" altLang="ru-RU" sz="2000" dirty="0" smtClean="0"/>
              <a:t>поступающие с пищей</a:t>
            </a:r>
            <a:r>
              <a:rPr lang="en-US" altLang="ru-RU" sz="2000" dirty="0" smtClean="0"/>
              <a:t>,</a:t>
            </a:r>
            <a:r>
              <a:rPr lang="ru-RU" altLang="ru-RU" sz="2000" dirty="0" smtClean="0"/>
              <a:t> и </a:t>
            </a:r>
            <a:r>
              <a:rPr lang="ru-RU" altLang="ru-RU" sz="2000" dirty="0" err="1" smtClean="0"/>
              <a:t>др</a:t>
            </a:r>
            <a:r>
              <a:rPr lang="en-US" altLang="ru-RU" sz="2000" dirty="0" smtClean="0"/>
              <a:t>. </a:t>
            </a:r>
            <a:r>
              <a:rPr lang="ru-RU" altLang="ru-RU" sz="2000" dirty="0" smtClean="0"/>
              <a:t>(участвует в обмене веществ и</a:t>
            </a:r>
            <a:r>
              <a:rPr lang="en-US" altLang="ru-RU" sz="2000" dirty="0" smtClean="0"/>
              <a:t> </a:t>
            </a:r>
            <a:r>
              <a:rPr lang="ru-RU" altLang="ru-RU" sz="2000" dirty="0" smtClean="0"/>
              <a:t>сама является той средой</a:t>
            </a:r>
            <a:r>
              <a:rPr lang="en-US" altLang="ru-RU" sz="2000" dirty="0" smtClean="0"/>
              <a:t>, </a:t>
            </a:r>
            <a:r>
              <a:rPr lang="ru-RU" altLang="ru-RU" sz="2000" dirty="0" smtClean="0"/>
              <a:t>в которой протекает множество биохимических процессов)</a:t>
            </a:r>
            <a:endParaRPr lang="en-US" altLang="ru-RU" sz="2000" dirty="0" smtClean="0"/>
          </a:p>
          <a:p>
            <a:pPr>
              <a:defRPr/>
            </a:pPr>
            <a:r>
              <a:rPr lang="ru-RU" altLang="ru-RU" sz="2000" dirty="0" smtClean="0"/>
              <a:t>Способствует снабжению организма энергией через усвоение питательных веществ</a:t>
            </a:r>
            <a:r>
              <a:rPr lang="en-US" altLang="ru-RU" sz="2000" dirty="0" smtClean="0"/>
              <a:t>; </a:t>
            </a:r>
            <a:r>
              <a:rPr lang="ru-RU" altLang="ru-RU" sz="2000" dirty="0" smtClean="0"/>
              <a:t>структурированная вода способствует дополнительному энергообеспечению организма</a:t>
            </a:r>
          </a:p>
          <a:p>
            <a:pPr>
              <a:defRPr/>
            </a:pPr>
            <a:r>
              <a:rPr lang="ru-RU" altLang="ru-RU" sz="2000" dirty="0" smtClean="0"/>
              <a:t>Выводит из организма продукты жизнедеятельности</a:t>
            </a:r>
            <a:r>
              <a:rPr lang="en-US" altLang="ru-RU" sz="2000" dirty="0" smtClean="0"/>
              <a:t>,</a:t>
            </a:r>
            <a:r>
              <a:rPr lang="ru-RU" altLang="ru-RU" sz="2000" dirty="0" smtClean="0"/>
              <a:t> а</a:t>
            </a:r>
            <a:r>
              <a:rPr lang="en-US" altLang="ru-RU" sz="2000" dirty="0" smtClean="0"/>
              <a:t> </a:t>
            </a:r>
            <a:r>
              <a:rPr lang="ru-RU" altLang="ru-RU" sz="2000" dirty="0" smtClean="0"/>
              <a:t>также</a:t>
            </a:r>
            <a:r>
              <a:rPr lang="en-US" altLang="ru-RU" sz="2000" dirty="0" smtClean="0"/>
              <a:t> </a:t>
            </a:r>
            <a:r>
              <a:rPr lang="ru-RU" altLang="ru-RU" sz="2000" dirty="0" smtClean="0"/>
              <a:t>токсины</a:t>
            </a:r>
            <a:r>
              <a:rPr lang="en-US" altLang="ru-RU" sz="2000" dirty="0" smtClean="0"/>
              <a:t>, </a:t>
            </a:r>
            <a:r>
              <a:rPr lang="ru-RU" altLang="ru-RU" sz="2000" dirty="0" smtClean="0"/>
              <a:t>излишки солей и </a:t>
            </a:r>
            <a:r>
              <a:rPr lang="ru-RU" altLang="ru-RU" sz="2000" dirty="0" err="1" smtClean="0"/>
              <a:t>др</a:t>
            </a:r>
            <a:r>
              <a:rPr lang="en-US" altLang="ru-RU" sz="2000" dirty="0" smtClean="0"/>
              <a:t>.</a:t>
            </a:r>
            <a:endParaRPr lang="ru-RU" altLang="ru-RU" sz="2000" dirty="0" smtClean="0"/>
          </a:p>
          <a:p>
            <a:pPr>
              <a:defRPr/>
            </a:pPr>
            <a:r>
              <a:rPr lang="ru-RU" altLang="ru-RU" sz="2000" dirty="0" smtClean="0"/>
              <a:t>Разжижает кровь</a:t>
            </a:r>
          </a:p>
          <a:p>
            <a:pPr>
              <a:defRPr/>
            </a:pPr>
            <a:r>
              <a:rPr lang="ru-RU" altLang="ru-RU" sz="2000" dirty="0" smtClean="0"/>
              <a:t>Регулирует температуру тела</a:t>
            </a:r>
          </a:p>
          <a:p>
            <a:pPr>
              <a:defRPr/>
            </a:pPr>
            <a:r>
              <a:rPr lang="ru-RU" altLang="ru-RU" sz="2000" dirty="0" smtClean="0"/>
              <a:t>Помогает содержать тело в чистоте</a:t>
            </a:r>
            <a:endParaRPr lang="en-US" altLang="ru-RU" sz="2000" dirty="0" smtClean="0"/>
          </a:p>
          <a:p>
            <a:pPr>
              <a:defRPr/>
            </a:pPr>
            <a:r>
              <a:rPr lang="ru-RU" altLang="ru-RU" sz="2000" dirty="0" smtClean="0"/>
              <a:t>Снимает излишнее напряжение и усталость человека</a:t>
            </a:r>
          </a:p>
        </p:txBody>
      </p:sp>
      <p:pic>
        <p:nvPicPr>
          <p:cNvPr id="93188" name="Рисунок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2913" y="0"/>
            <a:ext cx="31908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wheel(1)">
                                      <p:cBhvr>
                                        <p:cTn id="7" dur="15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Заголовок 1"/>
          <p:cNvSpPr>
            <a:spLocks noGrp="1"/>
          </p:cNvSpPr>
          <p:nvPr>
            <p:ph type="title"/>
          </p:nvPr>
        </p:nvSpPr>
        <p:spPr>
          <a:xfrm>
            <a:off x="838200" y="365125"/>
            <a:ext cx="10515600" cy="1139825"/>
          </a:xfrm>
          <a:solidFill>
            <a:schemeClr val="accent6">
              <a:lumMod val="20000"/>
              <a:lumOff val="80000"/>
            </a:schemeClr>
          </a:solidFill>
          <a:ln w="38100">
            <a:solidFill>
              <a:schemeClr val="accent6">
                <a:lumMod val="75000"/>
              </a:schemeClr>
            </a:solidFill>
          </a:ln>
        </p:spPr>
        <p:txBody>
          <a:bodyPr/>
          <a:lstStyle/>
          <a:p>
            <a:pPr algn="ctr" eaLnBrk="1" hangingPunct="1">
              <a:defRPr/>
            </a:pPr>
            <a:r>
              <a:rPr lang="ru-RU" altLang="ru-RU" dirty="0" smtClean="0">
                <a:solidFill>
                  <a:srgbClr val="FF0000"/>
                </a:solidFill>
              </a:rPr>
              <a:t>*</a:t>
            </a:r>
            <a:r>
              <a:rPr lang="ru-RU" altLang="ru-RU" dirty="0" smtClean="0"/>
              <a:t>Фотосинтез обеспечивает аэробную форму жизни на Земле</a:t>
            </a:r>
          </a:p>
        </p:txBody>
      </p:sp>
      <p:pic>
        <p:nvPicPr>
          <p:cNvPr id="94211"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8" y="1576388"/>
            <a:ext cx="9553575" cy="5259387"/>
          </a:xfrm>
        </p:spPr>
      </p:pic>
      <p:pic>
        <p:nvPicPr>
          <p:cNvPr id="94212" name="Рисунок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3713" y="0"/>
            <a:ext cx="2682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box(in)">
                                      <p:cBhvr>
                                        <p:cTn id="7" dur="125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Заголовок 1"/>
          <p:cNvSpPr>
            <a:spLocks noGrp="1"/>
          </p:cNvSpPr>
          <p:nvPr>
            <p:ph type="title"/>
          </p:nvPr>
        </p:nvSpPr>
        <p:spPr>
          <a:xfrm>
            <a:off x="1958975" y="274638"/>
            <a:ext cx="7396163" cy="1143000"/>
          </a:xfrm>
          <a:solidFill>
            <a:schemeClr val="accent1">
              <a:lumMod val="20000"/>
              <a:lumOff val="80000"/>
            </a:schemeClr>
          </a:solidFill>
          <a:ln>
            <a:solidFill>
              <a:schemeClr val="accent5">
                <a:lumMod val="20000"/>
                <a:lumOff val="80000"/>
              </a:schemeClr>
            </a:solidFill>
          </a:ln>
        </p:spPr>
        <p:txBody>
          <a:bodyPr/>
          <a:lstStyle/>
          <a:p>
            <a:pPr>
              <a:defRPr/>
            </a:pPr>
            <a:r>
              <a:rPr lang="ru-RU" altLang="ru-RU" dirty="0" smtClean="0"/>
              <a:t>   </a:t>
            </a:r>
            <a:r>
              <a:rPr lang="ru-RU" altLang="ru-RU" b="1" dirty="0" smtClean="0">
                <a:solidFill>
                  <a:schemeClr val="accent5"/>
                </a:solidFill>
              </a:rPr>
              <a:t>Обыкновенный глоток воды</a:t>
            </a:r>
          </a:p>
        </p:txBody>
      </p:sp>
      <p:sp>
        <p:nvSpPr>
          <p:cNvPr id="95235" name="TextBox 3"/>
          <p:cNvSpPr txBox="1">
            <a:spLocks noChangeArrowheads="1"/>
          </p:cNvSpPr>
          <p:nvPr/>
        </p:nvSpPr>
        <p:spPr bwMode="auto">
          <a:xfrm>
            <a:off x="776288" y="1763713"/>
            <a:ext cx="11415712" cy="4664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000" dirty="0"/>
              <a:t>В полную меру оценить обыкновенный глоток воды может только тот</a:t>
            </a:r>
            <a:r>
              <a:rPr lang="en-US" altLang="ru-RU" sz="2000" dirty="0"/>
              <a:t>,</a:t>
            </a:r>
            <a:r>
              <a:rPr lang="ru-RU" altLang="ru-RU" sz="2000" dirty="0"/>
              <a:t> кто сам испытал острую жажду</a:t>
            </a:r>
            <a:r>
              <a:rPr lang="en-US" altLang="ru-RU" sz="2000" dirty="0"/>
              <a:t>. </a:t>
            </a:r>
            <a:r>
              <a:rPr lang="ru-RU" altLang="ru-RU" sz="2000" dirty="0"/>
              <a:t>Трудно описать эти страдания</a:t>
            </a:r>
            <a:r>
              <a:rPr lang="en-US" altLang="ru-RU" sz="2000" dirty="0"/>
              <a:t>. </a:t>
            </a:r>
            <a:r>
              <a:rPr lang="ru-RU" altLang="ru-RU" sz="2000" dirty="0"/>
              <a:t>Для такого человека источник равноценен бесценному сокровищу</a:t>
            </a:r>
            <a:r>
              <a:rPr lang="en-US" altLang="ru-RU" sz="2000" dirty="0"/>
              <a:t>,</a:t>
            </a:r>
            <a:r>
              <a:rPr lang="ru-RU" altLang="ru-RU" sz="2000" dirty="0"/>
              <a:t> чудодейственному лекарству</a:t>
            </a:r>
            <a:r>
              <a:rPr lang="en-US" altLang="ru-RU" sz="2000" dirty="0"/>
              <a:t>, </a:t>
            </a:r>
            <a:r>
              <a:rPr lang="ru-RU" altLang="ru-RU" sz="2000" dirty="0"/>
              <a:t>самой жизни</a:t>
            </a:r>
            <a:r>
              <a:rPr lang="en-US" altLang="ru-RU" sz="2000" dirty="0"/>
              <a:t>. </a:t>
            </a:r>
            <a:r>
              <a:rPr lang="ru-RU" altLang="ru-RU" sz="2000" dirty="0"/>
              <a:t>Неделями человек может обходиться без еды</a:t>
            </a:r>
            <a:r>
              <a:rPr lang="en-US" altLang="ru-RU" sz="2000" dirty="0"/>
              <a:t>, </a:t>
            </a:r>
            <a:r>
              <a:rPr lang="ru-RU" altLang="ru-RU" sz="2000" dirty="0"/>
              <a:t>а без воды не более 3-х дней</a:t>
            </a:r>
            <a:r>
              <a:rPr lang="en-US" altLang="ru-RU" sz="2000" dirty="0"/>
              <a:t>. </a:t>
            </a:r>
            <a:r>
              <a:rPr lang="ru-RU" altLang="ru-RU" sz="2000" dirty="0"/>
              <a:t>Потери организмом 20% влаги приводит к смерти</a:t>
            </a:r>
            <a:r>
              <a:rPr lang="en-US" altLang="ru-RU" sz="2000" dirty="0"/>
              <a:t>; 2- 5 </a:t>
            </a:r>
            <a:r>
              <a:rPr lang="ru-RU" altLang="ru-RU" sz="2000" dirty="0"/>
              <a:t>л только питьевой воды необходимо каждому из нас в сутки</a:t>
            </a:r>
            <a:r>
              <a:rPr lang="en-US" altLang="ru-RU" sz="2000" dirty="0"/>
              <a:t>, </a:t>
            </a:r>
            <a:r>
              <a:rPr lang="ru-RU" altLang="ru-RU" sz="2000" dirty="0"/>
              <a:t>а в год взрослый человек на все свои нужды расходует более 200 т воды</a:t>
            </a:r>
            <a:r>
              <a:rPr lang="en-US" altLang="ru-RU" sz="2000" dirty="0"/>
              <a:t>. </a:t>
            </a:r>
          </a:p>
          <a:p>
            <a:pPr>
              <a:lnSpc>
                <a:spcPct val="100000"/>
              </a:lnSpc>
              <a:spcBef>
                <a:spcPct val="0"/>
              </a:spcBef>
              <a:buFontTx/>
              <a:buNone/>
            </a:pPr>
            <a:r>
              <a:rPr lang="ru-RU" altLang="ru-RU" sz="2000" dirty="0"/>
              <a:t>Вода в биологическом смысле</a:t>
            </a:r>
            <a:r>
              <a:rPr lang="en-US" altLang="ru-RU" sz="2000" dirty="0"/>
              <a:t>, </a:t>
            </a:r>
            <a:r>
              <a:rPr lang="ru-RU" altLang="ru-RU" sz="2000" dirty="0"/>
              <a:t>пожалуй</a:t>
            </a:r>
            <a:r>
              <a:rPr lang="en-US" altLang="ru-RU" sz="2000" dirty="0"/>
              <a:t>,</a:t>
            </a:r>
            <a:r>
              <a:rPr lang="ru-RU" altLang="ru-RU" sz="2000" dirty="0"/>
              <a:t> самое важное вещество в окружающем мире</a:t>
            </a:r>
            <a:r>
              <a:rPr lang="en-US" altLang="ru-RU" sz="2000" dirty="0"/>
              <a:t>: </a:t>
            </a:r>
            <a:r>
              <a:rPr lang="ru-RU" altLang="ru-RU" sz="2000" dirty="0"/>
              <a:t>без воздуха жизнь возможна</a:t>
            </a:r>
            <a:r>
              <a:rPr lang="en-US" altLang="ru-RU" sz="2000" dirty="0"/>
              <a:t>,</a:t>
            </a:r>
            <a:r>
              <a:rPr lang="ru-RU" altLang="ru-RU" sz="2000" dirty="0"/>
              <a:t> например</a:t>
            </a:r>
            <a:r>
              <a:rPr lang="en-US" altLang="ru-RU" sz="2000" dirty="0"/>
              <a:t>, </a:t>
            </a:r>
            <a:r>
              <a:rPr lang="ru-RU" altLang="ru-RU" sz="2000" dirty="0"/>
              <a:t>для некоторых микробов (анаэробов)</a:t>
            </a:r>
            <a:r>
              <a:rPr lang="en-US" altLang="ru-RU" sz="2000" dirty="0"/>
              <a:t>, </a:t>
            </a:r>
            <a:r>
              <a:rPr lang="ru-RU" altLang="ru-RU" sz="2000" dirty="0"/>
              <a:t>а без воды не может существовать ничто живое</a:t>
            </a:r>
            <a:r>
              <a:rPr lang="en-US" altLang="ru-RU" sz="2000" dirty="0"/>
              <a:t>.</a:t>
            </a:r>
            <a:r>
              <a:rPr lang="ru-RU" altLang="ru-RU" sz="2000" dirty="0"/>
              <a:t> Очень емко и точно сказал о воде замечательный французский </a:t>
            </a:r>
            <a:r>
              <a:rPr lang="ru-RU" altLang="ru-RU" sz="2000" dirty="0">
                <a:solidFill>
                  <a:srgbClr val="C00000"/>
                </a:solidFill>
              </a:rPr>
              <a:t>писатель </a:t>
            </a:r>
            <a:r>
              <a:rPr lang="ru-RU" altLang="ru-RU" sz="2000" dirty="0" err="1">
                <a:solidFill>
                  <a:srgbClr val="C00000"/>
                </a:solidFill>
              </a:rPr>
              <a:t>Сент</a:t>
            </a:r>
            <a:r>
              <a:rPr lang="ru-RU" altLang="ru-RU" sz="2000" dirty="0">
                <a:solidFill>
                  <a:srgbClr val="C00000"/>
                </a:solidFill>
              </a:rPr>
              <a:t>- Экзюпери</a:t>
            </a:r>
            <a:r>
              <a:rPr lang="en-US" altLang="ru-RU" sz="2000" dirty="0">
                <a:solidFill>
                  <a:srgbClr val="C00000"/>
                </a:solidFill>
              </a:rPr>
              <a:t>: </a:t>
            </a:r>
            <a:r>
              <a:rPr lang="ru-RU" altLang="ru-RU" sz="2000" dirty="0">
                <a:solidFill>
                  <a:srgbClr val="C00000"/>
                </a:solidFill>
              </a:rPr>
              <a:t>«Ты сама жизнь</a:t>
            </a:r>
            <a:r>
              <a:rPr lang="en-US" altLang="ru-RU" sz="2000" dirty="0">
                <a:solidFill>
                  <a:srgbClr val="C00000"/>
                </a:solidFill>
              </a:rPr>
              <a:t>… . </a:t>
            </a:r>
            <a:r>
              <a:rPr lang="ru-RU" altLang="ru-RU" sz="2000" dirty="0">
                <a:solidFill>
                  <a:srgbClr val="C00000"/>
                </a:solidFill>
              </a:rPr>
              <a:t>Ты самое большое богатство в мире»</a:t>
            </a:r>
          </a:p>
          <a:p>
            <a:pPr>
              <a:lnSpc>
                <a:spcPct val="100000"/>
              </a:lnSpc>
              <a:spcBef>
                <a:spcPct val="0"/>
              </a:spcBef>
              <a:buFontTx/>
              <a:buNone/>
            </a:pPr>
            <a:r>
              <a:rPr lang="ru-RU" altLang="ru-RU" sz="2000" dirty="0"/>
              <a:t>Вода удивительный целитель</a:t>
            </a:r>
            <a:r>
              <a:rPr lang="en-US" altLang="ru-RU" sz="2000" dirty="0"/>
              <a:t>. </a:t>
            </a:r>
            <a:r>
              <a:rPr lang="ru-RU" altLang="ru-RU" sz="2000" dirty="0"/>
              <a:t>Вспомните как снимает усталость купание в реке</a:t>
            </a:r>
            <a:r>
              <a:rPr lang="en-US" altLang="ru-RU" sz="2000" dirty="0"/>
              <a:t>, </a:t>
            </a:r>
            <a:r>
              <a:rPr lang="ru-RU" altLang="ru-RU" sz="2000" dirty="0"/>
              <a:t>озере или море и какой живительной силой обладает обыкновенный глоток ключевой воды</a:t>
            </a:r>
            <a:r>
              <a:rPr lang="en-US" altLang="ru-RU" sz="2000" dirty="0"/>
              <a:t>.</a:t>
            </a:r>
            <a:endParaRPr lang="ru-RU" altLang="ru-RU" sz="2000" dirty="0"/>
          </a:p>
          <a:p>
            <a:pPr>
              <a:lnSpc>
                <a:spcPct val="100000"/>
              </a:lnSpc>
              <a:spcBef>
                <a:spcPct val="0"/>
              </a:spcBef>
              <a:buFontTx/>
              <a:buNone/>
            </a:pPr>
            <a:endParaRPr lang="ru-RU" altLang="ru-RU" sz="2000" dirty="0"/>
          </a:p>
        </p:txBody>
      </p:sp>
      <p:pic>
        <p:nvPicPr>
          <p:cNvPr id="95236" name="Рисунок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58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Рисунок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5138" y="-11113"/>
            <a:ext cx="2438400" cy="162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07525" y="5203825"/>
            <a:ext cx="248126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Рисунок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2200" y="5500688"/>
            <a:ext cx="2030413"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Объект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600" y="5534025"/>
            <a:ext cx="19939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Рисунок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84938" y="5534025"/>
            <a:ext cx="22161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Рисунок 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88788" y="0"/>
            <a:ext cx="274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Рисунок 1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p:cTn id="7" dur="1250" fill="hold"/>
                                        <p:tgtEl>
                                          <p:spTgt spid="82946"/>
                                        </p:tgtEl>
                                        <p:attrNameLst>
                                          <p:attrName>ppt_w</p:attrName>
                                        </p:attrNameLst>
                                      </p:cBhvr>
                                      <p:tavLst>
                                        <p:tav tm="0">
                                          <p:val>
                                            <p:fltVal val="0"/>
                                          </p:val>
                                        </p:tav>
                                        <p:tav tm="100000">
                                          <p:val>
                                            <p:strVal val="#ppt_w"/>
                                          </p:val>
                                        </p:tav>
                                      </p:tavLst>
                                    </p:anim>
                                    <p:anim calcmode="lin" valueType="num">
                                      <p:cBhvr>
                                        <p:cTn id="8" dur="1250" fill="hold"/>
                                        <p:tgtEl>
                                          <p:spTgt spid="82946"/>
                                        </p:tgtEl>
                                        <p:attrNameLst>
                                          <p:attrName>ppt_h</p:attrName>
                                        </p:attrNameLst>
                                      </p:cBhvr>
                                      <p:tavLst>
                                        <p:tav tm="0">
                                          <p:val>
                                            <p:fltVal val="0"/>
                                          </p:val>
                                        </p:tav>
                                        <p:tav tm="100000">
                                          <p:val>
                                            <p:strVal val="#ppt_h"/>
                                          </p:val>
                                        </p:tav>
                                      </p:tavLst>
                                    </p:anim>
                                    <p:anim calcmode="lin" valueType="num">
                                      <p:cBhvr>
                                        <p:cTn id="9" dur="1250" fill="hold"/>
                                        <p:tgtEl>
                                          <p:spTgt spid="82946"/>
                                        </p:tgtEl>
                                        <p:attrNameLst>
                                          <p:attrName>style.rotation</p:attrName>
                                        </p:attrNameLst>
                                      </p:cBhvr>
                                      <p:tavLst>
                                        <p:tav tm="0">
                                          <p:val>
                                            <p:fltVal val="90"/>
                                          </p:val>
                                        </p:tav>
                                        <p:tav tm="100000">
                                          <p:val>
                                            <p:fltVal val="0"/>
                                          </p:val>
                                        </p:tav>
                                      </p:tavLst>
                                    </p:anim>
                                    <p:animEffect transition="in" filter="fade">
                                      <p:cBhvr>
                                        <p:cTn id="10" dur="125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Заголовок 1"/>
          <p:cNvSpPr>
            <a:spLocks noGrp="1"/>
          </p:cNvSpPr>
          <p:nvPr>
            <p:ph type="title"/>
          </p:nvPr>
        </p:nvSpPr>
        <p:spPr>
          <a:xfrm>
            <a:off x="1573213" y="274638"/>
            <a:ext cx="9694862" cy="1143000"/>
          </a:xfrm>
          <a:solidFill>
            <a:srgbClr val="FFCCCC"/>
          </a:solidFill>
          <a:ln w="28575">
            <a:solidFill>
              <a:srgbClr val="C00000"/>
            </a:solidFill>
            <a:miter lim="800000"/>
            <a:headEnd/>
            <a:tailEnd/>
          </a:ln>
        </p:spPr>
        <p:txBody>
          <a:bodyPr/>
          <a:lstStyle/>
          <a:p>
            <a:r>
              <a:rPr lang="ru-RU" altLang="ru-RU" sz="4000" b="1" dirty="0" smtClean="0"/>
              <a:t> Добывать воду из воздуха теперь реально !</a:t>
            </a:r>
          </a:p>
        </p:txBody>
      </p:sp>
      <p:sp>
        <p:nvSpPr>
          <p:cNvPr id="83972" name="Заголовок 1"/>
          <p:cNvSpPr>
            <a:spLocks noGrp="1"/>
          </p:cNvSpPr>
          <p:nvPr>
            <p:ph type="title"/>
          </p:nvPr>
        </p:nvSpPr>
        <p:spPr>
          <a:xfrm>
            <a:off x="860425" y="1643063"/>
            <a:ext cx="10480675" cy="4462462"/>
          </a:xfrm>
          <a:solidFill>
            <a:schemeClr val="accent4">
              <a:lumMod val="20000"/>
              <a:lumOff val="80000"/>
            </a:schemeClr>
          </a:solidFill>
        </p:spPr>
        <p:txBody>
          <a:bodyPr/>
          <a:lstStyle/>
          <a:p>
            <a:pPr>
              <a:defRPr/>
            </a:pPr>
            <a:r>
              <a:rPr lang="ru-RU" altLang="ru-RU" sz="3200" b="1" dirty="0" smtClean="0"/>
              <a:t>Оказавшись в пустыне</a:t>
            </a:r>
            <a:r>
              <a:rPr lang="en-US" altLang="ru-RU" sz="3200" b="1" dirty="0" smtClean="0"/>
              <a:t>, </a:t>
            </a:r>
            <a:r>
              <a:rPr lang="ru-RU" altLang="ru-RU" sz="3200" b="1" dirty="0" smtClean="0"/>
              <a:t>вы сможете теперь выпить стакан пресной воды</a:t>
            </a:r>
            <a:r>
              <a:rPr lang="en-US" altLang="ru-RU" sz="3200" b="1" dirty="0" smtClean="0"/>
              <a:t>. </a:t>
            </a:r>
            <a:r>
              <a:rPr lang="ru-RU" altLang="ru-RU" sz="3200" b="1" dirty="0" smtClean="0"/>
              <a:t>Что раньше казалось невозможным</a:t>
            </a:r>
            <a:r>
              <a:rPr lang="en-US" altLang="ru-RU" sz="3200" b="1" dirty="0" smtClean="0"/>
              <a:t>, </a:t>
            </a:r>
            <a:r>
              <a:rPr lang="ru-RU" altLang="ru-RU" sz="3200" b="1" dirty="0" smtClean="0"/>
              <a:t>сегодня уже реальность</a:t>
            </a:r>
            <a:r>
              <a:rPr lang="en-US" altLang="ru-RU" sz="3200" b="1" dirty="0" smtClean="0"/>
              <a:t>. </a:t>
            </a:r>
            <a:r>
              <a:rPr lang="ru-RU" altLang="ru-RU" sz="3200" b="1" dirty="0" smtClean="0"/>
              <a:t>Созданное </a:t>
            </a:r>
            <a:r>
              <a:rPr lang="ru-RU" altLang="ru-RU" sz="3200" b="1" dirty="0" err="1" smtClean="0"/>
              <a:t>Арье</a:t>
            </a:r>
            <a:r>
              <a:rPr lang="ru-RU" altLang="ru-RU" sz="3200" b="1" dirty="0" smtClean="0"/>
              <a:t> </a:t>
            </a:r>
            <a:r>
              <a:rPr lang="ru-RU" altLang="ru-RU" sz="3200" b="1" dirty="0" err="1" smtClean="0"/>
              <a:t>Кохави</a:t>
            </a:r>
            <a:r>
              <a:rPr lang="ru-RU" altLang="ru-RU" sz="3200" b="1" dirty="0" smtClean="0"/>
              <a:t> простое устройство может собирать влагу из воздуха и преобразовывать ее в питьевую</a:t>
            </a:r>
            <a:r>
              <a:rPr lang="en-US" altLang="ru-RU" sz="3200" b="1" dirty="0" smtClean="0"/>
              <a:t>. </a:t>
            </a:r>
            <a:r>
              <a:rPr lang="ru-RU" altLang="ru-RU" sz="3200" b="1" dirty="0" smtClean="0"/>
              <a:t>Использовать его можно и в чрезвычайных ситуациях</a:t>
            </a:r>
            <a:r>
              <a:rPr lang="en-US" altLang="ru-RU" sz="3200" b="1" dirty="0" smtClean="0"/>
              <a:t>, </a:t>
            </a:r>
            <a:r>
              <a:rPr lang="ru-RU" altLang="ru-RU" sz="3200" b="1" dirty="0" smtClean="0"/>
              <a:t>таких как наводнения или засухи</a:t>
            </a:r>
            <a:r>
              <a:rPr lang="en-US" altLang="ru-RU" sz="3200" b="1" dirty="0" smtClean="0"/>
              <a:t>. </a:t>
            </a:r>
            <a:r>
              <a:rPr lang="ru-RU" altLang="ru-RU" sz="3200" b="1" dirty="0" smtClean="0"/>
              <a:t>Это устройство является и умным очистителем загрязненной воды</a:t>
            </a:r>
            <a:r>
              <a:rPr lang="en-US" altLang="ru-RU" sz="3200" b="1" dirty="0" smtClean="0"/>
              <a:t>.</a:t>
            </a:r>
            <a:r>
              <a:rPr lang="ru-RU" altLang="ru-RU" sz="3200" b="1" dirty="0" smtClean="0"/>
              <a:t> </a:t>
            </a:r>
            <a:r>
              <a:rPr lang="en-US" altLang="ru-RU" sz="3200" b="1" dirty="0" smtClean="0"/>
              <a:t>10 </a:t>
            </a:r>
            <a:r>
              <a:rPr lang="ru-RU" altLang="ru-RU" sz="3200" b="1" dirty="0" smtClean="0"/>
              <a:t>тысяч таких приборов могут напоить до 25 миллионов человек</a:t>
            </a:r>
            <a:r>
              <a:rPr lang="en-US" altLang="ru-RU" sz="3200" b="1" dirty="0" smtClean="0"/>
              <a:t>.</a:t>
            </a:r>
            <a:endParaRPr lang="ru-RU" altLang="ru-RU" sz="3200" b="1" dirty="0" smtClean="0"/>
          </a:p>
        </p:txBody>
      </p:sp>
      <p:pic>
        <p:nvPicPr>
          <p:cNvPr id="96260" name="Рисунок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31750"/>
            <a:ext cx="123666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Рисунок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09413" y="0"/>
            <a:ext cx="34131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6258"/>
                                        </p:tgtEl>
                                        <p:attrNameLst>
                                          <p:attrName>style.visibility</p:attrName>
                                        </p:attrNameLst>
                                      </p:cBhvr>
                                      <p:to>
                                        <p:strVal val="visible"/>
                                      </p:to>
                                    </p:set>
                                    <p:anim calcmode="lin" valueType="num">
                                      <p:cBhvr>
                                        <p:cTn id="7" dur="1250" fill="hold"/>
                                        <p:tgtEl>
                                          <p:spTgt spid="96258"/>
                                        </p:tgtEl>
                                        <p:attrNameLst>
                                          <p:attrName>ppt_w</p:attrName>
                                        </p:attrNameLst>
                                      </p:cBhvr>
                                      <p:tavLst>
                                        <p:tav tm="0">
                                          <p:val>
                                            <p:fltVal val="0"/>
                                          </p:val>
                                        </p:tav>
                                        <p:tav tm="100000">
                                          <p:val>
                                            <p:strVal val="#ppt_w"/>
                                          </p:val>
                                        </p:tav>
                                      </p:tavLst>
                                    </p:anim>
                                    <p:anim calcmode="lin" valueType="num">
                                      <p:cBhvr>
                                        <p:cTn id="8" dur="1250" fill="hold"/>
                                        <p:tgtEl>
                                          <p:spTgt spid="96258"/>
                                        </p:tgtEl>
                                        <p:attrNameLst>
                                          <p:attrName>ppt_h</p:attrName>
                                        </p:attrNameLst>
                                      </p:cBhvr>
                                      <p:tavLst>
                                        <p:tav tm="0">
                                          <p:val>
                                            <p:fltVal val="0"/>
                                          </p:val>
                                        </p:tav>
                                        <p:tav tm="100000">
                                          <p:val>
                                            <p:strVal val="#ppt_h"/>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3972"/>
                                        </p:tgtEl>
                                        <p:attrNameLst>
                                          <p:attrName>style.visibility</p:attrName>
                                        </p:attrNameLst>
                                      </p:cBhvr>
                                      <p:to>
                                        <p:strVal val="visible"/>
                                      </p:to>
                                    </p:set>
                                    <p:animEffect transition="in" filter="barn(outVertical)">
                                      <p:cBhvr>
                                        <p:cTn id="11" dur="125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animBg="1"/>
      <p:bldP spid="8397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a:spcBef>
                <a:spcPts val="0"/>
              </a:spcBef>
              <a:defRPr/>
            </a:pPr>
            <a:r>
              <a:rPr lang="ru-RU" sz="2400" dirty="0" smtClean="0"/>
              <a:t>Суточная норма воды для взрослого </a:t>
            </a:r>
          </a:p>
          <a:p>
            <a:pPr marL="0" indent="0">
              <a:spcBef>
                <a:spcPts val="0"/>
              </a:spcBef>
              <a:buFont typeface="Arial" panose="020B0604020202020204" pitchFamily="34" charset="0"/>
              <a:buNone/>
              <a:defRPr/>
            </a:pPr>
            <a:r>
              <a:rPr lang="ru-RU" sz="2400" dirty="0" smtClean="0"/>
              <a:t>   человека составляет 30-40 г  на 1 кг</a:t>
            </a:r>
          </a:p>
          <a:p>
            <a:pPr marL="0" indent="0">
              <a:spcBef>
                <a:spcPts val="0"/>
              </a:spcBef>
              <a:buFont typeface="Arial" panose="020B0604020202020204" pitchFamily="34" charset="0"/>
              <a:buNone/>
              <a:defRPr/>
            </a:pPr>
            <a:r>
              <a:rPr lang="ru-RU" sz="2400" dirty="0"/>
              <a:t> </a:t>
            </a:r>
            <a:r>
              <a:rPr lang="ru-RU" sz="2400" dirty="0" smtClean="0"/>
              <a:t>  веса его тела</a:t>
            </a:r>
          </a:p>
          <a:p>
            <a:pPr>
              <a:spcBef>
                <a:spcPts val="0"/>
              </a:spcBef>
              <a:defRPr/>
            </a:pPr>
            <a:r>
              <a:rPr lang="ru-RU" sz="2400" dirty="0" smtClean="0"/>
              <a:t>За 60 лет жизни человек выпивает</a:t>
            </a:r>
          </a:p>
          <a:p>
            <a:pPr marL="0" indent="0">
              <a:spcBef>
                <a:spcPts val="0"/>
              </a:spcBef>
              <a:buFont typeface="Arial" panose="020B0604020202020204" pitchFamily="34" charset="0"/>
              <a:buNone/>
              <a:defRPr/>
            </a:pPr>
            <a:r>
              <a:rPr lang="ru-RU" sz="2400" dirty="0" smtClean="0"/>
              <a:t>   около 50 т воды (почти одну цистерну)</a:t>
            </a:r>
          </a:p>
          <a:p>
            <a:pPr marL="0" indent="0">
              <a:buFont typeface="Arial" panose="020B0604020202020204" pitchFamily="34" charset="0"/>
              <a:buNone/>
              <a:defRPr/>
            </a:pPr>
            <a:r>
              <a:rPr lang="ru-RU" sz="2400" dirty="0" smtClean="0"/>
              <a:t>             </a:t>
            </a:r>
            <a:endParaRPr lang="ru-RU" sz="2400" dirty="0"/>
          </a:p>
        </p:txBody>
      </p:sp>
      <p:pic>
        <p:nvPicPr>
          <p:cNvPr id="97283" name="Объект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451100"/>
            <a:ext cx="5715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36638" y="5715000"/>
            <a:ext cx="9542462" cy="457200"/>
          </a:xfrm>
          <a:prstGeom prst="rect">
            <a:avLst/>
          </a:prstGeom>
          <a:solidFill>
            <a:schemeClr val="accent2">
              <a:lumMod val="60000"/>
              <a:lumOff val="40000"/>
            </a:schemeClr>
          </a:solidFill>
        </p:spPr>
        <p:txBody>
          <a:bodyPr>
            <a:spAutoFit/>
          </a:bodyPr>
          <a:lstStyle/>
          <a:p>
            <a:pPr>
              <a:defRPr/>
            </a:pPr>
            <a:r>
              <a:rPr lang="ru-RU" sz="2400" dirty="0"/>
              <a:t>Если человек теряет хотя бы 20</a:t>
            </a:r>
            <a:r>
              <a:rPr lang="en-US" sz="2400" dirty="0"/>
              <a:t>% </a:t>
            </a:r>
            <a:r>
              <a:rPr lang="ru-RU" sz="2400" dirty="0"/>
              <a:t>воды</a:t>
            </a:r>
            <a:r>
              <a:rPr lang="en-US" sz="2400" dirty="0"/>
              <a:t>, </a:t>
            </a:r>
            <a:r>
              <a:rPr lang="ru-RU" sz="2400" dirty="0"/>
              <a:t>то наступает</a:t>
            </a:r>
            <a:r>
              <a:rPr lang="en-US" sz="2400" dirty="0"/>
              <a:t> </a:t>
            </a:r>
            <a:r>
              <a:rPr lang="ru-RU" sz="2400" dirty="0"/>
              <a:t>смерть</a:t>
            </a:r>
            <a:endParaRPr lang="en-US" sz="2400" dirty="0"/>
          </a:p>
        </p:txBody>
      </p:sp>
      <p:sp>
        <p:nvSpPr>
          <p:cNvPr id="6" name="Заголовок 1"/>
          <p:cNvSpPr>
            <a:spLocks noGrp="1"/>
          </p:cNvSpPr>
          <p:nvPr>
            <p:ph type="title"/>
          </p:nvPr>
        </p:nvSpPr>
        <p:spPr>
          <a:solidFill>
            <a:schemeClr val="accent2">
              <a:lumMod val="20000"/>
              <a:lumOff val="80000"/>
            </a:schemeClr>
          </a:solidFill>
        </p:spPr>
        <p:txBody>
          <a:bodyPr/>
          <a:lstStyle/>
          <a:p>
            <a:pPr>
              <a:defRPr/>
            </a:pPr>
            <a:r>
              <a:rPr lang="ru-RU" dirty="0" smtClean="0"/>
              <a:t>     </a:t>
            </a:r>
            <a:r>
              <a:rPr lang="ru-RU" b="1" dirty="0" smtClean="0">
                <a:solidFill>
                  <a:srgbClr val="C00000"/>
                </a:solidFill>
              </a:rPr>
              <a:t>Нормы </a:t>
            </a:r>
            <a:r>
              <a:rPr lang="ru-RU" b="1" dirty="0">
                <a:solidFill>
                  <a:srgbClr val="C00000"/>
                </a:solidFill>
              </a:rPr>
              <a:t>воды для человека</a:t>
            </a:r>
          </a:p>
        </p:txBody>
      </p:sp>
      <p:pic>
        <p:nvPicPr>
          <p:cNvPr id="97286"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31115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2" descr="http://img.bibo.kz/?38494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3862388"/>
            <a:ext cx="1484313"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Box 8"/>
          <p:cNvSpPr txBox="1">
            <a:spLocks noChangeArrowheads="1"/>
          </p:cNvSpPr>
          <p:nvPr/>
        </p:nvSpPr>
        <p:spPr bwMode="auto">
          <a:xfrm>
            <a:off x="1836738" y="3862388"/>
            <a:ext cx="4591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2400">
                <a:solidFill>
                  <a:srgbClr val="CC0099"/>
                </a:solidFill>
              </a:rPr>
              <a:t>При недостатке воды в организме человека особенно страдает его мозг</a:t>
            </a:r>
            <a:r>
              <a:rPr lang="en-US" altLang="ru-RU" sz="2400">
                <a:solidFill>
                  <a:srgbClr val="CC0099"/>
                </a:solidFill>
              </a:rPr>
              <a:t>, </a:t>
            </a:r>
            <a:r>
              <a:rPr lang="ru-RU" altLang="ru-RU" sz="2400">
                <a:solidFill>
                  <a:srgbClr val="CC0099"/>
                </a:solidFill>
              </a:rPr>
              <a:t>т</a:t>
            </a:r>
            <a:r>
              <a:rPr lang="en-US" altLang="ru-RU" sz="2400">
                <a:solidFill>
                  <a:srgbClr val="CC0099"/>
                </a:solidFill>
              </a:rPr>
              <a:t>.</a:t>
            </a:r>
            <a:r>
              <a:rPr lang="ru-RU" altLang="ru-RU" sz="2400">
                <a:solidFill>
                  <a:srgbClr val="CC0099"/>
                </a:solidFill>
              </a:rPr>
              <a:t>к</a:t>
            </a:r>
            <a:r>
              <a:rPr lang="en-US" altLang="ru-RU" sz="2400">
                <a:solidFill>
                  <a:srgbClr val="CC0099"/>
                </a:solidFill>
              </a:rPr>
              <a:t>.</a:t>
            </a:r>
            <a:r>
              <a:rPr lang="ru-RU" altLang="ru-RU" sz="2400">
                <a:solidFill>
                  <a:srgbClr val="CC0099"/>
                </a:solidFill>
              </a:rPr>
              <a:t> этот орган на 90% состоит из воды</a:t>
            </a:r>
          </a:p>
        </p:txBody>
      </p:sp>
      <p:pic>
        <p:nvPicPr>
          <p:cNvPr id="97289" name="Рисунок 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61800" y="-30163"/>
            <a:ext cx="330200"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0" name="Рисунок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Заголовок 1"/>
          <p:cNvSpPr>
            <a:spLocks noGrp="1"/>
          </p:cNvSpPr>
          <p:nvPr>
            <p:ph type="title"/>
          </p:nvPr>
        </p:nvSpPr>
        <p:spPr>
          <a:xfrm>
            <a:off x="838200" y="98425"/>
            <a:ext cx="10515600" cy="1325563"/>
          </a:xfrm>
          <a:solidFill>
            <a:schemeClr val="accent2">
              <a:lumMod val="20000"/>
              <a:lumOff val="80000"/>
            </a:schemeClr>
          </a:solidFill>
          <a:ln w="57150">
            <a:solidFill>
              <a:schemeClr val="accent4">
                <a:lumMod val="75000"/>
              </a:schemeClr>
            </a:solidFill>
          </a:ln>
        </p:spPr>
        <p:txBody>
          <a:bodyPr/>
          <a:lstStyle/>
          <a:p>
            <a:pPr>
              <a:defRPr/>
            </a:pPr>
            <a:r>
              <a:rPr lang="en-US" altLang="ru-RU" dirty="0" smtClean="0">
                <a:solidFill>
                  <a:schemeClr val="accent2">
                    <a:lumMod val="75000"/>
                  </a:schemeClr>
                </a:solidFill>
              </a:rPr>
              <a:t>         </a:t>
            </a:r>
            <a:r>
              <a:rPr lang="ru-RU" altLang="ru-RU" dirty="0" smtClean="0">
                <a:solidFill>
                  <a:schemeClr val="accent2">
                    <a:lumMod val="75000"/>
                  </a:schemeClr>
                </a:solidFill>
              </a:rPr>
              <a:t>    </a:t>
            </a:r>
            <a:r>
              <a:rPr lang="ru-RU" altLang="ru-RU" sz="3600" b="1" dirty="0" smtClean="0">
                <a:solidFill>
                  <a:schemeClr val="accent2">
                    <a:lumMod val="75000"/>
                  </a:schemeClr>
                </a:solidFill>
              </a:rPr>
              <a:t>Использование воды в практической </a:t>
            </a:r>
            <a:r>
              <a:rPr lang="en-US" altLang="ru-RU" sz="3600" b="1" dirty="0" smtClean="0">
                <a:solidFill>
                  <a:schemeClr val="accent2">
                    <a:lumMod val="75000"/>
                  </a:schemeClr>
                </a:solidFill>
              </a:rPr>
              <a:t>   </a:t>
            </a:r>
            <a:br>
              <a:rPr lang="en-US" altLang="ru-RU" sz="3600" b="1" dirty="0" smtClean="0">
                <a:solidFill>
                  <a:schemeClr val="accent2">
                    <a:lumMod val="75000"/>
                  </a:schemeClr>
                </a:solidFill>
              </a:rPr>
            </a:br>
            <a:r>
              <a:rPr lang="en-US" altLang="ru-RU" sz="3600" b="1" dirty="0" smtClean="0">
                <a:solidFill>
                  <a:schemeClr val="accent2">
                    <a:lumMod val="75000"/>
                  </a:schemeClr>
                </a:solidFill>
              </a:rPr>
              <a:t>                      </a:t>
            </a:r>
            <a:r>
              <a:rPr lang="ru-RU" altLang="ru-RU" sz="3600" b="1" dirty="0" smtClean="0">
                <a:solidFill>
                  <a:schemeClr val="accent2">
                    <a:lumMod val="75000"/>
                  </a:schemeClr>
                </a:solidFill>
              </a:rPr>
              <a:t>      деятельности человека</a:t>
            </a:r>
          </a:p>
        </p:txBody>
      </p:sp>
      <p:sp>
        <p:nvSpPr>
          <p:cNvPr id="3" name="Объект 2"/>
          <p:cNvSpPr>
            <a:spLocks noGrp="1"/>
          </p:cNvSpPr>
          <p:nvPr>
            <p:ph idx="1"/>
          </p:nvPr>
        </p:nvSpPr>
        <p:spPr>
          <a:xfrm>
            <a:off x="838200" y="1517650"/>
            <a:ext cx="5053013" cy="5340350"/>
          </a:xfrm>
          <a:solidFill>
            <a:schemeClr val="accent6">
              <a:lumMod val="40000"/>
              <a:lumOff val="60000"/>
            </a:schemeClr>
          </a:solidFill>
          <a:ln w="19050">
            <a:solidFill>
              <a:schemeClr val="accent6"/>
            </a:solidFill>
          </a:ln>
        </p:spPr>
        <p:txBody>
          <a:bodyPr/>
          <a:lstStyle/>
          <a:p>
            <a:pPr marL="0" indent="0">
              <a:spcBef>
                <a:spcPts val="0"/>
              </a:spcBef>
              <a:buFont typeface="Arial" panose="020B0604020202020204" pitchFamily="34" charset="0"/>
              <a:buNone/>
              <a:defRPr/>
            </a:pPr>
            <a:r>
              <a:rPr lang="ru-RU" dirty="0" smtClean="0"/>
              <a:t>  </a:t>
            </a:r>
            <a:r>
              <a:rPr lang="en-US" dirty="0" smtClean="0"/>
              <a:t>I. </a:t>
            </a:r>
            <a:r>
              <a:rPr lang="ru-RU" dirty="0" smtClean="0">
                <a:solidFill>
                  <a:schemeClr val="accent2">
                    <a:lumMod val="50000"/>
                  </a:schemeClr>
                </a:solidFill>
              </a:rPr>
              <a:t>В промышленности   </a:t>
            </a:r>
          </a:p>
          <a:p>
            <a:pPr marL="0" indent="0">
              <a:spcBef>
                <a:spcPts val="0"/>
              </a:spcBef>
              <a:buFont typeface="Arial" panose="020B0604020202020204" pitchFamily="34" charset="0"/>
              <a:buNone/>
              <a:defRPr/>
            </a:pPr>
            <a:r>
              <a:rPr lang="ru-RU" sz="2000" b="1" dirty="0" smtClean="0"/>
              <a:t>             </a:t>
            </a:r>
            <a:r>
              <a:rPr lang="ru-RU" sz="2000" b="1" dirty="0" smtClean="0">
                <a:solidFill>
                  <a:schemeClr val="accent2">
                    <a:lumMod val="50000"/>
                  </a:schemeClr>
                </a:solidFill>
              </a:rPr>
              <a:t>(тяжелой и легкой)</a:t>
            </a:r>
            <a:r>
              <a:rPr lang="en-US" sz="2000" b="1" dirty="0" smtClean="0">
                <a:solidFill>
                  <a:schemeClr val="accent2">
                    <a:lumMod val="50000"/>
                  </a:schemeClr>
                </a:solidFill>
              </a:rPr>
              <a:t>:</a:t>
            </a:r>
            <a:endParaRPr lang="ru-RU" sz="2000" b="1" dirty="0" smtClean="0">
              <a:solidFill>
                <a:schemeClr val="accent2">
                  <a:lumMod val="50000"/>
                </a:schemeClr>
              </a:solidFill>
            </a:endParaRPr>
          </a:p>
          <a:p>
            <a:pPr>
              <a:defRPr/>
            </a:pPr>
            <a:r>
              <a:rPr lang="ru-RU" sz="2000" b="1" dirty="0" smtClean="0"/>
              <a:t>черная металлургия</a:t>
            </a:r>
          </a:p>
          <a:p>
            <a:pPr>
              <a:defRPr/>
            </a:pPr>
            <a:r>
              <a:rPr lang="ru-RU" sz="2000" b="1" dirty="0" smtClean="0"/>
              <a:t>цветная металлургия</a:t>
            </a:r>
          </a:p>
          <a:p>
            <a:pPr>
              <a:defRPr/>
            </a:pPr>
            <a:r>
              <a:rPr lang="ru-RU" sz="2000" b="1" dirty="0" smtClean="0"/>
              <a:t>машиностроение</a:t>
            </a:r>
          </a:p>
          <a:p>
            <a:pPr>
              <a:defRPr/>
            </a:pPr>
            <a:r>
              <a:rPr lang="ru-RU" sz="2000" b="1" dirty="0" smtClean="0"/>
              <a:t>нефтеперерабатывающая промышленность</a:t>
            </a:r>
          </a:p>
          <a:p>
            <a:pPr>
              <a:defRPr/>
            </a:pPr>
            <a:r>
              <a:rPr lang="ru-RU" sz="2000" b="1" dirty="0"/>
              <a:t>х</a:t>
            </a:r>
            <a:r>
              <a:rPr lang="ru-RU" sz="2000" b="1" dirty="0" smtClean="0"/>
              <a:t>имическая промышленность</a:t>
            </a:r>
          </a:p>
          <a:p>
            <a:pPr>
              <a:defRPr/>
            </a:pPr>
            <a:r>
              <a:rPr lang="ru-RU" sz="2000" b="1" dirty="0"/>
              <a:t>в</a:t>
            </a:r>
            <a:r>
              <a:rPr lang="ru-RU" sz="2000" b="1" dirty="0" smtClean="0"/>
              <a:t>ыработка электроэнергии</a:t>
            </a:r>
          </a:p>
          <a:p>
            <a:pPr>
              <a:defRPr/>
            </a:pPr>
            <a:r>
              <a:rPr lang="ru-RU" sz="2000" b="1" dirty="0"/>
              <a:t>п</a:t>
            </a:r>
            <a:r>
              <a:rPr lang="ru-RU" sz="2000" b="1" dirty="0" smtClean="0"/>
              <a:t>ищевая промышленность</a:t>
            </a:r>
          </a:p>
          <a:p>
            <a:pPr>
              <a:defRPr/>
            </a:pPr>
            <a:r>
              <a:rPr lang="ru-RU" sz="2000" b="1" dirty="0" smtClean="0"/>
              <a:t>рыболовство</a:t>
            </a:r>
          </a:p>
          <a:p>
            <a:pPr>
              <a:defRPr/>
            </a:pPr>
            <a:r>
              <a:rPr lang="ru-RU" sz="2000" b="1" dirty="0"/>
              <a:t>ф</a:t>
            </a:r>
            <a:r>
              <a:rPr lang="ru-RU" sz="2000" b="1" dirty="0" smtClean="0"/>
              <a:t>армацевтическая промышленность  </a:t>
            </a:r>
          </a:p>
          <a:p>
            <a:pPr>
              <a:defRPr/>
            </a:pPr>
            <a:r>
              <a:rPr lang="ru-RU" sz="2000" b="1" dirty="0"/>
              <a:t>п</a:t>
            </a:r>
            <a:r>
              <a:rPr lang="ru-RU" sz="2000" b="1" dirty="0" smtClean="0"/>
              <a:t>роизводство бумаги и тканей</a:t>
            </a:r>
          </a:p>
          <a:p>
            <a:pPr>
              <a:defRPr/>
            </a:pPr>
            <a:r>
              <a:rPr lang="ru-RU" sz="2000" b="1" dirty="0" smtClean="0"/>
              <a:t>и </a:t>
            </a:r>
            <a:r>
              <a:rPr lang="ru-RU" sz="2000" b="1" dirty="0" err="1" smtClean="0"/>
              <a:t>др</a:t>
            </a:r>
            <a:r>
              <a:rPr lang="en-US" sz="2000" b="1" dirty="0" smtClean="0"/>
              <a:t>.</a:t>
            </a:r>
            <a:endParaRPr lang="ru-RU" sz="2000" b="1" dirty="0" smtClean="0"/>
          </a:p>
          <a:p>
            <a:pPr>
              <a:defRPr/>
            </a:pPr>
            <a:endParaRPr lang="ru-RU" sz="2000" dirty="0" smtClean="0"/>
          </a:p>
          <a:p>
            <a:pPr marL="0" indent="0">
              <a:buFont typeface="Arial" panose="020B0604020202020204" pitchFamily="34" charset="0"/>
              <a:buNone/>
              <a:defRPr/>
            </a:pPr>
            <a:endParaRPr lang="ru-RU" sz="1800" dirty="0" smtClean="0"/>
          </a:p>
          <a:p>
            <a:pPr marL="0" indent="0">
              <a:buFont typeface="Arial" panose="020B0604020202020204" pitchFamily="34" charset="0"/>
              <a:buNone/>
              <a:defRPr/>
            </a:pPr>
            <a:endParaRPr lang="ru-RU" sz="1800" dirty="0"/>
          </a:p>
          <a:p>
            <a:pPr marL="0" indent="0">
              <a:buFont typeface="Arial" panose="020B0604020202020204" pitchFamily="34" charset="0"/>
              <a:buNone/>
              <a:defRPr/>
            </a:pPr>
            <a:endParaRPr lang="ru-RU" sz="1800" dirty="0"/>
          </a:p>
        </p:txBody>
      </p:sp>
      <p:sp>
        <p:nvSpPr>
          <p:cNvPr id="86020" name="TextBox 4"/>
          <p:cNvSpPr txBox="1">
            <a:spLocks noChangeArrowheads="1"/>
          </p:cNvSpPr>
          <p:nvPr/>
        </p:nvSpPr>
        <p:spPr bwMode="auto">
          <a:xfrm>
            <a:off x="6408738" y="1825625"/>
            <a:ext cx="4194175" cy="523875"/>
          </a:xfrm>
          <a:prstGeom prst="rect">
            <a:avLst/>
          </a:prstGeom>
          <a:solidFill>
            <a:schemeClr val="accent6">
              <a:lumMod val="60000"/>
              <a:lumOff val="40000"/>
            </a:schemeClr>
          </a:solidFill>
          <a:ln>
            <a:noFill/>
          </a:ln>
          <a:extLst/>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defRPr/>
            </a:pPr>
            <a:r>
              <a:rPr lang="en-US" altLang="ru-RU" sz="2800" b="0" dirty="0"/>
              <a:t>II. </a:t>
            </a:r>
            <a:r>
              <a:rPr lang="ru-RU" altLang="ru-RU" sz="2800" b="0" dirty="0"/>
              <a:t>В сельском хозяйстве</a:t>
            </a:r>
          </a:p>
        </p:txBody>
      </p:sp>
      <p:sp>
        <p:nvSpPr>
          <p:cNvPr id="86021" name="TextBox 5"/>
          <p:cNvSpPr txBox="1">
            <a:spLocks noChangeArrowheads="1"/>
          </p:cNvSpPr>
          <p:nvPr/>
        </p:nvSpPr>
        <p:spPr bwMode="auto">
          <a:xfrm>
            <a:off x="6408738" y="3392488"/>
            <a:ext cx="4043362" cy="522287"/>
          </a:xfrm>
          <a:prstGeom prst="rect">
            <a:avLst/>
          </a:prstGeom>
          <a:solidFill>
            <a:schemeClr val="accent1">
              <a:lumMod val="60000"/>
              <a:lumOff val="40000"/>
            </a:schemeClr>
          </a:solidFill>
          <a:ln>
            <a:noFill/>
          </a:ln>
          <a:extLst/>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defRPr/>
            </a:pPr>
            <a:r>
              <a:rPr lang="en-US" altLang="ru-RU" sz="2800" b="0" dirty="0"/>
              <a:t>IV. </a:t>
            </a:r>
            <a:r>
              <a:rPr lang="ru-RU" altLang="ru-RU" sz="2800" b="0" dirty="0"/>
              <a:t>Водный транспорт</a:t>
            </a:r>
          </a:p>
        </p:txBody>
      </p:sp>
      <p:sp>
        <p:nvSpPr>
          <p:cNvPr id="86022" name="TextBox 6"/>
          <p:cNvSpPr txBox="1">
            <a:spLocks noChangeArrowheads="1"/>
          </p:cNvSpPr>
          <p:nvPr/>
        </p:nvSpPr>
        <p:spPr bwMode="auto">
          <a:xfrm>
            <a:off x="6505575" y="4351338"/>
            <a:ext cx="2000250" cy="523875"/>
          </a:xfrm>
          <a:prstGeom prst="rect">
            <a:avLst/>
          </a:prstGeom>
          <a:solidFill>
            <a:schemeClr val="accent4">
              <a:lumMod val="20000"/>
              <a:lumOff val="80000"/>
            </a:schemeClr>
          </a:solidFill>
          <a:ln>
            <a:noFill/>
          </a:ln>
          <a:extLst/>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defRPr/>
            </a:pPr>
            <a:r>
              <a:rPr lang="en-US" altLang="ru-RU" sz="2800" b="0" dirty="0"/>
              <a:t>V. </a:t>
            </a:r>
            <a:r>
              <a:rPr lang="ru-RU" altLang="ru-RU" sz="2800" b="0" dirty="0"/>
              <a:t>В быту</a:t>
            </a:r>
          </a:p>
        </p:txBody>
      </p:sp>
      <p:sp>
        <p:nvSpPr>
          <p:cNvPr id="86023" name="TextBox 7"/>
          <p:cNvSpPr txBox="1">
            <a:spLocks noChangeArrowheads="1"/>
          </p:cNvSpPr>
          <p:nvPr/>
        </p:nvSpPr>
        <p:spPr bwMode="auto">
          <a:xfrm>
            <a:off x="6383338" y="2616200"/>
            <a:ext cx="4478337" cy="523875"/>
          </a:xfrm>
          <a:prstGeom prst="rect">
            <a:avLst/>
          </a:prstGeom>
          <a:solidFill>
            <a:schemeClr val="accent2">
              <a:lumMod val="20000"/>
              <a:lumOff val="80000"/>
            </a:schemeClr>
          </a:solidFill>
          <a:ln>
            <a:noFill/>
          </a:ln>
          <a:extLst/>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defRPr/>
            </a:pPr>
            <a:r>
              <a:rPr lang="en-US" altLang="ru-RU" sz="2800" b="0" dirty="0"/>
              <a:t>III. </a:t>
            </a:r>
            <a:r>
              <a:rPr lang="ru-RU" altLang="ru-RU" sz="2800" b="0" dirty="0"/>
              <a:t>Научные исследования</a:t>
            </a:r>
          </a:p>
        </p:txBody>
      </p:sp>
      <p:sp>
        <p:nvSpPr>
          <p:cNvPr id="86024" name="TextBox 8"/>
          <p:cNvSpPr txBox="1">
            <a:spLocks noChangeArrowheads="1"/>
          </p:cNvSpPr>
          <p:nvPr/>
        </p:nvSpPr>
        <p:spPr bwMode="auto">
          <a:xfrm>
            <a:off x="6430963" y="5311775"/>
            <a:ext cx="2000250" cy="523875"/>
          </a:xfrm>
          <a:prstGeom prst="rect">
            <a:avLst/>
          </a:prstGeom>
          <a:solidFill>
            <a:schemeClr val="accent3">
              <a:lumMod val="60000"/>
              <a:lumOff val="40000"/>
            </a:schemeClr>
          </a:solidFill>
          <a:ln>
            <a:noFill/>
          </a:ln>
          <a:extLst/>
        </p:spPr>
        <p:txBody>
          <a:bodyPr>
            <a:spAutoFit/>
          </a:bodyPr>
          <a:lstStyle>
            <a:lvl1pPr>
              <a:defRPr sz="2000" b="1">
                <a:solidFill>
                  <a:schemeClr val="tx1"/>
                </a:solidFill>
                <a:latin typeface="Calibri" panose="020F0502020204030204" pitchFamily="34" charset="0"/>
              </a:defRPr>
            </a:lvl1pPr>
            <a:lvl2pPr marL="742950" indent="-285750">
              <a:defRPr sz="2000" b="1">
                <a:solidFill>
                  <a:schemeClr val="tx1"/>
                </a:solidFill>
                <a:latin typeface="Calibri" panose="020F0502020204030204" pitchFamily="34" charset="0"/>
              </a:defRPr>
            </a:lvl2pPr>
            <a:lvl3pPr marL="1143000" indent="-228600">
              <a:defRPr sz="2000" b="1">
                <a:solidFill>
                  <a:schemeClr val="tx1"/>
                </a:solidFill>
                <a:latin typeface="Calibri" panose="020F0502020204030204" pitchFamily="34" charset="0"/>
              </a:defRPr>
            </a:lvl3pPr>
            <a:lvl4pPr marL="1600200" indent="-228600">
              <a:defRPr sz="2000" b="1">
                <a:solidFill>
                  <a:schemeClr val="tx1"/>
                </a:solidFill>
                <a:latin typeface="Calibri" panose="020F0502020204030204" pitchFamily="34" charset="0"/>
              </a:defRPr>
            </a:lvl4pPr>
            <a:lvl5pPr marL="2057400" indent="-22860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defRPr/>
            </a:pPr>
            <a:r>
              <a:rPr lang="en-US" altLang="ru-RU" sz="2800" b="0" dirty="0"/>
              <a:t>      </a:t>
            </a:r>
            <a:r>
              <a:rPr lang="ru-RU" altLang="ru-RU" sz="2800" b="0" dirty="0"/>
              <a:t>и </a:t>
            </a:r>
            <a:r>
              <a:rPr lang="en-US" altLang="ru-RU" sz="2800" b="0" dirty="0"/>
              <a:t> </a:t>
            </a:r>
            <a:r>
              <a:rPr lang="ru-RU" altLang="ru-RU" sz="2800" b="0" dirty="0" err="1"/>
              <a:t>др</a:t>
            </a:r>
            <a:r>
              <a:rPr lang="en-US" altLang="ru-RU" sz="2800" b="0" dirty="0"/>
              <a:t>.</a:t>
            </a:r>
            <a:endParaRPr lang="ru-RU" altLang="ru-RU" sz="2800" b="0" dirty="0"/>
          </a:p>
        </p:txBody>
      </p:sp>
      <p:pic>
        <p:nvPicPr>
          <p:cNvPr id="98313" name="Рисунок 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68163" y="0"/>
            <a:ext cx="2857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Рисунок 9">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wipe(down)">
                                      <p:cBhvr>
                                        <p:cTn id="7" dur="362">
                                          <p:stCondLst>
                                            <p:cond delay="0"/>
                                          </p:stCondLst>
                                        </p:cTn>
                                        <p:tgtEl>
                                          <p:spTgt spid="86018"/>
                                        </p:tgtEl>
                                      </p:cBhvr>
                                    </p:animEffect>
                                    <p:anim calcmode="lin" valueType="num">
                                      <p:cBhvr>
                                        <p:cTn id="8" dur="1139" tmFilter="0,0; 0.14,0.36; 0.43,0.73; 0.71,0.91; 1.0,1.0">
                                          <p:stCondLst>
                                            <p:cond delay="0"/>
                                          </p:stCondLst>
                                        </p:cTn>
                                        <p:tgtEl>
                                          <p:spTgt spid="8601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601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601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601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6018"/>
                                        </p:tgtEl>
                                        <p:attrNameLst>
                                          <p:attrName>ppt_y</p:attrName>
                                        </p:attrNameLst>
                                      </p:cBhvr>
                                      <p:tavLst>
                                        <p:tav tm="0" fmla="#ppt_y-sin(pi*$)/81">
                                          <p:val>
                                            <p:fltVal val="0"/>
                                          </p:val>
                                        </p:tav>
                                        <p:tav tm="100000">
                                          <p:val>
                                            <p:fltVal val="1"/>
                                          </p:val>
                                        </p:tav>
                                      </p:tavLst>
                                    </p:anim>
                                    <p:animScale>
                                      <p:cBhvr>
                                        <p:cTn id="13" dur="16">
                                          <p:stCondLst>
                                            <p:cond delay="406"/>
                                          </p:stCondLst>
                                        </p:cTn>
                                        <p:tgtEl>
                                          <p:spTgt spid="86018"/>
                                        </p:tgtEl>
                                      </p:cBhvr>
                                      <p:to x="100000" y="60000"/>
                                    </p:animScale>
                                    <p:animScale>
                                      <p:cBhvr>
                                        <p:cTn id="14" dur="104" decel="50000">
                                          <p:stCondLst>
                                            <p:cond delay="423"/>
                                          </p:stCondLst>
                                        </p:cTn>
                                        <p:tgtEl>
                                          <p:spTgt spid="86018"/>
                                        </p:tgtEl>
                                      </p:cBhvr>
                                      <p:to x="100000" y="100000"/>
                                    </p:animScale>
                                    <p:animScale>
                                      <p:cBhvr>
                                        <p:cTn id="15" dur="16">
                                          <p:stCondLst>
                                            <p:cond delay="820"/>
                                          </p:stCondLst>
                                        </p:cTn>
                                        <p:tgtEl>
                                          <p:spTgt spid="86018"/>
                                        </p:tgtEl>
                                      </p:cBhvr>
                                      <p:to x="100000" y="80000"/>
                                    </p:animScale>
                                    <p:animScale>
                                      <p:cBhvr>
                                        <p:cTn id="16" dur="104" decel="50000">
                                          <p:stCondLst>
                                            <p:cond delay="836"/>
                                          </p:stCondLst>
                                        </p:cTn>
                                        <p:tgtEl>
                                          <p:spTgt spid="86018"/>
                                        </p:tgtEl>
                                      </p:cBhvr>
                                      <p:to x="100000" y="100000"/>
                                    </p:animScale>
                                    <p:animScale>
                                      <p:cBhvr>
                                        <p:cTn id="17" dur="16">
                                          <p:stCondLst>
                                            <p:cond delay="1026"/>
                                          </p:stCondLst>
                                        </p:cTn>
                                        <p:tgtEl>
                                          <p:spTgt spid="86018"/>
                                        </p:tgtEl>
                                      </p:cBhvr>
                                      <p:to x="100000" y="90000"/>
                                    </p:animScale>
                                    <p:animScale>
                                      <p:cBhvr>
                                        <p:cTn id="18" dur="104" decel="50000">
                                          <p:stCondLst>
                                            <p:cond delay="1042"/>
                                          </p:stCondLst>
                                        </p:cTn>
                                        <p:tgtEl>
                                          <p:spTgt spid="86018"/>
                                        </p:tgtEl>
                                      </p:cBhvr>
                                      <p:to x="100000" y="100000"/>
                                    </p:animScale>
                                    <p:animScale>
                                      <p:cBhvr>
                                        <p:cTn id="19" dur="16">
                                          <p:stCondLst>
                                            <p:cond delay="1130"/>
                                          </p:stCondLst>
                                        </p:cTn>
                                        <p:tgtEl>
                                          <p:spTgt spid="86018"/>
                                        </p:tgtEl>
                                      </p:cBhvr>
                                      <p:to x="100000" y="95000"/>
                                    </p:animScale>
                                    <p:animScale>
                                      <p:cBhvr>
                                        <p:cTn id="20" dur="104" decel="50000">
                                          <p:stCondLst>
                                            <p:cond delay="1146"/>
                                          </p:stCondLst>
                                        </p:cTn>
                                        <p:tgtEl>
                                          <p:spTgt spid="860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00038"/>
            <a:ext cx="3759200" cy="1339850"/>
          </a:xfrm>
          <a:solidFill>
            <a:schemeClr val="accent4">
              <a:lumMod val="20000"/>
              <a:lumOff val="80000"/>
            </a:schemeClr>
          </a:solidFill>
          <a:ln w="57150">
            <a:solidFill>
              <a:schemeClr val="accent4">
                <a:lumMod val="75000"/>
              </a:schemeClr>
            </a:solidFill>
          </a:ln>
        </p:spPr>
        <p:txBody>
          <a:bodyPr/>
          <a:lstStyle/>
          <a:p>
            <a:pPr algn="ctr">
              <a:defRPr/>
            </a:pPr>
            <a:r>
              <a:rPr lang="ru-RU" sz="2800" dirty="0" smtClean="0"/>
              <a:t> </a:t>
            </a:r>
            <a:r>
              <a:rPr lang="ru-RU" sz="2800" b="1" dirty="0" smtClean="0"/>
              <a:t>Использование воды   </a:t>
            </a:r>
            <a:r>
              <a:rPr lang="ru-RU" sz="2800" b="1" dirty="0"/>
              <a:t>в практической </a:t>
            </a:r>
            <a:r>
              <a:rPr lang="en-US" sz="2800" b="1" dirty="0"/>
              <a:t>  </a:t>
            </a:r>
            <a:r>
              <a:rPr lang="en-US" sz="2800" b="1" dirty="0" smtClean="0"/>
              <a:t>                  </a:t>
            </a:r>
            <a:r>
              <a:rPr lang="ru-RU" sz="2800" b="1" dirty="0" smtClean="0"/>
              <a:t>деятельности человека</a:t>
            </a:r>
            <a:endParaRPr lang="ru-RU" sz="2800" b="1" dirty="0"/>
          </a:p>
        </p:txBody>
      </p:sp>
      <p:pic>
        <p:nvPicPr>
          <p:cNvPr id="99331" name="Объект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2550" y="4235450"/>
            <a:ext cx="2746375" cy="2100263"/>
          </a:xfrm>
        </p:spPr>
      </p:pic>
      <p:pic>
        <p:nvPicPr>
          <p:cNvPr id="99332"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28575"/>
            <a:ext cx="26670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28575"/>
            <a:ext cx="2747962"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9334" name="Object 7"/>
          <p:cNvGraphicFramePr>
            <a:graphicFrameLocks noChangeAspect="1"/>
          </p:cNvGraphicFramePr>
          <p:nvPr/>
        </p:nvGraphicFramePr>
        <p:xfrm>
          <a:off x="3856038" y="28575"/>
          <a:ext cx="2571750" cy="1881188"/>
        </p:xfrm>
        <a:graphic>
          <a:graphicData uri="http://schemas.openxmlformats.org/presentationml/2006/ole">
            <mc:AlternateContent xmlns:mc="http://schemas.openxmlformats.org/markup-compatibility/2006">
              <mc:Choice xmlns:v="urn:schemas-microsoft-com:vml" Requires="v">
                <p:oleObj spid="_x0000_s100197" name="Image" r:id="rId6" imgW="4546032" imgH="2819048" progId="Photoshop.Image.9">
                  <p:embed/>
                </p:oleObj>
              </mc:Choice>
              <mc:Fallback>
                <p:oleObj name="Image" r:id="rId6" imgW="4546032" imgH="2819048" progId="Photoshop.Image.9">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6038" y="28575"/>
                        <a:ext cx="257175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9335" name="Рисунок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02413" y="2078038"/>
            <a:ext cx="2747962"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Рисунок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38850" y="4235450"/>
            <a:ext cx="28987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02725" y="4257675"/>
            <a:ext cx="30892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8" name="Рисунок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495675" y="2058988"/>
            <a:ext cx="2932113"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9" name="Рисунок 2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1925" y="2033588"/>
            <a:ext cx="315753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0" name="Рисунок 2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978944" y="4257675"/>
            <a:ext cx="290988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1" name="Рисунок 1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25000" y="2062163"/>
            <a:ext cx="26670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Заголовок 1"/>
          <p:cNvSpPr txBox="1">
            <a:spLocks/>
          </p:cNvSpPr>
          <p:nvPr/>
        </p:nvSpPr>
        <p:spPr bwMode="auto">
          <a:xfrm>
            <a:off x="31750" y="6250781"/>
            <a:ext cx="12192000" cy="579437"/>
          </a:xfrm>
          <a:prstGeom prst="rect">
            <a:avLst/>
          </a:prstGeom>
          <a:solidFill>
            <a:schemeClr val="accent1">
              <a:lumMod val="40000"/>
              <a:lumOff val="60000"/>
            </a:schemeClr>
          </a:solidFill>
          <a:ln>
            <a:noFill/>
          </a:ln>
          <a:extLst/>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defRPr/>
            </a:pPr>
            <a:r>
              <a:rPr lang="ru-RU" sz="1800" dirty="0" smtClean="0">
                <a:solidFill>
                  <a:srgbClr val="CC0099"/>
                </a:solidFill>
              </a:rPr>
              <a:t>Знаете ли Вы</a:t>
            </a:r>
            <a:r>
              <a:rPr lang="en-US" sz="1800" dirty="0" smtClean="0">
                <a:solidFill>
                  <a:srgbClr val="CC0099"/>
                </a:solidFill>
              </a:rPr>
              <a:t>?</a:t>
            </a:r>
            <a:r>
              <a:rPr lang="ru-RU" sz="1800" dirty="0" smtClean="0">
                <a:solidFill>
                  <a:srgbClr val="C00000"/>
                </a:solidFill>
              </a:rPr>
              <a:t/>
            </a:r>
            <a:br>
              <a:rPr lang="ru-RU" sz="1800" dirty="0" smtClean="0">
                <a:solidFill>
                  <a:srgbClr val="C00000"/>
                </a:solidFill>
              </a:rPr>
            </a:br>
            <a:r>
              <a:rPr lang="ru-RU" sz="1800" dirty="0" smtClean="0">
                <a:solidFill>
                  <a:srgbClr val="C00000"/>
                </a:solidFill>
              </a:rPr>
              <a:t>Вода в </a:t>
            </a:r>
            <a:r>
              <a:rPr lang="en-US" sz="1800" dirty="0" smtClean="0">
                <a:solidFill>
                  <a:srgbClr val="C00000"/>
                </a:solidFill>
              </a:rPr>
              <a:t>XVIII </a:t>
            </a:r>
            <a:r>
              <a:rPr lang="ru-RU" sz="1800" dirty="0" smtClean="0">
                <a:solidFill>
                  <a:srgbClr val="C00000"/>
                </a:solidFill>
              </a:rPr>
              <a:t>веке послужила эталоном для </a:t>
            </a:r>
            <a:r>
              <a:rPr lang="ru-RU" sz="2000" dirty="0" smtClean="0">
                <a:solidFill>
                  <a:srgbClr val="C00000"/>
                </a:solidFill>
              </a:rPr>
              <a:t>выбора единицы массы</a:t>
            </a:r>
            <a:r>
              <a:rPr lang="en-US" sz="2000" dirty="0" smtClean="0">
                <a:solidFill>
                  <a:srgbClr val="C00000"/>
                </a:solidFill>
              </a:rPr>
              <a:t>: </a:t>
            </a:r>
            <a:r>
              <a:rPr lang="ru-RU" sz="2000" dirty="0" smtClean="0">
                <a:solidFill>
                  <a:srgbClr val="C00000"/>
                </a:solidFill>
              </a:rPr>
              <a:t>массе 1 куб</a:t>
            </a:r>
            <a:r>
              <a:rPr lang="en-US" sz="2000" dirty="0" smtClean="0">
                <a:solidFill>
                  <a:srgbClr val="C00000"/>
                </a:solidFill>
              </a:rPr>
              <a:t>. </a:t>
            </a:r>
            <a:r>
              <a:rPr lang="ru-RU" sz="2000" dirty="0" smtClean="0">
                <a:solidFill>
                  <a:srgbClr val="C00000"/>
                </a:solidFill>
              </a:rPr>
              <a:t>см было приписано значение 1 г</a:t>
            </a:r>
            <a:endParaRPr lang="ru-RU" sz="2000" dirty="0">
              <a:solidFill>
                <a:srgbClr val="C00000"/>
              </a:solidFill>
            </a:endParaRPr>
          </a:p>
        </p:txBody>
      </p:sp>
      <p:pic>
        <p:nvPicPr>
          <p:cNvPr id="99343" name="Рисунок 14">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018963" y="11113"/>
            <a:ext cx="204787"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4" name="Рисунок 1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1930062" y="637301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25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461963"/>
          </a:xfrm>
          <a:solidFill>
            <a:schemeClr val="accent1">
              <a:lumMod val="20000"/>
              <a:lumOff val="80000"/>
            </a:schemeClr>
          </a:solidFill>
        </p:spPr>
        <p:txBody>
          <a:bodyPr/>
          <a:lstStyle/>
          <a:p>
            <a:pPr>
              <a:defRPr/>
            </a:pPr>
            <a:r>
              <a:rPr lang="ru-RU" dirty="0"/>
              <a:t> </a:t>
            </a:r>
            <a:r>
              <a:rPr lang="ru-RU" dirty="0" smtClean="0"/>
              <a:t>                </a:t>
            </a:r>
            <a:r>
              <a:rPr lang="en-US" dirty="0" smtClean="0"/>
              <a:t>                     </a:t>
            </a:r>
            <a:r>
              <a:rPr lang="ru-RU" dirty="0" smtClean="0"/>
              <a:t> </a:t>
            </a:r>
            <a:r>
              <a:rPr lang="ru-RU" sz="2800" b="1" dirty="0" smtClean="0">
                <a:solidFill>
                  <a:schemeClr val="accent5">
                    <a:lumMod val="75000"/>
                  </a:schemeClr>
                </a:solidFill>
              </a:rPr>
              <a:t>Содержание </a:t>
            </a:r>
            <a:r>
              <a:rPr lang="ru-RU" sz="2800" b="1" dirty="0">
                <a:solidFill>
                  <a:schemeClr val="accent5">
                    <a:lumMod val="75000"/>
                  </a:schemeClr>
                </a:solidFill>
              </a:rPr>
              <a:t>- </a:t>
            </a:r>
            <a:r>
              <a:rPr lang="en-US" sz="2800" b="1" dirty="0" smtClean="0">
                <a:solidFill>
                  <a:schemeClr val="accent5">
                    <a:lumMod val="75000"/>
                  </a:schemeClr>
                </a:solidFill>
              </a:rPr>
              <a:t>4</a:t>
            </a:r>
            <a:endParaRPr lang="ru-RU" sz="2800" b="1" dirty="0">
              <a:solidFill>
                <a:schemeClr val="accent5">
                  <a:lumMod val="75000"/>
                </a:schemeClr>
              </a:solidFill>
            </a:endParaRPr>
          </a:p>
        </p:txBody>
      </p:sp>
      <p:sp>
        <p:nvSpPr>
          <p:cNvPr id="13315" name="Объект 2"/>
          <p:cNvSpPr>
            <a:spLocks noGrp="1"/>
          </p:cNvSpPr>
          <p:nvPr>
            <p:ph idx="1"/>
          </p:nvPr>
        </p:nvSpPr>
        <p:spPr>
          <a:xfrm>
            <a:off x="0" y="461963"/>
            <a:ext cx="12192000" cy="6396037"/>
          </a:xfrm>
        </p:spPr>
        <p:txBody>
          <a:bodyPr/>
          <a:lstStyle/>
          <a:p>
            <a:pPr marL="0" indent="0">
              <a:buFont typeface="Arial" panose="020B0604020202020204" pitchFamily="34" charset="0"/>
              <a:buNone/>
            </a:pPr>
            <a:r>
              <a:rPr lang="en-US" altLang="ru-RU" sz="1600" b="1" dirty="0" smtClean="0">
                <a:solidFill>
                  <a:schemeClr val="accent2">
                    <a:lumMod val="75000"/>
                  </a:schemeClr>
                </a:solidFill>
              </a:rPr>
              <a:t>44. </a:t>
            </a:r>
            <a:r>
              <a:rPr lang="ru-RU" altLang="ru-RU" sz="1600" b="1" dirty="0" smtClean="0">
                <a:solidFill>
                  <a:schemeClr val="accent2">
                    <a:lumMod val="75000"/>
                  </a:schemeClr>
                </a:solidFill>
                <a:hlinkClick r:id="rId2" action="ppaction://hlinksldjump"/>
              </a:rPr>
              <a:t>Охрана воды – проблема</a:t>
            </a:r>
            <a:r>
              <a:rPr lang="ru-RU" altLang="ru-RU" sz="1600" dirty="0" smtClean="0">
                <a:solidFill>
                  <a:schemeClr val="accent2">
                    <a:lumMod val="75000"/>
                  </a:schemeClr>
                </a:solidFill>
                <a:hlinkClick r:id="rId2" action="ppaction://hlinksldjump"/>
              </a:rPr>
              <a:t> </a:t>
            </a:r>
            <a:r>
              <a:rPr lang="ru-RU" altLang="ru-RU" sz="1600" b="1" dirty="0" smtClean="0">
                <a:solidFill>
                  <a:schemeClr val="accent2">
                    <a:lumMod val="75000"/>
                  </a:schemeClr>
                </a:solidFill>
                <a:hlinkClick r:id="rId2" action="ppaction://hlinksldjump"/>
              </a:rPr>
              <a:t>общечеловеческая</a:t>
            </a:r>
            <a:r>
              <a:rPr lang="ru-RU" altLang="ru-RU" sz="1600" dirty="0" smtClean="0">
                <a:solidFill>
                  <a:schemeClr val="accent2">
                    <a:lumMod val="75000"/>
                  </a:schemeClr>
                </a:solidFill>
                <a:hlinkClick r:id="rId2" action="ppaction://hlinksldjump"/>
              </a:rPr>
              <a:t> </a:t>
            </a:r>
            <a:r>
              <a:rPr lang="en-US" altLang="ru-RU" sz="1600" dirty="0" smtClean="0">
                <a:solidFill>
                  <a:schemeClr val="accent2">
                    <a:lumMod val="75000"/>
                  </a:schemeClr>
                </a:solidFill>
                <a:hlinkClick r:id="rId2" action="ppaction://hlinksldjump"/>
              </a:rPr>
              <a:t>  </a:t>
            </a:r>
            <a:r>
              <a:rPr lang="en-US" altLang="ru-RU" sz="1600" b="1" dirty="0" smtClean="0">
                <a:solidFill>
                  <a:schemeClr val="accent2">
                    <a:lumMod val="75000"/>
                  </a:schemeClr>
                </a:solidFill>
                <a:hlinkClick r:id="rId2" action="ppaction://hlinksldjump"/>
              </a:rPr>
              <a:t>98</a:t>
            </a:r>
            <a:endParaRPr lang="ru-RU" altLang="ru-RU" sz="1600" dirty="0" smtClean="0">
              <a:solidFill>
                <a:schemeClr val="accent2">
                  <a:lumMod val="75000"/>
                </a:schemeClr>
              </a:solidFill>
            </a:endParaRPr>
          </a:p>
          <a:p>
            <a:pPr marL="0" indent="0">
              <a:buFont typeface="Arial" panose="020B0604020202020204" pitchFamily="34" charset="0"/>
              <a:buNone/>
            </a:pPr>
            <a:r>
              <a:rPr lang="en-US" altLang="ru-RU" sz="1400" b="1" dirty="0" smtClean="0">
                <a:solidFill>
                  <a:schemeClr val="accent2">
                    <a:lumMod val="75000"/>
                  </a:schemeClr>
                </a:solidFill>
                <a:latin typeface="Calibri Light" panose="020F0302020204030204" pitchFamily="34" charset="0"/>
              </a:rPr>
              <a:t>45.</a:t>
            </a:r>
            <a:r>
              <a:rPr lang="en-US" altLang="ru-RU" sz="1400" b="1" dirty="0" smtClean="0">
                <a:solidFill>
                  <a:schemeClr val="accent2">
                    <a:lumMod val="75000"/>
                  </a:schemeClr>
                </a:solidFill>
                <a:latin typeface="Calibri Light" panose="020F0302020204030204" pitchFamily="34" charset="0"/>
                <a:hlinkClick r:id="rId3" action="ppaction://hlinkpres?slideindex=1&amp;slidetitle="/>
              </a:rPr>
              <a:t> </a:t>
            </a:r>
            <a:r>
              <a:rPr lang="ru-RU" altLang="ru-RU" sz="1400" b="1" dirty="0" smtClean="0">
                <a:solidFill>
                  <a:schemeClr val="accent2">
                    <a:lumMod val="75000"/>
                  </a:schemeClr>
                </a:solidFill>
                <a:latin typeface="Calibri Light" panose="020F0302020204030204" pitchFamily="34" charset="0"/>
                <a:hlinkClick r:id="rId4" action="ppaction://hlinksldjump"/>
              </a:rPr>
              <a:t>Способы очистки воды</a:t>
            </a:r>
            <a:r>
              <a:rPr lang="en-US" altLang="ru-RU" sz="1400" b="1" dirty="0" smtClean="0">
                <a:solidFill>
                  <a:schemeClr val="accent2">
                    <a:lumMod val="75000"/>
                  </a:schemeClr>
                </a:solidFill>
                <a:latin typeface="Calibri Light" panose="020F0302020204030204" pitchFamily="34" charset="0"/>
                <a:hlinkClick r:id="rId4" action="ppaction://hlinksldjump"/>
              </a:rPr>
              <a:t>   99</a:t>
            </a:r>
            <a:r>
              <a:rPr lang="ru-RU" altLang="ru-RU" sz="1400" b="1" dirty="0" smtClean="0">
                <a:solidFill>
                  <a:schemeClr val="accent2">
                    <a:lumMod val="75000"/>
                  </a:schemeClr>
                </a:solidFill>
                <a:latin typeface="Calibri Light" panose="020F0302020204030204" pitchFamily="34" charset="0"/>
                <a:hlinkClick r:id="rId4" action="ppaction://hlinksldjump"/>
              </a:rPr>
              <a:t> </a:t>
            </a:r>
            <a:r>
              <a:rPr lang="en-US" altLang="ru-RU" sz="1400" b="1" dirty="0" smtClean="0">
                <a:solidFill>
                  <a:schemeClr val="accent2">
                    <a:lumMod val="75000"/>
                  </a:schemeClr>
                </a:solidFill>
                <a:latin typeface="Calibri Light" panose="020F0302020204030204" pitchFamily="34" charset="0"/>
                <a:hlinkClick r:id="rId4" action="ppaction://hlinksldjump"/>
              </a:rPr>
              <a:t>– 109</a:t>
            </a:r>
            <a:endParaRPr lang="ru-RU" altLang="ru-RU" sz="1400" b="1" dirty="0" smtClean="0">
              <a:solidFill>
                <a:schemeClr val="accent2">
                  <a:lumMod val="75000"/>
                </a:schemeClr>
              </a:solidFill>
              <a:latin typeface="Calibri Light" panose="020F0302020204030204" pitchFamily="34" charset="0"/>
            </a:endParaRPr>
          </a:p>
          <a:p>
            <a:pPr marL="0" indent="0">
              <a:buFont typeface="Arial" panose="020B0604020202020204" pitchFamily="34" charset="0"/>
              <a:buNone/>
            </a:pPr>
            <a:r>
              <a:rPr lang="en-US" altLang="ru-RU" sz="1400" b="1" dirty="0" smtClean="0">
                <a:solidFill>
                  <a:schemeClr val="accent2">
                    <a:lumMod val="75000"/>
                  </a:schemeClr>
                </a:solidFill>
                <a:latin typeface="Calibri Light" panose="020F0302020204030204" pitchFamily="34" charset="0"/>
              </a:rPr>
              <a:t>46. </a:t>
            </a:r>
            <a:r>
              <a:rPr lang="ru-RU" altLang="ru-RU" sz="1400" b="1" dirty="0" smtClean="0">
                <a:solidFill>
                  <a:schemeClr val="accent2">
                    <a:lumMod val="75000"/>
                  </a:schemeClr>
                </a:solidFill>
                <a:hlinkClick r:id="rId5" action="ppaction://hlinksldjump"/>
              </a:rPr>
              <a:t>О пресной воде</a:t>
            </a:r>
            <a:r>
              <a:rPr lang="en-US" altLang="ru-RU" sz="1400" b="1" dirty="0" smtClean="0">
                <a:solidFill>
                  <a:schemeClr val="accent2">
                    <a:lumMod val="75000"/>
                  </a:schemeClr>
                </a:solidFill>
                <a:hlinkClick r:id="rId5" action="ppaction://hlinksldjump"/>
              </a:rPr>
              <a:t>   </a:t>
            </a:r>
            <a:r>
              <a:rPr lang="ru-RU" altLang="ru-RU" sz="1400" b="1" dirty="0" smtClean="0">
                <a:solidFill>
                  <a:schemeClr val="accent2">
                    <a:lumMod val="75000"/>
                  </a:schemeClr>
                </a:solidFill>
                <a:hlinkClick r:id="rId5" action="ppaction://hlinksldjump"/>
              </a:rPr>
              <a:t> </a:t>
            </a:r>
            <a:r>
              <a:rPr lang="en-US" altLang="ru-RU" sz="1400" b="1" dirty="0" smtClean="0">
                <a:solidFill>
                  <a:schemeClr val="accent2">
                    <a:lumMod val="75000"/>
                  </a:schemeClr>
                </a:solidFill>
                <a:hlinkClick r:id="rId5" action="ppaction://hlinksldjump"/>
              </a:rPr>
              <a:t>110 - 114</a:t>
            </a:r>
            <a:endParaRPr lang="ru-RU" altLang="ru-RU" sz="1400" b="1" dirty="0" smtClean="0">
              <a:solidFill>
                <a:schemeClr val="accent2">
                  <a:lumMod val="75000"/>
                </a:schemeClr>
              </a:solidFill>
              <a:latin typeface="Calibri Light" panose="020F0302020204030204" pitchFamily="34" charset="0"/>
            </a:endParaRPr>
          </a:p>
          <a:p>
            <a:pPr marL="0" indent="0">
              <a:buFont typeface="Arial" panose="020B0604020202020204" pitchFamily="34" charset="0"/>
              <a:buNone/>
            </a:pPr>
            <a:r>
              <a:rPr lang="en-US" altLang="ru-RU" sz="1600" b="1" dirty="0" smtClean="0">
                <a:solidFill>
                  <a:schemeClr val="accent2">
                    <a:lumMod val="75000"/>
                  </a:schemeClr>
                </a:solidFill>
                <a:latin typeface="Calibri Light" panose="020F0302020204030204" pitchFamily="34" charset="0"/>
              </a:rPr>
              <a:t>47. </a:t>
            </a:r>
            <a:r>
              <a:rPr lang="ru-RU" altLang="ru-RU" sz="1600" b="1" dirty="0" smtClean="0">
                <a:solidFill>
                  <a:schemeClr val="accent2">
                    <a:lumMod val="75000"/>
                  </a:schemeClr>
                </a:solidFill>
                <a:hlinkClick r:id="rId6" action="ppaction://hlinksldjump"/>
              </a:rPr>
              <a:t>Понятие о растворах</a:t>
            </a:r>
            <a:r>
              <a:rPr lang="en-US" altLang="ru-RU" sz="1600" b="1" dirty="0" smtClean="0">
                <a:solidFill>
                  <a:schemeClr val="accent2">
                    <a:lumMod val="75000"/>
                  </a:schemeClr>
                </a:solidFill>
                <a:hlinkClick r:id="rId6" action="ppaction://hlinksldjump"/>
              </a:rPr>
              <a:t>. </a:t>
            </a:r>
            <a:r>
              <a:rPr lang="ru-RU" altLang="ru-RU" sz="1600" b="1" dirty="0" err="1" smtClean="0">
                <a:solidFill>
                  <a:schemeClr val="accent2">
                    <a:lumMod val="75000"/>
                  </a:schemeClr>
                </a:solidFill>
                <a:hlinkClick r:id="rId6" action="ppaction://hlinksldjump"/>
              </a:rPr>
              <a:t>Кла</a:t>
            </a:r>
            <a:r>
              <a:rPr lang="en-US" altLang="ru-RU" sz="1600" b="1" dirty="0" smtClean="0">
                <a:solidFill>
                  <a:schemeClr val="accent2">
                    <a:lumMod val="75000"/>
                  </a:schemeClr>
                </a:solidFill>
                <a:hlinkClick r:id="rId6" action="ppaction://hlinksldjump"/>
              </a:rPr>
              <a:t>c</a:t>
            </a:r>
            <a:r>
              <a:rPr lang="ru-RU" altLang="ru-RU" sz="1600" b="1" dirty="0" err="1" smtClean="0">
                <a:solidFill>
                  <a:schemeClr val="accent2">
                    <a:lumMod val="75000"/>
                  </a:schemeClr>
                </a:solidFill>
                <a:hlinkClick r:id="rId6" action="ppaction://hlinksldjump"/>
              </a:rPr>
              <a:t>сификация</a:t>
            </a:r>
            <a:r>
              <a:rPr lang="ru-RU" altLang="ru-RU" sz="1600" b="1" dirty="0" smtClean="0">
                <a:solidFill>
                  <a:schemeClr val="accent2">
                    <a:lumMod val="75000"/>
                  </a:schemeClr>
                </a:solidFill>
                <a:hlinkClick r:id="rId6" action="ppaction://hlinksldjump"/>
              </a:rPr>
              <a:t> растворов</a:t>
            </a:r>
            <a:r>
              <a:rPr lang="en-US" altLang="ru-RU" sz="1600" b="1" dirty="0" smtClean="0">
                <a:solidFill>
                  <a:schemeClr val="accent2">
                    <a:lumMod val="75000"/>
                  </a:schemeClr>
                </a:solidFill>
                <a:hlinkClick r:id="rId6" action="ppaction://hlinksldjump"/>
              </a:rPr>
              <a:t>    115</a:t>
            </a:r>
            <a:endParaRPr lang="en-US" altLang="ru-RU" sz="1600" b="1" dirty="0" smtClean="0">
              <a:solidFill>
                <a:schemeClr val="accent2">
                  <a:lumMod val="75000"/>
                </a:schemeClr>
              </a:solidFill>
            </a:endParaRPr>
          </a:p>
          <a:p>
            <a:pPr marL="0" indent="0">
              <a:buFont typeface="Arial" panose="020B0604020202020204" pitchFamily="34" charset="0"/>
              <a:buNone/>
            </a:pPr>
            <a:r>
              <a:rPr lang="en-US" altLang="ru-RU" sz="1600" b="1" dirty="0" smtClean="0">
                <a:solidFill>
                  <a:schemeClr val="accent2">
                    <a:lumMod val="75000"/>
                  </a:schemeClr>
                </a:solidFill>
                <a:latin typeface="Calibri Light" panose="020F0302020204030204" pitchFamily="34" charset="0"/>
              </a:rPr>
              <a:t>48</a:t>
            </a:r>
            <a:r>
              <a:rPr lang="en-US" altLang="ru-RU" sz="1600" dirty="0" smtClean="0">
                <a:solidFill>
                  <a:schemeClr val="accent2">
                    <a:lumMod val="75000"/>
                  </a:schemeClr>
                </a:solidFill>
                <a:latin typeface="Calibri Light" panose="020F0302020204030204" pitchFamily="34" charset="0"/>
              </a:rPr>
              <a:t>.</a:t>
            </a:r>
            <a:r>
              <a:rPr lang="en-US" altLang="ru-RU" sz="1600" b="1" dirty="0" smtClean="0">
                <a:solidFill>
                  <a:schemeClr val="accent2">
                    <a:lumMod val="75000"/>
                  </a:schemeClr>
                </a:solidFill>
                <a:latin typeface="Calibri Light" panose="020F0302020204030204" pitchFamily="34" charset="0"/>
              </a:rPr>
              <a:t> </a:t>
            </a:r>
            <a:r>
              <a:rPr lang="ru-RU" altLang="ru-RU" sz="1600" b="1" dirty="0" smtClean="0">
                <a:solidFill>
                  <a:schemeClr val="accent2">
                    <a:lumMod val="75000"/>
                  </a:schemeClr>
                </a:solidFill>
                <a:hlinkClick r:id="rId7" action="ppaction://hlinksldjump"/>
              </a:rPr>
              <a:t>Растворы в природе</a:t>
            </a:r>
            <a:r>
              <a:rPr lang="en-US" altLang="ru-RU" sz="1600" b="1" dirty="0" smtClean="0">
                <a:solidFill>
                  <a:schemeClr val="accent2">
                    <a:lumMod val="75000"/>
                  </a:schemeClr>
                </a:solidFill>
                <a:hlinkClick r:id="rId7" action="ppaction://hlinksldjump"/>
              </a:rPr>
              <a:t>  116</a:t>
            </a:r>
            <a:endParaRPr lang="ru-RU" altLang="ru-RU" sz="1600" b="1" dirty="0" smtClean="0">
              <a:solidFill>
                <a:schemeClr val="accent2">
                  <a:lumMod val="75000"/>
                </a:schemeClr>
              </a:solidFill>
            </a:endParaRPr>
          </a:p>
          <a:p>
            <a:pPr marL="0" indent="0">
              <a:buFont typeface="Arial" panose="020B0604020202020204" pitchFamily="34" charset="0"/>
              <a:buNone/>
            </a:pPr>
            <a:r>
              <a:rPr lang="en-US" altLang="ru-RU" sz="1600" b="1" dirty="0" smtClean="0">
                <a:solidFill>
                  <a:schemeClr val="accent2">
                    <a:lumMod val="75000"/>
                  </a:schemeClr>
                </a:solidFill>
              </a:rPr>
              <a:t>49. </a:t>
            </a:r>
            <a:r>
              <a:rPr lang="ru-RU" altLang="ru-RU" sz="1600" b="1" dirty="0" smtClean="0">
                <a:solidFill>
                  <a:schemeClr val="accent2">
                    <a:lumMod val="75000"/>
                  </a:schemeClr>
                </a:solidFill>
                <a:hlinkClick r:id="rId8" action="ppaction://hlinksldjump"/>
              </a:rPr>
              <a:t>Значение растворов в практической деятельности человека</a:t>
            </a:r>
            <a:r>
              <a:rPr lang="en-US" altLang="ru-RU" sz="1600" b="1" dirty="0" smtClean="0">
                <a:solidFill>
                  <a:schemeClr val="accent2">
                    <a:lumMod val="75000"/>
                  </a:schemeClr>
                </a:solidFill>
                <a:hlinkClick r:id="rId8" action="ppaction://hlinksldjump"/>
              </a:rPr>
              <a:t>    117 - 119 </a:t>
            </a:r>
            <a:endParaRPr lang="en-US" altLang="ru-RU" sz="1600" b="1" dirty="0" smtClean="0">
              <a:solidFill>
                <a:schemeClr val="accent2">
                  <a:lumMod val="75000"/>
                </a:schemeClr>
              </a:solidFill>
            </a:endParaRPr>
          </a:p>
          <a:p>
            <a:pPr marL="0" indent="0">
              <a:buFont typeface="Arial" panose="020B0604020202020204" pitchFamily="34" charset="0"/>
              <a:buNone/>
            </a:pPr>
            <a:r>
              <a:rPr lang="en-US" altLang="ru-RU" sz="1400" b="1" dirty="0" smtClean="0">
                <a:solidFill>
                  <a:schemeClr val="accent2">
                    <a:lumMod val="75000"/>
                  </a:schemeClr>
                </a:solidFill>
              </a:rPr>
              <a:t>50. </a:t>
            </a:r>
            <a:r>
              <a:rPr lang="ru-RU" altLang="ru-RU" sz="1400" b="1" dirty="0" smtClean="0">
                <a:solidFill>
                  <a:schemeClr val="accent2">
                    <a:lumMod val="75000"/>
                  </a:schemeClr>
                </a:solidFill>
                <a:hlinkClick r:id="rId9" action="ppaction://hlinksldjump"/>
              </a:rPr>
              <a:t>Понятие о растворимости</a:t>
            </a:r>
            <a:r>
              <a:rPr lang="en-US" altLang="ru-RU" sz="1400" dirty="0" smtClean="0">
                <a:solidFill>
                  <a:schemeClr val="accent2">
                    <a:lumMod val="75000"/>
                  </a:schemeClr>
                </a:solidFill>
                <a:hlinkClick r:id="rId9" action="ppaction://hlinksldjump"/>
              </a:rPr>
              <a:t>   </a:t>
            </a:r>
            <a:r>
              <a:rPr lang="en-US" altLang="ru-RU" sz="1400" b="1" dirty="0" smtClean="0">
                <a:solidFill>
                  <a:schemeClr val="accent2">
                    <a:lumMod val="75000"/>
                  </a:schemeClr>
                </a:solidFill>
                <a:hlinkClick r:id="rId9" action="ppaction://hlinksldjump"/>
              </a:rPr>
              <a:t>120</a:t>
            </a:r>
            <a:endParaRPr lang="en-US" altLang="ru-RU" sz="1400" b="1" dirty="0" smtClean="0">
              <a:solidFill>
                <a:schemeClr val="accent2">
                  <a:lumMod val="75000"/>
                </a:schemeClr>
              </a:solidFill>
            </a:endParaRPr>
          </a:p>
          <a:p>
            <a:pPr marL="0" indent="0">
              <a:buFont typeface="Arial" panose="020B0604020202020204" pitchFamily="34" charset="0"/>
              <a:buNone/>
            </a:pPr>
            <a:r>
              <a:rPr lang="en-US" altLang="ru-RU" sz="1400" b="1" dirty="0" smtClean="0">
                <a:solidFill>
                  <a:schemeClr val="accent2">
                    <a:lumMod val="75000"/>
                  </a:schemeClr>
                </a:solidFill>
              </a:rPr>
              <a:t>51. </a:t>
            </a:r>
            <a:r>
              <a:rPr lang="ru-RU" altLang="ru-RU" sz="1400" b="1" dirty="0" smtClean="0">
                <a:solidFill>
                  <a:schemeClr val="accent2">
                    <a:lumMod val="75000"/>
                  </a:schemeClr>
                </a:solidFill>
                <a:hlinkClick r:id="rId10" action="ppaction://hlinksldjump"/>
              </a:rPr>
              <a:t>Растворимость многих веществ небезграничная</a:t>
            </a:r>
            <a:r>
              <a:rPr lang="en-US" altLang="ru-RU" sz="1400" b="1" dirty="0" smtClean="0">
                <a:solidFill>
                  <a:schemeClr val="accent2">
                    <a:lumMod val="75000"/>
                  </a:schemeClr>
                </a:solidFill>
                <a:hlinkClick r:id="rId10" action="ppaction://hlinksldjump"/>
              </a:rPr>
              <a:t>    121 - 122</a:t>
            </a:r>
            <a:endParaRPr lang="en-US" altLang="ru-RU" sz="1400" b="1" dirty="0" smtClean="0">
              <a:solidFill>
                <a:schemeClr val="accent2">
                  <a:lumMod val="75000"/>
                </a:schemeClr>
              </a:solidFill>
            </a:endParaRPr>
          </a:p>
          <a:p>
            <a:pPr marL="0" indent="0">
              <a:buFont typeface="Arial" panose="020B0604020202020204" pitchFamily="34" charset="0"/>
              <a:buNone/>
            </a:pPr>
            <a:r>
              <a:rPr lang="en-US" altLang="ru-RU" sz="1600" b="1" dirty="0" smtClean="0">
                <a:solidFill>
                  <a:schemeClr val="accent2">
                    <a:lumMod val="75000"/>
                  </a:schemeClr>
                </a:solidFill>
              </a:rPr>
              <a:t>52</a:t>
            </a:r>
            <a:r>
              <a:rPr lang="en-US" altLang="ru-RU" sz="1600" dirty="0" smtClean="0">
                <a:solidFill>
                  <a:schemeClr val="accent2">
                    <a:lumMod val="75000"/>
                  </a:schemeClr>
                </a:solidFill>
              </a:rPr>
              <a:t>. </a:t>
            </a:r>
            <a:r>
              <a:rPr lang="ru-RU" altLang="ru-RU" sz="1600" b="1" dirty="0" smtClean="0">
                <a:solidFill>
                  <a:schemeClr val="accent2">
                    <a:lumMod val="75000"/>
                  </a:schemeClr>
                </a:solidFill>
                <a:hlinkClick r:id="rId11" action="ppaction://hlinksldjump"/>
              </a:rPr>
              <a:t>Растворимость веществ</a:t>
            </a:r>
            <a:r>
              <a:rPr lang="en-US" altLang="ru-RU" sz="1600" b="1" dirty="0" smtClean="0">
                <a:solidFill>
                  <a:schemeClr val="accent2">
                    <a:lumMod val="75000"/>
                  </a:schemeClr>
                </a:solidFill>
                <a:hlinkClick r:id="rId11" action="ppaction://hlinksldjump"/>
              </a:rPr>
              <a:t>. </a:t>
            </a:r>
            <a:r>
              <a:rPr lang="ru-RU" altLang="ru-RU" sz="1600" b="1" dirty="0" smtClean="0">
                <a:solidFill>
                  <a:schemeClr val="accent2">
                    <a:lumMod val="75000"/>
                  </a:schemeClr>
                </a:solidFill>
                <a:hlinkClick r:id="rId11" action="ppaction://hlinksldjump"/>
              </a:rPr>
              <a:t>Насыщенные</a:t>
            </a:r>
            <a:r>
              <a:rPr lang="en-US" altLang="ru-RU" sz="1600" b="1" dirty="0" smtClean="0">
                <a:solidFill>
                  <a:schemeClr val="accent2">
                    <a:lumMod val="75000"/>
                  </a:schemeClr>
                </a:solidFill>
                <a:hlinkClick r:id="rId11" action="ppaction://hlinksldjump"/>
              </a:rPr>
              <a:t>, </a:t>
            </a:r>
            <a:r>
              <a:rPr lang="ru-RU" altLang="ru-RU" sz="1600" b="1" dirty="0" smtClean="0">
                <a:solidFill>
                  <a:schemeClr val="accent2">
                    <a:lumMod val="75000"/>
                  </a:schemeClr>
                </a:solidFill>
                <a:hlinkClick r:id="rId11" action="ppaction://hlinksldjump"/>
              </a:rPr>
              <a:t>ненасыщенные и пересыщенные</a:t>
            </a:r>
            <a:r>
              <a:rPr lang="en-US" altLang="ru-RU" sz="1600" b="1" dirty="0" smtClean="0">
                <a:solidFill>
                  <a:schemeClr val="accent2">
                    <a:lumMod val="75000"/>
                  </a:schemeClr>
                </a:solidFill>
                <a:hlinkClick r:id="rId11" action="ppaction://hlinksldjump"/>
              </a:rPr>
              <a:t> </a:t>
            </a:r>
            <a:r>
              <a:rPr lang="ru-RU" altLang="ru-RU" sz="1600" b="1" dirty="0" smtClean="0">
                <a:solidFill>
                  <a:schemeClr val="accent2">
                    <a:lumMod val="75000"/>
                  </a:schemeClr>
                </a:solidFill>
                <a:hlinkClick r:id="rId11" action="ppaction://hlinksldjump"/>
              </a:rPr>
              <a:t> растворы</a:t>
            </a:r>
            <a:r>
              <a:rPr lang="en-US" altLang="ru-RU" sz="1600" b="1" dirty="0" smtClean="0">
                <a:solidFill>
                  <a:schemeClr val="accent2">
                    <a:lumMod val="75000"/>
                  </a:schemeClr>
                </a:solidFill>
                <a:hlinkClick r:id="rId11" action="ppaction://hlinksldjump"/>
              </a:rPr>
              <a:t>    123</a:t>
            </a:r>
            <a:endParaRPr lang="en-US" altLang="ru-RU" sz="1600" b="1" dirty="0" smtClean="0">
              <a:solidFill>
                <a:schemeClr val="accent2">
                  <a:lumMod val="75000"/>
                </a:schemeClr>
              </a:solidFill>
            </a:endParaRPr>
          </a:p>
          <a:p>
            <a:pPr marL="0" indent="0">
              <a:buFont typeface="Arial" panose="020B0604020202020204" pitchFamily="34" charset="0"/>
              <a:buNone/>
            </a:pPr>
            <a:r>
              <a:rPr lang="en-US" altLang="ru-RU" sz="1600" b="1" dirty="0" smtClean="0"/>
              <a:t>53.</a:t>
            </a:r>
            <a:r>
              <a:rPr lang="ru-RU" altLang="ru-RU" sz="1600" b="1" dirty="0" smtClean="0"/>
              <a:t> </a:t>
            </a:r>
            <a:r>
              <a:rPr lang="ru-RU" altLang="ru-RU" sz="1600" b="1" dirty="0" smtClean="0">
                <a:hlinkClick r:id="rId12" action="ppaction://hlinksldjump"/>
              </a:rPr>
              <a:t>Решение задач на растворимость веществ</a:t>
            </a:r>
            <a:r>
              <a:rPr lang="en-US" altLang="ru-RU" sz="1600" b="1" dirty="0" smtClean="0">
                <a:hlinkClick r:id="rId12" action="ppaction://hlinksldjump"/>
              </a:rPr>
              <a:t>. </a:t>
            </a:r>
            <a:r>
              <a:rPr lang="ru-RU" altLang="ru-RU" sz="1600" b="1" dirty="0" smtClean="0">
                <a:hlinkClick r:id="rId12" action="ppaction://hlinksldjump"/>
              </a:rPr>
              <a:t>Кривые растворимости  124 -125</a:t>
            </a:r>
            <a:r>
              <a:rPr lang="en-US" altLang="ru-RU" sz="1600" b="1" dirty="0" smtClean="0">
                <a:hlinkClick r:id="rId12" action="ppaction://hlinksldjump"/>
              </a:rPr>
              <a:t>;  126</a:t>
            </a:r>
            <a:endParaRPr lang="en-US" altLang="ru-RU" sz="1600" b="1" dirty="0" smtClean="0">
              <a:solidFill>
                <a:srgbClr val="FF0000"/>
              </a:solidFill>
            </a:endParaRPr>
          </a:p>
          <a:p>
            <a:pPr marL="0" indent="0">
              <a:buFont typeface="Arial" panose="020B0604020202020204" pitchFamily="34" charset="0"/>
              <a:buNone/>
            </a:pPr>
            <a:r>
              <a:rPr lang="en-US" altLang="ru-RU" sz="1600" b="1" dirty="0" smtClean="0"/>
              <a:t>54.</a:t>
            </a:r>
            <a:r>
              <a:rPr lang="en-US" altLang="ru-RU" sz="1600" b="1" dirty="0" smtClean="0">
                <a:hlinkClick r:id="rId13" action="ppaction://hlinksldjump"/>
              </a:rPr>
              <a:t> </a:t>
            </a:r>
            <a:r>
              <a:rPr lang="ru-RU" altLang="ru-RU" sz="1600" b="1" dirty="0" smtClean="0">
                <a:hlinkClick r:id="rId13" action="ppaction://hlinksldjump"/>
              </a:rPr>
              <a:t>Понятие о концентрированных и неконцентрированных растворах</a:t>
            </a:r>
            <a:r>
              <a:rPr lang="en-US" altLang="ru-RU" sz="1600" b="1" dirty="0" smtClean="0">
                <a:hlinkClick r:id="rId13" action="ppaction://hlinksldjump"/>
              </a:rPr>
              <a:t> </a:t>
            </a:r>
            <a:r>
              <a:rPr lang="ru-RU" altLang="ru-RU" sz="1600" b="1" dirty="0" smtClean="0">
                <a:hlinkClick r:id="rId13" action="ppaction://hlinksldjump"/>
              </a:rPr>
              <a:t> </a:t>
            </a:r>
            <a:r>
              <a:rPr lang="en-US" altLang="ru-RU" sz="1600" b="1" dirty="0" smtClean="0">
                <a:hlinkClick r:id="rId13" action="ppaction://hlinksldjump"/>
              </a:rPr>
              <a:t> </a:t>
            </a:r>
            <a:r>
              <a:rPr lang="ru-RU" altLang="ru-RU" sz="1600" b="1" dirty="0" smtClean="0">
                <a:hlinkClick r:id="rId13" action="ppaction://hlinksldjump"/>
              </a:rPr>
              <a:t> </a:t>
            </a:r>
            <a:r>
              <a:rPr lang="ru-RU" altLang="ru-RU" sz="1600" b="1" dirty="0" smtClean="0">
                <a:solidFill>
                  <a:srgbClr val="FF0000"/>
                </a:solidFill>
                <a:hlinkClick r:id="rId13" action="ppaction://hlinksldjump"/>
              </a:rPr>
              <a:t>127</a:t>
            </a:r>
            <a:endParaRPr lang="en-US" altLang="ru-RU" sz="1600" b="1" dirty="0" smtClean="0">
              <a:solidFill>
                <a:srgbClr val="FF0000"/>
              </a:solidFill>
            </a:endParaRPr>
          </a:p>
          <a:p>
            <a:pPr marL="0" indent="0">
              <a:buFont typeface="Arial" panose="020B0604020202020204" pitchFamily="34" charset="0"/>
              <a:buNone/>
            </a:pPr>
            <a:r>
              <a:rPr lang="en-US" altLang="ru-RU" sz="1400" b="1" dirty="0" smtClean="0"/>
              <a:t>5</a:t>
            </a:r>
            <a:r>
              <a:rPr lang="ru-RU" altLang="ru-RU" sz="1400" b="1" dirty="0" smtClean="0"/>
              <a:t>5</a:t>
            </a:r>
            <a:r>
              <a:rPr lang="en-US" altLang="ru-RU" sz="1400" b="1" dirty="0" smtClean="0"/>
              <a:t>. </a:t>
            </a:r>
            <a:r>
              <a:rPr lang="ru-RU" altLang="ru-RU" sz="1400" b="1" dirty="0" smtClean="0">
                <a:hlinkClick r:id="rId14" action="ppaction://hlinksldjump"/>
              </a:rPr>
              <a:t>Некоторые способы выражения концентрации веществ в растворе</a:t>
            </a:r>
            <a:r>
              <a:rPr lang="en-US" altLang="ru-RU" sz="1400" b="1" dirty="0" smtClean="0">
                <a:hlinkClick r:id="rId14" action="ppaction://hlinksldjump"/>
              </a:rPr>
              <a:t>    </a:t>
            </a:r>
            <a:r>
              <a:rPr lang="en-US" altLang="ru-RU" sz="1400" b="1" dirty="0" smtClean="0">
                <a:solidFill>
                  <a:srgbClr val="FF0000"/>
                </a:solidFill>
                <a:hlinkClick r:id="rId14" action="ppaction://hlinksldjump"/>
              </a:rPr>
              <a:t>128</a:t>
            </a:r>
            <a:r>
              <a:rPr lang="en-US" altLang="ru-RU" sz="1400" b="1" dirty="0" smtClean="0">
                <a:hlinkClick r:id="rId14" action="ppaction://hlinksldjump"/>
              </a:rPr>
              <a:t> </a:t>
            </a:r>
            <a:endParaRPr lang="ru-RU" altLang="ru-RU" sz="1400" b="1" dirty="0" smtClean="0"/>
          </a:p>
          <a:p>
            <a:pPr marL="0" indent="0">
              <a:buFont typeface="Arial" panose="020B0604020202020204" pitchFamily="34" charset="0"/>
              <a:buNone/>
            </a:pPr>
            <a:r>
              <a:rPr lang="en-US" altLang="ru-RU" sz="1600" b="1" dirty="0" smtClean="0"/>
              <a:t>5</a:t>
            </a:r>
            <a:r>
              <a:rPr lang="ru-RU" altLang="ru-RU" sz="1600" b="1" dirty="0" smtClean="0"/>
              <a:t>6</a:t>
            </a:r>
            <a:r>
              <a:rPr lang="en-US" altLang="ru-RU" sz="1600" b="1" dirty="0" smtClean="0"/>
              <a:t>. </a:t>
            </a:r>
            <a:r>
              <a:rPr lang="ru-RU" altLang="ru-RU" sz="1600" b="1" dirty="0" smtClean="0">
                <a:hlinkClick r:id="rId15" action="ppaction://hlinksldjump"/>
              </a:rPr>
              <a:t>Способы выражения концентрации веществ</a:t>
            </a:r>
            <a:r>
              <a:rPr lang="en-US" altLang="ru-RU" sz="1600" b="1" dirty="0" smtClean="0">
                <a:hlinkClick r:id="rId15" action="ppaction://hlinksldjump"/>
              </a:rPr>
              <a:t>. I. </a:t>
            </a:r>
            <a:r>
              <a:rPr lang="ru-RU" altLang="ru-RU" sz="1600" b="1" dirty="0" smtClean="0">
                <a:hlinkClick r:id="rId15" action="ppaction://hlinksldjump"/>
              </a:rPr>
              <a:t>Массовая доля растворенного вещества (</a:t>
            </a:r>
            <a:r>
              <a:rPr lang="el-GR" altLang="ru-RU" sz="1600" b="1" dirty="0" smtClean="0">
                <a:hlinkClick r:id="rId15" action="ppaction://hlinksldjump"/>
              </a:rPr>
              <a:t>ω</a:t>
            </a:r>
            <a:r>
              <a:rPr lang="ru-RU" altLang="ru-RU" sz="1600" b="1" dirty="0" smtClean="0">
                <a:hlinkClick r:id="rId15" action="ppaction://hlinksldjump"/>
              </a:rPr>
              <a:t>)</a:t>
            </a:r>
            <a:r>
              <a:rPr lang="en-US" altLang="ru-RU" sz="1600" b="1" dirty="0" smtClean="0">
                <a:hlinkClick r:id="rId15" action="ppaction://hlinksldjump"/>
              </a:rPr>
              <a:t>     </a:t>
            </a:r>
            <a:r>
              <a:rPr lang="en-US" altLang="ru-RU" sz="1600" b="1" dirty="0" smtClean="0">
                <a:solidFill>
                  <a:srgbClr val="FF0000"/>
                </a:solidFill>
                <a:hlinkClick r:id="rId15" action="ppaction://hlinksldjump"/>
              </a:rPr>
              <a:t>129</a:t>
            </a:r>
            <a:endParaRPr lang="en-US" altLang="ru-RU" sz="1600" b="1" dirty="0" smtClean="0">
              <a:solidFill>
                <a:srgbClr val="FF0000"/>
              </a:solidFill>
            </a:endParaRPr>
          </a:p>
          <a:p>
            <a:pPr marL="0" indent="0">
              <a:buFont typeface="Arial" panose="020B0604020202020204" pitchFamily="34" charset="0"/>
              <a:buNone/>
            </a:pPr>
            <a:r>
              <a:rPr lang="en-US" altLang="ru-RU" sz="1600" b="1" dirty="0" smtClean="0"/>
              <a:t>5</a:t>
            </a:r>
            <a:r>
              <a:rPr lang="ru-RU" altLang="ru-RU" sz="1600" b="1" dirty="0" smtClean="0"/>
              <a:t>7</a:t>
            </a:r>
            <a:r>
              <a:rPr lang="en-US" altLang="ru-RU" sz="1600" b="1" dirty="0" smtClean="0"/>
              <a:t>. </a:t>
            </a:r>
            <a:r>
              <a:rPr lang="ru-RU" altLang="ru-RU" sz="1600" b="1" i="1" dirty="0" smtClean="0">
                <a:solidFill>
                  <a:srgbClr val="993300"/>
                </a:solidFill>
                <a:hlinkClick r:id="rId16" action="ppaction://hlinksldjump"/>
              </a:rPr>
              <a:t>Решение задач на массовую долю растворенного вещества    </a:t>
            </a:r>
            <a:r>
              <a:rPr lang="ru-RU" altLang="ru-RU" sz="1600" b="1" dirty="0" smtClean="0">
                <a:solidFill>
                  <a:srgbClr val="FF0000"/>
                </a:solidFill>
                <a:hlinkClick r:id="rId16" action="ppaction://hlinksldjump"/>
              </a:rPr>
              <a:t>1</a:t>
            </a:r>
            <a:r>
              <a:rPr lang="en-US" altLang="ru-RU" sz="1600" b="1" dirty="0" smtClean="0">
                <a:solidFill>
                  <a:srgbClr val="FF0000"/>
                </a:solidFill>
                <a:hlinkClick r:id="rId16" action="ppaction://hlinksldjump"/>
              </a:rPr>
              <a:t>30</a:t>
            </a:r>
            <a:r>
              <a:rPr lang="ru-RU" altLang="ru-RU" sz="1600" b="1" dirty="0" smtClean="0">
                <a:solidFill>
                  <a:srgbClr val="FF0000"/>
                </a:solidFill>
                <a:hlinkClick r:id="rId16" action="ppaction://hlinksldjump"/>
              </a:rPr>
              <a:t> -  13</a:t>
            </a:r>
            <a:r>
              <a:rPr lang="en-US" altLang="ru-RU" sz="1600" b="1" dirty="0" smtClean="0">
                <a:solidFill>
                  <a:srgbClr val="FF0000"/>
                </a:solidFill>
                <a:hlinkClick r:id="rId16" action="ppaction://hlinksldjump"/>
              </a:rPr>
              <a:t>2</a:t>
            </a:r>
            <a:endParaRPr lang="ru-RU" altLang="ru-RU" sz="1600" b="1" dirty="0" smtClean="0">
              <a:solidFill>
                <a:srgbClr val="FF0000"/>
              </a:solidFill>
            </a:endParaRPr>
          </a:p>
          <a:p>
            <a:pPr marL="0" indent="0">
              <a:spcBef>
                <a:spcPts val="0"/>
              </a:spcBef>
              <a:buFont typeface="Arial" panose="020B0604020202020204" pitchFamily="34" charset="0"/>
              <a:buNone/>
            </a:pPr>
            <a:r>
              <a:rPr lang="en-US" altLang="ru-RU" sz="1600" b="1" dirty="0" smtClean="0"/>
              <a:t>5</a:t>
            </a:r>
            <a:r>
              <a:rPr lang="ru-RU" altLang="ru-RU" sz="1600" b="1" dirty="0" smtClean="0"/>
              <a:t>8</a:t>
            </a:r>
            <a:r>
              <a:rPr lang="en-US" altLang="ru-RU" sz="1600" b="1" dirty="0" smtClean="0"/>
              <a:t>. </a:t>
            </a:r>
            <a:r>
              <a:rPr lang="ru-RU" altLang="ru-RU" sz="1600" b="1" dirty="0" smtClean="0">
                <a:hlinkClick r:id="rId17" action="ppaction://hlinksldjump"/>
              </a:rPr>
              <a:t>Способы выражения концентрации веществ</a:t>
            </a:r>
            <a:r>
              <a:rPr lang="en-US" altLang="ru-RU" sz="1600" b="1" dirty="0" smtClean="0">
                <a:hlinkClick r:id="rId17" action="ppaction://hlinksldjump"/>
              </a:rPr>
              <a:t>. II. </a:t>
            </a:r>
            <a:r>
              <a:rPr lang="ru-RU" altLang="ru-RU" sz="1600" b="1" dirty="0" smtClean="0">
                <a:hlinkClick r:id="rId17" action="ppaction://hlinksldjump"/>
              </a:rPr>
              <a:t>Молярная концентрация растворов</a:t>
            </a:r>
            <a:r>
              <a:rPr lang="en-US" altLang="ru-RU" sz="1600" b="1" dirty="0" smtClean="0">
                <a:hlinkClick r:id="rId17" action="ppaction://hlinksldjump"/>
              </a:rPr>
              <a:t> (C</a:t>
            </a:r>
            <a:r>
              <a:rPr lang="ru-RU" altLang="ru-RU" sz="1600" b="1" baseline="-25000" dirty="0" smtClean="0">
                <a:hlinkClick r:id="rId17" action="ppaction://hlinksldjump"/>
              </a:rPr>
              <a:t>М</a:t>
            </a:r>
            <a:r>
              <a:rPr lang="en-US" altLang="ru-RU" sz="1600" b="1" dirty="0" smtClean="0">
                <a:hlinkClick r:id="rId17" action="ppaction://hlinksldjump"/>
              </a:rPr>
              <a:t>)   </a:t>
            </a:r>
            <a:r>
              <a:rPr lang="en-US" altLang="ru-RU" sz="1600" b="1" dirty="0" smtClean="0">
                <a:solidFill>
                  <a:srgbClr val="FF0000"/>
                </a:solidFill>
                <a:hlinkClick r:id="rId17" action="ppaction://hlinksldjump"/>
              </a:rPr>
              <a:t>133</a:t>
            </a:r>
            <a:endParaRPr lang="en-US" altLang="ru-RU" sz="1600" b="1" dirty="0" smtClean="0">
              <a:solidFill>
                <a:srgbClr val="FF0000"/>
              </a:solidFill>
            </a:endParaRPr>
          </a:p>
          <a:p>
            <a:pPr marL="0" indent="0">
              <a:spcBef>
                <a:spcPts val="0"/>
              </a:spcBef>
              <a:buFont typeface="Arial" panose="020B0604020202020204" pitchFamily="34" charset="0"/>
              <a:buNone/>
            </a:pPr>
            <a:r>
              <a:rPr lang="ru-RU" altLang="ru-RU" sz="1600" b="1" dirty="0" smtClean="0"/>
              <a:t>59</a:t>
            </a:r>
            <a:r>
              <a:rPr lang="en-US" altLang="ru-RU" sz="1600" b="1" dirty="0" smtClean="0"/>
              <a:t>. </a:t>
            </a:r>
            <a:r>
              <a:rPr lang="ru-RU" altLang="ru-RU" sz="1600" b="1" i="1" dirty="0" smtClean="0">
                <a:solidFill>
                  <a:srgbClr val="993300"/>
                </a:solidFill>
                <a:hlinkClick r:id="rId18" action="ppaction://hlinksldjump"/>
              </a:rPr>
              <a:t>Решение задач</a:t>
            </a:r>
            <a:r>
              <a:rPr lang="en-US" altLang="ru-RU" sz="1600" b="1" i="1" dirty="0" smtClean="0">
                <a:solidFill>
                  <a:srgbClr val="993300"/>
                </a:solidFill>
                <a:hlinkClick r:id="rId18" action="ppaction://hlinksldjump"/>
              </a:rPr>
              <a:t> </a:t>
            </a:r>
            <a:r>
              <a:rPr lang="ru-RU" altLang="ru-RU" sz="1600" b="1" i="1" dirty="0" smtClean="0">
                <a:solidFill>
                  <a:srgbClr val="993300"/>
                </a:solidFill>
                <a:hlinkClick r:id="rId18" action="ppaction://hlinksldjump"/>
              </a:rPr>
              <a:t>на молярную концентрацию растворов</a:t>
            </a:r>
            <a:r>
              <a:rPr lang="en-US" altLang="ru-RU" sz="1600" b="1" i="1" dirty="0" smtClean="0">
                <a:solidFill>
                  <a:srgbClr val="993300"/>
                </a:solidFill>
                <a:hlinkClick r:id="rId18" action="ppaction://hlinksldjump"/>
              </a:rPr>
              <a:t>    </a:t>
            </a:r>
            <a:r>
              <a:rPr lang="en-US" altLang="ru-RU" sz="1600" b="1" dirty="0" smtClean="0">
                <a:solidFill>
                  <a:srgbClr val="FF0000"/>
                </a:solidFill>
                <a:hlinkClick r:id="rId18" action="ppaction://hlinksldjump"/>
              </a:rPr>
              <a:t>134 – 135</a:t>
            </a:r>
            <a:endParaRPr lang="en-US" altLang="ru-RU" sz="1600" b="1" dirty="0" smtClean="0">
              <a:solidFill>
                <a:srgbClr val="FF0000"/>
              </a:solidFill>
            </a:endParaRPr>
          </a:p>
          <a:p>
            <a:pPr marL="0" indent="0">
              <a:spcBef>
                <a:spcPts val="0"/>
              </a:spcBef>
              <a:buFont typeface="Arial" panose="020B0604020202020204" pitchFamily="34" charset="0"/>
              <a:buNone/>
            </a:pPr>
            <a:r>
              <a:rPr lang="en-US" altLang="ru-RU" sz="1600" b="1" i="1" dirty="0" smtClean="0"/>
              <a:t>6</a:t>
            </a:r>
            <a:r>
              <a:rPr lang="ru-RU" altLang="ru-RU" sz="1600" b="1" i="1" dirty="0" smtClean="0"/>
              <a:t>0</a:t>
            </a:r>
            <a:r>
              <a:rPr lang="en-US" altLang="ru-RU" sz="1600" b="1" i="1" dirty="0" smtClean="0"/>
              <a:t>. </a:t>
            </a:r>
            <a:r>
              <a:rPr lang="ru-RU" altLang="ru-RU" sz="1600" b="1" i="1" dirty="0" smtClean="0">
                <a:solidFill>
                  <a:srgbClr val="990033"/>
                </a:solidFill>
                <a:hlinkClick r:id="rId19" action="ppaction://hlinksldjump"/>
              </a:rPr>
              <a:t>Практическая работа  </a:t>
            </a:r>
            <a:r>
              <a:rPr lang="ru-RU" altLang="ru-RU" sz="1600" b="1" i="1" dirty="0" smtClean="0">
                <a:hlinkClick r:id="rId19" action="ppaction://hlinksldjump"/>
              </a:rPr>
              <a:t>«Приготовление растворов различных  концентраций»</a:t>
            </a:r>
            <a:r>
              <a:rPr lang="en-US" altLang="ru-RU" sz="1600" b="1" i="1" dirty="0" smtClean="0">
                <a:hlinkClick r:id="rId19" action="ppaction://hlinksldjump"/>
              </a:rPr>
              <a:t>    </a:t>
            </a:r>
            <a:r>
              <a:rPr lang="en-US" altLang="ru-RU" sz="1600" b="1" i="1" dirty="0" smtClean="0">
                <a:solidFill>
                  <a:srgbClr val="FF0000"/>
                </a:solidFill>
                <a:hlinkClick r:id="rId19" action="ppaction://hlinksldjump"/>
              </a:rPr>
              <a:t>136 -  14</a:t>
            </a:r>
            <a:r>
              <a:rPr lang="ru-RU" altLang="ru-RU" sz="1600" b="1" i="1" dirty="0" smtClean="0">
                <a:solidFill>
                  <a:srgbClr val="FF0000"/>
                </a:solidFill>
                <a:hlinkClick r:id="rId19" action="ppaction://hlinksldjump"/>
              </a:rPr>
              <a:t>5</a:t>
            </a:r>
            <a:endParaRPr lang="en-US" altLang="ru-RU" sz="1600" b="1" i="1" dirty="0" smtClean="0">
              <a:solidFill>
                <a:srgbClr val="FF0000"/>
              </a:solidFill>
            </a:endParaRPr>
          </a:p>
          <a:p>
            <a:pPr marL="0" indent="0">
              <a:spcBef>
                <a:spcPts val="0"/>
              </a:spcBef>
              <a:buFont typeface="Arial" panose="020B0604020202020204" pitchFamily="34" charset="0"/>
              <a:buNone/>
            </a:pPr>
            <a:r>
              <a:rPr lang="en-US" altLang="ru-RU" sz="1600" b="1" i="1" dirty="0" smtClean="0"/>
              <a:t>6</a:t>
            </a:r>
            <a:r>
              <a:rPr lang="ru-RU" altLang="ru-RU" sz="1600" b="1" i="1" dirty="0" smtClean="0"/>
              <a:t>1</a:t>
            </a:r>
            <a:r>
              <a:rPr lang="en-US" altLang="ru-RU" sz="1600" b="1" i="1" dirty="0" smtClean="0"/>
              <a:t>. </a:t>
            </a:r>
            <a:r>
              <a:rPr lang="ru-RU" altLang="ru-RU" sz="1600" b="1" i="1" dirty="0" smtClean="0">
                <a:solidFill>
                  <a:srgbClr val="990033"/>
                </a:solidFill>
                <a:hlinkClick r:id="rId20" action="ppaction://hlinksldjump"/>
              </a:rPr>
              <a:t>Приложение  «Вопросник </a:t>
            </a:r>
            <a:r>
              <a:rPr lang="ru-RU" altLang="ru-RU" sz="1600" b="1" i="1" dirty="0" smtClean="0">
                <a:hlinkClick r:id="rId20" action="ppaction://hlinksldjump"/>
              </a:rPr>
              <a:t>по теме «Вода</a:t>
            </a:r>
            <a:r>
              <a:rPr lang="en-US" altLang="ru-RU" sz="1600" b="1" i="1" dirty="0" smtClean="0">
                <a:hlinkClick r:id="rId20" action="ppaction://hlinksldjump"/>
              </a:rPr>
              <a:t>. </a:t>
            </a:r>
            <a:r>
              <a:rPr lang="ru-RU" altLang="ru-RU" sz="1600" b="1" i="1" dirty="0" smtClean="0">
                <a:hlinkClick r:id="rId20" action="ppaction://hlinksldjump"/>
              </a:rPr>
              <a:t>Растворы</a:t>
            </a:r>
            <a:r>
              <a:rPr lang="ru-RU" altLang="ru-RU" sz="1600" b="1" dirty="0" smtClean="0">
                <a:hlinkClick r:id="rId20" action="ppaction://hlinksldjump"/>
              </a:rPr>
              <a:t>»</a:t>
            </a:r>
            <a:r>
              <a:rPr lang="en-US" altLang="ru-RU" sz="1600" b="1" dirty="0" smtClean="0">
                <a:hlinkClick r:id="rId20" action="ppaction://hlinksldjump"/>
              </a:rPr>
              <a:t>  </a:t>
            </a:r>
            <a:r>
              <a:rPr lang="ru-RU" altLang="ru-RU" sz="1600" b="1" dirty="0" smtClean="0">
                <a:hlinkClick r:id="rId20" action="ppaction://hlinksldjump"/>
              </a:rPr>
              <a:t> </a:t>
            </a:r>
            <a:r>
              <a:rPr lang="en-US" altLang="ru-RU" sz="1600" b="1" i="1" dirty="0" smtClean="0">
                <a:hlinkClick r:id="rId20" action="ppaction://hlinksldjump"/>
              </a:rPr>
              <a:t>(</a:t>
            </a:r>
            <a:r>
              <a:rPr lang="ru-RU" altLang="ru-RU" sz="1600" b="1" i="1" dirty="0" smtClean="0">
                <a:hlinkClick r:id="rId20" action="ppaction://hlinksldjump"/>
              </a:rPr>
              <a:t>для проверки и самопроверки знаний по теме</a:t>
            </a:r>
            <a:r>
              <a:rPr lang="en-US" altLang="ru-RU" sz="1600" b="1" i="1" dirty="0" smtClean="0">
                <a:hlinkClick r:id="rId20" action="ppaction://hlinksldjump"/>
              </a:rPr>
              <a:t>  </a:t>
            </a:r>
            <a:r>
              <a:rPr lang="ru-RU" altLang="ru-RU" sz="1600" b="1" i="1" dirty="0" smtClean="0">
                <a:hlinkClick r:id="rId20" action="ppaction://hlinksldjump"/>
              </a:rPr>
              <a:t>)</a:t>
            </a:r>
            <a:r>
              <a:rPr lang="en-US" altLang="ru-RU" sz="1600" b="1" i="1" dirty="0" smtClean="0">
                <a:hlinkClick r:id="rId20" action="ppaction://hlinksldjump"/>
              </a:rPr>
              <a:t>  </a:t>
            </a:r>
            <a:r>
              <a:rPr lang="en-US" altLang="ru-RU" sz="1600" b="1" i="1" dirty="0" smtClean="0">
                <a:solidFill>
                  <a:srgbClr val="FF0000"/>
                </a:solidFill>
                <a:hlinkClick r:id="rId20" action="ppaction://hlinksldjump"/>
              </a:rPr>
              <a:t>14</a:t>
            </a:r>
            <a:r>
              <a:rPr lang="ru-RU" altLang="ru-RU" sz="1600" b="1" i="1" dirty="0" smtClean="0">
                <a:solidFill>
                  <a:srgbClr val="FF0000"/>
                </a:solidFill>
                <a:hlinkClick r:id="rId20" action="ppaction://hlinksldjump"/>
              </a:rPr>
              <a:t>6</a:t>
            </a:r>
            <a:r>
              <a:rPr lang="en-US" altLang="ru-RU" sz="1600" b="1" i="1" dirty="0" smtClean="0">
                <a:solidFill>
                  <a:srgbClr val="FF0000"/>
                </a:solidFill>
                <a:hlinkClick r:id="rId20" action="ppaction://hlinksldjump"/>
              </a:rPr>
              <a:t> - 14</a:t>
            </a:r>
            <a:r>
              <a:rPr lang="ru-RU" altLang="ru-RU" sz="1600" b="1" i="1" dirty="0" smtClean="0">
                <a:solidFill>
                  <a:srgbClr val="FF0000"/>
                </a:solidFill>
                <a:hlinkClick r:id="rId20" action="ppaction://hlinksldjump"/>
              </a:rPr>
              <a:t>8</a:t>
            </a:r>
            <a:endParaRPr lang="en-US" altLang="ru-RU" sz="1600" dirty="0" smtClean="0">
              <a:solidFill>
                <a:srgbClr val="FF0000"/>
              </a:solidFill>
            </a:endParaRPr>
          </a:p>
          <a:p>
            <a:pPr marL="0" indent="0">
              <a:spcBef>
                <a:spcPts val="0"/>
              </a:spcBef>
              <a:buNone/>
            </a:pPr>
            <a:r>
              <a:rPr lang="en-US" altLang="ru-RU" sz="1600" b="1" i="1" dirty="0" smtClean="0"/>
              <a:t>6</a:t>
            </a:r>
            <a:r>
              <a:rPr lang="ru-RU" altLang="ru-RU" sz="1600" b="1" i="1" dirty="0"/>
              <a:t>2</a:t>
            </a:r>
            <a:r>
              <a:rPr lang="en-US" altLang="ru-RU" sz="1600" b="1" i="1" dirty="0" smtClean="0"/>
              <a:t>. </a:t>
            </a:r>
            <a:r>
              <a:rPr lang="ru-RU" altLang="ru-RU" sz="1600" b="1" i="1" dirty="0" smtClean="0">
                <a:solidFill>
                  <a:srgbClr val="990033"/>
                </a:solidFill>
                <a:hlinkClick r:id="rId21" action="ppaction://hlinksldjump"/>
              </a:rPr>
              <a:t>Автор работы   149</a:t>
            </a:r>
            <a:endParaRPr lang="en-US" altLang="ru-RU" sz="1600" dirty="0" smtClean="0"/>
          </a:p>
          <a:p>
            <a:pPr marL="0" indent="0">
              <a:buFont typeface="Arial" panose="020B0604020202020204" pitchFamily="34" charset="0"/>
              <a:buNone/>
            </a:pPr>
            <a:endParaRPr lang="en-US" altLang="ru-RU" sz="1600" dirty="0" smtClean="0">
              <a:solidFill>
                <a:srgbClr val="FF0000"/>
              </a:solidFill>
            </a:endParaRPr>
          </a:p>
          <a:p>
            <a:pPr marL="0" indent="0">
              <a:buFont typeface="Arial" panose="020B0604020202020204" pitchFamily="34" charset="0"/>
              <a:buNone/>
            </a:pPr>
            <a:endParaRPr lang="en-US" altLang="ru-RU" sz="1600" dirty="0" smtClean="0">
              <a:solidFill>
                <a:srgbClr val="FF0000"/>
              </a:solidFill>
            </a:endParaRPr>
          </a:p>
          <a:p>
            <a:pPr marL="0" indent="0">
              <a:buFont typeface="Arial" panose="020B0604020202020204" pitchFamily="34" charset="0"/>
              <a:buNone/>
            </a:pPr>
            <a:endParaRPr lang="ru-RU" altLang="ru-RU" sz="1600" b="1" dirty="0" smtClean="0">
              <a:solidFill>
                <a:srgbClr val="4A206A"/>
              </a:solidFill>
              <a:latin typeface="Calibri Light" panose="020F0302020204030204" pitchFamily="34" charset="0"/>
            </a:endParaRPr>
          </a:p>
          <a:p>
            <a:pPr marL="0" indent="0">
              <a:buFont typeface="Arial" panose="020B0604020202020204" pitchFamily="34" charset="0"/>
              <a:buNone/>
            </a:pPr>
            <a:r>
              <a:rPr lang="en-US" altLang="ru-RU" sz="1600" dirty="0" smtClean="0"/>
              <a:t> </a:t>
            </a:r>
            <a:endParaRPr lang="ru-RU" altLang="ru-RU" sz="1600" dirty="0" smtClean="0"/>
          </a:p>
        </p:txBody>
      </p:sp>
      <p:pic>
        <p:nvPicPr>
          <p:cNvPr id="13316" name="Рисунок 3">
            <a:hlinkClick r:id="rId20" action="ppaction://hlinksldjump"/>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barn(inVertical)">
                                      <p:cBhvr>
                                        <p:cTn id="7" dur="1250"/>
                                        <p:tgtEl>
                                          <p:spTgt spid="13315">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315">
                                            <p:txEl>
                                              <p:pRg st="1" end="1"/>
                                            </p:txEl>
                                          </p:spTgt>
                                        </p:tgtEl>
                                        <p:attrNameLst>
                                          <p:attrName>style.visibility</p:attrName>
                                        </p:attrNameLst>
                                      </p:cBhvr>
                                      <p:to>
                                        <p:strVal val="visible"/>
                                      </p:to>
                                    </p:set>
                                    <p:animEffect transition="in" filter="barn(inVertical)">
                                      <p:cBhvr>
                                        <p:cTn id="10" dur="1250"/>
                                        <p:tgtEl>
                                          <p:spTgt spid="13315">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animEffect transition="in" filter="barn(inVertical)">
                                      <p:cBhvr>
                                        <p:cTn id="13" dur="1250"/>
                                        <p:tgtEl>
                                          <p:spTgt spid="13315">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315">
                                            <p:txEl>
                                              <p:pRg st="3" end="3"/>
                                            </p:txEl>
                                          </p:spTgt>
                                        </p:tgtEl>
                                        <p:attrNameLst>
                                          <p:attrName>style.visibility</p:attrName>
                                        </p:attrNameLst>
                                      </p:cBhvr>
                                      <p:to>
                                        <p:strVal val="visible"/>
                                      </p:to>
                                    </p:set>
                                    <p:animEffect transition="in" filter="barn(inVertical)">
                                      <p:cBhvr>
                                        <p:cTn id="16" dur="1250"/>
                                        <p:tgtEl>
                                          <p:spTgt spid="13315">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315">
                                            <p:txEl>
                                              <p:pRg st="4" end="4"/>
                                            </p:txEl>
                                          </p:spTgt>
                                        </p:tgtEl>
                                        <p:attrNameLst>
                                          <p:attrName>style.visibility</p:attrName>
                                        </p:attrNameLst>
                                      </p:cBhvr>
                                      <p:to>
                                        <p:strVal val="visible"/>
                                      </p:to>
                                    </p:set>
                                    <p:animEffect transition="in" filter="barn(inVertical)">
                                      <p:cBhvr>
                                        <p:cTn id="19" dur="1250"/>
                                        <p:tgtEl>
                                          <p:spTgt spid="13315">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315">
                                            <p:txEl>
                                              <p:pRg st="5" end="5"/>
                                            </p:txEl>
                                          </p:spTgt>
                                        </p:tgtEl>
                                        <p:attrNameLst>
                                          <p:attrName>style.visibility</p:attrName>
                                        </p:attrNameLst>
                                      </p:cBhvr>
                                      <p:to>
                                        <p:strVal val="visible"/>
                                      </p:to>
                                    </p:set>
                                    <p:animEffect transition="in" filter="barn(inVertical)">
                                      <p:cBhvr>
                                        <p:cTn id="22" dur="1250"/>
                                        <p:tgtEl>
                                          <p:spTgt spid="13315">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315">
                                            <p:txEl>
                                              <p:pRg st="6" end="6"/>
                                            </p:txEl>
                                          </p:spTgt>
                                        </p:tgtEl>
                                        <p:attrNameLst>
                                          <p:attrName>style.visibility</p:attrName>
                                        </p:attrNameLst>
                                      </p:cBhvr>
                                      <p:to>
                                        <p:strVal val="visible"/>
                                      </p:to>
                                    </p:set>
                                    <p:animEffect transition="in" filter="barn(inVertical)">
                                      <p:cBhvr>
                                        <p:cTn id="25" dur="1250"/>
                                        <p:tgtEl>
                                          <p:spTgt spid="13315">
                                            <p:txEl>
                                              <p:pRg st="6" end="6"/>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315">
                                            <p:txEl>
                                              <p:pRg st="7" end="7"/>
                                            </p:txEl>
                                          </p:spTgt>
                                        </p:tgtEl>
                                        <p:attrNameLst>
                                          <p:attrName>style.visibility</p:attrName>
                                        </p:attrNameLst>
                                      </p:cBhvr>
                                      <p:to>
                                        <p:strVal val="visible"/>
                                      </p:to>
                                    </p:set>
                                    <p:animEffect transition="in" filter="barn(inVertical)">
                                      <p:cBhvr>
                                        <p:cTn id="28" dur="1250"/>
                                        <p:tgtEl>
                                          <p:spTgt spid="13315">
                                            <p:txEl>
                                              <p:pRg st="7" end="7"/>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315">
                                            <p:txEl>
                                              <p:pRg st="8" end="8"/>
                                            </p:txEl>
                                          </p:spTgt>
                                        </p:tgtEl>
                                        <p:attrNameLst>
                                          <p:attrName>style.visibility</p:attrName>
                                        </p:attrNameLst>
                                      </p:cBhvr>
                                      <p:to>
                                        <p:strVal val="visible"/>
                                      </p:to>
                                    </p:set>
                                    <p:animEffect transition="in" filter="barn(inVertical)">
                                      <p:cBhvr>
                                        <p:cTn id="31" dur="1250"/>
                                        <p:tgtEl>
                                          <p:spTgt spid="13315">
                                            <p:txEl>
                                              <p:pRg st="8" end="8"/>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315">
                                            <p:txEl>
                                              <p:pRg st="9" end="9"/>
                                            </p:txEl>
                                          </p:spTgt>
                                        </p:tgtEl>
                                        <p:attrNameLst>
                                          <p:attrName>style.visibility</p:attrName>
                                        </p:attrNameLst>
                                      </p:cBhvr>
                                      <p:to>
                                        <p:strVal val="visible"/>
                                      </p:to>
                                    </p:set>
                                    <p:animEffect transition="in" filter="barn(inVertical)">
                                      <p:cBhvr>
                                        <p:cTn id="34" dur="1250"/>
                                        <p:tgtEl>
                                          <p:spTgt spid="13315">
                                            <p:txEl>
                                              <p:pRg st="9" end="9"/>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315">
                                            <p:txEl>
                                              <p:pRg st="10" end="10"/>
                                            </p:txEl>
                                          </p:spTgt>
                                        </p:tgtEl>
                                        <p:attrNameLst>
                                          <p:attrName>style.visibility</p:attrName>
                                        </p:attrNameLst>
                                      </p:cBhvr>
                                      <p:to>
                                        <p:strVal val="visible"/>
                                      </p:to>
                                    </p:set>
                                    <p:animEffect transition="in" filter="barn(inVertical)">
                                      <p:cBhvr>
                                        <p:cTn id="37" dur="1250"/>
                                        <p:tgtEl>
                                          <p:spTgt spid="13315">
                                            <p:txEl>
                                              <p:pRg st="10" end="10"/>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315">
                                            <p:txEl>
                                              <p:pRg st="11" end="11"/>
                                            </p:txEl>
                                          </p:spTgt>
                                        </p:tgtEl>
                                        <p:attrNameLst>
                                          <p:attrName>style.visibility</p:attrName>
                                        </p:attrNameLst>
                                      </p:cBhvr>
                                      <p:to>
                                        <p:strVal val="visible"/>
                                      </p:to>
                                    </p:set>
                                    <p:animEffect transition="in" filter="barn(inVertical)">
                                      <p:cBhvr>
                                        <p:cTn id="40" dur="1250"/>
                                        <p:tgtEl>
                                          <p:spTgt spid="13315">
                                            <p:txEl>
                                              <p:pRg st="11" end="11"/>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315">
                                            <p:txEl>
                                              <p:pRg st="12" end="12"/>
                                            </p:txEl>
                                          </p:spTgt>
                                        </p:tgtEl>
                                        <p:attrNameLst>
                                          <p:attrName>style.visibility</p:attrName>
                                        </p:attrNameLst>
                                      </p:cBhvr>
                                      <p:to>
                                        <p:strVal val="visible"/>
                                      </p:to>
                                    </p:set>
                                    <p:animEffect transition="in" filter="barn(inVertical)">
                                      <p:cBhvr>
                                        <p:cTn id="43" dur="1250"/>
                                        <p:tgtEl>
                                          <p:spTgt spid="13315">
                                            <p:txEl>
                                              <p:pRg st="12" end="12"/>
                                            </p:txEl>
                                          </p:spTgt>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315">
                                            <p:txEl>
                                              <p:pRg st="13" end="13"/>
                                            </p:txEl>
                                          </p:spTgt>
                                        </p:tgtEl>
                                        <p:attrNameLst>
                                          <p:attrName>style.visibility</p:attrName>
                                        </p:attrNameLst>
                                      </p:cBhvr>
                                      <p:to>
                                        <p:strVal val="visible"/>
                                      </p:to>
                                    </p:set>
                                    <p:animEffect transition="in" filter="barn(inVertical)">
                                      <p:cBhvr>
                                        <p:cTn id="46" dur="1250"/>
                                        <p:tgtEl>
                                          <p:spTgt spid="13315">
                                            <p:txEl>
                                              <p:pRg st="13" end="13"/>
                                            </p:txEl>
                                          </p:spTgt>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3315">
                                            <p:txEl>
                                              <p:pRg st="14" end="14"/>
                                            </p:txEl>
                                          </p:spTgt>
                                        </p:tgtEl>
                                        <p:attrNameLst>
                                          <p:attrName>style.visibility</p:attrName>
                                        </p:attrNameLst>
                                      </p:cBhvr>
                                      <p:to>
                                        <p:strVal val="visible"/>
                                      </p:to>
                                    </p:set>
                                    <p:animEffect transition="in" filter="barn(inVertical)">
                                      <p:cBhvr>
                                        <p:cTn id="49" dur="1250"/>
                                        <p:tgtEl>
                                          <p:spTgt spid="13315">
                                            <p:txEl>
                                              <p:pRg st="14" end="14"/>
                                            </p:txEl>
                                          </p:spTgt>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3315">
                                            <p:txEl>
                                              <p:pRg st="15" end="15"/>
                                            </p:txEl>
                                          </p:spTgt>
                                        </p:tgtEl>
                                        <p:attrNameLst>
                                          <p:attrName>style.visibility</p:attrName>
                                        </p:attrNameLst>
                                      </p:cBhvr>
                                      <p:to>
                                        <p:strVal val="visible"/>
                                      </p:to>
                                    </p:set>
                                    <p:animEffect transition="in" filter="barn(inVertical)">
                                      <p:cBhvr>
                                        <p:cTn id="52" dur="1250"/>
                                        <p:tgtEl>
                                          <p:spTgt spid="13315">
                                            <p:txEl>
                                              <p:pRg st="15" end="15"/>
                                            </p:txEl>
                                          </p:spTgt>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3315">
                                            <p:txEl>
                                              <p:pRg st="16" end="16"/>
                                            </p:txEl>
                                          </p:spTgt>
                                        </p:tgtEl>
                                        <p:attrNameLst>
                                          <p:attrName>style.visibility</p:attrName>
                                        </p:attrNameLst>
                                      </p:cBhvr>
                                      <p:to>
                                        <p:strVal val="visible"/>
                                      </p:to>
                                    </p:set>
                                    <p:animEffect transition="in" filter="barn(inVertical)">
                                      <p:cBhvr>
                                        <p:cTn id="55" dur="1250"/>
                                        <p:tgtEl>
                                          <p:spTgt spid="13315">
                                            <p:txEl>
                                              <p:pRg st="16" end="16"/>
                                            </p:txEl>
                                          </p:spTgt>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3315">
                                            <p:txEl>
                                              <p:pRg st="17" end="17"/>
                                            </p:txEl>
                                          </p:spTgt>
                                        </p:tgtEl>
                                        <p:attrNameLst>
                                          <p:attrName>style.visibility</p:attrName>
                                        </p:attrNameLst>
                                      </p:cBhvr>
                                      <p:to>
                                        <p:strVal val="visible"/>
                                      </p:to>
                                    </p:set>
                                    <p:animEffect transition="in" filter="barn(inVertical)">
                                      <p:cBhvr>
                                        <p:cTn id="58" dur="1250"/>
                                        <p:tgtEl>
                                          <p:spTgt spid="13315">
                                            <p:txEl>
                                              <p:pRg st="17" end="17"/>
                                            </p:txEl>
                                          </p:spTgt>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3315">
                                            <p:txEl>
                                              <p:pRg st="18" end="18"/>
                                            </p:txEl>
                                          </p:spTgt>
                                        </p:tgtEl>
                                        <p:attrNameLst>
                                          <p:attrName>style.visibility</p:attrName>
                                        </p:attrNameLst>
                                      </p:cBhvr>
                                      <p:to>
                                        <p:strVal val="visible"/>
                                      </p:to>
                                    </p:set>
                                    <p:animEffect transition="in" filter="barn(inVertical)">
                                      <p:cBhvr>
                                        <p:cTn id="61" dur="1250"/>
                                        <p:tgtEl>
                                          <p:spTgt spid="13315">
                                            <p:txEl>
                                              <p:pRg st="18" end="18"/>
                                            </p:txEl>
                                          </p:spTgt>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3315">
                                            <p:txEl>
                                              <p:pRg st="22" end="22"/>
                                            </p:txEl>
                                          </p:spTgt>
                                        </p:tgtEl>
                                        <p:attrNameLst>
                                          <p:attrName>style.visibility</p:attrName>
                                        </p:attrNameLst>
                                      </p:cBhvr>
                                      <p:to>
                                        <p:strVal val="visible"/>
                                      </p:to>
                                    </p:set>
                                    <p:animEffect transition="in" filter="barn(inVertical)">
                                      <p:cBhvr>
                                        <p:cTn id="64" dur="1250"/>
                                        <p:tgtEl>
                                          <p:spTgt spid="13315">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allAtOnce"/>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Заголовок 1"/>
          <p:cNvSpPr>
            <a:spLocks noGrp="1"/>
          </p:cNvSpPr>
          <p:nvPr>
            <p:ph type="title"/>
          </p:nvPr>
        </p:nvSpPr>
        <p:spPr>
          <a:xfrm>
            <a:off x="0" y="9525"/>
            <a:ext cx="8056563" cy="1325563"/>
          </a:xfrm>
          <a:solidFill>
            <a:schemeClr val="accent4">
              <a:lumMod val="20000"/>
              <a:lumOff val="80000"/>
            </a:schemeClr>
          </a:solidFill>
          <a:ln w="57150">
            <a:solidFill>
              <a:schemeClr val="accent4">
                <a:lumMod val="75000"/>
              </a:schemeClr>
            </a:solidFill>
          </a:ln>
        </p:spPr>
        <p:txBody>
          <a:bodyPr/>
          <a:lstStyle/>
          <a:p>
            <a:pPr>
              <a:defRPr/>
            </a:pPr>
            <a:r>
              <a:rPr lang="ru-RU" altLang="ru-RU" sz="3600" dirty="0" smtClean="0"/>
              <a:t>    </a:t>
            </a:r>
            <a:r>
              <a:rPr lang="ru-RU" altLang="ru-RU" sz="3600" b="1" dirty="0" smtClean="0"/>
              <a:t>Использование воды в практической </a:t>
            </a:r>
            <a:r>
              <a:rPr lang="en-US" altLang="ru-RU" sz="3600" b="1" dirty="0" smtClean="0"/>
              <a:t>   </a:t>
            </a:r>
            <a:br>
              <a:rPr lang="en-US" altLang="ru-RU" sz="3600" b="1" dirty="0" smtClean="0"/>
            </a:br>
            <a:r>
              <a:rPr lang="en-US" altLang="ru-RU" sz="3600" b="1" dirty="0" smtClean="0"/>
              <a:t>             </a:t>
            </a:r>
            <a:r>
              <a:rPr lang="ru-RU" altLang="ru-RU" sz="3600" b="1" dirty="0" smtClean="0"/>
              <a:t> деятельности человека</a:t>
            </a:r>
          </a:p>
        </p:txBody>
      </p:sp>
      <p:sp>
        <p:nvSpPr>
          <p:cNvPr id="3" name="Объект 2"/>
          <p:cNvSpPr>
            <a:spLocks noGrp="1"/>
          </p:cNvSpPr>
          <p:nvPr>
            <p:ph idx="1"/>
          </p:nvPr>
        </p:nvSpPr>
        <p:spPr>
          <a:xfrm>
            <a:off x="0" y="1825625"/>
            <a:ext cx="12192000" cy="5032375"/>
          </a:xfrm>
        </p:spPr>
        <p:txBody>
          <a:bodyPr/>
          <a:lstStyle/>
          <a:p>
            <a:pPr>
              <a:defRPr/>
            </a:pPr>
            <a:r>
              <a:rPr lang="ru-RU" altLang="ru-RU" dirty="0" smtClean="0"/>
              <a:t> Что для выплавки 1 т стали требуется 150 т воды</a:t>
            </a:r>
          </a:p>
          <a:p>
            <a:pPr>
              <a:defRPr/>
            </a:pPr>
            <a:r>
              <a:rPr lang="ru-RU" altLang="ru-RU" dirty="0" smtClean="0"/>
              <a:t> Для производства 1т бумаги -  250 т воды</a:t>
            </a:r>
          </a:p>
          <a:p>
            <a:pPr>
              <a:defRPr/>
            </a:pPr>
            <a:r>
              <a:rPr lang="ru-RU" altLang="ru-RU" dirty="0" smtClean="0"/>
              <a:t> Что в сутки один металлургический завод использует 1 млн </a:t>
            </a:r>
            <a:r>
              <a:rPr lang="ru-RU" altLang="ru-RU" i="1" dirty="0" smtClean="0">
                <a:effectLst>
                  <a:outerShdw blurRad="38100" dist="38100" dir="2700000" algn="tl">
                    <a:srgbClr val="C0C0C0"/>
                  </a:outerShdw>
                </a:effectLst>
              </a:rPr>
              <a:t>м</a:t>
            </a:r>
            <a:r>
              <a:rPr lang="ru-RU" altLang="ru-RU" i="1" baseline="30000" dirty="0" smtClean="0">
                <a:effectLst>
                  <a:outerShdw blurRad="38100" dist="38100" dir="2700000" algn="tl">
                    <a:srgbClr val="C0C0C0"/>
                  </a:outerShdw>
                </a:effectLst>
              </a:rPr>
              <a:t>3</a:t>
            </a:r>
            <a:r>
              <a:rPr lang="ru-RU" altLang="ru-RU" dirty="0" smtClean="0"/>
              <a:t> воды</a:t>
            </a:r>
          </a:p>
          <a:p>
            <a:pPr>
              <a:defRPr/>
            </a:pPr>
            <a:r>
              <a:rPr lang="ru-RU" altLang="ru-RU" dirty="0" smtClean="0"/>
              <a:t> Для производства 1т бумаги расходуется 250 т воды</a:t>
            </a:r>
          </a:p>
          <a:p>
            <a:pPr>
              <a:defRPr/>
            </a:pPr>
            <a:r>
              <a:rPr lang="ru-RU" altLang="ru-RU" dirty="0" smtClean="0"/>
              <a:t> Что за  1 секунду ТЭЦ</a:t>
            </a:r>
            <a:r>
              <a:rPr lang="en-US" altLang="ru-RU" dirty="0" smtClean="0"/>
              <a:t>, </a:t>
            </a:r>
            <a:r>
              <a:rPr lang="ru-RU" altLang="ru-RU" dirty="0" smtClean="0"/>
              <a:t>мощностью 300 </a:t>
            </a:r>
            <a:r>
              <a:rPr lang="ru-RU" altLang="ru-RU" dirty="0" err="1" smtClean="0"/>
              <a:t>тыс</a:t>
            </a:r>
            <a:r>
              <a:rPr lang="en-US" altLang="ru-RU" dirty="0" smtClean="0"/>
              <a:t>.</a:t>
            </a:r>
            <a:r>
              <a:rPr lang="ru-RU" altLang="ru-RU" dirty="0" smtClean="0"/>
              <a:t> квт</a:t>
            </a:r>
            <a:r>
              <a:rPr lang="en-US" altLang="ru-RU" dirty="0" smtClean="0"/>
              <a:t> </a:t>
            </a:r>
            <a:r>
              <a:rPr lang="ru-RU" altLang="ru-RU" dirty="0" smtClean="0"/>
              <a:t>расходует до 120 </a:t>
            </a:r>
            <a:r>
              <a:rPr lang="ru-RU" altLang="ru-RU" i="1" dirty="0" smtClean="0"/>
              <a:t>м</a:t>
            </a:r>
            <a:r>
              <a:rPr lang="ru-RU" altLang="ru-RU" i="1" baseline="30000" dirty="0" smtClean="0"/>
              <a:t>3</a:t>
            </a:r>
            <a:r>
              <a:rPr lang="ru-RU" altLang="ru-RU" i="1" dirty="0" smtClean="0"/>
              <a:t> </a:t>
            </a:r>
            <a:r>
              <a:rPr lang="ru-RU" altLang="ru-RU" dirty="0" smtClean="0"/>
              <a:t>или  </a:t>
            </a:r>
          </a:p>
          <a:p>
            <a:pPr>
              <a:buFont typeface="Arial" panose="020B0604020202020204" pitchFamily="34" charset="0"/>
              <a:buNone/>
              <a:defRPr/>
            </a:pPr>
            <a:r>
              <a:rPr lang="ru-RU" altLang="ru-RU" dirty="0" smtClean="0"/>
              <a:t>    более 300 млн </a:t>
            </a:r>
            <a:r>
              <a:rPr lang="ru-RU" altLang="ru-RU" i="1" dirty="0" smtClean="0"/>
              <a:t>м</a:t>
            </a:r>
            <a:r>
              <a:rPr lang="ru-RU" altLang="ru-RU" i="1" baseline="30000" dirty="0" smtClean="0"/>
              <a:t>3</a:t>
            </a:r>
            <a:r>
              <a:rPr lang="ru-RU" altLang="ru-RU" baseline="30000" dirty="0" smtClean="0">
                <a:solidFill>
                  <a:srgbClr val="D22086"/>
                </a:solidFill>
              </a:rPr>
              <a:t> </a:t>
            </a:r>
            <a:r>
              <a:rPr lang="ru-RU" altLang="ru-RU" dirty="0" smtClean="0"/>
              <a:t>в год</a:t>
            </a:r>
          </a:p>
          <a:p>
            <a:pPr>
              <a:defRPr/>
            </a:pPr>
            <a:r>
              <a:rPr lang="ru-RU" altLang="ru-RU" dirty="0" smtClean="0"/>
              <a:t> Чтобы вырастить 1 т пшеницы требуется 1500 т воды</a:t>
            </a:r>
            <a:r>
              <a:rPr lang="en-US" altLang="ru-RU" dirty="0" smtClean="0"/>
              <a:t>, </a:t>
            </a:r>
            <a:r>
              <a:rPr lang="ru-RU" altLang="ru-RU" dirty="0" smtClean="0"/>
              <a:t>                                                                 </a:t>
            </a:r>
          </a:p>
          <a:p>
            <a:pPr>
              <a:buFont typeface="Arial" panose="020B0604020202020204" pitchFamily="34" charset="0"/>
              <a:buNone/>
              <a:defRPr/>
            </a:pPr>
            <a:r>
              <a:rPr lang="ru-RU" altLang="ru-RU" dirty="0" smtClean="0"/>
              <a:t>     1 т риса – более 7 </a:t>
            </a:r>
            <a:r>
              <a:rPr lang="ru-RU" altLang="ru-RU" dirty="0" err="1" smtClean="0"/>
              <a:t>тыс</a:t>
            </a:r>
            <a:r>
              <a:rPr lang="en-US" altLang="ru-RU" dirty="0" smtClean="0"/>
              <a:t>.</a:t>
            </a:r>
            <a:r>
              <a:rPr lang="ru-RU" altLang="ru-RU" dirty="0" smtClean="0"/>
              <a:t> т</a:t>
            </a:r>
            <a:r>
              <a:rPr lang="en-US" altLang="ru-RU" dirty="0" smtClean="0"/>
              <a:t>, </a:t>
            </a:r>
            <a:r>
              <a:rPr lang="ru-RU" altLang="ru-RU" dirty="0" smtClean="0"/>
              <a:t> </a:t>
            </a:r>
            <a:r>
              <a:rPr lang="en-US" altLang="ru-RU" dirty="0" smtClean="0"/>
              <a:t>1 </a:t>
            </a:r>
            <a:r>
              <a:rPr lang="ru-RU" altLang="ru-RU" dirty="0" smtClean="0"/>
              <a:t>т хлопка – более 10 </a:t>
            </a:r>
            <a:r>
              <a:rPr lang="ru-RU" altLang="ru-RU" dirty="0" err="1" smtClean="0"/>
              <a:t>тыс</a:t>
            </a:r>
            <a:r>
              <a:rPr lang="en-US" altLang="ru-RU" dirty="0" smtClean="0"/>
              <a:t>. </a:t>
            </a:r>
            <a:r>
              <a:rPr lang="ru-RU" altLang="ru-RU" dirty="0" smtClean="0"/>
              <a:t>т воды</a:t>
            </a:r>
          </a:p>
          <a:p>
            <a:pPr>
              <a:defRPr/>
            </a:pPr>
            <a:endParaRPr lang="ru-RU" altLang="ru-RU" sz="2400" dirty="0" smtClean="0"/>
          </a:p>
          <a:p>
            <a:pPr>
              <a:defRPr/>
            </a:pPr>
            <a:endParaRPr lang="ru-RU" altLang="ru-RU" dirty="0" smtClean="0"/>
          </a:p>
          <a:p>
            <a:pPr>
              <a:buFont typeface="Arial" panose="020B0604020202020204" pitchFamily="34" charset="0"/>
              <a:buNone/>
              <a:defRPr/>
            </a:pPr>
            <a:endParaRPr lang="ru-RU" altLang="ru-RU" dirty="0" smtClean="0"/>
          </a:p>
          <a:p>
            <a:pPr>
              <a:buFont typeface="Arial" panose="020B0604020202020204" pitchFamily="34" charset="0"/>
              <a:buNone/>
              <a:defRPr/>
            </a:pPr>
            <a:endParaRPr lang="ru-RU" altLang="ru-RU" dirty="0" smtClean="0"/>
          </a:p>
          <a:p>
            <a:pPr>
              <a:buFont typeface="Arial" panose="020B0604020202020204" pitchFamily="34" charset="0"/>
              <a:buNone/>
              <a:defRPr/>
            </a:pPr>
            <a:endParaRPr lang="ru-RU" altLang="ru-RU" dirty="0" smtClean="0"/>
          </a:p>
          <a:p>
            <a:pPr>
              <a:defRPr/>
            </a:pPr>
            <a:endParaRPr lang="ru-RU" altLang="ru-RU" dirty="0" smtClean="0"/>
          </a:p>
        </p:txBody>
      </p:sp>
      <p:sp>
        <p:nvSpPr>
          <p:cNvPr id="4" name="Облако 3"/>
          <p:cNvSpPr/>
          <p:nvPr/>
        </p:nvSpPr>
        <p:spPr>
          <a:xfrm>
            <a:off x="8208963" y="9525"/>
            <a:ext cx="4089400" cy="2886075"/>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rgbClr val="CC0099"/>
                </a:solidFill>
              </a:rPr>
              <a:t> </a:t>
            </a:r>
            <a:r>
              <a:rPr lang="ru-RU" sz="4000" dirty="0">
                <a:solidFill>
                  <a:srgbClr val="CC0099"/>
                </a:solidFill>
              </a:rPr>
              <a:t>Знаете ли вы</a:t>
            </a:r>
            <a:r>
              <a:rPr lang="en-US" sz="4000" dirty="0">
                <a:solidFill>
                  <a:srgbClr val="CC0099"/>
                </a:solidFill>
              </a:rPr>
              <a:t>?</a:t>
            </a:r>
            <a:endParaRPr lang="ru-RU" sz="4000" dirty="0">
              <a:solidFill>
                <a:srgbClr val="CC0099"/>
              </a:solidFill>
            </a:endParaRPr>
          </a:p>
        </p:txBody>
      </p:sp>
      <p:pic>
        <p:nvPicPr>
          <p:cNvPr id="100357" name="Рисунок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9100" y="9525"/>
            <a:ext cx="319088"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Рисунок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 calcmode="lin" valueType="num">
                                      <p:cBhvr>
                                        <p:cTn id="9" dur="1250" fill="hold"/>
                                        <p:tgtEl>
                                          <p:spTgt spid="4"/>
                                        </p:tgtEl>
                                        <p:attrNameLst>
                                          <p:attrName>style.rotation</p:attrName>
                                        </p:attrNameLst>
                                      </p:cBhvr>
                                      <p:tavLst>
                                        <p:tav tm="0">
                                          <p:val>
                                            <p:fltVal val="360"/>
                                          </p:val>
                                        </p:tav>
                                        <p:tav tm="100000">
                                          <p:val>
                                            <p:fltVal val="0"/>
                                          </p:val>
                                        </p:tav>
                                      </p:tavLst>
                                    </p:anim>
                                    <p:animEffect transition="in" filter="fade">
                                      <p:cBhvr>
                                        <p:cTn id="10" dur="125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8066"/>
                                        </p:tgtEl>
                                        <p:attrNameLst>
                                          <p:attrName>style.visibility</p:attrName>
                                        </p:attrNameLst>
                                      </p:cBhvr>
                                      <p:to>
                                        <p:strVal val="visible"/>
                                      </p:to>
                                    </p:set>
                                    <p:animEffect transition="in" filter="wipe(left)">
                                      <p:cBhvr>
                                        <p:cTn id="13" dur="125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13"/>
          <p:cNvGraphicFramePr>
            <a:graphicFrameLocks noChangeAspect="1"/>
          </p:cNvGraphicFramePr>
          <p:nvPr>
            <p:extLst>
              <p:ext uri="{D42A27DB-BD31-4B8C-83A1-F6EECF244321}">
                <p14:modId xmlns:p14="http://schemas.microsoft.com/office/powerpoint/2010/main" val="902627343"/>
              </p:ext>
            </p:extLst>
          </p:nvPr>
        </p:nvGraphicFramePr>
        <p:xfrm>
          <a:off x="7079456" y="4294981"/>
          <a:ext cx="2621209" cy="1909795"/>
        </p:xfrm>
        <a:graphic>
          <a:graphicData uri="http://schemas.openxmlformats.org/presentationml/2006/ole">
            <mc:AlternateContent xmlns:mc="http://schemas.openxmlformats.org/markup-compatibility/2006">
              <mc:Choice xmlns:v="urn:schemas-microsoft-com:vml" Requires="v">
                <p:oleObj spid="_x0000_s162831" name="Image" r:id="rId3" imgW="7314286" imgH="5180952" progId="Photoshop.Image.9">
                  <p:embed/>
                </p:oleObj>
              </mc:Choice>
              <mc:Fallback>
                <p:oleObj name="Image" r:id="rId3" imgW="7314286" imgH="5180952" progId="Photoshop.Image.9">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456" y="4294981"/>
                        <a:ext cx="2621209" cy="1909795"/>
                      </a:xfrm>
                      <a:prstGeom prst="rect">
                        <a:avLst/>
                      </a:prstGeom>
                      <a:noFill/>
                      <a:ln>
                        <a:noFill/>
                      </a:ln>
                      <a:extLst/>
                    </p:spPr>
                  </p:pic>
                </p:oleObj>
              </mc:Fallback>
            </mc:AlternateContent>
          </a:graphicData>
        </a:graphic>
      </p:graphicFrame>
      <p:graphicFrame>
        <p:nvGraphicFramePr>
          <p:cNvPr id="101379" name="Object 10"/>
          <p:cNvGraphicFramePr>
            <a:graphicFrameLocks noChangeAspect="1"/>
          </p:cNvGraphicFramePr>
          <p:nvPr>
            <p:extLst>
              <p:ext uri="{D42A27DB-BD31-4B8C-83A1-F6EECF244321}">
                <p14:modId xmlns:p14="http://schemas.microsoft.com/office/powerpoint/2010/main" val="4237542904"/>
              </p:ext>
            </p:extLst>
          </p:nvPr>
        </p:nvGraphicFramePr>
        <p:xfrm>
          <a:off x="74613" y="4402138"/>
          <a:ext cx="2259012" cy="1676400"/>
        </p:xfrm>
        <a:graphic>
          <a:graphicData uri="http://schemas.openxmlformats.org/presentationml/2006/ole">
            <mc:AlternateContent xmlns:mc="http://schemas.openxmlformats.org/markup-compatibility/2006">
              <mc:Choice xmlns:v="urn:schemas-microsoft-com:vml" Requires="v">
                <p:oleObj spid="_x0000_s162832" name="Image" r:id="rId5" imgW="3530159" imgH="2336508" progId="Photoshop.Image.9">
                  <p:embed/>
                </p:oleObj>
              </mc:Choice>
              <mc:Fallback>
                <p:oleObj name="Image" r:id="rId5" imgW="3530159" imgH="2336508" progId="Photoshop.Image.9">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13" y="4402138"/>
                        <a:ext cx="22590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1380" name="Object 8"/>
          <p:cNvGraphicFramePr>
            <a:graphicFrameLocks noChangeAspect="1"/>
          </p:cNvGraphicFramePr>
          <p:nvPr>
            <p:extLst>
              <p:ext uri="{D42A27DB-BD31-4B8C-83A1-F6EECF244321}">
                <p14:modId xmlns:p14="http://schemas.microsoft.com/office/powerpoint/2010/main" val="3254889270"/>
              </p:ext>
            </p:extLst>
          </p:nvPr>
        </p:nvGraphicFramePr>
        <p:xfrm>
          <a:off x="3007916" y="238220"/>
          <a:ext cx="2139950" cy="1685925"/>
        </p:xfrm>
        <a:graphic>
          <a:graphicData uri="http://schemas.openxmlformats.org/presentationml/2006/ole">
            <mc:AlternateContent xmlns:mc="http://schemas.openxmlformats.org/markup-compatibility/2006">
              <mc:Choice xmlns:v="urn:schemas-microsoft-com:vml" Requires="v">
                <p:oleObj spid="_x0000_s162833" name="Image" r:id="rId7" imgW="3225397" imgH="2311111" progId="Photoshop.Image.9">
                  <p:embed/>
                </p:oleObj>
              </mc:Choice>
              <mc:Fallback>
                <p:oleObj name="Image" r:id="rId7" imgW="3225397" imgH="2311111" progId="Photoshop.Image.9">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7916" y="238220"/>
                        <a:ext cx="2139950" cy="1685925"/>
                      </a:xfrm>
                      <a:prstGeom prst="rect">
                        <a:avLst/>
                      </a:prstGeom>
                      <a:noFill/>
                      <a:ln>
                        <a:noFill/>
                      </a:ln>
                      <a:extLst/>
                    </p:spPr>
                  </p:pic>
                </p:oleObj>
              </mc:Fallback>
            </mc:AlternateContent>
          </a:graphicData>
        </a:graphic>
      </p:graphicFrame>
      <p:graphicFrame>
        <p:nvGraphicFramePr>
          <p:cNvPr id="101381" name="Object 6"/>
          <p:cNvGraphicFramePr>
            <a:graphicFrameLocks noChangeAspect="1"/>
          </p:cNvGraphicFramePr>
          <p:nvPr>
            <p:extLst>
              <p:ext uri="{D42A27DB-BD31-4B8C-83A1-F6EECF244321}">
                <p14:modId xmlns:p14="http://schemas.microsoft.com/office/powerpoint/2010/main" val="2145207019"/>
              </p:ext>
            </p:extLst>
          </p:nvPr>
        </p:nvGraphicFramePr>
        <p:xfrm>
          <a:off x="7473474" y="2327672"/>
          <a:ext cx="2227262" cy="1819275"/>
        </p:xfrm>
        <a:graphic>
          <a:graphicData uri="http://schemas.openxmlformats.org/presentationml/2006/ole">
            <mc:AlternateContent xmlns:mc="http://schemas.openxmlformats.org/markup-compatibility/2006">
              <mc:Choice xmlns:v="urn:schemas-microsoft-com:vml" Requires="v">
                <p:oleObj spid="_x0000_s162834" name="Image" r:id="rId9" imgW="3555556" imgH="2615873" progId="Photoshop.Image.9">
                  <p:embed/>
                </p:oleObj>
              </mc:Choice>
              <mc:Fallback>
                <p:oleObj name="Image" r:id="rId9" imgW="3555556" imgH="2615873" progId="Photoshop.Image.9">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3474" y="2327672"/>
                        <a:ext cx="222726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Заголовок 1"/>
          <p:cNvSpPr>
            <a:spLocks noGrp="1"/>
          </p:cNvSpPr>
          <p:nvPr>
            <p:ph type="title"/>
          </p:nvPr>
        </p:nvSpPr>
        <p:spPr>
          <a:xfrm>
            <a:off x="71438" y="256032"/>
            <a:ext cx="2781229" cy="1638682"/>
          </a:xfrm>
          <a:solidFill>
            <a:schemeClr val="accent4">
              <a:lumMod val="20000"/>
              <a:lumOff val="80000"/>
            </a:schemeClr>
          </a:solidFill>
          <a:ln w="57150">
            <a:solidFill>
              <a:schemeClr val="accent6"/>
            </a:solidFill>
          </a:ln>
        </p:spPr>
        <p:txBody>
          <a:bodyPr/>
          <a:lstStyle/>
          <a:p>
            <a:pPr algn="ctr">
              <a:defRPr/>
            </a:pPr>
            <a:r>
              <a:rPr lang="ru-RU" sz="2800" dirty="0" smtClean="0"/>
              <a:t> </a:t>
            </a:r>
            <a:r>
              <a:rPr lang="ru-RU" sz="2800" b="1" dirty="0" smtClean="0"/>
              <a:t>Использование воды в быту </a:t>
            </a:r>
            <a:r>
              <a:rPr lang="en-US" sz="2800" b="1" dirty="0" smtClean="0"/>
              <a:t>            </a:t>
            </a:r>
            <a:endParaRPr lang="ru-RU" sz="2800" b="1" dirty="0"/>
          </a:p>
        </p:txBody>
      </p:sp>
      <p:pic>
        <p:nvPicPr>
          <p:cNvPr id="101383" name="Рисунок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60342" y="2293753"/>
            <a:ext cx="2669297" cy="185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Рисунок 1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34352" y="4332047"/>
            <a:ext cx="22828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Рисунок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216678" y="248538"/>
            <a:ext cx="2112962"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Рисунок 2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73403" y="256032"/>
            <a:ext cx="2227262" cy="192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7" name="Рисунок 2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866312" y="4298157"/>
            <a:ext cx="2244726" cy="189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8" name="Рисунок 23"/>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844571" y="2327672"/>
            <a:ext cx="2266467"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9" name="Rectangle 23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2000"/>
          </a:p>
        </p:txBody>
      </p:sp>
      <p:sp>
        <p:nvSpPr>
          <p:cNvPr id="101390" name="Rectangle 237"/>
          <p:cNvSpPr>
            <a:spLocks noChangeArrowheads="1"/>
          </p:cNvSpPr>
          <p:nvPr/>
        </p:nvSpPr>
        <p:spPr bwMode="auto">
          <a:xfrm>
            <a:off x="7604125" y="282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2000"/>
          </a:p>
        </p:txBody>
      </p:sp>
      <p:pic>
        <p:nvPicPr>
          <p:cNvPr id="101391" name="Рисунок 9"/>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853504" y="268731"/>
            <a:ext cx="2248599" cy="191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2" name="Rectangle 239"/>
          <p:cNvSpPr>
            <a:spLocks noChangeArrowheads="1"/>
          </p:cNvSpPr>
          <p:nvPr/>
        </p:nvSpPr>
        <p:spPr bwMode="auto">
          <a:xfrm>
            <a:off x="0" y="15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2000"/>
          </a:p>
        </p:txBody>
      </p:sp>
      <p:graphicFrame>
        <p:nvGraphicFramePr>
          <p:cNvPr id="101393" name="Объект 8"/>
          <p:cNvGraphicFramePr>
            <a:graphicFrameLocks noChangeAspect="1"/>
          </p:cNvGraphicFramePr>
          <p:nvPr>
            <p:extLst>
              <p:ext uri="{D42A27DB-BD31-4B8C-83A1-F6EECF244321}">
                <p14:modId xmlns:p14="http://schemas.microsoft.com/office/powerpoint/2010/main" val="1107824982"/>
              </p:ext>
            </p:extLst>
          </p:nvPr>
        </p:nvGraphicFramePr>
        <p:xfrm>
          <a:off x="2531666" y="2331402"/>
          <a:ext cx="2009775" cy="1808163"/>
        </p:xfrm>
        <a:graphic>
          <a:graphicData uri="http://schemas.openxmlformats.org/presentationml/2006/ole">
            <mc:AlternateContent xmlns:mc="http://schemas.openxmlformats.org/markup-compatibility/2006">
              <mc:Choice xmlns:v="urn:schemas-microsoft-com:vml" Requires="v">
                <p:oleObj spid="_x0000_s162835" r:id="rId18" imgW="3657600" imgH="2743200" progId="Photoshop.Image.9">
                  <p:embed/>
                </p:oleObj>
              </mc:Choice>
              <mc:Fallback>
                <p:oleObj r:id="rId18" imgW="3657600" imgH="2743200" progId="Photoshop.Image.9">
                  <p:embed/>
                  <p:pic>
                    <p:nvPicPr>
                      <p:cNvPr id="0" name="Объект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31666" y="2331402"/>
                        <a:ext cx="200977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1394" name="Rectangle 266"/>
          <p:cNvSpPr>
            <a:spLocks noChangeArrowheads="1"/>
          </p:cNvSpPr>
          <p:nvPr/>
        </p:nvSpPr>
        <p:spPr bwMode="auto">
          <a:xfrm>
            <a:off x="1774825" y="3944938"/>
            <a:ext cx="47910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2000"/>
          </a:p>
        </p:txBody>
      </p:sp>
      <p:graphicFrame>
        <p:nvGraphicFramePr>
          <p:cNvPr id="101395" name="Объект 11"/>
          <p:cNvGraphicFramePr>
            <a:graphicFrameLocks noChangeAspect="1"/>
          </p:cNvGraphicFramePr>
          <p:nvPr>
            <p:extLst>
              <p:ext uri="{D42A27DB-BD31-4B8C-83A1-F6EECF244321}">
                <p14:modId xmlns:p14="http://schemas.microsoft.com/office/powerpoint/2010/main" val="41195742"/>
              </p:ext>
            </p:extLst>
          </p:nvPr>
        </p:nvGraphicFramePr>
        <p:xfrm>
          <a:off x="4756150" y="4259231"/>
          <a:ext cx="2105025" cy="1885950"/>
        </p:xfrm>
        <a:graphic>
          <a:graphicData uri="http://schemas.openxmlformats.org/presentationml/2006/ole">
            <mc:AlternateContent xmlns:mc="http://schemas.openxmlformats.org/markup-compatibility/2006">
              <mc:Choice xmlns:v="urn:schemas-microsoft-com:vml" Requires="v">
                <p:oleObj spid="_x0000_s162836" r:id="rId20" imgW="5486400" imgH="5486400" progId="Photoshop.Image.9">
                  <p:embed/>
                </p:oleObj>
              </mc:Choice>
              <mc:Fallback>
                <p:oleObj r:id="rId20" imgW="5486400" imgH="5486400" progId="Photoshop.Image.9">
                  <p:embed/>
                  <p:pic>
                    <p:nvPicPr>
                      <p:cNvPr id="0" name="Объект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56150" y="4259231"/>
                        <a:ext cx="21050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1396" name="Рисунок 17"/>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7283" y="2327672"/>
            <a:ext cx="2283966"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7" name="Рисунок 2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1882438" y="-34925"/>
            <a:ext cx="381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8" name="Рисунок 2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250" fill="hold"/>
                                        <p:tgtEl>
                                          <p:spTgt spid="13"/>
                                        </p:tgtEl>
                                        <p:attrNameLst>
                                          <p:attrName>ppt_x</p:attrName>
                                        </p:attrNameLst>
                                      </p:cBhvr>
                                      <p:tavLst>
                                        <p:tav tm="0">
                                          <p:val>
                                            <p:strVal val="#ppt_x+#ppt_w/2"/>
                                          </p:val>
                                        </p:tav>
                                        <p:tav tm="100000">
                                          <p:val>
                                            <p:strVal val="#ppt_x"/>
                                          </p:val>
                                        </p:tav>
                                      </p:tavLst>
                                    </p:anim>
                                    <p:anim calcmode="lin" valueType="num">
                                      <p:cBhvr>
                                        <p:cTn id="8" dur="1250" fill="hold"/>
                                        <p:tgtEl>
                                          <p:spTgt spid="13"/>
                                        </p:tgtEl>
                                        <p:attrNameLst>
                                          <p:attrName>ppt_y</p:attrName>
                                        </p:attrNameLst>
                                      </p:cBhvr>
                                      <p:tavLst>
                                        <p:tav tm="0">
                                          <p:val>
                                            <p:strVal val="#ppt_y"/>
                                          </p:val>
                                        </p:tav>
                                        <p:tav tm="100000">
                                          <p:val>
                                            <p:strVal val="#ppt_y"/>
                                          </p:val>
                                        </p:tav>
                                      </p:tavLst>
                                    </p:anim>
                                    <p:anim calcmode="lin" valueType="num">
                                      <p:cBhvr>
                                        <p:cTn id="9" dur="1250" fill="hold"/>
                                        <p:tgtEl>
                                          <p:spTgt spid="13"/>
                                        </p:tgtEl>
                                        <p:attrNameLst>
                                          <p:attrName>ppt_w</p:attrName>
                                        </p:attrNameLst>
                                      </p:cBhvr>
                                      <p:tavLst>
                                        <p:tav tm="0">
                                          <p:val>
                                            <p:fltVal val="0"/>
                                          </p:val>
                                        </p:tav>
                                        <p:tav tm="100000">
                                          <p:val>
                                            <p:strVal val="#ppt_w"/>
                                          </p:val>
                                        </p:tav>
                                      </p:tavLst>
                                    </p:anim>
                                    <p:anim calcmode="lin" valueType="num">
                                      <p:cBhvr>
                                        <p:cTn id="10" dur="125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Заголовок 1"/>
          <p:cNvSpPr>
            <a:spLocks noGrp="1"/>
          </p:cNvSpPr>
          <p:nvPr>
            <p:ph type="title"/>
          </p:nvPr>
        </p:nvSpPr>
        <p:spPr>
          <a:xfrm>
            <a:off x="187325" y="182563"/>
            <a:ext cx="9048750" cy="687387"/>
          </a:xfrm>
          <a:solidFill>
            <a:schemeClr val="accent1">
              <a:lumMod val="20000"/>
              <a:lumOff val="80000"/>
            </a:schemeClr>
          </a:solidFill>
          <a:ln w="38100">
            <a:solidFill>
              <a:schemeClr val="accent5">
                <a:lumMod val="75000"/>
              </a:schemeClr>
            </a:solidFill>
          </a:ln>
        </p:spPr>
        <p:txBody>
          <a:bodyPr/>
          <a:lstStyle/>
          <a:p>
            <a:pPr>
              <a:defRPr/>
            </a:pPr>
            <a:r>
              <a:rPr lang="ru-RU" altLang="ru-RU" sz="3600" b="1" dirty="0" smtClean="0">
                <a:solidFill>
                  <a:schemeClr val="accent1">
                    <a:lumMod val="50000"/>
                  </a:schemeClr>
                </a:solidFill>
              </a:rPr>
              <a:t>        Теории происхождение воды на Земле</a:t>
            </a:r>
          </a:p>
        </p:txBody>
      </p:sp>
      <p:sp>
        <p:nvSpPr>
          <p:cNvPr id="3" name="Объект 2"/>
          <p:cNvSpPr>
            <a:spLocks noGrp="1"/>
          </p:cNvSpPr>
          <p:nvPr>
            <p:ph idx="1"/>
          </p:nvPr>
        </p:nvSpPr>
        <p:spPr>
          <a:xfrm>
            <a:off x="187325" y="1004888"/>
            <a:ext cx="9048750" cy="5853112"/>
          </a:xfrm>
          <a:ln>
            <a:solidFill>
              <a:schemeClr val="tx1"/>
            </a:solidFill>
          </a:ln>
        </p:spPr>
        <p:txBody>
          <a:bodyPr/>
          <a:lstStyle/>
          <a:p>
            <a:pPr>
              <a:defRPr/>
            </a:pPr>
            <a:endParaRPr lang="ru-RU" sz="2400" dirty="0" smtClean="0"/>
          </a:p>
          <a:p>
            <a:pPr>
              <a:defRPr/>
            </a:pPr>
            <a:r>
              <a:rPr lang="ru-RU" sz="2400" dirty="0" smtClean="0"/>
              <a:t>1 гипотеза - Вода имеет земное происхождение</a:t>
            </a:r>
          </a:p>
          <a:p>
            <a:pPr marL="0" indent="0">
              <a:buFont typeface="Arial" panose="020B0604020202020204" pitchFamily="34" charset="0"/>
              <a:buNone/>
              <a:defRPr/>
            </a:pPr>
            <a:r>
              <a:rPr lang="ru-RU" sz="2400" dirty="0" smtClean="0"/>
              <a:t>Вода содержалась в составе первозданной Земли</a:t>
            </a:r>
            <a:r>
              <a:rPr lang="en-US" sz="2400" dirty="0" smtClean="0"/>
              <a:t>.</a:t>
            </a:r>
            <a:r>
              <a:rPr lang="ru-RU" sz="2400" dirty="0" smtClean="0"/>
              <a:t> </a:t>
            </a:r>
            <a:r>
              <a:rPr lang="ru-RU" sz="2400" dirty="0"/>
              <a:t>Земные глубины – источник воды на нашей планете</a:t>
            </a:r>
            <a:r>
              <a:rPr lang="en-US" sz="2400" dirty="0"/>
              <a:t>.</a:t>
            </a:r>
            <a:r>
              <a:rPr lang="ru-RU" sz="2400" dirty="0"/>
              <a:t> </a:t>
            </a:r>
            <a:endParaRPr lang="ru-RU" sz="2400" dirty="0" smtClean="0"/>
          </a:p>
          <a:p>
            <a:pPr marL="0" indent="0">
              <a:buFont typeface="Arial" panose="020B0604020202020204" pitchFamily="34" charset="0"/>
              <a:buNone/>
              <a:defRPr/>
            </a:pPr>
            <a:r>
              <a:rPr lang="ru-RU" sz="2400" dirty="0" smtClean="0"/>
              <a:t>Вода выделилась при образовании литосферы из верхней мантии и продолжает поступать при извержениях вулканов и образования океанической коры в зонах растяжения литосферных плит</a:t>
            </a:r>
          </a:p>
          <a:p>
            <a:pPr>
              <a:defRPr/>
            </a:pPr>
            <a:r>
              <a:rPr lang="ru-RU" sz="2400" dirty="0" smtClean="0"/>
              <a:t>2 гипотеза – Вода – космический пришелец</a:t>
            </a:r>
            <a:r>
              <a:rPr lang="en-US" sz="2400" dirty="0" smtClean="0"/>
              <a:t>, </a:t>
            </a:r>
            <a:r>
              <a:rPr lang="ru-RU" sz="2400" dirty="0" smtClean="0"/>
              <a:t>но</a:t>
            </a:r>
            <a:r>
              <a:rPr lang="en-US" sz="2400" dirty="0" smtClean="0"/>
              <a:t>…</a:t>
            </a:r>
            <a:r>
              <a:rPr lang="ru-RU" sz="2400" dirty="0" smtClean="0"/>
              <a:t>  «на половину»</a:t>
            </a:r>
            <a:endParaRPr lang="en-US" sz="2400" dirty="0"/>
          </a:p>
          <a:p>
            <a:pPr marL="0" indent="0">
              <a:buFont typeface="Arial" panose="020B0604020202020204" pitchFamily="34" charset="0"/>
              <a:buNone/>
              <a:defRPr/>
            </a:pPr>
            <a:r>
              <a:rPr lang="ru-RU" sz="2400" dirty="0" smtClean="0"/>
              <a:t>Ядра водорода</a:t>
            </a:r>
            <a:r>
              <a:rPr lang="en-US" sz="2400" dirty="0" smtClean="0"/>
              <a:t>, </a:t>
            </a:r>
            <a:r>
              <a:rPr lang="ru-RU" sz="2400" dirty="0" smtClean="0"/>
              <a:t>пронизывая слои атмосферы</a:t>
            </a:r>
            <a:r>
              <a:rPr lang="en-US" sz="2400" dirty="0" smtClean="0"/>
              <a:t>, </a:t>
            </a:r>
            <a:r>
              <a:rPr lang="ru-RU" sz="2400" dirty="0" smtClean="0"/>
              <a:t>превращаются в атомы водорода</a:t>
            </a:r>
            <a:r>
              <a:rPr lang="en-US" sz="2400" dirty="0" smtClean="0"/>
              <a:t>, </a:t>
            </a:r>
            <a:r>
              <a:rPr lang="ru-RU" sz="2400" dirty="0" smtClean="0"/>
              <a:t>которые</a:t>
            </a:r>
            <a:r>
              <a:rPr lang="en-US" sz="2400" dirty="0" smtClean="0"/>
              <a:t>,</a:t>
            </a:r>
            <a:r>
              <a:rPr lang="ru-RU" sz="2400" dirty="0" smtClean="0"/>
              <a:t> соединяясь с атома кислорода нашей атмосферы</a:t>
            </a:r>
            <a:r>
              <a:rPr lang="en-US" sz="2400" dirty="0" smtClean="0"/>
              <a:t>, </a:t>
            </a:r>
            <a:r>
              <a:rPr lang="ru-RU" sz="2400" dirty="0" smtClean="0"/>
              <a:t>образуют воду</a:t>
            </a:r>
            <a:r>
              <a:rPr lang="en-US" sz="2400" dirty="0" smtClean="0"/>
              <a:t>.</a:t>
            </a:r>
            <a:r>
              <a:rPr lang="ru-RU" sz="2400" dirty="0" smtClean="0"/>
              <a:t> </a:t>
            </a:r>
            <a:r>
              <a:rPr lang="en-US" sz="2400" dirty="0" smtClean="0"/>
              <a:t> </a:t>
            </a:r>
            <a:r>
              <a:rPr lang="ru-RU" sz="2400" dirty="0" smtClean="0"/>
              <a:t>В виде осадков вода попадает на Землю </a:t>
            </a:r>
          </a:p>
          <a:p>
            <a:pPr>
              <a:defRPr/>
            </a:pPr>
            <a:r>
              <a:rPr lang="ru-RU" sz="2400" dirty="0"/>
              <a:t>3</a:t>
            </a:r>
            <a:r>
              <a:rPr lang="en-US" sz="2400" dirty="0" smtClean="0"/>
              <a:t> </a:t>
            </a:r>
            <a:r>
              <a:rPr lang="ru-RU" sz="2400" dirty="0" smtClean="0"/>
              <a:t>гипотеза– Вода имеет космическое (неземное) происхождение</a:t>
            </a:r>
            <a:endParaRPr lang="ru-RU" sz="2400" dirty="0"/>
          </a:p>
          <a:p>
            <a:pPr marL="0" indent="0">
              <a:buFont typeface="Arial" panose="020B0604020202020204" pitchFamily="34" charset="0"/>
              <a:buNone/>
              <a:defRPr/>
            </a:pPr>
            <a:r>
              <a:rPr lang="ru-RU" sz="2400" dirty="0"/>
              <a:t>Вода попала на Землю с падающими метеоритами</a:t>
            </a:r>
          </a:p>
          <a:p>
            <a:pPr>
              <a:defRPr/>
            </a:pPr>
            <a:endParaRPr lang="ru-RU" dirty="0"/>
          </a:p>
        </p:txBody>
      </p:sp>
      <p:graphicFrame>
        <p:nvGraphicFramePr>
          <p:cNvPr id="102404" name="Object 6"/>
          <p:cNvGraphicFramePr>
            <a:graphicFrameLocks noChangeAspect="1"/>
          </p:cNvGraphicFramePr>
          <p:nvPr/>
        </p:nvGraphicFramePr>
        <p:xfrm>
          <a:off x="9423400" y="-55563"/>
          <a:ext cx="2768600" cy="2120901"/>
        </p:xfrm>
        <a:graphic>
          <a:graphicData uri="http://schemas.openxmlformats.org/presentationml/2006/ole">
            <mc:AlternateContent xmlns:mc="http://schemas.openxmlformats.org/markup-compatibility/2006">
              <mc:Choice xmlns:v="urn:schemas-microsoft-com:vml" Requires="v">
                <p:oleObj spid="_x0000_s153267" name="Image" r:id="rId3" imgW="2768254" imgH="2120635" progId="Photoshop.Image.9">
                  <p:embed/>
                </p:oleObj>
              </mc:Choice>
              <mc:Fallback>
                <p:oleObj name="Image" r:id="rId3" imgW="2768254" imgH="2120635" progId="Photoshop.Image.9">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3400" y="-55563"/>
                        <a:ext cx="2768600" cy="212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05" name="Object 7"/>
          <p:cNvGraphicFramePr>
            <a:graphicFrameLocks noChangeAspect="1"/>
          </p:cNvGraphicFramePr>
          <p:nvPr/>
        </p:nvGraphicFramePr>
        <p:xfrm>
          <a:off x="9486900" y="4635500"/>
          <a:ext cx="2749550" cy="2222500"/>
        </p:xfrm>
        <a:graphic>
          <a:graphicData uri="http://schemas.openxmlformats.org/presentationml/2006/ole">
            <mc:AlternateContent xmlns:mc="http://schemas.openxmlformats.org/markup-compatibility/2006">
              <mc:Choice xmlns:v="urn:schemas-microsoft-com:vml" Requires="v">
                <p:oleObj spid="_x0000_s153268" name="Image" r:id="rId5" imgW="2565079" imgH="2222222" progId="Photoshop.Image.9">
                  <p:embed/>
                </p:oleObj>
              </mc:Choice>
              <mc:Fallback>
                <p:oleObj name="Image" r:id="rId5" imgW="2565079" imgH="2222222" progId="Photoshop.Image.9">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6900" y="4635500"/>
                        <a:ext cx="27495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406" name="Рисунок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23400" y="2390775"/>
            <a:ext cx="28130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Рисунок 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939588" y="-55563"/>
            <a:ext cx="252412"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Рисунок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p:cTn id="7" dur="1250" fill="hold"/>
                                        <p:tgtEl>
                                          <p:spTgt spid="90114"/>
                                        </p:tgtEl>
                                        <p:attrNameLst>
                                          <p:attrName>ppt_w</p:attrName>
                                        </p:attrNameLst>
                                      </p:cBhvr>
                                      <p:tavLst>
                                        <p:tav tm="0">
                                          <p:val>
                                            <p:strVal val="#ppt_w*0.70"/>
                                          </p:val>
                                        </p:tav>
                                        <p:tav tm="100000">
                                          <p:val>
                                            <p:strVal val="#ppt_w"/>
                                          </p:val>
                                        </p:tav>
                                      </p:tavLst>
                                    </p:anim>
                                    <p:anim calcmode="lin" valueType="num">
                                      <p:cBhvr>
                                        <p:cTn id="8" dur="1250" fill="hold"/>
                                        <p:tgtEl>
                                          <p:spTgt spid="90114"/>
                                        </p:tgtEl>
                                        <p:attrNameLst>
                                          <p:attrName>ppt_h</p:attrName>
                                        </p:attrNameLst>
                                      </p:cBhvr>
                                      <p:tavLst>
                                        <p:tav tm="0">
                                          <p:val>
                                            <p:strVal val="#ppt_h"/>
                                          </p:val>
                                        </p:tav>
                                        <p:tav tm="100000">
                                          <p:val>
                                            <p:strVal val="#ppt_h"/>
                                          </p:val>
                                        </p:tav>
                                      </p:tavLst>
                                    </p:anim>
                                    <p:animEffect transition="in" filter="fade">
                                      <p:cBhvr>
                                        <p:cTn id="9" dur="1250"/>
                                        <p:tgtEl>
                                          <p:spTgt spid="90114"/>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250"/>
                                        <p:tgtEl>
                                          <p:spTgt spid="3">
                                            <p:bg/>
                                          </p:spTgt>
                                        </p:tgtEl>
                                      </p:cBhvr>
                                    </p:animEffect>
                                    <p:anim calcmode="lin" valueType="num">
                                      <p:cBhvr>
                                        <p:cTn id="13" dur="1250" fill="hold"/>
                                        <p:tgtEl>
                                          <p:spTgt spid="3">
                                            <p:bg/>
                                          </p:spTgt>
                                        </p:tgtEl>
                                        <p:attrNameLst>
                                          <p:attrName>ppt_x</p:attrName>
                                        </p:attrNameLst>
                                      </p:cBhvr>
                                      <p:tavLst>
                                        <p:tav tm="0">
                                          <p:val>
                                            <p:strVal val="#ppt_x"/>
                                          </p:val>
                                        </p:tav>
                                        <p:tav tm="100000">
                                          <p:val>
                                            <p:strVal val="#ppt_x"/>
                                          </p:val>
                                        </p:tav>
                                      </p:tavLst>
                                    </p:anim>
                                    <p:anim calcmode="lin" valueType="num">
                                      <p:cBhvr>
                                        <p:cTn id="14" dur="1250" fill="hold"/>
                                        <p:tgtEl>
                                          <p:spTgt spid="3">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250"/>
                                        <p:tgtEl>
                                          <p:spTgt spid="3">
                                            <p:txEl>
                                              <p:pRg st="1" end="1"/>
                                            </p:txEl>
                                          </p:spTgt>
                                        </p:tgtEl>
                                      </p:cBhvr>
                                    </p:animEffect>
                                    <p:anim calcmode="lin" valueType="num">
                                      <p:cBhvr>
                                        <p:cTn id="18"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25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250"/>
                                        <p:tgtEl>
                                          <p:spTgt spid="3">
                                            <p:txEl>
                                              <p:pRg st="2" end="2"/>
                                            </p:txEl>
                                          </p:spTgt>
                                        </p:tgtEl>
                                      </p:cBhvr>
                                    </p:animEffect>
                                    <p:anim calcmode="lin" valueType="num">
                                      <p:cBhvr>
                                        <p:cTn id="23"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25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250"/>
                                        <p:tgtEl>
                                          <p:spTgt spid="3">
                                            <p:txEl>
                                              <p:pRg st="3" end="3"/>
                                            </p:txEl>
                                          </p:spTgt>
                                        </p:tgtEl>
                                      </p:cBhvr>
                                    </p:animEffect>
                                    <p:anim calcmode="lin" valueType="num">
                                      <p:cBhvr>
                                        <p:cTn id="28"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25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250"/>
                                        <p:tgtEl>
                                          <p:spTgt spid="3">
                                            <p:txEl>
                                              <p:pRg st="4" end="4"/>
                                            </p:txEl>
                                          </p:spTgt>
                                        </p:tgtEl>
                                      </p:cBhvr>
                                    </p:animEffect>
                                    <p:anim calcmode="lin" valueType="num">
                                      <p:cBhvr>
                                        <p:cTn id="33"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25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250"/>
                                        <p:tgtEl>
                                          <p:spTgt spid="3">
                                            <p:txEl>
                                              <p:pRg st="5" end="5"/>
                                            </p:txEl>
                                          </p:spTgt>
                                        </p:tgtEl>
                                      </p:cBhvr>
                                    </p:animEffect>
                                    <p:anim calcmode="lin" valueType="num">
                                      <p:cBhvr>
                                        <p:cTn id="38" dur="1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25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250"/>
                                        <p:tgtEl>
                                          <p:spTgt spid="3">
                                            <p:txEl>
                                              <p:pRg st="6" end="6"/>
                                            </p:txEl>
                                          </p:spTgt>
                                        </p:tgtEl>
                                      </p:cBhvr>
                                    </p:animEffect>
                                    <p:anim calcmode="lin" valueType="num">
                                      <p:cBhvr>
                                        <p:cTn id="43" dur="1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25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250"/>
                                        <p:tgtEl>
                                          <p:spTgt spid="3">
                                            <p:txEl>
                                              <p:pRg st="7" end="7"/>
                                            </p:txEl>
                                          </p:spTgt>
                                        </p:tgtEl>
                                      </p:cBhvr>
                                    </p:animEffect>
                                    <p:anim calcmode="lin" valueType="num">
                                      <p:cBhvr>
                                        <p:cTn id="48" dur="125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25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animBg="1"/>
      <p:bldP spid="3" grpId="0" build="allAtOnce"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5875" y="-19050"/>
            <a:ext cx="7575550" cy="1057275"/>
          </a:xfrm>
          <a:solidFill>
            <a:schemeClr val="accent2">
              <a:lumMod val="20000"/>
              <a:lumOff val="80000"/>
            </a:schemeClr>
          </a:solidFill>
          <a:ln w="57150">
            <a:solidFill>
              <a:schemeClr val="accent4">
                <a:lumMod val="75000"/>
              </a:schemeClr>
            </a:solidFill>
          </a:ln>
        </p:spPr>
        <p:txBody>
          <a:bodyPr/>
          <a:lstStyle/>
          <a:p>
            <a:pPr>
              <a:defRPr/>
            </a:pPr>
            <a:r>
              <a:rPr lang="ru-RU" sz="2400" b="1" dirty="0" smtClean="0">
                <a:solidFill>
                  <a:srgbClr val="9E2257"/>
                </a:solidFill>
              </a:rPr>
              <a:t>Современные представления о возникновении жизни </a:t>
            </a:r>
            <a:r>
              <a:rPr lang="ru-RU" sz="2400" b="1" dirty="0">
                <a:solidFill>
                  <a:srgbClr val="9E2257"/>
                </a:solidFill>
              </a:rPr>
              <a:t>на Земле</a:t>
            </a:r>
            <a:r>
              <a:rPr lang="en-US" sz="2400" b="1" dirty="0" smtClean="0">
                <a:solidFill>
                  <a:srgbClr val="9E2257"/>
                </a:solidFill>
              </a:rPr>
              <a:t>.</a:t>
            </a:r>
            <a:r>
              <a:rPr lang="ru-RU" sz="2400" b="1" dirty="0" smtClean="0">
                <a:solidFill>
                  <a:srgbClr val="9E2257"/>
                </a:solidFill>
              </a:rPr>
              <a:t>  Роль воды в </a:t>
            </a:r>
            <a:r>
              <a:rPr lang="ru-RU" sz="2400" b="1" dirty="0">
                <a:solidFill>
                  <a:srgbClr val="9E2257"/>
                </a:solidFill>
              </a:rPr>
              <a:t>происхождении жизни</a:t>
            </a:r>
          </a:p>
        </p:txBody>
      </p:sp>
      <p:pic>
        <p:nvPicPr>
          <p:cNvPr id="103427" name="Объект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50" y="4619625"/>
            <a:ext cx="2887663"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446838" y="3001963"/>
            <a:ext cx="5745162" cy="1816100"/>
          </a:xfrm>
          <a:prstGeom prst="rect">
            <a:avLst/>
          </a:prstGeom>
          <a:solidFill>
            <a:schemeClr val="accent3">
              <a:lumMod val="20000"/>
              <a:lumOff val="80000"/>
            </a:schemeClr>
          </a:solidFill>
        </p:spPr>
        <p:txBody>
          <a:bodyPr>
            <a:spAutoFit/>
          </a:bodyPr>
          <a:lstStyle/>
          <a:p>
            <a:pPr>
              <a:defRPr/>
            </a:pPr>
            <a:r>
              <a:rPr lang="ru-RU" sz="1400" b="0" dirty="0">
                <a:solidFill>
                  <a:srgbClr val="CC0000"/>
                </a:solidFill>
              </a:rPr>
              <a:t>   А</a:t>
            </a:r>
            <a:r>
              <a:rPr lang="en-US" sz="1400" b="0" dirty="0">
                <a:solidFill>
                  <a:srgbClr val="CC0000"/>
                </a:solidFill>
              </a:rPr>
              <a:t>.</a:t>
            </a:r>
            <a:r>
              <a:rPr lang="ru-RU" sz="1400" b="0" dirty="0">
                <a:solidFill>
                  <a:srgbClr val="CC0000"/>
                </a:solidFill>
              </a:rPr>
              <a:t> Опарин и</a:t>
            </a:r>
            <a:r>
              <a:rPr lang="en-US" sz="1400" b="0" dirty="0">
                <a:solidFill>
                  <a:srgbClr val="CC0000"/>
                </a:solidFill>
              </a:rPr>
              <a:t> </a:t>
            </a:r>
            <a:r>
              <a:rPr lang="ru-RU" sz="1400" b="0" dirty="0">
                <a:solidFill>
                  <a:srgbClr val="CC0000"/>
                </a:solidFill>
              </a:rPr>
              <a:t> Д</a:t>
            </a:r>
            <a:r>
              <a:rPr lang="en-US" sz="1400" b="0" dirty="0">
                <a:solidFill>
                  <a:srgbClr val="CC0000"/>
                </a:solidFill>
              </a:rPr>
              <a:t>. </a:t>
            </a:r>
            <a:r>
              <a:rPr lang="ru-RU" sz="1400" b="0" dirty="0" err="1">
                <a:solidFill>
                  <a:srgbClr val="CC0000"/>
                </a:solidFill>
              </a:rPr>
              <a:t>Холдейн</a:t>
            </a:r>
            <a:r>
              <a:rPr lang="ru-RU" sz="1400" b="0" dirty="0">
                <a:solidFill>
                  <a:srgbClr val="CC0000"/>
                </a:solidFill>
              </a:rPr>
              <a:t> сформулировали гипотезы</a:t>
            </a:r>
            <a:r>
              <a:rPr lang="en-US" sz="1400" b="0" dirty="0">
                <a:solidFill>
                  <a:srgbClr val="CC0000"/>
                </a:solidFill>
              </a:rPr>
              <a:t>,</a:t>
            </a:r>
            <a:r>
              <a:rPr lang="ru-RU" sz="1400" b="0" dirty="0">
                <a:solidFill>
                  <a:srgbClr val="CC0000"/>
                </a:solidFill>
              </a:rPr>
              <a:t>  рассматривающие жизнь – как результат длительной эволюции  химических веществ (перехода простых форм вещества в более сложные)</a:t>
            </a:r>
            <a:r>
              <a:rPr lang="en-US" sz="1400" b="0" dirty="0">
                <a:solidFill>
                  <a:srgbClr val="CC0000"/>
                </a:solidFill>
              </a:rPr>
              <a:t>, </a:t>
            </a:r>
            <a:r>
              <a:rPr lang="ru-RU" sz="1400" b="0" dirty="0">
                <a:solidFill>
                  <a:srgbClr val="CC0000"/>
                </a:solidFill>
              </a:rPr>
              <a:t>которая предшествовала эволюции биологических систем (организмов) в природе</a:t>
            </a:r>
            <a:r>
              <a:rPr lang="en-US" sz="1400" b="0" dirty="0">
                <a:solidFill>
                  <a:srgbClr val="CC0000"/>
                </a:solidFill>
              </a:rPr>
              <a:t>;</a:t>
            </a:r>
            <a:r>
              <a:rPr lang="ru-RU" sz="1400" b="0" dirty="0">
                <a:solidFill>
                  <a:srgbClr val="CC0000"/>
                </a:solidFill>
              </a:rPr>
              <a:t> последняя же</a:t>
            </a:r>
            <a:r>
              <a:rPr lang="en-US" sz="1400" b="0" dirty="0">
                <a:solidFill>
                  <a:srgbClr val="CC0000"/>
                </a:solidFill>
              </a:rPr>
              <a:t>, </a:t>
            </a:r>
            <a:r>
              <a:rPr lang="ru-RU" sz="1400" b="0" dirty="0">
                <a:solidFill>
                  <a:srgbClr val="CC0000"/>
                </a:solidFill>
              </a:rPr>
              <a:t>в свою</a:t>
            </a:r>
            <a:r>
              <a:rPr lang="en-US" sz="1400" b="0" dirty="0">
                <a:solidFill>
                  <a:srgbClr val="CC0000"/>
                </a:solidFill>
              </a:rPr>
              <a:t> </a:t>
            </a:r>
            <a:r>
              <a:rPr lang="ru-RU" sz="1400" b="0" dirty="0">
                <a:solidFill>
                  <a:srgbClr val="CC0000"/>
                </a:solidFill>
              </a:rPr>
              <a:t>очередь</a:t>
            </a:r>
            <a:r>
              <a:rPr lang="en-US" sz="1400" b="0" dirty="0">
                <a:solidFill>
                  <a:srgbClr val="CC0000"/>
                </a:solidFill>
              </a:rPr>
              <a:t>,</a:t>
            </a:r>
            <a:r>
              <a:rPr lang="ru-RU" sz="1400" b="0" dirty="0">
                <a:solidFill>
                  <a:srgbClr val="CC0000"/>
                </a:solidFill>
              </a:rPr>
              <a:t> началась с появления клетки</a:t>
            </a:r>
            <a:r>
              <a:rPr lang="en-US" sz="1400" b="0" dirty="0">
                <a:solidFill>
                  <a:srgbClr val="CC0000"/>
                </a:solidFill>
              </a:rPr>
              <a:t>, </a:t>
            </a:r>
            <a:r>
              <a:rPr lang="ru-RU" sz="1400" b="0" dirty="0">
                <a:solidFill>
                  <a:srgbClr val="CC0000"/>
                </a:solidFill>
              </a:rPr>
              <a:t>что согласуется с дарвиновскими представлениями о переходе простейших организмов в более сложные биологические системы в ходе биологической эволюции всего живого на Земле</a:t>
            </a:r>
          </a:p>
        </p:txBody>
      </p:sp>
      <p:sp>
        <p:nvSpPr>
          <p:cNvPr id="16" name="Объект 2"/>
          <p:cNvSpPr txBox="1">
            <a:spLocks/>
          </p:cNvSpPr>
          <p:nvPr/>
        </p:nvSpPr>
        <p:spPr bwMode="auto">
          <a:xfrm>
            <a:off x="7683500" y="31750"/>
            <a:ext cx="4508500" cy="2857500"/>
          </a:xfrm>
          <a:prstGeom prst="rect">
            <a:avLst/>
          </a:prstGeom>
          <a:solidFill>
            <a:schemeClr val="accent4">
              <a:lumMod val="20000"/>
              <a:lumOff val="80000"/>
            </a:schemeClr>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ru-RU" sz="1400" b="0" dirty="0" smtClean="0"/>
              <a:t> В 1929 г английский биохимик Джон </a:t>
            </a:r>
            <a:r>
              <a:rPr lang="ru-RU" sz="1400" b="0" dirty="0" err="1" smtClean="0"/>
              <a:t>Холдейн</a:t>
            </a:r>
            <a:r>
              <a:rPr lang="ru-RU" sz="1400" b="0" dirty="0" smtClean="0"/>
              <a:t> выдвинул гипотезу абиогенного происхождения жизни на Земле (из неживых элементов)</a:t>
            </a:r>
            <a:r>
              <a:rPr lang="en-US" sz="1400" b="0" dirty="0" smtClean="0"/>
              <a:t>, </a:t>
            </a:r>
            <a:r>
              <a:rPr lang="ru-RU" sz="1400" b="0" dirty="0" smtClean="0"/>
              <a:t>также как и А</a:t>
            </a:r>
            <a:r>
              <a:rPr lang="en-US" sz="1400" b="0" dirty="0" smtClean="0"/>
              <a:t>. </a:t>
            </a:r>
            <a:r>
              <a:rPr lang="ru-RU" sz="1400" b="0" dirty="0" smtClean="0"/>
              <a:t>Опарин (1922 г)</a:t>
            </a:r>
            <a:r>
              <a:rPr lang="en-US" sz="1400" b="0" dirty="0" smtClean="0"/>
              <a:t>. </a:t>
            </a:r>
            <a:r>
              <a:rPr lang="ru-RU" sz="1400" b="0" dirty="0" smtClean="0"/>
              <a:t>Теорию биохимической эволюции часто называют теорией Опарина – </a:t>
            </a:r>
            <a:r>
              <a:rPr lang="ru-RU" sz="1400" b="0" dirty="0" err="1" smtClean="0"/>
              <a:t>Холдейна</a:t>
            </a:r>
            <a:r>
              <a:rPr lang="en-US" sz="1400" b="0" dirty="0" smtClean="0"/>
              <a:t>. </a:t>
            </a:r>
            <a:r>
              <a:rPr lang="ru-RU" sz="1400" b="0" dirty="0" smtClean="0"/>
              <a:t>Но</a:t>
            </a:r>
            <a:r>
              <a:rPr lang="en-US" sz="1400" b="0" dirty="0" smtClean="0"/>
              <a:t> </a:t>
            </a:r>
            <a:r>
              <a:rPr lang="ru-RU" sz="1400" b="0" dirty="0" smtClean="0"/>
              <a:t>первостепенную роль в возникновения жизни А</a:t>
            </a:r>
            <a:r>
              <a:rPr lang="en-US" sz="1400" b="0" dirty="0" smtClean="0"/>
              <a:t>.</a:t>
            </a:r>
            <a:r>
              <a:rPr lang="ru-RU" sz="1400" b="0" dirty="0" smtClean="0"/>
              <a:t>И</a:t>
            </a:r>
            <a:r>
              <a:rPr lang="en-US" sz="1400" b="0" dirty="0" smtClean="0"/>
              <a:t>. </a:t>
            </a:r>
            <a:r>
              <a:rPr lang="ru-RU" sz="1400" b="0" dirty="0" smtClean="0"/>
              <a:t>Опарин отдавал сложным </a:t>
            </a:r>
            <a:r>
              <a:rPr lang="ru-RU" sz="1400" b="0" dirty="0" err="1" smtClean="0"/>
              <a:t>кислородо</a:t>
            </a:r>
            <a:r>
              <a:rPr lang="ru-RU" sz="1400" b="0" dirty="0" smtClean="0"/>
              <a:t>- и  азотосодержащим веществам (фактически аминокислотам</a:t>
            </a:r>
            <a:r>
              <a:rPr lang="en-US" sz="1400" b="0" dirty="0" smtClean="0"/>
              <a:t>, </a:t>
            </a:r>
            <a:r>
              <a:rPr lang="ru-RU" sz="1400" b="0" dirty="0" smtClean="0"/>
              <a:t>азотистым основаниям</a:t>
            </a:r>
            <a:r>
              <a:rPr lang="en-US" sz="1400" b="0" dirty="0" smtClean="0"/>
              <a:t>, </a:t>
            </a:r>
            <a:r>
              <a:rPr lang="ru-RU" sz="1400" b="0" dirty="0" smtClean="0"/>
              <a:t>белкам</a:t>
            </a:r>
            <a:r>
              <a:rPr lang="en-US" sz="1400" b="0" dirty="0" smtClean="0"/>
              <a:t>, </a:t>
            </a:r>
            <a:r>
              <a:rPr lang="ru-RU" sz="1400" b="0" dirty="0" smtClean="0"/>
              <a:t>углеводам и </a:t>
            </a:r>
            <a:r>
              <a:rPr lang="ru-RU" sz="1400" b="0" dirty="0" err="1" smtClean="0"/>
              <a:t>др</a:t>
            </a:r>
            <a:r>
              <a:rPr lang="en-US" sz="1400" b="0" dirty="0" smtClean="0"/>
              <a:t>.), </a:t>
            </a:r>
            <a:r>
              <a:rPr lang="ru-RU" sz="1400" b="0" dirty="0" smtClean="0"/>
              <a:t>входящим в целостные системы</a:t>
            </a:r>
            <a:r>
              <a:rPr lang="en-US" sz="1400" b="0" dirty="0" smtClean="0"/>
              <a:t>,</a:t>
            </a:r>
            <a:r>
              <a:rPr lang="ru-RU" sz="1400" b="0" dirty="0" smtClean="0"/>
              <a:t> так</a:t>
            </a:r>
            <a:r>
              <a:rPr lang="en-US" sz="1400" b="0" dirty="0" smtClean="0"/>
              <a:t> </a:t>
            </a:r>
            <a:r>
              <a:rPr lang="ru-RU" sz="1400" b="0" dirty="0" smtClean="0"/>
              <a:t>называемых</a:t>
            </a:r>
            <a:r>
              <a:rPr lang="en-US" sz="1400" b="0" dirty="0" smtClean="0"/>
              <a:t>,</a:t>
            </a:r>
            <a:r>
              <a:rPr lang="ru-RU" sz="1400" b="0" dirty="0" smtClean="0"/>
              <a:t>  коацерватов</a:t>
            </a:r>
            <a:r>
              <a:rPr lang="en-US" sz="1400" b="0" dirty="0" smtClean="0"/>
              <a:t> (</a:t>
            </a:r>
            <a:r>
              <a:rPr lang="ru-RU" sz="1400" b="0" dirty="0" smtClean="0"/>
              <a:t>групп молекул</a:t>
            </a:r>
            <a:r>
              <a:rPr lang="en-US" sz="1400" b="0" dirty="0" smtClean="0"/>
              <a:t>, </a:t>
            </a:r>
            <a:r>
              <a:rPr lang="ru-RU" sz="1400" b="0" dirty="0" smtClean="0"/>
              <a:t>окруженных водной оболочкой</a:t>
            </a:r>
            <a:r>
              <a:rPr lang="en-US" sz="1400" b="0" dirty="0" smtClean="0"/>
              <a:t>, - </a:t>
            </a:r>
            <a:r>
              <a:rPr lang="ru-RU" sz="1400" b="0" dirty="0" smtClean="0"/>
              <a:t>предшественников клеток)</a:t>
            </a:r>
            <a:r>
              <a:rPr lang="en-US" sz="1400" b="0" dirty="0" smtClean="0"/>
              <a:t>,</a:t>
            </a:r>
            <a:r>
              <a:rPr lang="ru-RU" sz="1400" b="0" dirty="0" smtClean="0"/>
              <a:t> способных к обменным процессам с окружающей средой</a:t>
            </a:r>
            <a:r>
              <a:rPr lang="en-US" sz="1400" b="0" dirty="0" smtClean="0"/>
              <a:t>, </a:t>
            </a:r>
            <a:r>
              <a:rPr lang="ru-RU" sz="1400" b="0" dirty="0" smtClean="0"/>
              <a:t>а Д</a:t>
            </a:r>
            <a:r>
              <a:rPr lang="en-US" sz="1400" b="0" dirty="0" smtClean="0"/>
              <a:t>. </a:t>
            </a:r>
            <a:r>
              <a:rPr lang="ru-RU" sz="1400" b="0" dirty="0" err="1" smtClean="0"/>
              <a:t>Холдейн</a:t>
            </a:r>
            <a:r>
              <a:rPr lang="ru-RU" sz="1400" b="0" dirty="0" smtClean="0"/>
              <a:t> – крупным молекулам (макромолекулам)</a:t>
            </a:r>
            <a:r>
              <a:rPr lang="en-US" sz="1400" b="0" dirty="0" smtClean="0"/>
              <a:t>, </a:t>
            </a:r>
            <a:r>
              <a:rPr lang="ru-RU" sz="1400" b="0" dirty="0" smtClean="0"/>
              <a:t>способных к само воспроизводству (фактически -</a:t>
            </a:r>
            <a:r>
              <a:rPr lang="en-US" sz="1400" b="0" dirty="0" smtClean="0"/>
              <a:t> </a:t>
            </a:r>
            <a:r>
              <a:rPr lang="ru-RU" sz="1400" b="0" dirty="0" smtClean="0"/>
              <a:t>нуклеиновым кислотам)</a:t>
            </a:r>
            <a:endParaRPr lang="ru-RU" sz="1400" b="0" dirty="0"/>
          </a:p>
        </p:txBody>
      </p:sp>
      <p:pic>
        <p:nvPicPr>
          <p:cNvPr id="103430" name="Рисунок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2400" y="1139825"/>
            <a:ext cx="1169987"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Объект 3"/>
          <p:cNvSpPr txBox="1">
            <a:spLocks/>
          </p:cNvSpPr>
          <p:nvPr/>
        </p:nvSpPr>
        <p:spPr bwMode="auto">
          <a:xfrm>
            <a:off x="149225" y="3859213"/>
            <a:ext cx="6240463" cy="840230"/>
          </a:xfrm>
          <a:prstGeom prst="rect">
            <a:avLst/>
          </a:prstGeom>
          <a:solidFill>
            <a:schemeClr val="accent1"/>
          </a:solidFill>
          <a:ln w="28575">
            <a:solidFill>
              <a:schemeClr val="accent5">
                <a:lumMod val="75000"/>
              </a:schemeClr>
            </a:solid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ru-RU" altLang="ru-RU" sz="1800" b="0" dirty="0">
                <a:solidFill>
                  <a:schemeClr val="bg1"/>
                </a:solidFill>
              </a:rPr>
              <a:t>  Вода – была первичной и необходимой средой для возникновения жизни </a:t>
            </a:r>
            <a:r>
              <a:rPr lang="en-US" altLang="ru-RU" sz="1800" b="0" dirty="0">
                <a:solidFill>
                  <a:schemeClr val="bg1"/>
                </a:solidFill>
              </a:rPr>
              <a:t> </a:t>
            </a:r>
            <a:r>
              <a:rPr lang="ru-RU" altLang="ru-RU" sz="1800" b="0" dirty="0" smtClean="0">
                <a:solidFill>
                  <a:schemeClr val="bg1"/>
                </a:solidFill>
              </a:rPr>
              <a:t>на </a:t>
            </a:r>
            <a:r>
              <a:rPr lang="ru-RU" altLang="ru-RU" sz="1800" b="0" dirty="0">
                <a:solidFill>
                  <a:schemeClr val="bg1"/>
                </a:solidFill>
              </a:rPr>
              <a:t>Земле в ходе химической</a:t>
            </a:r>
            <a:r>
              <a:rPr lang="en-US" altLang="ru-RU" sz="1800" b="0" dirty="0">
                <a:solidFill>
                  <a:schemeClr val="bg1"/>
                </a:solidFill>
              </a:rPr>
              <a:t> </a:t>
            </a:r>
            <a:r>
              <a:rPr lang="ru-RU" altLang="ru-RU" sz="1800" b="0" dirty="0">
                <a:solidFill>
                  <a:schemeClr val="bg1"/>
                </a:solidFill>
              </a:rPr>
              <a:t> и биологической эволюций веществ и организмов</a:t>
            </a:r>
            <a:r>
              <a:rPr lang="en-US" altLang="ru-RU" sz="1800" b="0" dirty="0">
                <a:solidFill>
                  <a:schemeClr val="bg1"/>
                </a:solidFill>
              </a:rPr>
              <a:t> </a:t>
            </a:r>
            <a:r>
              <a:rPr lang="ru-RU" altLang="ru-RU" sz="1800" b="0" dirty="0">
                <a:solidFill>
                  <a:schemeClr val="bg1"/>
                </a:solidFill>
              </a:rPr>
              <a:t> </a:t>
            </a:r>
          </a:p>
        </p:txBody>
      </p:sp>
      <p:sp>
        <p:nvSpPr>
          <p:cNvPr id="19" name="Объект 2"/>
          <p:cNvSpPr txBox="1">
            <a:spLocks/>
          </p:cNvSpPr>
          <p:nvPr/>
        </p:nvSpPr>
        <p:spPr bwMode="auto">
          <a:xfrm>
            <a:off x="93663" y="1150938"/>
            <a:ext cx="2484437" cy="2644775"/>
          </a:xfrm>
          <a:prstGeom prst="rect">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ru-RU" sz="1600" b="0" dirty="0" smtClean="0"/>
              <a:t>  Существуют несколько гипотез возникновения жизни на Земле</a:t>
            </a:r>
            <a:r>
              <a:rPr lang="en-US" sz="1600" b="0" dirty="0" smtClean="0"/>
              <a:t>. </a:t>
            </a:r>
            <a:r>
              <a:rPr lang="ru-RU" sz="1600" b="0" dirty="0" smtClean="0"/>
              <a:t>Но ни одна из них не дает точного ответа на вопрос о происхождении жизни на Земле</a:t>
            </a:r>
            <a:r>
              <a:rPr lang="en-US" sz="1600" b="0" dirty="0" smtClean="0"/>
              <a:t>. </a:t>
            </a:r>
            <a:r>
              <a:rPr lang="ru-RU" sz="1600" b="0" dirty="0" smtClean="0"/>
              <a:t>Наиболее убедительной в настоящее время является гипотеза биохимической эволюции</a:t>
            </a:r>
            <a:r>
              <a:rPr lang="en-US" sz="1600" b="0" dirty="0" smtClean="0"/>
              <a:t> </a:t>
            </a:r>
            <a:r>
              <a:rPr lang="ru-RU" sz="1600" b="0" dirty="0" smtClean="0"/>
              <a:t>Опарина - </a:t>
            </a:r>
            <a:r>
              <a:rPr lang="en-US" sz="1600" b="0" dirty="0" smtClean="0"/>
              <a:t> </a:t>
            </a:r>
            <a:r>
              <a:rPr lang="ru-RU" sz="1600" b="0" dirty="0" err="1" smtClean="0"/>
              <a:t>Холдейна</a:t>
            </a:r>
            <a:endParaRPr lang="ru-RU" sz="1600" b="0" dirty="0"/>
          </a:p>
        </p:txBody>
      </p:sp>
      <p:pic>
        <p:nvPicPr>
          <p:cNvPr id="103433" name="Рисунок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24138" y="1139825"/>
            <a:ext cx="130175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4" name="Рисунок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4513" y="4699443"/>
            <a:ext cx="2730500" cy="212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3911599" y="1169525"/>
            <a:ext cx="2478089" cy="1815882"/>
          </a:xfrm>
          <a:prstGeom prst="rect">
            <a:avLst/>
          </a:prstGeom>
          <a:solidFill>
            <a:schemeClr val="accent5">
              <a:lumMod val="20000"/>
              <a:lumOff val="80000"/>
            </a:schemeClr>
          </a:solidFill>
        </p:spPr>
        <p:txBody>
          <a:bodyPr wrap="square">
            <a:spAutoFit/>
          </a:bodyPr>
          <a:lstStyle/>
          <a:p>
            <a:pPr>
              <a:defRPr/>
            </a:pPr>
            <a:r>
              <a:rPr lang="ru-RU" sz="1400" dirty="0"/>
              <a:t>   </a:t>
            </a:r>
            <a:r>
              <a:rPr lang="ru-RU" sz="1400" dirty="0">
                <a:latin typeface="Calibri Light" panose="020F0302020204030204" pitchFamily="34" charset="0"/>
                <a:cs typeface="Calibri Light" panose="020F0302020204030204" pitchFamily="34" charset="0"/>
              </a:rPr>
              <a:t>Советский биохимик</a:t>
            </a:r>
            <a:r>
              <a:rPr lang="en-US" sz="1400" dirty="0">
                <a:latin typeface="Calibri Light" panose="020F0302020204030204" pitchFamily="34" charset="0"/>
                <a:cs typeface="Calibri Light" panose="020F0302020204030204" pitchFamily="34" charset="0"/>
              </a:rPr>
              <a:t>, </a:t>
            </a:r>
            <a:r>
              <a:rPr lang="ru-RU" sz="1400" dirty="0">
                <a:latin typeface="Calibri Light" panose="020F0302020204030204" pitchFamily="34" charset="0"/>
                <a:cs typeface="Calibri Light" panose="020F0302020204030204" pitchFamily="34" charset="0"/>
              </a:rPr>
              <a:t>академик АН СССР </a:t>
            </a:r>
            <a:r>
              <a:rPr lang="en-US" sz="1400" dirty="0" smtClean="0">
                <a:latin typeface="Calibri Light" panose="020F0302020204030204" pitchFamily="34" charset="0"/>
                <a:cs typeface="Calibri Light" panose="020F0302020204030204" pitchFamily="34" charset="0"/>
              </a:rPr>
              <a:t>                </a:t>
            </a:r>
          </a:p>
          <a:p>
            <a:pPr>
              <a:defRPr/>
            </a:pPr>
            <a:r>
              <a:rPr lang="en-US" sz="1400" dirty="0">
                <a:latin typeface="Calibri Light" panose="020F0302020204030204" pitchFamily="34" charset="0"/>
                <a:cs typeface="Calibri Light" panose="020F0302020204030204" pitchFamily="34" charset="0"/>
              </a:rPr>
              <a:t> </a:t>
            </a:r>
            <a:r>
              <a:rPr lang="en-US" sz="1400" dirty="0" smtClean="0">
                <a:latin typeface="Calibri Light" panose="020F0302020204030204" pitchFamily="34" charset="0"/>
                <a:cs typeface="Calibri Light" panose="020F0302020204030204" pitchFamily="34" charset="0"/>
              </a:rPr>
              <a:t>        </a:t>
            </a:r>
            <a:r>
              <a:rPr lang="ru-RU" sz="1400" dirty="0" smtClean="0">
                <a:latin typeface="Calibri Light" panose="020F0302020204030204" pitchFamily="34" charset="0"/>
                <a:cs typeface="Calibri Light" panose="020F0302020204030204" pitchFamily="34" charset="0"/>
              </a:rPr>
              <a:t>А</a:t>
            </a:r>
            <a:r>
              <a:rPr lang="en-US" sz="1400" dirty="0" smtClean="0">
                <a:latin typeface="Calibri Light" panose="020F0302020204030204" pitchFamily="34" charset="0"/>
                <a:cs typeface="Calibri Light" panose="020F0302020204030204" pitchFamily="34" charset="0"/>
              </a:rPr>
              <a:t>.</a:t>
            </a:r>
            <a:r>
              <a:rPr lang="ru-RU" sz="1400" dirty="0" smtClean="0">
                <a:latin typeface="Calibri Light" panose="020F0302020204030204" pitchFamily="34" charset="0"/>
                <a:cs typeface="Calibri Light" panose="020F0302020204030204" pitchFamily="34" charset="0"/>
              </a:rPr>
              <a:t>И</a:t>
            </a:r>
            <a:r>
              <a:rPr lang="en-US" sz="1400" dirty="0" smtClean="0">
                <a:latin typeface="Calibri Light" panose="020F0302020204030204" pitchFamily="34" charset="0"/>
                <a:cs typeface="Calibri Light" panose="020F0302020204030204" pitchFamily="34" charset="0"/>
              </a:rPr>
              <a:t> </a:t>
            </a:r>
            <a:r>
              <a:rPr lang="ru-RU" sz="1400" dirty="0" smtClean="0">
                <a:latin typeface="Calibri Light" panose="020F0302020204030204" pitchFamily="34" charset="0"/>
                <a:cs typeface="Calibri Light" panose="020F0302020204030204" pitchFamily="34" charset="0"/>
              </a:rPr>
              <a:t>Опарин</a:t>
            </a:r>
            <a:r>
              <a:rPr lang="en-US" sz="1400" dirty="0" smtClean="0">
                <a:latin typeface="Calibri Light" panose="020F0302020204030204" pitchFamily="34" charset="0"/>
                <a:cs typeface="Calibri Light" panose="020F0302020204030204" pitchFamily="34" charset="0"/>
              </a:rPr>
              <a:t>                               </a:t>
            </a:r>
            <a:r>
              <a:rPr lang="ru-RU" sz="1400" dirty="0" smtClean="0">
                <a:latin typeface="Calibri Light" panose="020F0302020204030204" pitchFamily="34" charset="0"/>
                <a:cs typeface="Calibri Light" panose="020F0302020204030204" pitchFamily="34" charset="0"/>
              </a:rPr>
              <a:t>в </a:t>
            </a:r>
            <a:r>
              <a:rPr lang="ru-RU" sz="1400" dirty="0">
                <a:latin typeface="Calibri Light" panose="020F0302020204030204" pitchFamily="34" charset="0"/>
                <a:cs typeface="Calibri Light" panose="020F0302020204030204" pitchFamily="34" charset="0"/>
              </a:rPr>
              <a:t>1922 году выдвинул гипотезу</a:t>
            </a:r>
            <a:r>
              <a:rPr lang="en-US" sz="1400" dirty="0">
                <a:latin typeface="Calibri Light" panose="020F0302020204030204" pitchFamily="34" charset="0"/>
                <a:cs typeface="Calibri Light" panose="020F0302020204030204" pitchFamily="34" charset="0"/>
              </a:rPr>
              <a:t> </a:t>
            </a:r>
            <a:r>
              <a:rPr lang="ru-RU" sz="1400" dirty="0">
                <a:latin typeface="Calibri Light" panose="020F0302020204030204" pitchFamily="34" charset="0"/>
                <a:cs typeface="Calibri Light" panose="020F0302020204030204" pitchFamily="34" charset="0"/>
              </a:rPr>
              <a:t>о происхождении жизни в процессе предбиологической химической эволюции</a:t>
            </a:r>
            <a:r>
              <a:rPr lang="en-US" sz="1400" dirty="0">
                <a:latin typeface="Calibri Light" panose="020F0302020204030204" pitchFamily="34" charset="0"/>
                <a:cs typeface="Calibri Light" panose="020F0302020204030204" pitchFamily="34" charset="0"/>
              </a:rPr>
              <a:t>.</a:t>
            </a:r>
            <a:r>
              <a:rPr lang="ru-RU" sz="1400" dirty="0">
                <a:latin typeface="Calibri Light" panose="020F0302020204030204" pitchFamily="34" charset="0"/>
                <a:cs typeface="Calibri Light" panose="020F0302020204030204" pitchFamily="34" charset="0"/>
              </a:rPr>
              <a:t>         </a:t>
            </a:r>
          </a:p>
          <a:p>
            <a:pPr>
              <a:defRPr/>
            </a:pPr>
            <a:r>
              <a:rPr lang="ru-RU" sz="1400" dirty="0">
                <a:latin typeface="Calibri Light" panose="020F0302020204030204" pitchFamily="34" charset="0"/>
                <a:cs typeface="Calibri Light" panose="020F0302020204030204" pitchFamily="34" charset="0"/>
              </a:rPr>
              <a:t>    Его идея заключалась</a:t>
            </a:r>
            <a:r>
              <a:rPr lang="en-US" sz="1400" dirty="0">
                <a:latin typeface="Calibri Light" panose="020F0302020204030204" pitchFamily="34" charset="0"/>
                <a:cs typeface="Calibri Light" panose="020F0302020204030204" pitchFamily="34" charset="0"/>
              </a:rPr>
              <a:t> </a:t>
            </a:r>
            <a:endParaRPr lang="ru-RU" sz="1400" dirty="0">
              <a:latin typeface="Calibri Light" panose="020F0302020204030204" pitchFamily="34" charset="0"/>
              <a:cs typeface="Calibri Light" panose="020F0302020204030204" pitchFamily="34" charset="0"/>
            </a:endParaRPr>
          </a:p>
        </p:txBody>
      </p:sp>
      <p:sp>
        <p:nvSpPr>
          <p:cNvPr id="22" name="Заголовок 1"/>
          <p:cNvSpPr txBox="1">
            <a:spLocks/>
          </p:cNvSpPr>
          <p:nvPr/>
        </p:nvSpPr>
        <p:spPr bwMode="auto">
          <a:xfrm>
            <a:off x="2578100" y="2955262"/>
            <a:ext cx="3811588" cy="856105"/>
          </a:xfrm>
          <a:prstGeom prst="rect">
            <a:avLst/>
          </a:prstGeom>
          <a:solidFill>
            <a:schemeClr val="accent5">
              <a:lumMod val="20000"/>
              <a:lumOff val="80000"/>
            </a:schemeClr>
          </a:solidFill>
          <a:ln>
            <a:noFill/>
          </a:ln>
          <a:extLst/>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ru-RU" sz="1400" b="0" dirty="0" smtClean="0"/>
              <a:t>  </a:t>
            </a:r>
          </a:p>
          <a:p>
            <a:pPr>
              <a:defRPr/>
            </a:pPr>
            <a:r>
              <a:rPr lang="ru-RU" sz="1400" dirty="0" smtClean="0"/>
              <a:t>в абиогенном синтезе органических молекул            с последующей их агрегацией в </a:t>
            </a:r>
            <a:r>
              <a:rPr lang="ru-RU" sz="1400" i="1" dirty="0" smtClean="0">
                <a:solidFill>
                  <a:schemeClr val="accent2">
                    <a:lumMod val="75000"/>
                  </a:schemeClr>
                </a:solidFill>
              </a:rPr>
              <a:t>коацерваты</a:t>
            </a:r>
            <a:r>
              <a:rPr lang="ru-RU" sz="1400" dirty="0" smtClean="0"/>
              <a:t> (групп молекул</a:t>
            </a:r>
            <a:r>
              <a:rPr lang="en-US" sz="1400" dirty="0" smtClean="0"/>
              <a:t>, </a:t>
            </a:r>
            <a:r>
              <a:rPr lang="ru-RU" sz="1400" dirty="0" smtClean="0"/>
              <a:t>окруженных водной оболочкой)</a:t>
            </a:r>
            <a:r>
              <a:rPr lang="en-US" sz="1400" dirty="0" smtClean="0"/>
              <a:t>, </a:t>
            </a:r>
            <a:r>
              <a:rPr lang="ru-RU" sz="1400" dirty="0" smtClean="0"/>
              <a:t>из которых и произошли впоследствии клетки</a:t>
            </a:r>
            <a:r>
              <a:rPr lang="en-US" sz="1400" dirty="0" smtClean="0"/>
              <a:t/>
            </a:r>
            <a:br>
              <a:rPr lang="en-US" sz="1400" dirty="0" smtClean="0"/>
            </a:br>
            <a:endParaRPr lang="ru-RU" sz="1400" dirty="0"/>
          </a:p>
        </p:txBody>
      </p:sp>
      <p:graphicFrame>
        <p:nvGraphicFramePr>
          <p:cNvPr id="103437" name="Object 15"/>
          <p:cNvGraphicFramePr>
            <a:graphicFrameLocks noChangeAspect="1"/>
          </p:cNvGraphicFramePr>
          <p:nvPr/>
        </p:nvGraphicFramePr>
        <p:xfrm>
          <a:off x="8726488" y="4905375"/>
          <a:ext cx="3465512" cy="1952625"/>
        </p:xfrm>
        <a:graphic>
          <a:graphicData uri="http://schemas.openxmlformats.org/presentationml/2006/ole">
            <mc:AlternateContent xmlns:mc="http://schemas.openxmlformats.org/markup-compatibility/2006">
              <mc:Choice xmlns:v="urn:schemas-microsoft-com:vml" Requires="v">
                <p:oleObj spid="_x0000_s150993" name="Image" r:id="rId8" imgW="12622222" imgH="7746032" progId="Photoshop.Image.9">
                  <p:embed/>
                </p:oleObj>
              </mc:Choice>
              <mc:Fallback>
                <p:oleObj name="Image" r:id="rId8" imgW="12622222" imgH="7746032" progId="Photoshop.Image.9">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6488" y="4905375"/>
                        <a:ext cx="3465512"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438" name="Рисунок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29313" y="5002213"/>
            <a:ext cx="272415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9" name="Рисунок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860213" y="-188913"/>
            <a:ext cx="331787"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0" name="Рисунок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02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31" presetClass="entr" presetSubtype="0" fill="hold" grpId="1"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250" fill="hold"/>
                                        <p:tgtEl>
                                          <p:spTgt spid="2"/>
                                        </p:tgtEl>
                                        <p:attrNameLst>
                                          <p:attrName>ppt_w</p:attrName>
                                        </p:attrNameLst>
                                      </p:cBhvr>
                                      <p:tavLst>
                                        <p:tav tm="0">
                                          <p:val>
                                            <p:fltVal val="0"/>
                                          </p:val>
                                        </p:tav>
                                        <p:tav tm="100000">
                                          <p:val>
                                            <p:strVal val="#ppt_w"/>
                                          </p:val>
                                        </p:tav>
                                      </p:tavLst>
                                    </p:anim>
                                    <p:anim calcmode="lin" valueType="num">
                                      <p:cBhvr>
                                        <p:cTn id="13" dur="1250" fill="hold"/>
                                        <p:tgtEl>
                                          <p:spTgt spid="2"/>
                                        </p:tgtEl>
                                        <p:attrNameLst>
                                          <p:attrName>ppt_h</p:attrName>
                                        </p:attrNameLst>
                                      </p:cBhvr>
                                      <p:tavLst>
                                        <p:tav tm="0">
                                          <p:val>
                                            <p:fltVal val="0"/>
                                          </p:val>
                                        </p:tav>
                                        <p:tav tm="100000">
                                          <p:val>
                                            <p:strVal val="#ppt_h"/>
                                          </p:val>
                                        </p:tav>
                                      </p:tavLst>
                                    </p:anim>
                                    <p:anim calcmode="lin" valueType="num">
                                      <p:cBhvr>
                                        <p:cTn id="14" dur="1250" fill="hold"/>
                                        <p:tgtEl>
                                          <p:spTgt spid="2"/>
                                        </p:tgtEl>
                                        <p:attrNameLst>
                                          <p:attrName>style.rotation</p:attrName>
                                        </p:attrNameLst>
                                      </p:cBhvr>
                                      <p:tavLst>
                                        <p:tav tm="0">
                                          <p:val>
                                            <p:fltVal val="90"/>
                                          </p:val>
                                        </p:tav>
                                        <p:tav tm="100000">
                                          <p:val>
                                            <p:fltVal val="0"/>
                                          </p:val>
                                        </p:tav>
                                      </p:tavLst>
                                    </p:anim>
                                    <p:animEffect transition="in" filter="fade">
                                      <p:cBhvr>
                                        <p:cTn id="15" dur="125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3431"/>
                                        </p:tgtEl>
                                        <p:attrNameLst>
                                          <p:attrName>style.visibility</p:attrName>
                                        </p:attrNameLst>
                                      </p:cBhvr>
                                      <p:to>
                                        <p:strVal val="visible"/>
                                      </p:to>
                                    </p:set>
                                    <p:anim calcmode="lin" valueType="num">
                                      <p:cBhvr>
                                        <p:cTn id="18" dur="1250" fill="hold"/>
                                        <p:tgtEl>
                                          <p:spTgt spid="103431"/>
                                        </p:tgtEl>
                                        <p:attrNameLst>
                                          <p:attrName>ppt_w</p:attrName>
                                        </p:attrNameLst>
                                      </p:cBhvr>
                                      <p:tavLst>
                                        <p:tav tm="0">
                                          <p:val>
                                            <p:fltVal val="0"/>
                                          </p:val>
                                        </p:tav>
                                        <p:tav tm="100000">
                                          <p:val>
                                            <p:strVal val="#ppt_w"/>
                                          </p:val>
                                        </p:tav>
                                      </p:tavLst>
                                    </p:anim>
                                    <p:anim calcmode="lin" valueType="num">
                                      <p:cBhvr>
                                        <p:cTn id="19" dur="1250" fill="hold"/>
                                        <p:tgtEl>
                                          <p:spTgt spid="103431"/>
                                        </p:tgtEl>
                                        <p:attrNameLst>
                                          <p:attrName>ppt_h</p:attrName>
                                        </p:attrNameLst>
                                      </p:cBhvr>
                                      <p:tavLst>
                                        <p:tav tm="0">
                                          <p:val>
                                            <p:fltVal val="0"/>
                                          </p:val>
                                        </p:tav>
                                        <p:tav tm="100000">
                                          <p:val>
                                            <p:strVal val="#ppt_h"/>
                                          </p:val>
                                        </p:tav>
                                      </p:tavLst>
                                    </p:anim>
                                    <p:animEffect transition="in" filter="fade">
                                      <p:cBhvr>
                                        <p:cTn id="20" dur="1250"/>
                                        <p:tgtEl>
                                          <p:spTgt spid="103431"/>
                                        </p:tgtEl>
                                      </p:cBhvr>
                                    </p:animEffect>
                                  </p:childTnLst>
                                </p:cTn>
                              </p:par>
                              <p:par>
                                <p:cTn id="21" presetID="45" presetClass="entr" presetSubtype="0" fill="hold" grpId="1" nodeType="withEffect">
                                  <p:stCondLst>
                                    <p:cond delay="0"/>
                                  </p:stCondLst>
                                  <p:childTnLst>
                                    <p:set>
                                      <p:cBhvr>
                                        <p:cTn id="22" dur="1" fill="hold">
                                          <p:stCondLst>
                                            <p:cond delay="0"/>
                                          </p:stCondLst>
                                        </p:cTn>
                                        <p:tgtEl>
                                          <p:spTgt spid="103431"/>
                                        </p:tgtEl>
                                        <p:attrNameLst>
                                          <p:attrName>style.visibility</p:attrName>
                                        </p:attrNameLst>
                                      </p:cBhvr>
                                      <p:to>
                                        <p:strVal val="visible"/>
                                      </p:to>
                                    </p:set>
                                    <p:animEffect transition="in" filter="fade">
                                      <p:cBhvr>
                                        <p:cTn id="23" dur="1250"/>
                                        <p:tgtEl>
                                          <p:spTgt spid="103431"/>
                                        </p:tgtEl>
                                      </p:cBhvr>
                                    </p:animEffect>
                                    <p:anim calcmode="lin" valueType="num">
                                      <p:cBhvr>
                                        <p:cTn id="24" dur="1250" fill="hold"/>
                                        <p:tgtEl>
                                          <p:spTgt spid="103431"/>
                                        </p:tgtEl>
                                        <p:attrNameLst>
                                          <p:attrName>ppt_w</p:attrName>
                                        </p:attrNameLst>
                                      </p:cBhvr>
                                      <p:tavLst>
                                        <p:tav tm="0" fmla="#ppt_w*sin(2.5*pi*$)">
                                          <p:val>
                                            <p:fltVal val="0"/>
                                          </p:val>
                                        </p:tav>
                                        <p:tav tm="100000">
                                          <p:val>
                                            <p:fltVal val="1"/>
                                          </p:val>
                                        </p:tav>
                                      </p:tavLst>
                                    </p:anim>
                                    <p:anim calcmode="lin" valueType="num">
                                      <p:cBhvr>
                                        <p:cTn id="25" dur="1250" fill="hold"/>
                                        <p:tgtEl>
                                          <p:spTgt spid="1034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3431" grpId="0" animBg="1"/>
      <p:bldP spid="103431"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Заголовок 1"/>
          <p:cNvSpPr>
            <a:spLocks noGrp="1"/>
          </p:cNvSpPr>
          <p:nvPr>
            <p:ph type="title" idx="4294967295"/>
          </p:nvPr>
        </p:nvSpPr>
        <p:spPr>
          <a:xfrm>
            <a:off x="3394075" y="148856"/>
            <a:ext cx="8601075" cy="2118093"/>
          </a:xfrm>
          <a:solidFill>
            <a:schemeClr val="accent6">
              <a:lumMod val="20000"/>
              <a:lumOff val="80000"/>
            </a:schemeClr>
          </a:solidFill>
          <a:ln w="57150">
            <a:solidFill>
              <a:schemeClr val="accent6">
                <a:lumMod val="60000"/>
                <a:lumOff val="40000"/>
              </a:schemeClr>
            </a:solidFill>
          </a:ln>
        </p:spPr>
        <p:txBody>
          <a:bodyPr/>
          <a:lstStyle/>
          <a:p>
            <a:pPr algn="ctr">
              <a:defRPr/>
            </a:pPr>
            <a:r>
              <a:rPr lang="ru-RU" altLang="ru-RU" sz="3200" b="1" dirty="0" smtClean="0"/>
              <a:t>Современные представления о происхождении жизни на Земле</a:t>
            </a:r>
            <a:r>
              <a:rPr lang="en-US" altLang="ru-RU" sz="3200" b="1" dirty="0" smtClean="0"/>
              <a:t>. </a:t>
            </a:r>
            <a:r>
              <a:rPr lang="ru-RU" altLang="ru-RU" sz="3200" b="1" dirty="0" smtClean="0"/>
              <a:t>     </a:t>
            </a:r>
            <a:br>
              <a:rPr lang="ru-RU" altLang="ru-RU" sz="3200" b="1" dirty="0" smtClean="0"/>
            </a:br>
            <a:r>
              <a:rPr lang="ru-RU" altLang="ru-RU" sz="3200" b="1" dirty="0" smtClean="0"/>
              <a:t>                     Этапы химической и биологической эволюций</a:t>
            </a:r>
          </a:p>
        </p:txBody>
      </p:sp>
      <p:pic>
        <p:nvPicPr>
          <p:cNvPr id="104451"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6682" y="2905125"/>
            <a:ext cx="4243387" cy="3609975"/>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04452"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 y="2776538"/>
            <a:ext cx="2989263" cy="36941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1381" name="Объект 3"/>
          <p:cNvPicPr>
            <a:picLocks noChangeAspect="1"/>
          </p:cNvPicPr>
          <p:nvPr/>
        </p:nvPicPr>
        <p:blipFill>
          <a:blip r:embed="rId5"/>
          <a:srcRect/>
          <a:stretch>
            <a:fillRect/>
          </a:stretch>
        </p:blipFill>
        <p:spPr bwMode="auto">
          <a:xfrm>
            <a:off x="165100" y="169069"/>
            <a:ext cx="3071812" cy="2097880"/>
          </a:xfrm>
          <a:prstGeom prst="rect">
            <a:avLst/>
          </a:prstGeom>
          <a:noFill/>
          <a:ln w="38100">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4454" name="Object 9"/>
          <p:cNvGraphicFramePr>
            <a:graphicFrameLocks noChangeAspect="1"/>
          </p:cNvGraphicFramePr>
          <p:nvPr>
            <p:extLst>
              <p:ext uri="{D42A27DB-BD31-4B8C-83A1-F6EECF244321}">
                <p14:modId xmlns:p14="http://schemas.microsoft.com/office/powerpoint/2010/main" val="1860765850"/>
              </p:ext>
            </p:extLst>
          </p:nvPr>
        </p:nvGraphicFramePr>
        <p:xfrm>
          <a:off x="3462735" y="3070853"/>
          <a:ext cx="3965575" cy="2882900"/>
        </p:xfrm>
        <a:graphic>
          <a:graphicData uri="http://schemas.openxmlformats.org/presentationml/2006/ole">
            <mc:AlternateContent xmlns:mc="http://schemas.openxmlformats.org/markup-compatibility/2006">
              <mc:Choice xmlns:v="urn:schemas-microsoft-com:vml" Requires="v">
                <p:oleObj spid="_x0000_s105309" name="Image" r:id="rId6" imgW="6831746" imgH="4965079" progId="Photoshop.Image.9">
                  <p:embed/>
                </p:oleObj>
              </mc:Choice>
              <mc:Fallback>
                <p:oleObj name="Image" r:id="rId6" imgW="6831746" imgH="4965079" progId="Photoshop.Image.9">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2735" y="3070853"/>
                        <a:ext cx="3965575"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455" name="Рисунок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793538" y="2540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Рисунок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circle(in)">
                                      <p:cBhvr>
                                        <p:cTn id="7" dur="1250"/>
                                        <p:tgtEl>
                                          <p:spTgt spid="173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лако 3"/>
          <p:cNvSpPr/>
          <p:nvPr/>
        </p:nvSpPr>
        <p:spPr>
          <a:xfrm>
            <a:off x="1495425" y="0"/>
            <a:ext cx="10696575" cy="63896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990033"/>
                </a:solidFill>
              </a:rPr>
              <a:t> </a:t>
            </a:r>
            <a:r>
              <a:rPr lang="ru-RU" dirty="0">
                <a:solidFill>
                  <a:srgbClr val="990033"/>
                </a:solidFill>
              </a:rPr>
              <a:t>                               </a:t>
            </a:r>
            <a:r>
              <a:rPr lang="ru-RU" sz="4000" dirty="0" smtClean="0">
                <a:solidFill>
                  <a:schemeClr val="accent4">
                    <a:lumMod val="20000"/>
                    <a:lumOff val="80000"/>
                  </a:schemeClr>
                </a:solidFill>
                <a:latin typeface="Segoe Print" panose="02000600000000000000" pitchFamily="2" charset="0"/>
              </a:rPr>
              <a:t>Далее небольшое отступление и только </a:t>
            </a:r>
            <a:r>
              <a:rPr lang="ru-RU" sz="4000" dirty="0">
                <a:solidFill>
                  <a:schemeClr val="accent4">
                    <a:lumMod val="20000"/>
                    <a:lumOff val="80000"/>
                  </a:schemeClr>
                </a:solidFill>
                <a:latin typeface="Segoe Print" panose="02000600000000000000" pitchFamily="2" charset="0"/>
              </a:rPr>
              <a:t>для тех</a:t>
            </a:r>
            <a:r>
              <a:rPr lang="en-US" sz="4000" dirty="0">
                <a:solidFill>
                  <a:schemeClr val="accent4">
                    <a:lumMod val="20000"/>
                    <a:lumOff val="80000"/>
                  </a:schemeClr>
                </a:solidFill>
                <a:latin typeface="Segoe Print" panose="02000600000000000000" pitchFamily="2" charset="0"/>
              </a:rPr>
              <a:t>,</a:t>
            </a:r>
            <a:r>
              <a:rPr lang="ru-RU" sz="4000" dirty="0">
                <a:solidFill>
                  <a:schemeClr val="accent4">
                    <a:lumMod val="20000"/>
                    <a:lumOff val="80000"/>
                  </a:schemeClr>
                </a:solidFill>
                <a:latin typeface="Segoe Print" panose="02000600000000000000" pitchFamily="2" charset="0"/>
              </a:rPr>
              <a:t> кому интересно         </a:t>
            </a:r>
          </a:p>
          <a:p>
            <a:pPr>
              <a:defRPr/>
            </a:pPr>
            <a:r>
              <a:rPr lang="ru-RU" sz="4000" dirty="0">
                <a:solidFill>
                  <a:schemeClr val="accent4">
                    <a:lumMod val="20000"/>
                    <a:lumOff val="80000"/>
                  </a:schemeClr>
                </a:solidFill>
                <a:latin typeface="Segoe Print" panose="02000600000000000000" pitchFamily="2" charset="0"/>
              </a:rPr>
              <a:t>          знать </a:t>
            </a:r>
            <a:endParaRPr lang="en-US" sz="4000" dirty="0">
              <a:solidFill>
                <a:schemeClr val="accent4">
                  <a:lumMod val="20000"/>
                  <a:lumOff val="80000"/>
                </a:schemeClr>
              </a:solidFill>
              <a:latin typeface="Segoe Print" panose="02000600000000000000" pitchFamily="2" charset="0"/>
            </a:endParaRPr>
          </a:p>
          <a:p>
            <a:pPr>
              <a:defRPr/>
            </a:pPr>
            <a:endParaRPr lang="en-US" sz="4000" dirty="0">
              <a:solidFill>
                <a:schemeClr val="accent4">
                  <a:lumMod val="20000"/>
                  <a:lumOff val="80000"/>
                </a:schemeClr>
              </a:solidFill>
              <a:latin typeface="Segoe Print" panose="02000600000000000000" pitchFamily="2" charset="0"/>
            </a:endParaRPr>
          </a:p>
          <a:p>
            <a:pPr>
              <a:defRPr/>
            </a:pPr>
            <a:r>
              <a:rPr lang="ru-RU" sz="4000" dirty="0">
                <a:solidFill>
                  <a:schemeClr val="accent4">
                    <a:lumMod val="20000"/>
                    <a:lumOff val="80000"/>
                  </a:schemeClr>
                </a:solidFill>
                <a:latin typeface="Segoe Print" panose="02000600000000000000" pitchFamily="2" charset="0"/>
              </a:rPr>
              <a:t>о разных гипотезах </a:t>
            </a:r>
            <a:r>
              <a:rPr lang="en-US" sz="4000" dirty="0">
                <a:solidFill>
                  <a:schemeClr val="accent4">
                    <a:lumMod val="20000"/>
                    <a:lumOff val="80000"/>
                  </a:schemeClr>
                </a:solidFill>
                <a:latin typeface="Segoe Print" panose="02000600000000000000" pitchFamily="2" charset="0"/>
              </a:rPr>
              <a:t>        </a:t>
            </a:r>
          </a:p>
          <a:p>
            <a:pPr>
              <a:defRPr/>
            </a:pPr>
            <a:r>
              <a:rPr lang="en-US" sz="4000" dirty="0">
                <a:solidFill>
                  <a:schemeClr val="accent4">
                    <a:lumMod val="20000"/>
                    <a:lumOff val="80000"/>
                  </a:schemeClr>
                </a:solidFill>
                <a:latin typeface="Segoe Print" panose="02000600000000000000" pitchFamily="2" charset="0"/>
              </a:rPr>
              <a:t> </a:t>
            </a:r>
            <a:r>
              <a:rPr lang="ru-RU" sz="4000" dirty="0">
                <a:solidFill>
                  <a:schemeClr val="accent4">
                    <a:lumMod val="20000"/>
                    <a:lumOff val="80000"/>
                  </a:schemeClr>
                </a:solidFill>
                <a:latin typeface="Segoe Print" panose="02000600000000000000" pitchFamily="2" charset="0"/>
              </a:rPr>
              <a:t>возникновения </a:t>
            </a:r>
            <a:r>
              <a:rPr lang="ru-RU" sz="4000" dirty="0" smtClean="0">
                <a:solidFill>
                  <a:schemeClr val="accent4">
                    <a:lumMod val="20000"/>
                    <a:lumOff val="80000"/>
                  </a:schemeClr>
                </a:solidFill>
                <a:latin typeface="Segoe Print" panose="02000600000000000000" pitchFamily="2" charset="0"/>
              </a:rPr>
              <a:t>жизни</a:t>
            </a:r>
            <a:r>
              <a:rPr lang="en-US" sz="4000" dirty="0" smtClean="0">
                <a:solidFill>
                  <a:schemeClr val="accent4">
                    <a:lumMod val="20000"/>
                    <a:lumOff val="80000"/>
                  </a:schemeClr>
                </a:solidFill>
                <a:latin typeface="Segoe Print" panose="02000600000000000000" pitchFamily="2" charset="0"/>
              </a:rPr>
              <a:t> …… </a:t>
            </a:r>
            <a:endParaRPr lang="ru-RU" sz="4000" dirty="0">
              <a:solidFill>
                <a:schemeClr val="accent4">
                  <a:lumMod val="20000"/>
                  <a:lumOff val="80000"/>
                </a:schemeClr>
              </a:solidFill>
            </a:endParaRPr>
          </a:p>
        </p:txBody>
      </p:sp>
      <p:pic>
        <p:nvPicPr>
          <p:cNvPr id="105475" name="Объект 4">
            <a:hlinkClick r:id="rId2" action="ppaction://hlinksldjump"/>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955463" y="0"/>
            <a:ext cx="311150" cy="312738"/>
          </a:xfrm>
        </p:spPr>
      </p:pic>
      <p:pic>
        <p:nvPicPr>
          <p:cNvPr id="105476" name="Рисунок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Заголовок 1"/>
          <p:cNvSpPr>
            <a:spLocks noGrp="1"/>
          </p:cNvSpPr>
          <p:nvPr>
            <p:ph type="title"/>
          </p:nvPr>
        </p:nvSpPr>
        <p:spPr>
          <a:xfrm>
            <a:off x="920750" y="428625"/>
            <a:ext cx="10515600" cy="1325563"/>
          </a:xfrm>
          <a:solidFill>
            <a:schemeClr val="accent2">
              <a:lumMod val="20000"/>
              <a:lumOff val="80000"/>
            </a:schemeClr>
          </a:solidFill>
          <a:ln w="38100">
            <a:solidFill>
              <a:schemeClr val="accent4">
                <a:lumMod val="75000"/>
              </a:schemeClr>
            </a:solidFill>
          </a:ln>
        </p:spPr>
        <p:txBody>
          <a:bodyPr/>
          <a:lstStyle/>
          <a:p>
            <a:pPr>
              <a:defRPr/>
            </a:pPr>
            <a:r>
              <a:rPr lang="ru-RU" altLang="ru-RU" dirty="0" smtClean="0"/>
              <a:t>             </a:t>
            </a:r>
            <a:r>
              <a:rPr lang="ru-RU" altLang="ru-RU" sz="3600" b="1" dirty="0" smtClean="0"/>
              <a:t>Основные гипотезы о возникновении   </a:t>
            </a:r>
            <a:br>
              <a:rPr lang="ru-RU" altLang="ru-RU" sz="3600" b="1" dirty="0" smtClean="0"/>
            </a:br>
            <a:r>
              <a:rPr lang="ru-RU" altLang="ru-RU" sz="3600" b="1" dirty="0" smtClean="0"/>
              <a:t>                      жизни на Земле</a:t>
            </a:r>
          </a:p>
        </p:txBody>
      </p:sp>
      <p:sp>
        <p:nvSpPr>
          <p:cNvPr id="3" name="Объект 2"/>
          <p:cNvSpPr>
            <a:spLocks noGrp="1"/>
          </p:cNvSpPr>
          <p:nvPr>
            <p:ph idx="1"/>
          </p:nvPr>
        </p:nvSpPr>
        <p:spPr/>
        <p:txBody>
          <a:bodyPr/>
          <a:lstStyle/>
          <a:p>
            <a:pPr>
              <a:defRPr/>
            </a:pPr>
            <a:endParaRPr lang="en-US" dirty="0" smtClean="0"/>
          </a:p>
          <a:p>
            <a:pPr>
              <a:defRPr/>
            </a:pPr>
            <a:r>
              <a:rPr lang="en-US" dirty="0"/>
              <a:t> </a:t>
            </a:r>
            <a:r>
              <a:rPr lang="ru-RU" dirty="0" smtClean="0"/>
              <a:t>Гипотеза биохимической эволюции </a:t>
            </a:r>
          </a:p>
          <a:p>
            <a:pPr>
              <a:defRPr/>
            </a:pPr>
            <a:r>
              <a:rPr lang="en-US" dirty="0" smtClean="0"/>
              <a:t> </a:t>
            </a:r>
            <a:r>
              <a:rPr lang="ru-RU" dirty="0" smtClean="0"/>
              <a:t>Гипотеза креационизма</a:t>
            </a:r>
          </a:p>
          <a:p>
            <a:pPr>
              <a:defRPr/>
            </a:pPr>
            <a:r>
              <a:rPr lang="ru-RU" dirty="0"/>
              <a:t> </a:t>
            </a:r>
            <a:r>
              <a:rPr lang="ru-RU" dirty="0" smtClean="0"/>
              <a:t>Гипотеза спонтанного (самопроизвольного) зарождения жизни               </a:t>
            </a:r>
          </a:p>
          <a:p>
            <a:pPr marL="0" indent="0">
              <a:buFont typeface="Arial" panose="020B0604020202020204" pitchFamily="34" charset="0"/>
              <a:buNone/>
              <a:defRPr/>
            </a:pPr>
            <a:r>
              <a:rPr lang="ru-RU" dirty="0" smtClean="0"/>
              <a:t>    (самозарождения)</a:t>
            </a:r>
          </a:p>
          <a:p>
            <a:pPr>
              <a:defRPr/>
            </a:pPr>
            <a:r>
              <a:rPr lang="en-US" dirty="0" smtClean="0"/>
              <a:t> </a:t>
            </a:r>
            <a:r>
              <a:rPr lang="ru-RU" dirty="0" smtClean="0"/>
              <a:t>Гипотеза панспермии</a:t>
            </a:r>
          </a:p>
          <a:p>
            <a:pPr>
              <a:defRPr/>
            </a:pPr>
            <a:r>
              <a:rPr lang="en-US" dirty="0" smtClean="0"/>
              <a:t> </a:t>
            </a:r>
            <a:r>
              <a:rPr lang="ru-RU" dirty="0" smtClean="0"/>
              <a:t>Гипотеза стационарного состояния жизни</a:t>
            </a:r>
          </a:p>
          <a:p>
            <a:pPr>
              <a:defRPr/>
            </a:pPr>
            <a:r>
              <a:rPr lang="en-US" dirty="0" smtClean="0"/>
              <a:t> </a:t>
            </a:r>
            <a:r>
              <a:rPr lang="ru-RU" dirty="0" smtClean="0"/>
              <a:t>Гипотеза космического происхождения жизни</a:t>
            </a:r>
          </a:p>
          <a:p>
            <a:pPr marL="0" indent="0">
              <a:buFont typeface="Arial" panose="020B0604020202020204" pitchFamily="34" charset="0"/>
              <a:buNone/>
              <a:defRPr/>
            </a:pPr>
            <a:endParaRPr lang="ru-RU" dirty="0" smtClean="0"/>
          </a:p>
          <a:p>
            <a:pPr>
              <a:defRPr/>
            </a:pPr>
            <a:endParaRPr lang="ru-RU" dirty="0" smtClean="0"/>
          </a:p>
          <a:p>
            <a:pPr>
              <a:defRPr/>
            </a:pPr>
            <a:endParaRPr lang="ru-RU" dirty="0"/>
          </a:p>
        </p:txBody>
      </p:sp>
      <p:pic>
        <p:nvPicPr>
          <p:cNvPr id="106500" name="Рисунок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93550" y="0"/>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250" fill="hold"/>
                                        <p:tgtEl>
                                          <p:spTgt spid="942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Заголовок 1"/>
          <p:cNvSpPr>
            <a:spLocks noGrp="1"/>
          </p:cNvSpPr>
          <p:nvPr>
            <p:ph type="title"/>
          </p:nvPr>
        </p:nvSpPr>
        <p:spPr>
          <a:xfrm>
            <a:off x="0" y="144463"/>
            <a:ext cx="12192000" cy="1643062"/>
          </a:xfrm>
          <a:solidFill>
            <a:srgbClr val="FFEFFF"/>
          </a:solidFill>
          <a:ln w="38100">
            <a:solidFill>
              <a:srgbClr val="990099"/>
            </a:solidFill>
            <a:miter lim="800000"/>
            <a:headEnd/>
            <a:tailEnd/>
          </a:ln>
        </p:spPr>
        <p:txBody>
          <a:bodyPr/>
          <a:lstStyle/>
          <a:p>
            <a:r>
              <a:rPr lang="ru-RU" altLang="ru-RU" sz="3200" b="1" dirty="0" smtClean="0"/>
              <a:t>          </a:t>
            </a:r>
            <a:br>
              <a:rPr lang="ru-RU" altLang="ru-RU" sz="3200" b="1" dirty="0" smtClean="0"/>
            </a:br>
            <a:r>
              <a:rPr lang="ru-RU" altLang="ru-RU" sz="3200" b="1" dirty="0" smtClean="0"/>
              <a:t>              </a:t>
            </a:r>
            <a:br>
              <a:rPr lang="ru-RU" altLang="ru-RU" sz="3200" b="1" dirty="0" smtClean="0"/>
            </a:br>
            <a:r>
              <a:rPr lang="ru-RU" altLang="ru-RU" sz="3200" b="1" dirty="0" smtClean="0">
                <a:solidFill>
                  <a:srgbClr val="CC0066"/>
                </a:solidFill>
              </a:rPr>
              <a:t>               Абиогенные гипотезы происхождения жизни на Земле       </a:t>
            </a:r>
            <a:br>
              <a:rPr lang="ru-RU" altLang="ru-RU" sz="3200" b="1" dirty="0" smtClean="0">
                <a:solidFill>
                  <a:srgbClr val="CC0066"/>
                </a:solidFill>
              </a:rPr>
            </a:br>
            <a:r>
              <a:rPr lang="ru-RU" altLang="ru-RU" sz="3200" b="1" dirty="0" smtClean="0">
                <a:solidFill>
                  <a:srgbClr val="CC0066"/>
                </a:solidFill>
              </a:rPr>
              <a:t>               Опарина – </a:t>
            </a:r>
            <a:r>
              <a:rPr lang="ru-RU" altLang="ru-RU" sz="3200" b="1" dirty="0" err="1" smtClean="0">
                <a:solidFill>
                  <a:srgbClr val="CC0066"/>
                </a:solidFill>
              </a:rPr>
              <a:t>Холдейна</a:t>
            </a:r>
            <a:r>
              <a:rPr lang="ru-RU" altLang="ru-RU" sz="3200" b="1" dirty="0" smtClean="0">
                <a:solidFill>
                  <a:srgbClr val="CC0066"/>
                </a:solidFill>
              </a:rPr>
              <a:t>   (появление живого из неживого)                                </a:t>
            </a:r>
            <a:r>
              <a:rPr lang="ru-RU" altLang="ru-RU" sz="3200" b="1" dirty="0" smtClean="0">
                <a:solidFill>
                  <a:srgbClr val="D60093"/>
                </a:solidFill>
              </a:rPr>
              <a:t/>
            </a:r>
            <a:br>
              <a:rPr lang="ru-RU" altLang="ru-RU" sz="3200" b="1" dirty="0" smtClean="0">
                <a:solidFill>
                  <a:srgbClr val="D60093"/>
                </a:solidFill>
              </a:rPr>
            </a:br>
            <a:r>
              <a:rPr lang="ru-RU" altLang="ru-RU" sz="3200" b="1" dirty="0" smtClean="0">
                <a:solidFill>
                  <a:srgbClr val="D60093"/>
                </a:solidFill>
              </a:rPr>
              <a:t>                                                                                             </a:t>
            </a:r>
            <a:r>
              <a:rPr lang="en-US" altLang="ru-RU" sz="4000" b="1" dirty="0" smtClean="0">
                <a:solidFill>
                  <a:srgbClr val="D60093"/>
                </a:solidFill>
              </a:rPr>
              <a:t> </a:t>
            </a:r>
            <a:r>
              <a:rPr lang="ru-RU" altLang="ru-RU" sz="2000" b="1" dirty="0" smtClean="0">
                <a:solidFill>
                  <a:srgbClr val="993366"/>
                </a:solidFill>
              </a:rPr>
              <a:t>(см</a:t>
            </a:r>
            <a:r>
              <a:rPr lang="en-US" altLang="ru-RU" sz="2000" b="1" dirty="0" smtClean="0">
                <a:solidFill>
                  <a:srgbClr val="993366"/>
                </a:solidFill>
              </a:rPr>
              <a:t>.</a:t>
            </a:r>
            <a:r>
              <a:rPr lang="ru-RU" altLang="ru-RU" sz="2000" b="1" dirty="0" smtClean="0">
                <a:solidFill>
                  <a:srgbClr val="993366"/>
                </a:solidFill>
              </a:rPr>
              <a:t> слайд 83)</a:t>
            </a:r>
            <a:r>
              <a:rPr lang="ru-RU" altLang="ru-RU" sz="2000" b="1" dirty="0" smtClean="0">
                <a:solidFill>
                  <a:srgbClr val="D60093"/>
                </a:solidFill>
              </a:rPr>
              <a:t>                                           </a:t>
            </a:r>
            <a:r>
              <a:rPr lang="ru-RU" altLang="ru-RU" b="1" dirty="0" smtClean="0">
                <a:solidFill>
                  <a:srgbClr val="D60093"/>
                </a:solidFill>
              </a:rPr>
              <a:t/>
            </a:r>
            <a:br>
              <a:rPr lang="ru-RU" altLang="ru-RU" b="1" dirty="0" smtClean="0">
                <a:solidFill>
                  <a:srgbClr val="D60093"/>
                </a:solidFill>
              </a:rPr>
            </a:br>
            <a:r>
              <a:rPr lang="ru-RU" altLang="ru-RU" b="1" dirty="0" smtClean="0">
                <a:solidFill>
                  <a:srgbClr val="D60093"/>
                </a:solidFill>
              </a:rPr>
              <a:t>                                                             </a:t>
            </a:r>
            <a:endParaRPr lang="ru-RU" altLang="ru-RU" sz="2400" b="1" dirty="0" smtClean="0">
              <a:solidFill>
                <a:srgbClr val="993366"/>
              </a:solidFill>
            </a:endParaRPr>
          </a:p>
        </p:txBody>
      </p:sp>
      <p:sp>
        <p:nvSpPr>
          <p:cNvPr id="3" name="Объект 2"/>
          <p:cNvSpPr>
            <a:spLocks noGrp="1"/>
          </p:cNvSpPr>
          <p:nvPr>
            <p:ph idx="1"/>
          </p:nvPr>
        </p:nvSpPr>
        <p:spPr>
          <a:xfrm>
            <a:off x="161925" y="1931988"/>
            <a:ext cx="11869738" cy="5454650"/>
          </a:xfrm>
        </p:spPr>
        <p:txBody>
          <a:bodyPr/>
          <a:lstStyle/>
          <a:p>
            <a:pPr>
              <a:defRPr/>
            </a:pPr>
            <a:r>
              <a:rPr lang="ru-RU" b="1" dirty="0"/>
              <a:t>Академик А</a:t>
            </a:r>
            <a:r>
              <a:rPr lang="en-US" b="1" dirty="0"/>
              <a:t>.</a:t>
            </a:r>
            <a:r>
              <a:rPr lang="ru-RU" b="1" dirty="0"/>
              <a:t>И</a:t>
            </a:r>
            <a:r>
              <a:rPr lang="en-US" b="1" dirty="0"/>
              <a:t>.</a:t>
            </a:r>
            <a:r>
              <a:rPr lang="ru-RU" b="1" dirty="0"/>
              <a:t> Опарин </a:t>
            </a:r>
            <a:r>
              <a:rPr lang="ru-RU" dirty="0"/>
              <a:t>считал</a:t>
            </a:r>
            <a:r>
              <a:rPr lang="en-US" dirty="0"/>
              <a:t>, </a:t>
            </a:r>
            <a:r>
              <a:rPr lang="ru-RU" dirty="0"/>
              <a:t>что смесь газов и горячей воды </a:t>
            </a:r>
            <a:r>
              <a:rPr lang="ru-RU" dirty="0" smtClean="0"/>
              <a:t>в условиях древней атмосферы могла </a:t>
            </a:r>
            <a:r>
              <a:rPr lang="ru-RU" dirty="0"/>
              <a:t>привести к образованию</a:t>
            </a:r>
            <a:r>
              <a:rPr lang="en-US" dirty="0" smtClean="0"/>
              <a:t>,</a:t>
            </a:r>
            <a:r>
              <a:rPr lang="ru-RU" dirty="0" smtClean="0"/>
              <a:t> так </a:t>
            </a:r>
            <a:r>
              <a:rPr lang="ru-RU" dirty="0"/>
              <a:t>называемого</a:t>
            </a:r>
            <a:r>
              <a:rPr lang="en-US" dirty="0"/>
              <a:t>,</a:t>
            </a:r>
            <a:r>
              <a:rPr lang="ru-RU" dirty="0"/>
              <a:t> «первичного бульона</a:t>
            </a:r>
            <a:r>
              <a:rPr lang="ru-RU" dirty="0" smtClean="0"/>
              <a:t>» - первичной среды</a:t>
            </a:r>
            <a:r>
              <a:rPr lang="en-US" dirty="0" smtClean="0"/>
              <a:t>, </a:t>
            </a:r>
            <a:r>
              <a:rPr lang="ru-RU" dirty="0" smtClean="0"/>
              <a:t>необходимой для начала предбиологической химической эволюции</a:t>
            </a:r>
            <a:r>
              <a:rPr lang="en-US" dirty="0" smtClean="0"/>
              <a:t>, </a:t>
            </a:r>
            <a:r>
              <a:rPr lang="ru-RU" dirty="0" smtClean="0"/>
              <a:t>впоследствии протекающей </a:t>
            </a:r>
            <a:r>
              <a:rPr lang="ru-RU" dirty="0"/>
              <a:t>на протяжении многих миллионов лет</a:t>
            </a:r>
            <a:r>
              <a:rPr lang="en-US" dirty="0" smtClean="0"/>
              <a:t>,</a:t>
            </a:r>
            <a:r>
              <a:rPr lang="ru-RU" dirty="0" smtClean="0"/>
              <a:t> приведшей</a:t>
            </a:r>
            <a:r>
              <a:rPr lang="en-US" dirty="0"/>
              <a:t> </a:t>
            </a:r>
            <a:r>
              <a:rPr lang="ru-RU" dirty="0" smtClean="0"/>
              <a:t>к появлению сложных органических молекул</a:t>
            </a:r>
            <a:r>
              <a:rPr lang="en-US" dirty="0" smtClean="0"/>
              <a:t>, </a:t>
            </a:r>
            <a:r>
              <a:rPr lang="ru-RU" dirty="0" smtClean="0"/>
              <a:t>затем коацерватов (групп молекул</a:t>
            </a:r>
            <a:r>
              <a:rPr lang="en-US" dirty="0" smtClean="0"/>
              <a:t>, </a:t>
            </a:r>
            <a:r>
              <a:rPr lang="ru-RU" dirty="0" smtClean="0"/>
              <a:t>окруженных водной оболочкой) – предтечей клетки</a:t>
            </a:r>
            <a:r>
              <a:rPr lang="en-US" dirty="0" smtClean="0"/>
              <a:t>, </a:t>
            </a:r>
            <a:r>
              <a:rPr lang="ru-RU" dirty="0" smtClean="0"/>
              <a:t>способных ко взаимодействию с окружающей средой (обменным процессам)</a:t>
            </a:r>
            <a:r>
              <a:rPr lang="en-US" dirty="0" smtClean="0"/>
              <a:t>; </a:t>
            </a:r>
            <a:r>
              <a:rPr lang="ru-RU" dirty="0" smtClean="0"/>
              <a:t>существование и развитие которых подчинялись принципам естественного отбора </a:t>
            </a:r>
          </a:p>
          <a:p>
            <a:pPr>
              <a:defRPr/>
            </a:pPr>
            <a:r>
              <a:rPr lang="ru-RU" b="1" dirty="0" smtClean="0"/>
              <a:t>Английский биохимик Д</a:t>
            </a:r>
            <a:r>
              <a:rPr lang="en-US" b="1" dirty="0" smtClean="0"/>
              <a:t>. </a:t>
            </a:r>
            <a:r>
              <a:rPr lang="ru-RU" b="1" dirty="0" err="1" smtClean="0"/>
              <a:t>Холдейн</a:t>
            </a:r>
            <a:r>
              <a:rPr lang="ru-RU" b="1" dirty="0" smtClean="0"/>
              <a:t> </a:t>
            </a:r>
            <a:r>
              <a:rPr lang="ru-RU" dirty="0" smtClean="0"/>
              <a:t>в отличие от А</a:t>
            </a:r>
            <a:r>
              <a:rPr lang="en-US" dirty="0" smtClean="0"/>
              <a:t>. </a:t>
            </a:r>
            <a:r>
              <a:rPr lang="ru-RU" dirty="0" smtClean="0"/>
              <a:t>Опарина допускал возможность образования крупных молекул (макромолекул)</a:t>
            </a:r>
            <a:r>
              <a:rPr lang="en-US" dirty="0" smtClean="0"/>
              <a:t>, </a:t>
            </a:r>
            <a:r>
              <a:rPr lang="ru-RU" dirty="0" smtClean="0"/>
              <a:t>способных </a:t>
            </a:r>
            <a:r>
              <a:rPr lang="ru-RU" dirty="0"/>
              <a:t>к само воспроизводству </a:t>
            </a:r>
            <a:r>
              <a:rPr lang="ru-RU" dirty="0" smtClean="0"/>
              <a:t>(фактически -</a:t>
            </a:r>
            <a:r>
              <a:rPr lang="en-US" dirty="0" smtClean="0"/>
              <a:t> </a:t>
            </a:r>
            <a:r>
              <a:rPr lang="ru-RU" dirty="0" smtClean="0"/>
              <a:t>нуклеиновых кислот)</a:t>
            </a:r>
            <a:endParaRPr lang="ru-RU" dirty="0"/>
          </a:p>
          <a:p>
            <a:pPr marL="0" indent="0">
              <a:buFont typeface="Arial" panose="020B0604020202020204" pitchFamily="34" charset="0"/>
              <a:buNone/>
              <a:defRPr/>
            </a:pPr>
            <a:r>
              <a:rPr lang="ru-RU" dirty="0" smtClean="0"/>
              <a:t>  </a:t>
            </a:r>
          </a:p>
          <a:p>
            <a:pPr>
              <a:defRPr/>
            </a:pPr>
            <a:endParaRPr lang="ru-RU" dirty="0"/>
          </a:p>
          <a:p>
            <a:pPr>
              <a:defRPr/>
            </a:pPr>
            <a:endParaRPr lang="ru-RU" dirty="0" smtClean="0"/>
          </a:p>
        </p:txBody>
      </p:sp>
      <p:pic>
        <p:nvPicPr>
          <p:cNvPr id="107524" name="Рисунок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277813"/>
            <a:ext cx="2873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fade">
                                      <p:cBhvr>
                                        <p:cTn id="7" dur="1250"/>
                                        <p:tgtEl>
                                          <p:spTgt spid="107522"/>
                                        </p:tgtEl>
                                      </p:cBhvr>
                                    </p:animEffect>
                                    <p:anim calcmode="lin" valueType="num">
                                      <p:cBhvr>
                                        <p:cTn id="8" dur="1250" fill="hold"/>
                                        <p:tgtEl>
                                          <p:spTgt spid="107522"/>
                                        </p:tgtEl>
                                        <p:attrNameLst>
                                          <p:attrName>ppt_x</p:attrName>
                                        </p:attrNameLst>
                                      </p:cBhvr>
                                      <p:tavLst>
                                        <p:tav tm="0">
                                          <p:val>
                                            <p:strVal val="#ppt_x"/>
                                          </p:val>
                                        </p:tav>
                                        <p:tav tm="100000">
                                          <p:val>
                                            <p:strVal val="#ppt_x"/>
                                          </p:val>
                                        </p:tav>
                                      </p:tavLst>
                                    </p:anim>
                                    <p:anim calcmode="lin" valueType="num">
                                      <p:cBhvr>
                                        <p:cTn id="9" dur="1250" fill="hold"/>
                                        <p:tgtEl>
                                          <p:spTgt spid="1075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Заголовок 1"/>
          <p:cNvSpPr>
            <a:spLocks noGrp="1"/>
          </p:cNvSpPr>
          <p:nvPr>
            <p:ph type="title"/>
          </p:nvPr>
        </p:nvSpPr>
        <p:spPr>
          <a:solidFill>
            <a:schemeClr val="accent4">
              <a:lumMod val="20000"/>
              <a:lumOff val="80000"/>
            </a:schemeClr>
          </a:solidFill>
          <a:ln w="38100">
            <a:solidFill>
              <a:srgbClr val="CC9900"/>
            </a:solidFill>
          </a:ln>
        </p:spPr>
        <p:txBody>
          <a:bodyPr/>
          <a:lstStyle/>
          <a:p>
            <a:pPr>
              <a:defRPr/>
            </a:pPr>
            <a:r>
              <a:rPr lang="ru-RU" altLang="ru-RU" dirty="0" smtClean="0"/>
              <a:t>                       </a:t>
            </a:r>
            <a:r>
              <a:rPr lang="ru-RU" altLang="ru-RU" sz="3600" b="1" dirty="0" smtClean="0"/>
              <a:t>Гипотеза креационизма</a:t>
            </a:r>
          </a:p>
        </p:txBody>
      </p:sp>
      <p:sp>
        <p:nvSpPr>
          <p:cNvPr id="109571" name="Объект 2"/>
          <p:cNvSpPr>
            <a:spLocks noGrp="1"/>
          </p:cNvSpPr>
          <p:nvPr>
            <p:ph idx="1"/>
          </p:nvPr>
        </p:nvSpPr>
        <p:spPr>
          <a:xfrm>
            <a:off x="838200" y="2751138"/>
            <a:ext cx="10515600" cy="1254125"/>
          </a:xfrm>
        </p:spPr>
        <p:txBody>
          <a:bodyPr/>
          <a:lstStyle/>
          <a:p>
            <a:r>
              <a:rPr lang="ru-RU" altLang="ru-RU" smtClean="0"/>
              <a:t>По представлениям сторонников креационизма возникновение жизни на Земле надо рассматривать</a:t>
            </a:r>
            <a:r>
              <a:rPr lang="en-US" altLang="ru-RU" smtClean="0"/>
              <a:t>,</a:t>
            </a:r>
            <a:r>
              <a:rPr lang="ru-RU" altLang="ru-RU" smtClean="0"/>
              <a:t> как</a:t>
            </a:r>
            <a:r>
              <a:rPr lang="en-US" altLang="ru-RU" smtClean="0"/>
              <a:t> </a:t>
            </a:r>
            <a:r>
              <a:rPr lang="ru-RU" altLang="ru-RU" smtClean="0"/>
              <a:t>созданный Богом Мир</a:t>
            </a:r>
          </a:p>
        </p:txBody>
      </p:sp>
      <p:pic>
        <p:nvPicPr>
          <p:cNvPr id="109572" name="Рисунок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9100" y="0"/>
            <a:ext cx="26511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fade">
                                      <p:cBhvr>
                                        <p:cTn id="7" dur="1250"/>
                                        <p:tgtEl>
                                          <p:spTgt spid="96258"/>
                                        </p:tgtEl>
                                      </p:cBhvr>
                                    </p:animEffect>
                                    <p:anim calcmode="lin" valueType="num">
                                      <p:cBhvr>
                                        <p:cTn id="8" dur="1250" fill="hold"/>
                                        <p:tgtEl>
                                          <p:spTgt spid="96258"/>
                                        </p:tgtEl>
                                        <p:attrNameLst>
                                          <p:attrName>ppt_x</p:attrName>
                                        </p:attrNameLst>
                                      </p:cBhvr>
                                      <p:tavLst>
                                        <p:tav tm="0">
                                          <p:val>
                                            <p:strVal val="#ppt_x"/>
                                          </p:val>
                                        </p:tav>
                                        <p:tav tm="100000">
                                          <p:val>
                                            <p:strVal val="#ppt_x"/>
                                          </p:val>
                                        </p:tav>
                                      </p:tavLst>
                                    </p:anim>
                                    <p:anim calcmode="lin" valueType="num">
                                      <p:cBhvr>
                                        <p:cTn id="9" dur="1125" decel="100000" fill="hold"/>
                                        <p:tgtEl>
                                          <p:spTgt spid="9625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962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Заголовок 1"/>
          <p:cNvSpPr>
            <a:spLocks noGrp="1"/>
          </p:cNvSpPr>
          <p:nvPr>
            <p:ph type="title"/>
          </p:nvPr>
        </p:nvSpPr>
        <p:spPr>
          <a:xfrm>
            <a:off x="452438" y="96838"/>
            <a:ext cx="11406187" cy="889000"/>
          </a:xfrm>
          <a:solidFill>
            <a:srgbClr val="FF9999"/>
          </a:solidFill>
          <a:ln w="12700">
            <a:solidFill>
              <a:schemeClr val="accent2">
                <a:lumMod val="60000"/>
                <a:lumOff val="40000"/>
              </a:schemeClr>
            </a:solidFill>
          </a:ln>
        </p:spPr>
        <p:txBody>
          <a:bodyPr/>
          <a:lstStyle/>
          <a:p>
            <a:r>
              <a:rPr lang="ru-RU" altLang="ru-RU" dirty="0" smtClean="0"/>
              <a:t>            </a:t>
            </a:r>
            <a:r>
              <a:rPr lang="ru-RU" altLang="ru-RU" sz="3600" b="1" dirty="0" smtClean="0"/>
              <a:t>Гипотеза спонтанного (самопроизвольного)   </a:t>
            </a:r>
            <a:br>
              <a:rPr lang="ru-RU" altLang="ru-RU" sz="3600" b="1" dirty="0" smtClean="0"/>
            </a:br>
            <a:r>
              <a:rPr lang="ru-RU" altLang="ru-RU" sz="3600" b="1" dirty="0" smtClean="0"/>
              <a:t>                                    зарождения жизни                                                               </a:t>
            </a:r>
          </a:p>
        </p:txBody>
      </p:sp>
      <p:sp>
        <p:nvSpPr>
          <p:cNvPr id="3" name="Объект 2"/>
          <p:cNvSpPr>
            <a:spLocks noGrp="1"/>
          </p:cNvSpPr>
          <p:nvPr>
            <p:ph idx="1"/>
          </p:nvPr>
        </p:nvSpPr>
        <p:spPr>
          <a:xfrm>
            <a:off x="339725" y="1162050"/>
            <a:ext cx="10361613" cy="5695950"/>
          </a:xfrm>
        </p:spPr>
        <p:txBody>
          <a:bodyPr/>
          <a:lstStyle/>
          <a:p>
            <a:pPr>
              <a:defRPr/>
            </a:pPr>
            <a:r>
              <a:rPr lang="ru-RU" sz="2400" dirty="0" smtClean="0"/>
              <a:t>Гипотеза спонтанного (самопроизвольного) зарождения возникла в Вавилоне</a:t>
            </a:r>
            <a:r>
              <a:rPr lang="en-US" sz="2400" dirty="0" smtClean="0"/>
              <a:t>, </a:t>
            </a:r>
            <a:r>
              <a:rPr lang="ru-RU" sz="2400" dirty="0" smtClean="0"/>
              <a:t>Египте и Китае</a:t>
            </a:r>
            <a:r>
              <a:rPr lang="en-US" sz="2400" dirty="0" smtClean="0"/>
              <a:t>,</a:t>
            </a:r>
            <a:r>
              <a:rPr lang="ru-RU" sz="2400" dirty="0" smtClean="0"/>
              <a:t> как альтернатива креационизму</a:t>
            </a:r>
            <a:r>
              <a:rPr lang="en-US" sz="2400" dirty="0" smtClean="0"/>
              <a:t>. </a:t>
            </a:r>
            <a:r>
              <a:rPr lang="ru-RU" sz="2400" b="1" dirty="0" smtClean="0"/>
              <a:t>В ее основе лежит понятие о том</a:t>
            </a:r>
            <a:r>
              <a:rPr lang="en-US" sz="2400" b="1" dirty="0" smtClean="0"/>
              <a:t>, </a:t>
            </a:r>
            <a:r>
              <a:rPr lang="ru-RU" sz="2400" b="1" dirty="0" smtClean="0"/>
              <a:t>что под влиянием естественных факторов живое может возникнуть из неживого </a:t>
            </a:r>
            <a:r>
              <a:rPr lang="ru-RU" sz="2400" dirty="0" smtClean="0"/>
              <a:t>(рыбы из ила</a:t>
            </a:r>
            <a:r>
              <a:rPr lang="en-US" sz="2400" dirty="0" smtClean="0"/>
              <a:t>, </a:t>
            </a:r>
            <a:r>
              <a:rPr lang="ru-RU" sz="2400" dirty="0" smtClean="0"/>
              <a:t>черви из почвы или мяса</a:t>
            </a:r>
            <a:r>
              <a:rPr lang="en-US" sz="2400" dirty="0" smtClean="0"/>
              <a:t>, </a:t>
            </a:r>
            <a:r>
              <a:rPr lang="ru-RU" sz="2400" dirty="0" smtClean="0"/>
              <a:t>мыши из тряпок и т</a:t>
            </a:r>
            <a:r>
              <a:rPr lang="en-US" sz="2400" dirty="0" smtClean="0"/>
              <a:t>.</a:t>
            </a:r>
            <a:r>
              <a:rPr lang="ru-RU" sz="2400" dirty="0" smtClean="0"/>
              <a:t>п</a:t>
            </a:r>
            <a:r>
              <a:rPr lang="en-US" sz="2400" dirty="0" smtClean="0"/>
              <a:t>.); </a:t>
            </a:r>
            <a:r>
              <a:rPr lang="ru-RU" sz="2400" b="1" dirty="0" smtClean="0"/>
              <a:t>органическое из неорганического</a:t>
            </a:r>
            <a:endParaRPr lang="en-US" sz="2400" b="1" dirty="0" smtClean="0"/>
          </a:p>
          <a:p>
            <a:pPr>
              <a:defRPr/>
            </a:pPr>
            <a:r>
              <a:rPr lang="ru-RU" sz="2400" dirty="0" smtClean="0"/>
              <a:t>Аристотель считал</a:t>
            </a:r>
            <a:r>
              <a:rPr lang="en-US" sz="2400" dirty="0" smtClean="0"/>
              <a:t>, </a:t>
            </a:r>
            <a:r>
              <a:rPr lang="ru-RU" sz="2400" dirty="0" smtClean="0"/>
              <a:t>что активное начало жизни есть в оплодотворенном яйце</a:t>
            </a:r>
            <a:r>
              <a:rPr lang="en-US" sz="2400" dirty="0" smtClean="0"/>
              <a:t>, </a:t>
            </a:r>
            <a:r>
              <a:rPr lang="ru-RU" sz="2400" dirty="0" smtClean="0"/>
              <a:t>солнечном свете</a:t>
            </a:r>
            <a:r>
              <a:rPr lang="en-US" sz="2400" dirty="0" smtClean="0"/>
              <a:t>; </a:t>
            </a:r>
            <a:r>
              <a:rPr lang="ru-RU" sz="2400" dirty="0" smtClean="0"/>
              <a:t>у </a:t>
            </a:r>
            <a:r>
              <a:rPr lang="ru-RU" sz="2400" dirty="0" err="1" smtClean="0"/>
              <a:t>Демокрита</a:t>
            </a:r>
            <a:r>
              <a:rPr lang="ru-RU" sz="2400" dirty="0" smtClean="0"/>
              <a:t> – в иле рек</a:t>
            </a:r>
            <a:r>
              <a:rPr lang="en-US" sz="2400" dirty="0" smtClean="0"/>
              <a:t>; </a:t>
            </a:r>
            <a:r>
              <a:rPr lang="ru-RU" sz="2400" dirty="0" smtClean="0"/>
              <a:t>у Фалеса – в воде</a:t>
            </a:r>
            <a:r>
              <a:rPr lang="en-US" sz="2400" dirty="0" smtClean="0"/>
              <a:t>; </a:t>
            </a:r>
            <a:r>
              <a:rPr lang="ru-RU" sz="2400" dirty="0" smtClean="0"/>
              <a:t>у Анаксагора – в воздухе</a:t>
            </a:r>
          </a:p>
          <a:p>
            <a:pPr>
              <a:spcBef>
                <a:spcPts val="0"/>
              </a:spcBef>
              <a:defRPr/>
            </a:pPr>
            <a:r>
              <a:rPr lang="ru-RU" sz="2400" b="1" dirty="0" smtClean="0"/>
              <a:t>В 1668 году итальянский ученый </a:t>
            </a:r>
            <a:r>
              <a:rPr lang="ru-RU" sz="2400" b="1" dirty="0" err="1" smtClean="0"/>
              <a:t>Франческо</a:t>
            </a:r>
            <a:r>
              <a:rPr lang="ru-RU" sz="2400" b="1" dirty="0" smtClean="0"/>
              <a:t> </a:t>
            </a:r>
            <a:r>
              <a:rPr lang="ru-RU" sz="2400" b="1" dirty="0" err="1" smtClean="0"/>
              <a:t>Реди</a:t>
            </a:r>
            <a:r>
              <a:rPr lang="ru-RU" sz="2400" b="1" dirty="0" smtClean="0"/>
              <a:t> опровергает </a:t>
            </a:r>
          </a:p>
          <a:p>
            <a:pPr marL="0" indent="0">
              <a:spcBef>
                <a:spcPts val="0"/>
              </a:spcBef>
              <a:buFont typeface="Arial" panose="020B0604020202020204" pitchFamily="34" charset="0"/>
              <a:buNone/>
              <a:defRPr/>
            </a:pPr>
            <a:r>
              <a:rPr lang="ru-RU" sz="2400" dirty="0"/>
              <a:t> </a:t>
            </a:r>
            <a:r>
              <a:rPr lang="ru-RU" sz="2400" dirty="0" smtClean="0"/>
              <a:t>   </a:t>
            </a:r>
            <a:r>
              <a:rPr lang="ru-RU" sz="2400" b="1" dirty="0" smtClean="0"/>
              <a:t>гипотезу о спонтанном зарождении жизни</a:t>
            </a:r>
            <a:r>
              <a:rPr lang="en-US" sz="2400" b="1" dirty="0" smtClean="0"/>
              <a:t>. </a:t>
            </a:r>
            <a:r>
              <a:rPr lang="ru-RU" sz="2400" dirty="0" err="1" smtClean="0"/>
              <a:t>Реди</a:t>
            </a:r>
            <a:r>
              <a:rPr lang="ru-RU" sz="2400" dirty="0" smtClean="0"/>
              <a:t> накрыл мясо кисеей</a:t>
            </a:r>
            <a:r>
              <a:rPr lang="en-US" sz="2400" dirty="0" smtClean="0"/>
              <a:t>, </a:t>
            </a:r>
            <a:r>
              <a:rPr lang="ru-RU" sz="2400" dirty="0" smtClean="0"/>
              <a:t>  </a:t>
            </a:r>
          </a:p>
          <a:p>
            <a:pPr marL="0" indent="0">
              <a:spcBef>
                <a:spcPts val="0"/>
              </a:spcBef>
              <a:buFont typeface="Arial" panose="020B0604020202020204" pitchFamily="34" charset="0"/>
              <a:buNone/>
              <a:defRPr/>
            </a:pPr>
            <a:r>
              <a:rPr lang="ru-RU" sz="2400" dirty="0" smtClean="0"/>
              <a:t>    не пропускающей воздух</a:t>
            </a:r>
            <a:r>
              <a:rPr lang="en-US" sz="2400" dirty="0" smtClean="0"/>
              <a:t>, </a:t>
            </a:r>
            <a:r>
              <a:rPr lang="ru-RU" sz="2400" dirty="0" smtClean="0"/>
              <a:t>и показал</a:t>
            </a:r>
            <a:r>
              <a:rPr lang="en-US" sz="2400" dirty="0" smtClean="0"/>
              <a:t>,</a:t>
            </a:r>
            <a:r>
              <a:rPr lang="ru-RU" sz="2400" dirty="0" smtClean="0"/>
              <a:t> что при этом на мясе не появляется   </a:t>
            </a:r>
          </a:p>
          <a:p>
            <a:pPr marL="0" indent="0">
              <a:spcBef>
                <a:spcPts val="0"/>
              </a:spcBef>
              <a:buFont typeface="Arial" panose="020B0604020202020204" pitchFamily="34" charset="0"/>
              <a:buNone/>
              <a:defRPr/>
            </a:pPr>
            <a:r>
              <a:rPr lang="ru-RU" sz="2400" dirty="0"/>
              <a:t> </a:t>
            </a:r>
            <a:r>
              <a:rPr lang="ru-RU" sz="2400" dirty="0" smtClean="0"/>
              <a:t>   личинок мясной мухи</a:t>
            </a:r>
            <a:r>
              <a:rPr lang="en-US" sz="2400" dirty="0" smtClean="0"/>
              <a:t>, </a:t>
            </a:r>
            <a:r>
              <a:rPr lang="ru-RU" sz="2400" dirty="0" smtClean="0"/>
              <a:t>которая обычно откладывает яйца </a:t>
            </a:r>
          </a:p>
          <a:p>
            <a:pPr marL="0" indent="0">
              <a:spcBef>
                <a:spcPts val="0"/>
              </a:spcBef>
              <a:buFont typeface="Arial" panose="020B0604020202020204" pitchFamily="34" charset="0"/>
              <a:buNone/>
              <a:defRPr/>
            </a:pPr>
            <a:r>
              <a:rPr lang="ru-RU" sz="2400" dirty="0" smtClean="0"/>
              <a:t>    на гниющем мясе</a:t>
            </a:r>
          </a:p>
          <a:p>
            <a:pPr>
              <a:defRPr/>
            </a:pPr>
            <a:r>
              <a:rPr lang="ru-RU" sz="2400" dirty="0" smtClean="0">
                <a:solidFill>
                  <a:srgbClr val="C00000"/>
                </a:solidFill>
              </a:rPr>
              <a:t>В настоящее время живое происходит только из живого (биогенное происхождение жизни (биогенез)</a:t>
            </a:r>
            <a:endParaRPr lang="en-US" sz="2400" dirty="0" smtClean="0">
              <a:solidFill>
                <a:srgbClr val="C00000"/>
              </a:solidFill>
            </a:endParaRPr>
          </a:p>
          <a:p>
            <a:pPr marL="0" indent="0">
              <a:buFont typeface="Arial" panose="020B0604020202020204" pitchFamily="34" charset="0"/>
              <a:buNone/>
              <a:defRPr/>
            </a:pPr>
            <a:endParaRPr lang="ru-RU" dirty="0">
              <a:solidFill>
                <a:srgbClr val="990033"/>
              </a:solidFill>
            </a:endParaRPr>
          </a:p>
        </p:txBody>
      </p:sp>
      <p:graphicFrame>
        <p:nvGraphicFramePr>
          <p:cNvPr id="110596" name="Object 5"/>
          <p:cNvGraphicFramePr>
            <a:graphicFrameLocks noChangeAspect="1"/>
          </p:cNvGraphicFramePr>
          <p:nvPr/>
        </p:nvGraphicFramePr>
        <p:xfrm>
          <a:off x="10377488" y="3876675"/>
          <a:ext cx="1481137" cy="1985963"/>
        </p:xfrm>
        <a:graphic>
          <a:graphicData uri="http://schemas.openxmlformats.org/presentationml/2006/ole">
            <mc:AlternateContent xmlns:mc="http://schemas.openxmlformats.org/markup-compatibility/2006">
              <mc:Choice xmlns:v="urn:schemas-microsoft-com:vml" Requires="v">
                <p:oleObj spid="_x0000_s155313" name="Image" r:id="rId4" imgW="2450794" imgH="3288889" progId="Photoshop.Image.9">
                  <p:embed/>
                </p:oleObj>
              </mc:Choice>
              <mc:Fallback>
                <p:oleObj name="Image" r:id="rId4" imgW="2450794" imgH="3288889" progId="Photoshop.Image.9">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7488" y="3876675"/>
                        <a:ext cx="1481137"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10180638" y="6007100"/>
            <a:ext cx="2011362" cy="708025"/>
          </a:xfrm>
          <a:prstGeom prst="rect">
            <a:avLst/>
          </a:prstGeom>
          <a:solidFill>
            <a:schemeClr val="accent2">
              <a:lumMod val="20000"/>
              <a:lumOff val="80000"/>
            </a:schemeClr>
          </a:solidFill>
        </p:spPr>
        <p:txBody>
          <a:bodyPr>
            <a:spAutoFit/>
          </a:bodyPr>
          <a:lstStyle/>
          <a:p>
            <a:pPr>
              <a:defRPr/>
            </a:pPr>
            <a:r>
              <a:rPr lang="ru-RU" dirty="0" err="1"/>
              <a:t>Франческо</a:t>
            </a:r>
            <a:r>
              <a:rPr lang="ru-RU" dirty="0"/>
              <a:t> </a:t>
            </a:r>
            <a:r>
              <a:rPr lang="ru-RU" dirty="0" err="1"/>
              <a:t>Рэди</a:t>
            </a:r>
            <a:endParaRPr lang="ru-RU" dirty="0"/>
          </a:p>
          <a:p>
            <a:pPr>
              <a:defRPr/>
            </a:pPr>
            <a:r>
              <a:rPr lang="ru-RU" dirty="0"/>
              <a:t>   (1626 – 1698) </a:t>
            </a:r>
          </a:p>
        </p:txBody>
      </p:sp>
      <p:graphicFrame>
        <p:nvGraphicFramePr>
          <p:cNvPr id="110598" name="Object 7"/>
          <p:cNvGraphicFramePr>
            <a:graphicFrameLocks noChangeAspect="1"/>
          </p:cNvGraphicFramePr>
          <p:nvPr/>
        </p:nvGraphicFramePr>
        <p:xfrm>
          <a:off x="10180638" y="1071563"/>
          <a:ext cx="1965325" cy="1338262"/>
        </p:xfrm>
        <a:graphic>
          <a:graphicData uri="http://schemas.openxmlformats.org/presentationml/2006/ole">
            <mc:AlternateContent xmlns:mc="http://schemas.openxmlformats.org/markup-compatibility/2006">
              <mc:Choice xmlns:v="urn:schemas-microsoft-com:vml" Requires="v">
                <p:oleObj spid="_x0000_s155314" name="Image" r:id="rId6" imgW="3326984" imgH="2057143" progId="Photoshop.Image.9">
                  <p:embed/>
                </p:oleObj>
              </mc:Choice>
              <mc:Fallback>
                <p:oleObj name="Image" r:id="rId6" imgW="3326984" imgH="2057143" progId="Photoshop.Image.9">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0638" y="1071563"/>
                        <a:ext cx="196532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0599" name="Рисунок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33225" y="0"/>
            <a:ext cx="3127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Рисунок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randombar(horizontal)">
                                      <p:cBhvr>
                                        <p:cTn id="7" dur="1250"/>
                                        <p:tgtEl>
                                          <p:spTgt spid="110594"/>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1250"/>
                                        <p:tgtEl>
                                          <p:spTgt spid="3">
                                            <p:txEl>
                                              <p:pRg st="0" end="0"/>
                                            </p:txEl>
                                          </p:spTgt>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plus(in)">
                                      <p:cBhvr>
                                        <p:cTn id="13" dur="1250"/>
                                        <p:tgtEl>
                                          <p:spTgt spid="3">
                                            <p:txEl>
                                              <p:pRg st="1" end="1"/>
                                            </p:txEl>
                                          </p:spTgt>
                                        </p:tgtEl>
                                      </p:cBhvr>
                                    </p:animEffect>
                                  </p:childTnLst>
                                </p:cTn>
                              </p:par>
                              <p:par>
                                <p:cTn id="14" presetID="13" presetClass="entr" presetSubtype="16"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plus(in)">
                                      <p:cBhvr>
                                        <p:cTn id="16" dur="1250"/>
                                        <p:tgtEl>
                                          <p:spTgt spid="3">
                                            <p:txEl>
                                              <p:pRg st="2" end="2"/>
                                            </p:txEl>
                                          </p:spTgt>
                                        </p:tgtEl>
                                      </p:cBhvr>
                                    </p:animEffect>
                                  </p:childTnLst>
                                </p:cTn>
                              </p:par>
                              <p:par>
                                <p:cTn id="17" presetID="13" presetClass="entr" presetSubtype="1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plus(in)">
                                      <p:cBhvr>
                                        <p:cTn id="19" dur="1250"/>
                                        <p:tgtEl>
                                          <p:spTgt spid="3">
                                            <p:txEl>
                                              <p:pRg st="3" end="3"/>
                                            </p:txEl>
                                          </p:spTgt>
                                        </p:tgtEl>
                                      </p:cBhvr>
                                    </p:animEffect>
                                  </p:childTnLst>
                                </p:cTn>
                              </p:par>
                              <p:par>
                                <p:cTn id="20" presetID="13" presetClass="entr" presetSubtype="16"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plus(in)">
                                      <p:cBhvr>
                                        <p:cTn id="22" dur="1250"/>
                                        <p:tgtEl>
                                          <p:spTgt spid="3">
                                            <p:txEl>
                                              <p:pRg st="4" end="4"/>
                                            </p:txEl>
                                          </p:spTgt>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plus(in)">
                                      <p:cBhvr>
                                        <p:cTn id="25" dur="1250"/>
                                        <p:tgtEl>
                                          <p:spTgt spid="3">
                                            <p:txEl>
                                              <p:pRg st="5" end="5"/>
                                            </p:txEl>
                                          </p:spTgt>
                                        </p:tgtEl>
                                      </p:cBhvr>
                                    </p:animEffect>
                                  </p:childTnLst>
                                </p:cTn>
                              </p:par>
                              <p:par>
                                <p:cTn id="26" presetID="13" presetClass="entr" presetSubtype="16"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plus(in)">
                                      <p:cBhvr>
                                        <p:cTn id="28" dur="1250"/>
                                        <p:tgtEl>
                                          <p:spTgt spid="3">
                                            <p:txEl>
                                              <p:pRg st="6" end="6"/>
                                            </p:txEl>
                                          </p:spTgt>
                                        </p:tgtEl>
                                      </p:cBhvr>
                                    </p:animEffect>
                                  </p:childTnLst>
                                </p:cTn>
                              </p:par>
                              <p:par>
                                <p:cTn id="29" presetID="13" presetClass="entr" presetSubtype="16"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plus(in)">
                                      <p:cBhvr>
                                        <p:cTn id="31" dur="12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animBg="1"/>
      <p:bldP spid="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3021013" y="0"/>
            <a:ext cx="5737225" cy="1265238"/>
          </a:xfrm>
          <a:solidFill>
            <a:srgbClr val="DDEEFF"/>
          </a:solidFill>
          <a:ln w="28575">
            <a:solidFill>
              <a:srgbClr val="990033"/>
            </a:solidFill>
          </a:ln>
        </p:spPr>
        <p:txBody>
          <a:bodyPr/>
          <a:lstStyle/>
          <a:p>
            <a:pPr eaLnBrk="1" hangingPunct="1">
              <a:defRPr/>
            </a:pPr>
            <a:r>
              <a:rPr lang="ru-RU" altLang="ru-RU" b="1" dirty="0" smtClean="0">
                <a:solidFill>
                  <a:schemeClr val="accent5">
                    <a:lumMod val="50000"/>
                  </a:schemeClr>
                </a:solidFill>
              </a:rPr>
              <a:t>Распространение воды             </a:t>
            </a:r>
            <a:br>
              <a:rPr lang="ru-RU" altLang="ru-RU" b="1" dirty="0" smtClean="0">
                <a:solidFill>
                  <a:schemeClr val="accent5">
                    <a:lumMod val="50000"/>
                  </a:schemeClr>
                </a:solidFill>
              </a:rPr>
            </a:br>
            <a:r>
              <a:rPr lang="ru-RU" altLang="ru-RU" b="1" dirty="0">
                <a:solidFill>
                  <a:schemeClr val="accent5">
                    <a:lumMod val="50000"/>
                  </a:schemeClr>
                </a:solidFill>
              </a:rPr>
              <a:t> </a:t>
            </a:r>
            <a:r>
              <a:rPr lang="ru-RU" altLang="ru-RU" b="1" dirty="0" smtClean="0">
                <a:solidFill>
                  <a:schemeClr val="accent5">
                    <a:lumMod val="50000"/>
                  </a:schemeClr>
                </a:solidFill>
              </a:rPr>
              <a:t>             на Земле</a:t>
            </a:r>
          </a:p>
        </p:txBody>
      </p:sp>
      <p:sp>
        <p:nvSpPr>
          <p:cNvPr id="3" name="Объект 2"/>
          <p:cNvSpPr>
            <a:spLocks noGrp="1"/>
          </p:cNvSpPr>
          <p:nvPr>
            <p:ph idx="1"/>
          </p:nvPr>
        </p:nvSpPr>
        <p:spPr>
          <a:xfrm>
            <a:off x="88900" y="2390775"/>
            <a:ext cx="12103100" cy="4351338"/>
          </a:xfrm>
        </p:spPr>
        <p:txBody>
          <a:bodyPr rtlCol="0">
            <a:normAutofit fontScale="85000" lnSpcReduction="10000"/>
          </a:bodyPr>
          <a:lstStyle/>
          <a:p>
            <a:pPr eaLnBrk="1" fontAlgn="auto" hangingPunct="1">
              <a:spcAft>
                <a:spcPts val="0"/>
              </a:spcAft>
              <a:defRPr/>
            </a:pPr>
            <a:r>
              <a:rPr lang="ru-RU" b="1" dirty="0" smtClean="0">
                <a:solidFill>
                  <a:schemeClr val="accent5">
                    <a:lumMod val="75000"/>
                  </a:schemeClr>
                </a:solidFill>
              </a:rPr>
              <a:t>Около </a:t>
            </a:r>
            <a:r>
              <a:rPr lang="ru-RU" b="1" dirty="0">
                <a:solidFill>
                  <a:schemeClr val="accent5">
                    <a:lumMod val="75000"/>
                  </a:schemeClr>
                </a:solidFill>
              </a:rPr>
              <a:t>71 % поверхности Земли покрыто водой (океаны, моря, озёра, реки, </a:t>
            </a:r>
            <a:r>
              <a:rPr lang="ru-RU" b="1" dirty="0" smtClean="0">
                <a:solidFill>
                  <a:schemeClr val="accent5">
                    <a:lumMod val="75000"/>
                  </a:schemeClr>
                </a:solidFill>
              </a:rPr>
              <a:t>льды и </a:t>
            </a:r>
            <a:r>
              <a:rPr lang="ru-RU" b="1" dirty="0" err="1" smtClean="0">
                <a:solidFill>
                  <a:schemeClr val="accent5">
                    <a:lumMod val="75000"/>
                  </a:schemeClr>
                </a:solidFill>
              </a:rPr>
              <a:t>др</a:t>
            </a:r>
            <a:r>
              <a:rPr lang="en-US" b="1" dirty="0" smtClean="0">
                <a:solidFill>
                  <a:schemeClr val="accent5">
                    <a:lumMod val="75000"/>
                  </a:schemeClr>
                </a:solidFill>
              </a:rPr>
              <a:t>.</a:t>
            </a:r>
            <a:r>
              <a:rPr lang="ru-RU" b="1" dirty="0" smtClean="0">
                <a:solidFill>
                  <a:schemeClr val="accent5">
                    <a:lumMod val="75000"/>
                  </a:schemeClr>
                </a:solidFill>
              </a:rPr>
              <a:t>)</a:t>
            </a:r>
            <a:endParaRPr lang="en-US" b="1" dirty="0" smtClean="0">
              <a:solidFill>
                <a:schemeClr val="accent5">
                  <a:lumMod val="75000"/>
                </a:schemeClr>
              </a:solidFill>
            </a:endParaRPr>
          </a:p>
          <a:p>
            <a:pPr marL="0" indent="0" algn="ctr" eaLnBrk="1" fontAlgn="auto" hangingPunct="1">
              <a:spcAft>
                <a:spcPts val="0"/>
              </a:spcAft>
              <a:buFont typeface="Arial" panose="020B0604020202020204" pitchFamily="34" charset="0"/>
              <a:buNone/>
              <a:defRPr/>
            </a:pPr>
            <a:r>
              <a:rPr lang="ru-RU" sz="2200" u="sng" dirty="0" smtClean="0"/>
              <a:t>Из них </a:t>
            </a:r>
            <a:r>
              <a:rPr lang="ru-RU" sz="2200" dirty="0" smtClean="0"/>
              <a:t>приходится примерно</a:t>
            </a:r>
            <a:r>
              <a:rPr lang="en-US" sz="2200" dirty="0" smtClean="0"/>
              <a:t>:</a:t>
            </a:r>
          </a:p>
          <a:p>
            <a:pPr algn="ctr" eaLnBrk="1" fontAlgn="auto" hangingPunct="1">
              <a:spcAft>
                <a:spcPts val="0"/>
              </a:spcAft>
              <a:defRPr/>
            </a:pPr>
            <a:r>
              <a:rPr lang="ru-RU" sz="2200" dirty="0" smtClean="0"/>
              <a:t>  на океаны – 96</a:t>
            </a:r>
            <a:r>
              <a:rPr lang="en-US" sz="2200" dirty="0" smtClean="0"/>
              <a:t>,</a:t>
            </a:r>
            <a:r>
              <a:rPr lang="ru-RU" sz="2200" dirty="0" smtClean="0"/>
              <a:t>3</a:t>
            </a:r>
            <a:r>
              <a:rPr lang="en-US" sz="2200" dirty="0" smtClean="0"/>
              <a:t>%</a:t>
            </a:r>
            <a:endParaRPr lang="ru-RU" sz="2200" dirty="0" smtClean="0"/>
          </a:p>
          <a:p>
            <a:pPr algn="ctr" eaLnBrk="1" fontAlgn="auto" hangingPunct="1">
              <a:spcAft>
                <a:spcPts val="0"/>
              </a:spcAft>
              <a:defRPr/>
            </a:pPr>
            <a:r>
              <a:rPr lang="ru-RU" sz="2200" dirty="0" smtClean="0"/>
              <a:t>  на грунтовые воды – 1</a:t>
            </a:r>
            <a:r>
              <a:rPr lang="en-US" sz="2200" dirty="0" smtClean="0"/>
              <a:t>,7</a:t>
            </a:r>
            <a:r>
              <a:rPr lang="ru-RU" sz="2200" dirty="0" smtClean="0"/>
              <a:t>%</a:t>
            </a:r>
          </a:p>
          <a:p>
            <a:pPr algn="ctr" eaLnBrk="1" fontAlgn="auto" hangingPunct="1">
              <a:spcAft>
                <a:spcPts val="0"/>
              </a:spcAft>
              <a:defRPr/>
            </a:pPr>
            <a:r>
              <a:rPr lang="ru-RU" sz="2200" dirty="0" smtClean="0"/>
              <a:t>  ледники и ледяные шапки – 1</a:t>
            </a:r>
            <a:r>
              <a:rPr lang="en-US" sz="2200" dirty="0" smtClean="0"/>
              <a:t>,7</a:t>
            </a:r>
            <a:r>
              <a:rPr lang="ru-RU" sz="2200" dirty="0" smtClean="0"/>
              <a:t>%</a:t>
            </a:r>
          </a:p>
          <a:p>
            <a:pPr algn="ctr" eaLnBrk="1" fontAlgn="auto" hangingPunct="1">
              <a:spcAft>
                <a:spcPts val="0"/>
              </a:spcAft>
              <a:defRPr/>
            </a:pPr>
            <a:r>
              <a:rPr lang="en-US" sz="2200" dirty="0"/>
              <a:t> </a:t>
            </a:r>
            <a:r>
              <a:rPr lang="en-US" sz="2200" dirty="0" smtClean="0"/>
              <a:t> </a:t>
            </a:r>
            <a:r>
              <a:rPr lang="ru-RU" sz="2200" dirty="0" smtClean="0"/>
              <a:t>реки</a:t>
            </a:r>
            <a:r>
              <a:rPr lang="en-US" sz="2200" dirty="0" smtClean="0"/>
              <a:t>, </a:t>
            </a:r>
            <a:r>
              <a:rPr lang="ru-RU" sz="2200" dirty="0" smtClean="0"/>
              <a:t>озера</a:t>
            </a:r>
            <a:r>
              <a:rPr lang="en-US" sz="2200" dirty="0" smtClean="0"/>
              <a:t>, </a:t>
            </a:r>
            <a:r>
              <a:rPr lang="ru-RU" sz="2200" dirty="0" smtClean="0"/>
              <a:t>болота – </a:t>
            </a:r>
            <a:r>
              <a:rPr lang="en-US" sz="2200" dirty="0" smtClean="0"/>
              <a:t>0,29%</a:t>
            </a:r>
            <a:endParaRPr lang="ru-RU" sz="2200" dirty="0" smtClean="0">
              <a:solidFill>
                <a:srgbClr val="FF0000"/>
              </a:solidFill>
            </a:endParaRPr>
          </a:p>
          <a:p>
            <a:pPr algn="ctr" eaLnBrk="1" fontAlgn="auto" hangingPunct="1">
              <a:spcAft>
                <a:spcPts val="0"/>
              </a:spcAft>
              <a:defRPr/>
            </a:pPr>
            <a:r>
              <a:rPr lang="ru-RU" sz="2200" dirty="0"/>
              <a:t> </a:t>
            </a:r>
            <a:r>
              <a:rPr lang="ru-RU" sz="2200" dirty="0" smtClean="0"/>
              <a:t> в облаках – 0</a:t>
            </a:r>
            <a:r>
              <a:rPr lang="en-US" sz="2200" dirty="0" smtClean="0"/>
              <a:t>,001%</a:t>
            </a:r>
            <a:endParaRPr lang="ru-RU" sz="2200" dirty="0" smtClean="0"/>
          </a:p>
          <a:p>
            <a:pPr algn="ctr" eaLnBrk="1" fontAlgn="auto" hangingPunct="1">
              <a:spcAft>
                <a:spcPts val="0"/>
              </a:spcAft>
              <a:defRPr/>
            </a:pPr>
            <a:r>
              <a:rPr lang="ru-RU" sz="2200" dirty="0" smtClean="0"/>
              <a:t>в живых организмах </a:t>
            </a:r>
            <a:r>
              <a:rPr lang="en-US" sz="2200" dirty="0" smtClean="0"/>
              <a:t>- </a:t>
            </a:r>
            <a:r>
              <a:rPr lang="ru-RU" sz="2200" dirty="0" smtClean="0"/>
              <a:t>0</a:t>
            </a:r>
            <a:r>
              <a:rPr lang="en-US" sz="2200" dirty="0" smtClean="0"/>
              <a:t>,003%  </a:t>
            </a:r>
            <a:endParaRPr lang="ru-RU" sz="2200" dirty="0" smtClean="0"/>
          </a:p>
          <a:p>
            <a:pPr eaLnBrk="1" fontAlgn="auto" hangingPunct="1">
              <a:spcAft>
                <a:spcPts val="0"/>
              </a:spcAft>
              <a:defRPr/>
            </a:pPr>
            <a:r>
              <a:rPr lang="ru-RU" b="1" dirty="0" smtClean="0">
                <a:solidFill>
                  <a:schemeClr val="accent5">
                    <a:lumMod val="75000"/>
                  </a:schemeClr>
                </a:solidFill>
              </a:rPr>
              <a:t>В составе мантии Земли воды содержится в 3 раза больше</a:t>
            </a:r>
            <a:r>
              <a:rPr lang="en-US" b="1" dirty="0" smtClean="0">
                <a:solidFill>
                  <a:schemeClr val="accent5">
                    <a:lumMod val="75000"/>
                  </a:schemeClr>
                </a:solidFill>
              </a:rPr>
              <a:t>, </a:t>
            </a:r>
            <a:r>
              <a:rPr lang="ru-RU" b="1" dirty="0">
                <a:solidFill>
                  <a:schemeClr val="accent5">
                    <a:lumMod val="75000"/>
                  </a:schemeClr>
                </a:solidFill>
              </a:rPr>
              <a:t>чем в Мировом океане</a:t>
            </a:r>
            <a:r>
              <a:rPr lang="ru-RU" dirty="0" smtClean="0"/>
              <a:t>                                             </a:t>
            </a:r>
          </a:p>
          <a:p>
            <a:pPr marL="0" indent="0" eaLnBrk="1" fontAlgn="auto" hangingPunct="1">
              <a:spcAft>
                <a:spcPts val="0"/>
              </a:spcAft>
              <a:buFont typeface="Arial" panose="020B0604020202020204" pitchFamily="34" charset="0"/>
              <a:buNone/>
              <a:defRPr/>
            </a:pPr>
            <a:r>
              <a:rPr lang="ru-RU" dirty="0" smtClean="0"/>
              <a:t>(</a:t>
            </a:r>
            <a:r>
              <a:rPr lang="ru-RU" sz="2200" dirty="0" smtClean="0"/>
              <a:t>Эти </a:t>
            </a:r>
            <a:r>
              <a:rPr lang="ru-RU" sz="2200" dirty="0"/>
              <a:t>скрытые гигантские запасы воды могут также объяснить, почему в течение миллиардов лет объем мирового океана остается в целом </a:t>
            </a:r>
            <a:r>
              <a:rPr lang="ru-RU" sz="2200" dirty="0" smtClean="0"/>
              <a:t>неизменным</a:t>
            </a:r>
            <a:r>
              <a:rPr lang="ru-RU" dirty="0" smtClean="0"/>
              <a:t>)</a:t>
            </a:r>
            <a:endParaRPr lang="ru-RU" dirty="0"/>
          </a:p>
        </p:txBody>
      </p:sp>
      <p:graphicFrame>
        <p:nvGraphicFramePr>
          <p:cNvPr id="14340" name="Диаграмма 5"/>
          <p:cNvGraphicFramePr>
            <a:graphicFrameLocks/>
          </p:cNvGraphicFramePr>
          <p:nvPr/>
        </p:nvGraphicFramePr>
        <p:xfrm>
          <a:off x="9371013" y="-50800"/>
          <a:ext cx="2871787" cy="2405063"/>
        </p:xfrm>
        <a:graphic>
          <a:graphicData uri="http://schemas.openxmlformats.org/presentationml/2006/ole">
            <mc:AlternateContent xmlns:mc="http://schemas.openxmlformats.org/markup-compatibility/2006">
              <mc:Choice xmlns:v="urn:schemas-microsoft-com:vml" Requires="v">
                <p:oleObj spid="_x0000_s154291" name="Chart" r:id="rId4" imgW="2877561" imgH="2414225" progId="Excel.Chart.8">
                  <p:embed/>
                </p:oleObj>
              </mc:Choice>
              <mc:Fallback>
                <p:oleObj name="Chart" r:id="rId4" imgW="2877561" imgH="2414225" progId="Excel.Chart.8">
                  <p:embed/>
                  <p:pic>
                    <p:nvPicPr>
                      <p:cNvPr id="0" name="Диаграмма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1013" y="-50800"/>
                        <a:ext cx="2871787"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2468563" y="1362075"/>
            <a:ext cx="6842125" cy="954088"/>
          </a:xfrm>
          <a:prstGeom prst="rect">
            <a:avLst/>
          </a:prstGeom>
          <a:solidFill>
            <a:schemeClr val="accent4">
              <a:lumMod val="20000"/>
              <a:lumOff val="80000"/>
            </a:schemeClr>
          </a:solidFill>
        </p:spPr>
        <p:txBody>
          <a:bodyPr>
            <a:spAutoFit/>
          </a:bodyPr>
          <a:lstStyle/>
          <a:p>
            <a:pPr>
              <a:defRPr/>
            </a:pPr>
            <a:r>
              <a:rPr lang="ru-RU" sz="2800" dirty="0">
                <a:solidFill>
                  <a:schemeClr val="accent5">
                    <a:lumMod val="75000"/>
                  </a:schemeClr>
                </a:solidFill>
              </a:rPr>
              <a:t>Вода – самое распространенное вещество                    </a:t>
            </a:r>
          </a:p>
          <a:p>
            <a:pPr>
              <a:defRPr/>
            </a:pPr>
            <a:r>
              <a:rPr lang="ru-RU" sz="2800" dirty="0">
                <a:solidFill>
                  <a:schemeClr val="accent5">
                    <a:lumMod val="75000"/>
                  </a:schemeClr>
                </a:solidFill>
              </a:rPr>
              <a:t>                        на нашей планете</a:t>
            </a:r>
          </a:p>
        </p:txBody>
      </p:sp>
      <p:pic>
        <p:nvPicPr>
          <p:cNvPr id="14342" name="Рисунок 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26888" y="0"/>
            <a:ext cx="2651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Рисунок 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44" name="Object 10"/>
          <p:cNvGraphicFramePr>
            <a:graphicFrameLocks noChangeAspect="1"/>
          </p:cNvGraphicFramePr>
          <p:nvPr/>
        </p:nvGraphicFramePr>
        <p:xfrm>
          <a:off x="0" y="0"/>
          <a:ext cx="2033588" cy="2049463"/>
        </p:xfrm>
        <a:graphic>
          <a:graphicData uri="http://schemas.openxmlformats.org/presentationml/2006/ole">
            <mc:AlternateContent xmlns:mc="http://schemas.openxmlformats.org/markup-compatibility/2006">
              <mc:Choice xmlns:v="urn:schemas-microsoft-com:vml" Requires="v">
                <p:oleObj spid="_x0000_s154292" name="Image" r:id="rId10" imgW="7695238" imgH="7758730" progId="Photoshop.Image.9">
                  <p:embed/>
                </p:oleObj>
              </mc:Choice>
              <mc:Fallback>
                <p:oleObj name="Image" r:id="rId10" imgW="7695238" imgH="7758730" progId="Photoshop.Image.9">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033588" cy="204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1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Заголовок 1"/>
          <p:cNvSpPr>
            <a:spLocks noGrp="1"/>
          </p:cNvSpPr>
          <p:nvPr>
            <p:ph type="title"/>
          </p:nvPr>
        </p:nvSpPr>
        <p:spPr>
          <a:solidFill>
            <a:schemeClr val="accent4">
              <a:lumMod val="20000"/>
              <a:lumOff val="80000"/>
            </a:schemeClr>
          </a:solidFill>
          <a:ln w="38100">
            <a:solidFill>
              <a:srgbClr val="CC9900"/>
            </a:solidFill>
          </a:ln>
        </p:spPr>
        <p:txBody>
          <a:bodyPr/>
          <a:lstStyle/>
          <a:p>
            <a:pPr>
              <a:defRPr/>
            </a:pPr>
            <a:r>
              <a:rPr lang="ru-RU" altLang="ru-RU" dirty="0" smtClean="0"/>
              <a:t>               </a:t>
            </a:r>
            <a:r>
              <a:rPr lang="ru-RU" altLang="ru-RU" sz="3600" b="1" dirty="0" smtClean="0"/>
              <a:t>Гипотеза стационарного состояния</a:t>
            </a:r>
          </a:p>
        </p:txBody>
      </p:sp>
      <p:sp>
        <p:nvSpPr>
          <p:cNvPr id="112643" name="Объект 2"/>
          <p:cNvSpPr>
            <a:spLocks noGrp="1"/>
          </p:cNvSpPr>
          <p:nvPr>
            <p:ph idx="1"/>
          </p:nvPr>
        </p:nvSpPr>
        <p:spPr/>
        <p:txBody>
          <a:bodyPr/>
          <a:lstStyle/>
          <a:p>
            <a:r>
              <a:rPr lang="ru-RU" altLang="ru-RU" smtClean="0"/>
              <a:t>Согласно гипотезе стационарного состояния</a:t>
            </a:r>
            <a:r>
              <a:rPr lang="en-US" altLang="ru-RU" smtClean="0"/>
              <a:t>, </a:t>
            </a:r>
            <a:r>
              <a:rPr lang="ru-RU" altLang="ru-RU" smtClean="0"/>
              <a:t>Земля существовала вечно</a:t>
            </a:r>
            <a:r>
              <a:rPr lang="en-US" altLang="ru-RU" smtClean="0"/>
              <a:t>: </a:t>
            </a:r>
            <a:r>
              <a:rPr lang="ru-RU" altLang="ru-RU" smtClean="0"/>
              <a:t>она всегда была способна поддерживать жизнь</a:t>
            </a:r>
            <a:r>
              <a:rPr lang="en-US" altLang="ru-RU" smtClean="0"/>
              <a:t> </a:t>
            </a:r>
            <a:r>
              <a:rPr lang="ru-RU" altLang="ru-RU" smtClean="0"/>
              <a:t>и</a:t>
            </a:r>
            <a:r>
              <a:rPr lang="en-US" altLang="ru-RU" smtClean="0"/>
              <a:t>, </a:t>
            </a:r>
            <a:r>
              <a:rPr lang="ru-RU" altLang="ru-RU" smtClean="0"/>
              <a:t>если изменялась</a:t>
            </a:r>
            <a:r>
              <a:rPr lang="en-US" altLang="ru-RU" smtClean="0"/>
              <a:t>,</a:t>
            </a:r>
            <a:r>
              <a:rPr lang="ru-RU" altLang="ru-RU" smtClean="0"/>
              <a:t>то совсем незначительно</a:t>
            </a:r>
          </a:p>
          <a:p>
            <a:r>
              <a:rPr lang="ru-RU" altLang="ru-RU" smtClean="0"/>
              <a:t>Гипотеза стационарного состояния противоречит данным современной астрономии</a:t>
            </a:r>
            <a:r>
              <a:rPr lang="en-US" altLang="ru-RU" smtClean="0"/>
              <a:t>, </a:t>
            </a:r>
            <a:r>
              <a:rPr lang="ru-RU" altLang="ru-RU" smtClean="0"/>
              <a:t>которые указывают на конечное время существования звезд и планетных систем</a:t>
            </a:r>
            <a:r>
              <a:rPr lang="en-US" altLang="ru-RU" smtClean="0"/>
              <a:t>. </a:t>
            </a:r>
            <a:r>
              <a:rPr lang="ru-RU" altLang="ru-RU" smtClean="0"/>
              <a:t>Так</a:t>
            </a:r>
            <a:r>
              <a:rPr lang="en-US" altLang="ru-RU" smtClean="0"/>
              <a:t>, </a:t>
            </a:r>
            <a:r>
              <a:rPr lang="ru-RU" altLang="ru-RU" smtClean="0"/>
              <a:t>по современным научным данным</a:t>
            </a:r>
            <a:r>
              <a:rPr lang="en-US" altLang="ru-RU" smtClean="0"/>
              <a:t>,</a:t>
            </a:r>
            <a:r>
              <a:rPr lang="ru-RU" altLang="ru-RU" smtClean="0"/>
              <a:t>  возраст Земли</a:t>
            </a:r>
            <a:r>
              <a:rPr lang="en-US" altLang="ru-RU" smtClean="0"/>
              <a:t>, </a:t>
            </a:r>
            <a:r>
              <a:rPr lang="ru-RU" altLang="ru-RU" smtClean="0"/>
              <a:t>Солнца и Солнечной системы определен приблизительно в 4</a:t>
            </a:r>
            <a:r>
              <a:rPr lang="en-US" altLang="ru-RU" smtClean="0"/>
              <a:t>,</a:t>
            </a:r>
            <a:r>
              <a:rPr lang="ru-RU" altLang="ru-RU" smtClean="0"/>
              <a:t>54</a:t>
            </a:r>
            <a:r>
              <a:rPr lang="en-US" altLang="ru-RU" smtClean="0"/>
              <a:t> </a:t>
            </a:r>
            <a:r>
              <a:rPr lang="ru-RU" altLang="ru-RU" smtClean="0"/>
              <a:t>млрд лет (Возраст определен методом радиоизотопной датировки) </a:t>
            </a:r>
          </a:p>
          <a:p>
            <a:r>
              <a:rPr lang="ru-RU" altLang="ru-RU" smtClean="0"/>
              <a:t>Гипотеза стационарного состояния не рассматривается академическими науками</a:t>
            </a:r>
          </a:p>
          <a:p>
            <a:endParaRPr lang="ru-RU" altLang="ru-RU" smtClean="0"/>
          </a:p>
          <a:p>
            <a:endParaRPr lang="ru-RU" altLang="ru-RU" smtClean="0"/>
          </a:p>
        </p:txBody>
      </p:sp>
      <p:pic>
        <p:nvPicPr>
          <p:cNvPr id="112644"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9100"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additive="base">
                                        <p:cTn id="7" dur="1250"/>
                                        <p:tgtEl>
                                          <p:spTgt spid="99330"/>
                                        </p:tgtEl>
                                        <p:attrNameLst>
                                          <p:attrName>ppt_x</p:attrName>
                                        </p:attrNameLst>
                                      </p:cBhvr>
                                      <p:tavLst>
                                        <p:tav tm="0">
                                          <p:val>
                                            <p:strVal val="#ppt_x-#ppt_w*1.125000"/>
                                          </p:val>
                                        </p:tav>
                                        <p:tav tm="100000">
                                          <p:val>
                                            <p:strVal val="#ppt_x"/>
                                          </p:val>
                                        </p:tav>
                                      </p:tavLst>
                                    </p:anim>
                                    <p:animEffect transition="in" filter="wipe(right)">
                                      <p:cBhvr>
                                        <p:cTn id="8" dur="125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Заголовок 1"/>
          <p:cNvSpPr>
            <a:spLocks noGrp="1"/>
          </p:cNvSpPr>
          <p:nvPr>
            <p:ph type="title"/>
          </p:nvPr>
        </p:nvSpPr>
        <p:spPr>
          <a:xfrm>
            <a:off x="2087563" y="550863"/>
            <a:ext cx="5732462" cy="1325562"/>
          </a:xfrm>
          <a:solidFill>
            <a:srgbClr val="E8D9F3"/>
          </a:solidFill>
        </p:spPr>
        <p:txBody>
          <a:bodyPr/>
          <a:lstStyle/>
          <a:p>
            <a:r>
              <a:rPr lang="ru-RU" altLang="ru-RU" dirty="0" smtClean="0"/>
              <a:t>      </a:t>
            </a:r>
            <a:r>
              <a:rPr lang="ru-RU" altLang="ru-RU" sz="3600" b="1" dirty="0" smtClean="0"/>
              <a:t>Гипотеза панспермии</a:t>
            </a:r>
          </a:p>
        </p:txBody>
      </p:sp>
      <p:sp>
        <p:nvSpPr>
          <p:cNvPr id="113667" name="Объект 2"/>
          <p:cNvSpPr>
            <a:spLocks noGrp="1"/>
          </p:cNvSpPr>
          <p:nvPr>
            <p:ph idx="1"/>
          </p:nvPr>
        </p:nvSpPr>
        <p:spPr>
          <a:xfrm>
            <a:off x="557213" y="2792413"/>
            <a:ext cx="10515600" cy="2438400"/>
          </a:xfrm>
        </p:spPr>
        <p:txBody>
          <a:bodyPr/>
          <a:lstStyle/>
          <a:p>
            <a:r>
              <a:rPr lang="ru-RU" altLang="ru-RU" smtClean="0"/>
              <a:t>Согласно гипотезе панспермии жизнь существует вечно и переносится с планеты на планету</a:t>
            </a:r>
            <a:r>
              <a:rPr lang="en-US" altLang="ru-RU" smtClean="0"/>
              <a:t> </a:t>
            </a:r>
            <a:r>
              <a:rPr lang="ru-RU" altLang="ru-RU" smtClean="0"/>
              <a:t>метеоритами</a:t>
            </a:r>
            <a:r>
              <a:rPr lang="en-US" altLang="ru-RU" smtClean="0"/>
              <a:t>, </a:t>
            </a:r>
            <a:r>
              <a:rPr lang="ru-RU" altLang="ru-RU" smtClean="0"/>
              <a:t>содержащими простейшие организмы или их споры («семена жизни»)</a:t>
            </a:r>
            <a:r>
              <a:rPr lang="en-US" altLang="ru-RU" smtClean="0"/>
              <a:t>. </a:t>
            </a:r>
            <a:r>
              <a:rPr lang="ru-RU" altLang="ru-RU" smtClean="0"/>
              <a:t>Попадая на планету с благоприятными условиями</a:t>
            </a:r>
            <a:r>
              <a:rPr lang="en-US" altLang="ru-RU" smtClean="0"/>
              <a:t>, </a:t>
            </a:r>
            <a:r>
              <a:rPr lang="ru-RU" altLang="ru-RU" smtClean="0"/>
              <a:t>они размножаются</a:t>
            </a:r>
            <a:r>
              <a:rPr lang="en-US" altLang="ru-RU" smtClean="0"/>
              <a:t>, </a:t>
            </a:r>
            <a:r>
              <a:rPr lang="ru-RU" altLang="ru-RU" smtClean="0"/>
              <a:t>давая начало эволюции от простейших форм к сложным</a:t>
            </a:r>
          </a:p>
        </p:txBody>
      </p:sp>
      <p:graphicFrame>
        <p:nvGraphicFramePr>
          <p:cNvPr id="113668" name="Object 5"/>
          <p:cNvGraphicFramePr>
            <a:graphicFrameLocks noChangeAspect="1"/>
          </p:cNvGraphicFramePr>
          <p:nvPr/>
        </p:nvGraphicFramePr>
        <p:xfrm>
          <a:off x="8407400" y="49213"/>
          <a:ext cx="3343275" cy="2284412"/>
        </p:xfrm>
        <a:graphic>
          <a:graphicData uri="http://schemas.openxmlformats.org/presentationml/2006/ole">
            <mc:AlternateContent xmlns:mc="http://schemas.openxmlformats.org/markup-compatibility/2006">
              <mc:Choice xmlns:v="urn:schemas-microsoft-com:vml" Requires="v">
                <p:oleObj spid="_x0000_s114523" name="Image" r:id="rId3" imgW="7771429" imgH="5307937" progId="Photoshop.Image.9">
                  <p:embed/>
                </p:oleObj>
              </mc:Choice>
              <mc:Fallback>
                <p:oleObj name="Image" r:id="rId3" imgW="7771429" imgH="5307937" progId="Photoshop.Image.9">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400" y="49213"/>
                        <a:ext cx="3343275" cy="228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3669" name="Рисунок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61800" y="49213"/>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Рисунок 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1250"/>
                                        <p:tgtEl>
                                          <p:spTgt spid="113666"/>
                                        </p:tgtEl>
                                      </p:cBhvr>
                                    </p:animEffect>
                                    <p:anim calcmode="lin" valueType="num">
                                      <p:cBhvr>
                                        <p:cTn id="8" dur="1250" fill="hold"/>
                                        <p:tgtEl>
                                          <p:spTgt spid="113666"/>
                                        </p:tgtEl>
                                        <p:attrNameLst>
                                          <p:attrName>ppt_w</p:attrName>
                                        </p:attrNameLst>
                                      </p:cBhvr>
                                      <p:tavLst>
                                        <p:tav tm="0" fmla="#ppt_w*sin(2.5*pi*$)">
                                          <p:val>
                                            <p:fltVal val="0"/>
                                          </p:val>
                                        </p:tav>
                                        <p:tav tm="100000">
                                          <p:val>
                                            <p:fltVal val="1"/>
                                          </p:val>
                                        </p:tav>
                                      </p:tavLst>
                                    </p:anim>
                                    <p:anim calcmode="lin" valueType="num">
                                      <p:cBhvr>
                                        <p:cTn id="9" dur="1250" fill="hold"/>
                                        <p:tgtEl>
                                          <p:spTgt spid="1136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2838" y="369888"/>
            <a:ext cx="5627687" cy="1325562"/>
          </a:xfrm>
          <a:solidFill>
            <a:schemeClr val="tx2">
              <a:lumMod val="75000"/>
            </a:schemeClr>
          </a:solidFill>
          <a:ln>
            <a:solidFill>
              <a:schemeClr val="accent2">
                <a:lumMod val="75000"/>
              </a:schemeClr>
            </a:solidFill>
          </a:ln>
        </p:spPr>
        <p:txBody>
          <a:bodyPr/>
          <a:lstStyle/>
          <a:p>
            <a:pPr>
              <a:defRPr/>
            </a:pPr>
            <a:r>
              <a:rPr lang="ru-RU" dirty="0" smtClean="0"/>
              <a:t>     </a:t>
            </a:r>
            <a:r>
              <a:rPr lang="ru-RU" sz="3600" b="1" dirty="0" smtClean="0">
                <a:solidFill>
                  <a:schemeClr val="bg1"/>
                </a:solidFill>
              </a:rPr>
              <a:t>Космическая гипотеза</a:t>
            </a:r>
            <a:endParaRPr lang="ru-RU" sz="3600" b="1" dirty="0">
              <a:solidFill>
                <a:schemeClr val="bg1"/>
              </a:solidFill>
            </a:endParaRPr>
          </a:p>
        </p:txBody>
      </p:sp>
      <p:sp>
        <p:nvSpPr>
          <p:cNvPr id="114691" name="Объект 2"/>
          <p:cNvSpPr>
            <a:spLocks noGrp="1"/>
          </p:cNvSpPr>
          <p:nvPr>
            <p:ph idx="1"/>
          </p:nvPr>
        </p:nvSpPr>
        <p:spPr>
          <a:xfrm>
            <a:off x="696913" y="2198688"/>
            <a:ext cx="10515600" cy="4351337"/>
          </a:xfrm>
        </p:spPr>
        <p:txBody>
          <a:bodyPr/>
          <a:lstStyle/>
          <a:p>
            <a:r>
              <a:rPr lang="ru-RU" altLang="ru-RU" smtClean="0"/>
              <a:t>В момент зарождения Мира</a:t>
            </a:r>
            <a:r>
              <a:rPr lang="en-US" altLang="ru-RU" smtClean="0"/>
              <a:t>, </a:t>
            </a:r>
            <a:r>
              <a:rPr lang="ru-RU" altLang="ru-RU" smtClean="0"/>
              <a:t>примерно 15 -20 млрд</a:t>
            </a:r>
            <a:r>
              <a:rPr lang="en-US" altLang="ru-RU" smtClean="0"/>
              <a:t>. </a:t>
            </a:r>
            <a:r>
              <a:rPr lang="ru-RU" altLang="ru-RU" smtClean="0"/>
              <a:t>лет назад</a:t>
            </a:r>
            <a:r>
              <a:rPr lang="en-US" altLang="ru-RU" smtClean="0"/>
              <a:t>, </a:t>
            </a:r>
            <a:r>
              <a:rPr lang="ru-RU" altLang="ru-RU" smtClean="0"/>
              <a:t>в космосе существовало 2 типа материи – вещество и антивещество</a:t>
            </a:r>
            <a:r>
              <a:rPr lang="en-US" altLang="ru-RU" smtClean="0"/>
              <a:t>. </a:t>
            </a:r>
            <a:r>
              <a:rPr lang="ru-RU" altLang="ru-RU" smtClean="0"/>
              <a:t>Имея противоположную природу</a:t>
            </a:r>
            <a:r>
              <a:rPr lang="en-US" altLang="ru-RU" smtClean="0"/>
              <a:t>, </a:t>
            </a:r>
            <a:r>
              <a:rPr lang="ru-RU" altLang="ru-RU" smtClean="0"/>
              <a:t>вещество и антивещество стали реагировать между собой</a:t>
            </a:r>
            <a:r>
              <a:rPr lang="en-US" altLang="ru-RU" smtClean="0"/>
              <a:t>, </a:t>
            </a:r>
            <a:r>
              <a:rPr lang="ru-RU" altLang="ru-RU" smtClean="0"/>
              <a:t>уничтожая при этом друг друга</a:t>
            </a:r>
            <a:r>
              <a:rPr lang="en-US" altLang="ru-RU" smtClean="0"/>
              <a:t>. </a:t>
            </a:r>
            <a:r>
              <a:rPr lang="ru-RU" altLang="ru-RU" smtClean="0"/>
              <a:t>При этом выделялось много энергии</a:t>
            </a:r>
            <a:r>
              <a:rPr lang="en-US" altLang="ru-RU" smtClean="0"/>
              <a:t>. </a:t>
            </a:r>
            <a:r>
              <a:rPr lang="ru-RU" altLang="ru-RU" smtClean="0"/>
              <a:t>На каком –то этапе их взаимодействия вещества оказалось больше</a:t>
            </a:r>
            <a:r>
              <a:rPr lang="en-US" altLang="ru-RU" smtClean="0"/>
              <a:t>, </a:t>
            </a:r>
            <a:r>
              <a:rPr lang="ru-RU" altLang="ru-RU" smtClean="0"/>
              <a:t>чем антивещества и оно стало основой для всего Мира</a:t>
            </a:r>
            <a:r>
              <a:rPr lang="en-US" altLang="ru-RU" smtClean="0"/>
              <a:t>. </a:t>
            </a:r>
            <a:r>
              <a:rPr lang="ru-RU" altLang="ru-RU" smtClean="0"/>
              <a:t>Выделяющейся энергии хватило на создание веществ</a:t>
            </a:r>
            <a:r>
              <a:rPr lang="en-US" altLang="ru-RU" smtClean="0"/>
              <a:t>, </a:t>
            </a:r>
            <a:r>
              <a:rPr lang="ru-RU" altLang="ru-RU" smtClean="0"/>
              <a:t>из них- космической пыли</a:t>
            </a:r>
            <a:r>
              <a:rPr lang="en-US" altLang="ru-RU" smtClean="0"/>
              <a:t>, </a:t>
            </a:r>
            <a:r>
              <a:rPr lang="ru-RU" altLang="ru-RU" smtClean="0"/>
              <a:t>из пыли – галактик</a:t>
            </a:r>
            <a:r>
              <a:rPr lang="en-US" altLang="ru-RU" smtClean="0"/>
              <a:t>, </a:t>
            </a:r>
            <a:r>
              <a:rPr lang="ru-RU" altLang="ru-RU" smtClean="0"/>
              <a:t>звездных и планетарных систем </a:t>
            </a:r>
          </a:p>
          <a:p>
            <a:endParaRPr lang="ru-RU" altLang="ru-RU" smtClean="0"/>
          </a:p>
        </p:txBody>
      </p:sp>
      <p:pic>
        <p:nvPicPr>
          <p:cNvPr id="114692"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0"/>
            <a:ext cx="27527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Рисунок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93550" y="0"/>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Рисунок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Заголовок 1"/>
          <p:cNvSpPr>
            <a:spLocks noGrp="1"/>
          </p:cNvSpPr>
          <p:nvPr>
            <p:ph type="title"/>
          </p:nvPr>
        </p:nvSpPr>
        <p:spPr>
          <a:solidFill>
            <a:schemeClr val="accent6">
              <a:lumMod val="20000"/>
              <a:lumOff val="80000"/>
            </a:schemeClr>
          </a:solidFill>
          <a:ln w="38100">
            <a:solidFill>
              <a:schemeClr val="accent6">
                <a:lumMod val="75000"/>
              </a:schemeClr>
            </a:solidFill>
          </a:ln>
        </p:spPr>
        <p:txBody>
          <a:bodyPr/>
          <a:lstStyle/>
          <a:p>
            <a:pPr>
              <a:defRPr/>
            </a:pPr>
            <a:r>
              <a:rPr lang="ru-RU" altLang="ru-RU" dirty="0" smtClean="0">
                <a:solidFill>
                  <a:srgbClr val="FF0000"/>
                </a:solidFill>
              </a:rPr>
              <a:t>                      </a:t>
            </a:r>
            <a:br>
              <a:rPr lang="ru-RU" altLang="ru-RU" dirty="0" smtClean="0">
                <a:solidFill>
                  <a:srgbClr val="FF0000"/>
                </a:solidFill>
              </a:rPr>
            </a:br>
            <a:r>
              <a:rPr lang="ru-RU" altLang="ru-RU" dirty="0">
                <a:solidFill>
                  <a:srgbClr val="FF0000"/>
                </a:solidFill>
              </a:rPr>
              <a:t> </a:t>
            </a:r>
            <a:r>
              <a:rPr lang="ru-RU" altLang="ru-RU" dirty="0" smtClean="0">
                <a:solidFill>
                  <a:srgbClr val="FF0000"/>
                </a:solidFill>
              </a:rPr>
              <a:t>                         </a:t>
            </a:r>
            <a:r>
              <a:rPr lang="ru-RU" altLang="ru-RU" sz="3600" b="1" dirty="0" smtClean="0">
                <a:solidFill>
                  <a:schemeClr val="accent5">
                    <a:lumMod val="75000"/>
                  </a:schemeClr>
                </a:solidFill>
              </a:rPr>
              <a:t>Об экологии воды</a:t>
            </a:r>
            <a:r>
              <a:rPr lang="ru-RU" altLang="ru-RU" dirty="0" smtClean="0"/>
              <a:t/>
            </a:r>
            <a:br>
              <a:rPr lang="ru-RU" altLang="ru-RU" dirty="0" smtClean="0"/>
            </a:br>
            <a:endParaRPr lang="ru-RU" altLang="ru-RU" dirty="0" smtClean="0"/>
          </a:p>
        </p:txBody>
      </p:sp>
      <p:sp>
        <p:nvSpPr>
          <p:cNvPr id="103427" name="Объект 2"/>
          <p:cNvSpPr>
            <a:spLocks noGrp="1"/>
          </p:cNvSpPr>
          <p:nvPr>
            <p:ph idx="1"/>
          </p:nvPr>
        </p:nvSpPr>
        <p:spPr>
          <a:xfrm>
            <a:off x="838200" y="1819275"/>
            <a:ext cx="10515600" cy="4951413"/>
          </a:xfrm>
          <a:solidFill>
            <a:schemeClr val="accent1">
              <a:lumMod val="20000"/>
              <a:lumOff val="80000"/>
            </a:schemeClr>
          </a:solidFill>
          <a:ln w="28575">
            <a:solidFill>
              <a:schemeClr val="accent5">
                <a:lumMod val="60000"/>
                <a:lumOff val="40000"/>
              </a:schemeClr>
            </a:solidFill>
          </a:ln>
        </p:spPr>
        <p:txBody>
          <a:bodyPr/>
          <a:lstStyle/>
          <a:p>
            <a:pPr marL="0" indent="0" algn="ctr">
              <a:buFont typeface="Arial" panose="020B0604020202020204" pitchFamily="34" charset="0"/>
              <a:buNone/>
              <a:defRPr/>
            </a:pPr>
            <a:r>
              <a:rPr lang="ru-RU" altLang="ru-RU" dirty="0" smtClean="0"/>
              <a:t>Треть населения Земли испытывает острый недостаток в пресной воде</a:t>
            </a:r>
            <a:r>
              <a:rPr lang="en-US" altLang="ru-RU" dirty="0" smtClean="0"/>
              <a:t>. </a:t>
            </a:r>
            <a:r>
              <a:rPr lang="ru-RU" altLang="ru-RU" dirty="0" smtClean="0"/>
              <a:t>Запасы пресной воды еще больше сокращаются из – за их  загрязнения</a:t>
            </a:r>
            <a:r>
              <a:rPr lang="en-US" altLang="ru-RU" dirty="0" smtClean="0"/>
              <a:t>. </a:t>
            </a:r>
            <a:r>
              <a:rPr lang="ru-RU" altLang="ru-RU" dirty="0" smtClean="0"/>
              <a:t>Воде дано свойство самоочищаться</a:t>
            </a:r>
            <a:r>
              <a:rPr lang="en-US" altLang="ru-RU" dirty="0" smtClean="0"/>
              <a:t>,</a:t>
            </a:r>
            <a:r>
              <a:rPr lang="ru-RU" altLang="ru-RU" dirty="0" smtClean="0"/>
              <a:t> сохраняя программу жизни на Земле</a:t>
            </a:r>
            <a:r>
              <a:rPr lang="en-US" altLang="ru-RU" dirty="0" smtClean="0"/>
              <a:t>. </a:t>
            </a:r>
            <a:r>
              <a:rPr lang="ru-RU" altLang="ru-RU" dirty="0" smtClean="0"/>
              <a:t>Но антропогенное загрязнение природных вод</a:t>
            </a:r>
            <a:r>
              <a:rPr lang="en-US" altLang="ru-RU" dirty="0" smtClean="0"/>
              <a:t>, </a:t>
            </a:r>
            <a:r>
              <a:rPr lang="ru-RU" altLang="ru-RU" dirty="0" smtClean="0"/>
              <a:t>а также тепловое воздействие на нее</a:t>
            </a:r>
            <a:r>
              <a:rPr lang="en-US" altLang="ru-RU" dirty="0" smtClean="0"/>
              <a:t>, </a:t>
            </a:r>
            <a:r>
              <a:rPr lang="ru-RU" altLang="ru-RU" dirty="0" smtClean="0"/>
              <a:t>к которым причастен человек</a:t>
            </a:r>
            <a:r>
              <a:rPr lang="en-US" altLang="ru-RU" dirty="0" smtClean="0"/>
              <a:t>, </a:t>
            </a:r>
            <a:r>
              <a:rPr lang="ru-RU" altLang="ru-RU" dirty="0" smtClean="0"/>
              <a:t>ограничивают природные возможности воды к самоочищению</a:t>
            </a:r>
            <a:r>
              <a:rPr lang="en-US" altLang="ru-RU" dirty="0" smtClean="0"/>
              <a:t>. </a:t>
            </a:r>
            <a:r>
              <a:rPr lang="ru-RU" altLang="ru-RU" dirty="0" smtClean="0"/>
              <a:t>От этого страдает все живое и неживое на планете</a:t>
            </a:r>
            <a:r>
              <a:rPr lang="en-US" altLang="ru-RU" dirty="0" smtClean="0"/>
              <a:t>! </a:t>
            </a:r>
            <a:r>
              <a:rPr lang="ru-RU" altLang="ru-RU" dirty="0" smtClean="0"/>
              <a:t>Можно ли предотвращать экологические катастрофы</a:t>
            </a:r>
            <a:r>
              <a:rPr lang="en-US" altLang="ru-RU" dirty="0" smtClean="0"/>
              <a:t>?</a:t>
            </a:r>
            <a:r>
              <a:rPr lang="ru-RU" altLang="ru-RU" dirty="0" smtClean="0"/>
              <a:t> Возможно ли такую жизненно важную проблему человечества разрешать в единении усилий всех стран и государств</a:t>
            </a:r>
            <a:r>
              <a:rPr lang="en-US" altLang="ru-RU" dirty="0" smtClean="0"/>
              <a:t>? </a:t>
            </a:r>
            <a:r>
              <a:rPr lang="ru-RU" altLang="ru-RU" dirty="0" smtClean="0"/>
              <a:t>                          </a:t>
            </a:r>
            <a:r>
              <a:rPr lang="ru-RU" altLang="ru-RU" b="1" dirty="0" smtClean="0">
                <a:solidFill>
                  <a:srgbClr val="990033"/>
                </a:solidFill>
              </a:rPr>
              <a:t>Ноосфера ждет разумных решений от самого разумного               творения природы – самого человека!</a:t>
            </a:r>
            <a:endParaRPr lang="en-US" altLang="ru-RU" b="1" dirty="0" smtClean="0">
              <a:solidFill>
                <a:srgbClr val="990033"/>
              </a:solidFill>
            </a:endParaRPr>
          </a:p>
        </p:txBody>
      </p:sp>
      <p:pic>
        <p:nvPicPr>
          <p:cNvPr id="116740"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4663" y="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15100"/>
            <a:ext cx="2619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checkerboard(across)">
                                      <p:cBhvr>
                                        <p:cTn id="7" dur="250"/>
                                        <p:tgtEl>
                                          <p:spTgt spid="10342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3427">
                                            <p:bg/>
                                          </p:spTgt>
                                        </p:tgtEl>
                                        <p:attrNameLst>
                                          <p:attrName>style.visibility</p:attrName>
                                        </p:attrNameLst>
                                      </p:cBhvr>
                                      <p:to>
                                        <p:strVal val="visible"/>
                                      </p:to>
                                    </p:set>
                                    <p:animEffect transition="in" filter="wheel(1)">
                                      <p:cBhvr>
                                        <p:cTn id="10" dur="1250"/>
                                        <p:tgtEl>
                                          <p:spTgt spid="103427">
                                            <p:bg/>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03427">
                                            <p:txEl>
                                              <p:pRg st="0" end="0"/>
                                            </p:txEl>
                                          </p:spTgt>
                                        </p:tgtEl>
                                        <p:attrNameLst>
                                          <p:attrName>style.visibility</p:attrName>
                                        </p:attrNameLst>
                                      </p:cBhvr>
                                      <p:to>
                                        <p:strVal val="visible"/>
                                      </p:to>
                                    </p:set>
                                    <p:animEffect transition="in" filter="wheel(1)">
                                      <p:cBhvr>
                                        <p:cTn id="13" dur="1250"/>
                                        <p:tgtEl>
                                          <p:spTgt spid="103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P spid="103427" grpId="0" build="p"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Заголовок 1"/>
          <p:cNvSpPr>
            <a:spLocks noGrp="1"/>
          </p:cNvSpPr>
          <p:nvPr>
            <p:ph type="title"/>
          </p:nvPr>
        </p:nvSpPr>
        <p:spPr>
          <a:xfrm>
            <a:off x="0" y="365125"/>
            <a:ext cx="12192000" cy="1195388"/>
          </a:xfrm>
          <a:solidFill>
            <a:schemeClr val="accent6">
              <a:lumMod val="20000"/>
              <a:lumOff val="80000"/>
            </a:schemeClr>
          </a:solidFill>
          <a:ln w="38100">
            <a:solidFill>
              <a:schemeClr val="accent6">
                <a:lumMod val="75000"/>
              </a:schemeClr>
            </a:solidFill>
          </a:ln>
        </p:spPr>
        <p:txBody>
          <a:bodyPr/>
          <a:lstStyle/>
          <a:p>
            <a:pPr>
              <a:defRPr/>
            </a:pPr>
            <a:r>
              <a:rPr lang="ru-RU" altLang="ru-RU" dirty="0" smtClean="0"/>
              <a:t>          </a:t>
            </a:r>
            <a:r>
              <a:rPr lang="ru-RU" altLang="ru-RU" dirty="0" smtClean="0">
                <a:solidFill>
                  <a:schemeClr val="accent5">
                    <a:lumMod val="50000"/>
                  </a:schemeClr>
                </a:solidFill>
              </a:rPr>
              <a:t>О</a:t>
            </a:r>
            <a:r>
              <a:rPr lang="ru-RU" altLang="ru-RU" dirty="0" smtClean="0"/>
              <a:t> </a:t>
            </a:r>
            <a:r>
              <a:rPr lang="ru-RU" altLang="ru-RU" sz="3600" b="1" dirty="0" smtClean="0">
                <a:solidFill>
                  <a:srgbClr val="002060"/>
                </a:solidFill>
              </a:rPr>
              <a:t>факторах</a:t>
            </a:r>
            <a:r>
              <a:rPr lang="en-US" altLang="ru-RU" sz="3600" b="1" dirty="0" smtClean="0">
                <a:solidFill>
                  <a:srgbClr val="002060"/>
                </a:solidFill>
              </a:rPr>
              <a:t>,</a:t>
            </a:r>
            <a:r>
              <a:rPr lang="ru-RU" altLang="ru-RU" sz="3600" b="1" dirty="0" smtClean="0">
                <a:solidFill>
                  <a:srgbClr val="002060"/>
                </a:solidFill>
              </a:rPr>
              <a:t> влияющих на загрязнение биосферы </a:t>
            </a:r>
          </a:p>
        </p:txBody>
      </p:sp>
      <p:sp>
        <p:nvSpPr>
          <p:cNvPr id="5" name="TextBox 4"/>
          <p:cNvSpPr txBox="1"/>
          <p:nvPr/>
        </p:nvSpPr>
        <p:spPr>
          <a:xfrm>
            <a:off x="166688" y="3267075"/>
            <a:ext cx="5135562" cy="2246313"/>
          </a:xfrm>
          <a:prstGeom prst="rect">
            <a:avLst/>
          </a:prstGeom>
          <a:solidFill>
            <a:schemeClr val="accent4">
              <a:lumMod val="20000"/>
              <a:lumOff val="80000"/>
            </a:schemeClr>
          </a:solidFill>
          <a:ln w="19050">
            <a:solidFill>
              <a:schemeClr val="accent2">
                <a:lumMod val="75000"/>
              </a:schemeClr>
            </a:solidFill>
          </a:ln>
        </p:spPr>
        <p:txBody>
          <a:bodyPr>
            <a:spAutoFit/>
          </a:bodyPr>
          <a:lstStyle/>
          <a:p>
            <a:pPr>
              <a:defRPr/>
            </a:pPr>
            <a:r>
              <a:rPr lang="ru-RU" sz="2800" dirty="0">
                <a:latin typeface="Calibri Light" panose="020F0302020204030204" pitchFamily="34" charset="0"/>
              </a:rPr>
              <a:t>              </a:t>
            </a:r>
            <a:r>
              <a:rPr lang="ru-RU" sz="2800" dirty="0">
                <a:latin typeface="+mn-lt"/>
              </a:rPr>
              <a:t>Природные факторы                         </a:t>
            </a:r>
          </a:p>
          <a:p>
            <a:pPr marL="342900" indent="-342900">
              <a:buFont typeface="Arial" panose="020B0604020202020204" pitchFamily="34" charset="0"/>
              <a:buChar char="•"/>
              <a:defRPr/>
            </a:pPr>
            <a:r>
              <a:rPr lang="ru-RU" sz="2800" dirty="0">
                <a:latin typeface="Calibri Light" panose="020F0302020204030204" pitchFamily="34" charset="0"/>
              </a:rPr>
              <a:t>Извержение вулканов </a:t>
            </a:r>
          </a:p>
          <a:p>
            <a:pPr marL="342900" indent="-342900">
              <a:buFont typeface="Arial" panose="020B0604020202020204" pitchFamily="34" charset="0"/>
              <a:buChar char="•"/>
              <a:defRPr/>
            </a:pPr>
            <a:r>
              <a:rPr lang="ru-RU" sz="2800" dirty="0">
                <a:latin typeface="Calibri Light" panose="020F0302020204030204" pitchFamily="34" charset="0"/>
              </a:rPr>
              <a:t>Катастрофические наводнения</a:t>
            </a:r>
          </a:p>
          <a:p>
            <a:pPr marL="342900" indent="-342900">
              <a:buFont typeface="Arial" panose="020B0604020202020204" pitchFamily="34" charset="0"/>
              <a:buChar char="•"/>
              <a:defRPr/>
            </a:pPr>
            <a:r>
              <a:rPr lang="ru-RU" sz="2800" dirty="0">
                <a:latin typeface="Calibri Light" panose="020F0302020204030204" pitchFamily="34" charset="0"/>
              </a:rPr>
              <a:t>Землетрясения</a:t>
            </a:r>
          </a:p>
          <a:p>
            <a:pPr marL="342900" indent="-342900">
              <a:buFont typeface="Arial" panose="020B0604020202020204" pitchFamily="34" charset="0"/>
              <a:buChar char="•"/>
              <a:defRPr/>
            </a:pPr>
            <a:r>
              <a:rPr lang="ru-RU" sz="2800" dirty="0">
                <a:latin typeface="Calibri Light" panose="020F0302020204030204" pitchFamily="34" charset="0"/>
              </a:rPr>
              <a:t>Пожары</a:t>
            </a:r>
            <a:r>
              <a:rPr lang="en-US" sz="2800" dirty="0">
                <a:latin typeface="Calibri Light" panose="020F0302020204030204" pitchFamily="34" charset="0"/>
              </a:rPr>
              <a:t> </a:t>
            </a:r>
            <a:r>
              <a:rPr lang="ru-RU" sz="2800" dirty="0">
                <a:latin typeface="Calibri Light" panose="020F0302020204030204" pitchFamily="34" charset="0"/>
              </a:rPr>
              <a:t>и </a:t>
            </a:r>
            <a:r>
              <a:rPr lang="ru-RU" sz="2800" dirty="0" err="1">
                <a:latin typeface="Calibri Light" panose="020F0302020204030204" pitchFamily="34" charset="0"/>
              </a:rPr>
              <a:t>др</a:t>
            </a:r>
            <a:r>
              <a:rPr lang="en-US" sz="2800" dirty="0">
                <a:latin typeface="Calibri Light" panose="020F0302020204030204" pitchFamily="34" charset="0"/>
              </a:rPr>
              <a:t>.</a:t>
            </a:r>
            <a:endParaRPr lang="ru-RU" sz="2800" dirty="0">
              <a:latin typeface="Calibri Light" panose="020F0302020204030204" pitchFamily="34" charset="0"/>
            </a:endParaRPr>
          </a:p>
        </p:txBody>
      </p:sp>
      <p:sp>
        <p:nvSpPr>
          <p:cNvPr id="8" name="Объект 5"/>
          <p:cNvSpPr>
            <a:spLocks noGrp="1"/>
          </p:cNvSpPr>
          <p:nvPr>
            <p:ph idx="1"/>
          </p:nvPr>
        </p:nvSpPr>
        <p:spPr>
          <a:xfrm>
            <a:off x="5435600" y="1560513"/>
            <a:ext cx="6645275" cy="5183187"/>
          </a:xfrm>
          <a:solidFill>
            <a:schemeClr val="accent2">
              <a:lumMod val="20000"/>
              <a:lumOff val="80000"/>
            </a:schemeClr>
          </a:solidFill>
          <a:ln w="19050">
            <a:solidFill>
              <a:schemeClr val="accent2">
                <a:lumMod val="75000"/>
              </a:schemeClr>
            </a:solidFill>
          </a:ln>
        </p:spPr>
        <p:txBody>
          <a:bodyPr/>
          <a:lstStyle/>
          <a:p>
            <a:pPr marL="0" indent="0">
              <a:buFont typeface="Arial" panose="020B0604020202020204" pitchFamily="34" charset="0"/>
              <a:buNone/>
              <a:defRPr/>
            </a:pPr>
            <a:r>
              <a:rPr lang="ru-RU" dirty="0" smtClean="0"/>
              <a:t>                </a:t>
            </a:r>
            <a:r>
              <a:rPr lang="ru-RU" b="1" dirty="0" smtClean="0"/>
              <a:t>Антропогенные факторы</a:t>
            </a:r>
          </a:p>
          <a:p>
            <a:pPr>
              <a:defRPr/>
            </a:pPr>
            <a:r>
              <a:rPr lang="ru-RU" dirty="0" smtClean="0"/>
              <a:t>Производство энергии</a:t>
            </a:r>
          </a:p>
          <a:p>
            <a:pPr>
              <a:defRPr/>
            </a:pPr>
            <a:r>
              <a:rPr lang="ru-RU" dirty="0" smtClean="0"/>
              <a:t>Металлургическая промышленность</a:t>
            </a:r>
          </a:p>
          <a:p>
            <a:pPr>
              <a:defRPr/>
            </a:pPr>
            <a:r>
              <a:rPr lang="ru-RU" dirty="0" smtClean="0"/>
              <a:t>Химическая и нефтехимическая промышленность</a:t>
            </a:r>
          </a:p>
          <a:p>
            <a:pPr>
              <a:defRPr/>
            </a:pPr>
            <a:r>
              <a:rPr lang="ru-RU" dirty="0" smtClean="0"/>
              <a:t>Целлюлозно- бумажная промышленность</a:t>
            </a:r>
          </a:p>
          <a:p>
            <a:pPr>
              <a:defRPr/>
            </a:pPr>
            <a:r>
              <a:rPr lang="ru-RU" dirty="0" smtClean="0"/>
              <a:t>Транспорт</a:t>
            </a:r>
          </a:p>
          <a:p>
            <a:pPr>
              <a:defRPr/>
            </a:pPr>
            <a:r>
              <a:rPr lang="ru-RU" dirty="0" smtClean="0"/>
              <a:t>Сельское хозяйство</a:t>
            </a:r>
          </a:p>
          <a:p>
            <a:pPr>
              <a:defRPr/>
            </a:pPr>
            <a:r>
              <a:rPr lang="ru-RU" dirty="0" smtClean="0"/>
              <a:t>Военно-промышленный комплекс </a:t>
            </a:r>
            <a:endParaRPr lang="en-US" dirty="0" smtClean="0"/>
          </a:p>
          <a:p>
            <a:pPr>
              <a:defRPr/>
            </a:pPr>
            <a:r>
              <a:rPr lang="ru-RU" dirty="0" smtClean="0"/>
              <a:t>и </a:t>
            </a:r>
            <a:r>
              <a:rPr lang="ru-RU" dirty="0" err="1" smtClean="0"/>
              <a:t>др</a:t>
            </a:r>
            <a:r>
              <a:rPr lang="en-US" dirty="0" smtClean="0"/>
              <a:t>.</a:t>
            </a:r>
            <a:endParaRPr lang="ru-RU" dirty="0" smtClean="0"/>
          </a:p>
          <a:p>
            <a:pPr>
              <a:defRPr/>
            </a:pPr>
            <a:endParaRPr lang="ru-RU" dirty="0" smtClean="0"/>
          </a:p>
          <a:p>
            <a:pPr>
              <a:defRPr/>
            </a:pPr>
            <a:endParaRPr lang="ru-RU" dirty="0" smtClean="0"/>
          </a:p>
          <a:p>
            <a:pPr>
              <a:defRPr/>
            </a:pPr>
            <a:endParaRPr lang="ru-RU" dirty="0" smtClean="0"/>
          </a:p>
          <a:p>
            <a:pPr>
              <a:defRPr/>
            </a:pPr>
            <a:endParaRPr lang="ru-RU" dirty="0"/>
          </a:p>
        </p:txBody>
      </p:sp>
      <p:pic>
        <p:nvPicPr>
          <p:cNvPr id="117765" name="Рисунок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28450" y="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Рисунок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4450"/>
                                        </p:tgtEl>
                                        <p:attrNameLst>
                                          <p:attrName>style.visibility</p:attrName>
                                        </p:attrNameLst>
                                      </p:cBhvr>
                                      <p:to>
                                        <p:strVal val="visible"/>
                                      </p:to>
                                    </p:set>
                                    <p:animEffect transition="in" filter="wipe(up)">
                                      <p:cBhvr>
                                        <p:cTn id="7" dur="1250"/>
                                        <p:tgtEl>
                                          <p:spTgt spid="104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Заголовок 1"/>
          <p:cNvSpPr>
            <a:spLocks noGrp="1"/>
          </p:cNvSpPr>
          <p:nvPr>
            <p:ph type="title"/>
          </p:nvPr>
        </p:nvSpPr>
        <p:spPr>
          <a:xfrm>
            <a:off x="671513" y="74613"/>
            <a:ext cx="11141075" cy="566737"/>
          </a:xfrm>
          <a:solidFill>
            <a:schemeClr val="accent2">
              <a:lumMod val="60000"/>
              <a:lumOff val="40000"/>
            </a:schemeClr>
          </a:solidFill>
        </p:spPr>
        <p:txBody>
          <a:bodyPr/>
          <a:lstStyle/>
          <a:p>
            <a:pPr>
              <a:defRPr/>
            </a:pPr>
            <a:r>
              <a:rPr lang="ru-RU" altLang="ru-RU" dirty="0" smtClean="0"/>
              <a:t>                  </a:t>
            </a:r>
            <a:r>
              <a:rPr lang="ru-RU" altLang="ru-RU" sz="3600" b="1" dirty="0" smtClean="0"/>
              <a:t>Основные загрязнители гидросферы</a:t>
            </a:r>
          </a:p>
        </p:txBody>
      </p:sp>
      <p:sp>
        <p:nvSpPr>
          <p:cNvPr id="3" name="Объект 2"/>
          <p:cNvSpPr>
            <a:spLocks noGrp="1"/>
          </p:cNvSpPr>
          <p:nvPr>
            <p:ph idx="1"/>
          </p:nvPr>
        </p:nvSpPr>
        <p:spPr>
          <a:xfrm>
            <a:off x="671513" y="641350"/>
            <a:ext cx="11141075" cy="6216650"/>
          </a:xfrm>
          <a:solidFill>
            <a:schemeClr val="accent3">
              <a:lumMod val="20000"/>
              <a:lumOff val="80000"/>
            </a:schemeClr>
          </a:solidFill>
          <a:ln>
            <a:solidFill>
              <a:srgbClr val="CC0099"/>
            </a:solidFill>
          </a:ln>
        </p:spPr>
        <p:txBody>
          <a:bodyPr/>
          <a:lstStyle/>
          <a:p>
            <a:pPr marL="0" indent="0" algn="ctr">
              <a:buFont typeface="Arial" panose="020B0604020202020204" pitchFamily="34" charset="0"/>
              <a:buNone/>
              <a:defRPr/>
            </a:pPr>
            <a:r>
              <a:rPr lang="ru-RU" sz="2400" u="sng" dirty="0" smtClean="0">
                <a:solidFill>
                  <a:srgbClr val="FF0000"/>
                </a:solidFill>
              </a:rPr>
              <a:t>Химические загрязнители</a:t>
            </a:r>
            <a:r>
              <a:rPr lang="en-US" sz="2400" dirty="0" smtClean="0">
                <a:solidFill>
                  <a:srgbClr val="FF0000"/>
                </a:solidFill>
              </a:rPr>
              <a:t>:</a:t>
            </a:r>
            <a:endParaRPr lang="ru-RU" sz="2400" dirty="0">
              <a:solidFill>
                <a:srgbClr val="FF0000"/>
              </a:solidFill>
            </a:endParaRPr>
          </a:p>
          <a:p>
            <a:pPr algn="ctr">
              <a:defRPr/>
            </a:pPr>
            <a:r>
              <a:rPr lang="ru-RU" sz="2400" dirty="0" smtClean="0"/>
              <a:t>Сточные воды</a:t>
            </a:r>
          </a:p>
          <a:p>
            <a:pPr algn="ctr">
              <a:defRPr/>
            </a:pPr>
            <a:r>
              <a:rPr lang="ru-RU" sz="2400" dirty="0" smtClean="0"/>
              <a:t>Нефть и нефтепродукты</a:t>
            </a:r>
          </a:p>
          <a:p>
            <a:pPr algn="ctr">
              <a:defRPr/>
            </a:pPr>
            <a:r>
              <a:rPr lang="ru-RU" sz="2400" dirty="0" smtClean="0"/>
              <a:t>Кислотные дожди</a:t>
            </a:r>
            <a:endParaRPr lang="en-US" sz="2400" dirty="0" smtClean="0"/>
          </a:p>
          <a:p>
            <a:pPr algn="ctr">
              <a:defRPr/>
            </a:pPr>
            <a:r>
              <a:rPr lang="ru-RU" sz="2400" dirty="0" smtClean="0"/>
              <a:t>Тяжелые металлы</a:t>
            </a:r>
          </a:p>
          <a:p>
            <a:pPr algn="ctr">
              <a:defRPr/>
            </a:pPr>
            <a:r>
              <a:rPr lang="ru-RU" sz="2400" dirty="0"/>
              <a:t>г</a:t>
            </a:r>
            <a:r>
              <a:rPr lang="ru-RU" sz="2400" dirty="0" smtClean="0"/>
              <a:t>ербициды</a:t>
            </a:r>
            <a:r>
              <a:rPr lang="en-US" sz="2400" dirty="0" smtClean="0"/>
              <a:t>, </a:t>
            </a:r>
            <a:r>
              <a:rPr lang="ru-RU" sz="2400" dirty="0" smtClean="0"/>
              <a:t>пестициды</a:t>
            </a:r>
            <a:r>
              <a:rPr lang="en-US" sz="2400" dirty="0" smtClean="0"/>
              <a:t>, </a:t>
            </a:r>
            <a:r>
              <a:rPr lang="ru-RU" sz="2400" dirty="0" smtClean="0"/>
              <a:t>минеральные удобрения</a:t>
            </a:r>
          </a:p>
          <a:p>
            <a:pPr algn="ctr">
              <a:defRPr/>
            </a:pPr>
            <a:r>
              <a:rPr lang="ru-RU" sz="2400" dirty="0"/>
              <a:t>м</a:t>
            </a:r>
            <a:r>
              <a:rPr lang="ru-RU" sz="2400" dirty="0" smtClean="0"/>
              <a:t>оющие средства</a:t>
            </a:r>
          </a:p>
          <a:p>
            <a:pPr algn="ctr">
              <a:defRPr/>
            </a:pPr>
            <a:r>
              <a:rPr lang="ru-RU" sz="2400" dirty="0"/>
              <a:t>р</a:t>
            </a:r>
            <a:r>
              <a:rPr lang="ru-RU" sz="2400" dirty="0" smtClean="0"/>
              <a:t>адиоактивные загрязнители </a:t>
            </a:r>
          </a:p>
          <a:p>
            <a:pPr marL="0" indent="0" algn="ctr">
              <a:buFont typeface="Arial" panose="020B0604020202020204" pitchFamily="34" charset="0"/>
              <a:buNone/>
              <a:defRPr/>
            </a:pPr>
            <a:r>
              <a:rPr lang="ru-RU" sz="2400" dirty="0" smtClean="0"/>
              <a:t> </a:t>
            </a:r>
            <a:r>
              <a:rPr lang="ru-RU" sz="2400" u="sng" dirty="0">
                <a:solidFill>
                  <a:srgbClr val="FF0000"/>
                </a:solidFill>
              </a:rPr>
              <a:t>Физические загрязнители</a:t>
            </a:r>
            <a:r>
              <a:rPr lang="en-US" sz="2400" u="sng" dirty="0">
                <a:solidFill>
                  <a:srgbClr val="FF0000"/>
                </a:solidFill>
              </a:rPr>
              <a:t>:</a:t>
            </a:r>
            <a:endParaRPr lang="ru-RU" sz="2400" u="sng" dirty="0">
              <a:solidFill>
                <a:srgbClr val="FF0000"/>
              </a:solidFill>
            </a:endParaRPr>
          </a:p>
          <a:p>
            <a:pPr algn="ctr">
              <a:defRPr/>
            </a:pPr>
            <a:r>
              <a:rPr lang="ru-RU" sz="2400" dirty="0"/>
              <a:t>промышленные и бытовые отходы</a:t>
            </a:r>
          </a:p>
          <a:p>
            <a:pPr algn="ctr">
              <a:defRPr/>
            </a:pPr>
            <a:r>
              <a:rPr lang="ru-RU" sz="2400" dirty="0"/>
              <a:t>тепловое загрязнение</a:t>
            </a:r>
          </a:p>
          <a:p>
            <a:pPr marL="0" indent="0" algn="ctr">
              <a:buFont typeface="Arial" panose="020B0604020202020204" pitchFamily="34" charset="0"/>
              <a:buNone/>
              <a:defRPr/>
            </a:pPr>
            <a:r>
              <a:rPr lang="ru-RU" sz="2400" u="sng" dirty="0" smtClean="0">
                <a:solidFill>
                  <a:srgbClr val="FF0000"/>
                </a:solidFill>
              </a:rPr>
              <a:t>Биологические загрязнители</a:t>
            </a:r>
            <a:r>
              <a:rPr lang="en-US" sz="2400" u="sng" dirty="0" smtClean="0">
                <a:solidFill>
                  <a:srgbClr val="FF0000"/>
                </a:solidFill>
              </a:rPr>
              <a:t>:</a:t>
            </a:r>
          </a:p>
          <a:p>
            <a:pPr algn="ctr">
              <a:defRPr/>
            </a:pPr>
            <a:r>
              <a:rPr lang="ru-RU" sz="2400" dirty="0" smtClean="0"/>
              <a:t>бактериальные загрязнители  </a:t>
            </a:r>
            <a:endParaRPr lang="ru-RU" sz="2400" dirty="0"/>
          </a:p>
          <a:p>
            <a:pPr marL="0" indent="0">
              <a:buFont typeface="Arial" panose="020B0604020202020204" pitchFamily="34" charset="0"/>
              <a:buNone/>
              <a:defRPr/>
            </a:pPr>
            <a:endParaRPr lang="ru-RU" dirty="0" smtClean="0"/>
          </a:p>
          <a:p>
            <a:pPr>
              <a:defRPr/>
            </a:pPr>
            <a:endParaRPr lang="ru-RU" dirty="0" smtClean="0"/>
          </a:p>
          <a:p>
            <a:pPr>
              <a:defRPr/>
            </a:pPr>
            <a:endParaRPr lang="ru-RU" dirty="0"/>
          </a:p>
        </p:txBody>
      </p:sp>
      <p:pic>
        <p:nvPicPr>
          <p:cNvPr id="118788"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9100" y="23813"/>
            <a:ext cx="3508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plus(in)">
                                      <p:cBhvr>
                                        <p:cTn id="7" dur="125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Заголовок 1"/>
          <p:cNvSpPr>
            <a:spLocks noGrp="1"/>
          </p:cNvSpPr>
          <p:nvPr>
            <p:ph type="title"/>
          </p:nvPr>
        </p:nvSpPr>
        <p:spPr>
          <a:xfrm>
            <a:off x="1230313" y="1466850"/>
            <a:ext cx="10515600" cy="1325563"/>
          </a:xfrm>
        </p:spPr>
        <p:txBody>
          <a:bodyPr/>
          <a:lstStyle/>
          <a:p>
            <a:endParaRPr lang="ru-RU" altLang="ru-RU" b="1" smtClean="0"/>
          </a:p>
        </p:txBody>
      </p:sp>
      <p:pic>
        <p:nvPicPr>
          <p:cNvPr id="119811"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45025"/>
            <a:ext cx="29908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0063" y="39393"/>
            <a:ext cx="281622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Объект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97864"/>
            <a:ext cx="29908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Рисунок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63" y="-32341"/>
            <a:ext cx="297338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Рисунок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15463" y="2432050"/>
            <a:ext cx="27765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Рисунок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11500" y="44302"/>
            <a:ext cx="28797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Рисунок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14675" y="2432050"/>
            <a:ext cx="28765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Рисунок 1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9013" y="2435225"/>
            <a:ext cx="3211512"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Рисунок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48079" y="95250"/>
            <a:ext cx="314325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0" name="Рисунок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35688" y="4656138"/>
            <a:ext cx="313690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1" name="Рисунок 1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405938" y="4681538"/>
            <a:ext cx="2786062"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2" name="Объект 4"/>
          <p:cNvPicPr>
            <a:picLocks noGrp="1" noChangeAspect="1"/>
          </p:cNvPicPr>
          <p:nvPr>
            <p:ph idx="1"/>
          </p:nvPr>
        </p:nvPicPr>
        <p:blipFill>
          <a:blip r:embed="rId13" cstate="print">
            <a:extLst>
              <a:ext uri="{28A0092B-C50C-407E-A947-70E740481C1C}">
                <a14:useLocalDpi xmlns:a14="http://schemas.microsoft.com/office/drawing/2010/main" val="0"/>
              </a:ext>
            </a:extLst>
          </a:blip>
          <a:srcRect/>
          <a:stretch>
            <a:fillRect/>
          </a:stretch>
        </p:blipFill>
        <p:spPr>
          <a:xfrm>
            <a:off x="3114675" y="4656138"/>
            <a:ext cx="2917825" cy="2119312"/>
          </a:xfrm>
        </p:spPr>
      </p:pic>
      <p:pic>
        <p:nvPicPr>
          <p:cNvPr id="119823" name="Рисунок 14">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923713" y="0"/>
            <a:ext cx="2682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4" name="Рисунок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9814"/>
                                        </p:tgtEl>
                                        <p:attrNameLst>
                                          <p:attrName>style.visibility</p:attrName>
                                        </p:attrNameLst>
                                      </p:cBhvr>
                                      <p:to>
                                        <p:strVal val="visible"/>
                                      </p:to>
                                    </p:set>
                                    <p:animEffect transition="in" filter="wheel(1)">
                                      <p:cBhvr>
                                        <p:cTn id="7" dur="1250"/>
                                        <p:tgtEl>
                                          <p:spTgt spid="119814"/>
                                        </p:tgtEl>
                                      </p:cBhvr>
                                    </p:animEffect>
                                  </p:childTnLst>
                                </p:cTn>
                              </p:par>
                              <p:par>
                                <p:cTn id="8" presetID="21" presetClass="entr" presetSubtype="1" fill="hold" nodeType="withEffect">
                                  <p:stCondLst>
                                    <p:cond delay="0"/>
                                  </p:stCondLst>
                                  <p:childTnLst>
                                    <p:set>
                                      <p:cBhvr>
                                        <p:cTn id="9" dur="1" fill="hold">
                                          <p:stCondLst>
                                            <p:cond delay="0"/>
                                          </p:stCondLst>
                                        </p:cTn>
                                        <p:tgtEl>
                                          <p:spTgt spid="119816"/>
                                        </p:tgtEl>
                                        <p:attrNameLst>
                                          <p:attrName>style.visibility</p:attrName>
                                        </p:attrNameLst>
                                      </p:cBhvr>
                                      <p:to>
                                        <p:strVal val="visible"/>
                                      </p:to>
                                    </p:set>
                                    <p:animEffect transition="in" filter="wheel(1)">
                                      <p:cBhvr>
                                        <p:cTn id="10" dur="1250"/>
                                        <p:tgtEl>
                                          <p:spTgt spid="119816"/>
                                        </p:tgtEl>
                                      </p:cBhvr>
                                    </p:animEffect>
                                  </p:childTnLst>
                                </p:cTn>
                              </p:par>
                              <p:par>
                                <p:cTn id="11" presetID="21" presetClass="entr" presetSubtype="1" fill="hold" nodeType="withEffect">
                                  <p:stCondLst>
                                    <p:cond delay="0"/>
                                  </p:stCondLst>
                                  <p:childTnLst>
                                    <p:set>
                                      <p:cBhvr>
                                        <p:cTn id="12" dur="1" fill="hold">
                                          <p:stCondLst>
                                            <p:cond delay="0"/>
                                          </p:stCondLst>
                                        </p:cTn>
                                        <p:tgtEl>
                                          <p:spTgt spid="119814"/>
                                        </p:tgtEl>
                                        <p:attrNameLst>
                                          <p:attrName>style.visibility</p:attrName>
                                        </p:attrNameLst>
                                      </p:cBhvr>
                                      <p:to>
                                        <p:strVal val="visible"/>
                                      </p:to>
                                    </p:set>
                                    <p:animEffect transition="in" filter="wheel(1)">
                                      <p:cBhvr>
                                        <p:cTn id="13" dur="1250"/>
                                        <p:tgtEl>
                                          <p:spTgt spid="119814"/>
                                        </p:tgtEl>
                                      </p:cBhvr>
                                    </p:animEffect>
                                  </p:childTnLst>
                                </p:cTn>
                              </p:par>
                              <p:par>
                                <p:cTn id="14" presetID="21" presetClass="entr" presetSubtype="1" fill="hold" nodeType="withEffect">
                                  <p:stCondLst>
                                    <p:cond delay="0"/>
                                  </p:stCondLst>
                                  <p:childTnLst>
                                    <p:set>
                                      <p:cBhvr>
                                        <p:cTn id="15" dur="1" fill="hold">
                                          <p:stCondLst>
                                            <p:cond delay="0"/>
                                          </p:stCondLst>
                                        </p:cTn>
                                        <p:tgtEl>
                                          <p:spTgt spid="119819"/>
                                        </p:tgtEl>
                                        <p:attrNameLst>
                                          <p:attrName>style.visibility</p:attrName>
                                        </p:attrNameLst>
                                      </p:cBhvr>
                                      <p:to>
                                        <p:strVal val="visible"/>
                                      </p:to>
                                    </p:set>
                                    <p:animEffect transition="in" filter="wheel(1)">
                                      <p:cBhvr>
                                        <p:cTn id="16" dur="1250"/>
                                        <p:tgtEl>
                                          <p:spTgt spid="119819"/>
                                        </p:tgtEl>
                                      </p:cBhvr>
                                    </p:animEffect>
                                  </p:childTnLst>
                                </p:cTn>
                              </p:par>
                              <p:par>
                                <p:cTn id="17" presetID="21" presetClass="entr" presetSubtype="1" fill="hold" nodeType="withEffect">
                                  <p:stCondLst>
                                    <p:cond delay="0"/>
                                  </p:stCondLst>
                                  <p:childTnLst>
                                    <p:set>
                                      <p:cBhvr>
                                        <p:cTn id="18" dur="1" fill="hold">
                                          <p:stCondLst>
                                            <p:cond delay="0"/>
                                          </p:stCondLst>
                                        </p:cTn>
                                        <p:tgtEl>
                                          <p:spTgt spid="119819"/>
                                        </p:tgtEl>
                                        <p:attrNameLst>
                                          <p:attrName>style.visibility</p:attrName>
                                        </p:attrNameLst>
                                      </p:cBhvr>
                                      <p:to>
                                        <p:strVal val="visible"/>
                                      </p:to>
                                    </p:set>
                                    <p:animEffect transition="in" filter="wheel(1)">
                                      <p:cBhvr>
                                        <p:cTn id="19" dur="1250"/>
                                        <p:tgtEl>
                                          <p:spTgt spid="119819"/>
                                        </p:tgtEl>
                                      </p:cBhvr>
                                    </p:animEffect>
                                  </p:childTnLst>
                                </p:cTn>
                              </p:par>
                              <p:par>
                                <p:cTn id="20" presetID="21" presetClass="entr" presetSubtype="1" fill="hold" nodeType="withEffect">
                                  <p:stCondLst>
                                    <p:cond delay="0"/>
                                  </p:stCondLst>
                                  <p:childTnLst>
                                    <p:set>
                                      <p:cBhvr>
                                        <p:cTn id="21" dur="1" fill="hold">
                                          <p:stCondLst>
                                            <p:cond delay="0"/>
                                          </p:stCondLst>
                                        </p:cTn>
                                        <p:tgtEl>
                                          <p:spTgt spid="119819"/>
                                        </p:tgtEl>
                                        <p:attrNameLst>
                                          <p:attrName>style.visibility</p:attrName>
                                        </p:attrNameLst>
                                      </p:cBhvr>
                                      <p:to>
                                        <p:strVal val="visible"/>
                                      </p:to>
                                    </p:set>
                                    <p:animEffect transition="in" filter="wheel(1)">
                                      <p:cBhvr>
                                        <p:cTn id="22" dur="1250"/>
                                        <p:tgtEl>
                                          <p:spTgt spid="119819"/>
                                        </p:tgtEl>
                                      </p:cBhvr>
                                    </p:animEffect>
                                  </p:childTnLst>
                                </p:cTn>
                              </p:par>
                              <p:par>
                                <p:cTn id="23" presetID="21" presetClass="entr" presetSubtype="1" fill="hold" nodeType="withEffect">
                                  <p:stCondLst>
                                    <p:cond delay="0"/>
                                  </p:stCondLst>
                                  <p:childTnLst>
                                    <p:set>
                                      <p:cBhvr>
                                        <p:cTn id="24" dur="1" fill="hold">
                                          <p:stCondLst>
                                            <p:cond delay="0"/>
                                          </p:stCondLst>
                                        </p:cTn>
                                        <p:tgtEl>
                                          <p:spTgt spid="119812"/>
                                        </p:tgtEl>
                                        <p:attrNameLst>
                                          <p:attrName>style.visibility</p:attrName>
                                        </p:attrNameLst>
                                      </p:cBhvr>
                                      <p:to>
                                        <p:strVal val="visible"/>
                                      </p:to>
                                    </p:set>
                                    <p:animEffect transition="in" filter="wheel(1)">
                                      <p:cBhvr>
                                        <p:cTn id="25" dur="1250"/>
                                        <p:tgtEl>
                                          <p:spTgt spid="119812"/>
                                        </p:tgtEl>
                                      </p:cBhvr>
                                    </p:animEffect>
                                  </p:childTnLst>
                                </p:cTn>
                              </p:par>
                              <p:par>
                                <p:cTn id="26" presetID="21" presetClass="entr" presetSubtype="1" fill="hold" nodeType="withEffect">
                                  <p:stCondLst>
                                    <p:cond delay="0"/>
                                  </p:stCondLst>
                                  <p:childTnLst>
                                    <p:set>
                                      <p:cBhvr>
                                        <p:cTn id="27" dur="1" fill="hold">
                                          <p:stCondLst>
                                            <p:cond delay="0"/>
                                          </p:stCondLst>
                                        </p:cTn>
                                        <p:tgtEl>
                                          <p:spTgt spid="119812"/>
                                        </p:tgtEl>
                                        <p:attrNameLst>
                                          <p:attrName>style.visibility</p:attrName>
                                        </p:attrNameLst>
                                      </p:cBhvr>
                                      <p:to>
                                        <p:strVal val="visible"/>
                                      </p:to>
                                    </p:set>
                                    <p:animEffect transition="in" filter="wheel(1)">
                                      <p:cBhvr>
                                        <p:cTn id="28" dur="1250"/>
                                        <p:tgtEl>
                                          <p:spTgt spid="119812"/>
                                        </p:tgtEl>
                                      </p:cBhvr>
                                    </p:animEffect>
                                  </p:childTnLst>
                                </p:cTn>
                              </p:par>
                              <p:par>
                                <p:cTn id="29" presetID="21" presetClass="entr" presetSubtype="1" fill="hold" nodeType="withEffect">
                                  <p:stCondLst>
                                    <p:cond delay="0"/>
                                  </p:stCondLst>
                                  <p:childTnLst>
                                    <p:set>
                                      <p:cBhvr>
                                        <p:cTn id="30" dur="1" fill="hold">
                                          <p:stCondLst>
                                            <p:cond delay="0"/>
                                          </p:stCondLst>
                                        </p:cTn>
                                        <p:tgtEl>
                                          <p:spTgt spid="119813"/>
                                        </p:tgtEl>
                                        <p:attrNameLst>
                                          <p:attrName>style.visibility</p:attrName>
                                        </p:attrNameLst>
                                      </p:cBhvr>
                                      <p:to>
                                        <p:strVal val="visible"/>
                                      </p:to>
                                    </p:set>
                                    <p:animEffect transition="in" filter="wheel(1)">
                                      <p:cBhvr>
                                        <p:cTn id="31" dur="1250"/>
                                        <p:tgtEl>
                                          <p:spTgt spid="119813"/>
                                        </p:tgtEl>
                                      </p:cBhvr>
                                    </p:animEffect>
                                  </p:childTnLst>
                                </p:cTn>
                              </p:par>
                              <p:par>
                                <p:cTn id="32" presetID="21" presetClass="entr" presetSubtype="1" fill="hold" nodeType="withEffect">
                                  <p:stCondLst>
                                    <p:cond delay="0"/>
                                  </p:stCondLst>
                                  <p:childTnLst>
                                    <p:set>
                                      <p:cBhvr>
                                        <p:cTn id="33" dur="1" fill="hold">
                                          <p:stCondLst>
                                            <p:cond delay="0"/>
                                          </p:stCondLst>
                                        </p:cTn>
                                        <p:tgtEl>
                                          <p:spTgt spid="119817"/>
                                        </p:tgtEl>
                                        <p:attrNameLst>
                                          <p:attrName>style.visibility</p:attrName>
                                        </p:attrNameLst>
                                      </p:cBhvr>
                                      <p:to>
                                        <p:strVal val="visible"/>
                                      </p:to>
                                    </p:set>
                                    <p:animEffect transition="in" filter="wheel(1)">
                                      <p:cBhvr>
                                        <p:cTn id="34" dur="1250"/>
                                        <p:tgtEl>
                                          <p:spTgt spid="119817"/>
                                        </p:tgtEl>
                                      </p:cBhvr>
                                    </p:animEffect>
                                  </p:childTnLst>
                                </p:cTn>
                              </p:par>
                              <p:par>
                                <p:cTn id="35" presetID="21" presetClass="entr" presetSubtype="1" fill="hold" nodeType="withEffect">
                                  <p:stCondLst>
                                    <p:cond delay="0"/>
                                  </p:stCondLst>
                                  <p:childTnLst>
                                    <p:set>
                                      <p:cBhvr>
                                        <p:cTn id="36" dur="1" fill="hold">
                                          <p:stCondLst>
                                            <p:cond delay="0"/>
                                          </p:stCondLst>
                                        </p:cTn>
                                        <p:tgtEl>
                                          <p:spTgt spid="119818"/>
                                        </p:tgtEl>
                                        <p:attrNameLst>
                                          <p:attrName>style.visibility</p:attrName>
                                        </p:attrNameLst>
                                      </p:cBhvr>
                                      <p:to>
                                        <p:strVal val="visible"/>
                                      </p:to>
                                    </p:set>
                                    <p:animEffect transition="in" filter="wheel(1)">
                                      <p:cBhvr>
                                        <p:cTn id="37" dur="1250"/>
                                        <p:tgtEl>
                                          <p:spTgt spid="119818"/>
                                        </p:tgtEl>
                                      </p:cBhvr>
                                    </p:animEffect>
                                  </p:childTnLst>
                                </p:cTn>
                              </p:par>
                              <p:par>
                                <p:cTn id="38" presetID="21" presetClass="entr" presetSubtype="1" fill="hold" nodeType="withEffect">
                                  <p:stCondLst>
                                    <p:cond delay="0"/>
                                  </p:stCondLst>
                                  <p:childTnLst>
                                    <p:set>
                                      <p:cBhvr>
                                        <p:cTn id="39" dur="1" fill="hold">
                                          <p:stCondLst>
                                            <p:cond delay="0"/>
                                          </p:stCondLst>
                                        </p:cTn>
                                        <p:tgtEl>
                                          <p:spTgt spid="119815"/>
                                        </p:tgtEl>
                                        <p:attrNameLst>
                                          <p:attrName>style.visibility</p:attrName>
                                        </p:attrNameLst>
                                      </p:cBhvr>
                                      <p:to>
                                        <p:strVal val="visible"/>
                                      </p:to>
                                    </p:set>
                                    <p:animEffect transition="in" filter="wheel(1)">
                                      <p:cBhvr>
                                        <p:cTn id="40" dur="1250"/>
                                        <p:tgtEl>
                                          <p:spTgt spid="119815"/>
                                        </p:tgtEl>
                                      </p:cBhvr>
                                    </p:animEffect>
                                  </p:childTnLst>
                                </p:cTn>
                              </p:par>
                              <p:par>
                                <p:cTn id="41" presetID="21" presetClass="entr" presetSubtype="1" fill="hold" nodeType="withEffect">
                                  <p:stCondLst>
                                    <p:cond delay="0"/>
                                  </p:stCondLst>
                                  <p:childTnLst>
                                    <p:set>
                                      <p:cBhvr>
                                        <p:cTn id="42" dur="1" fill="hold">
                                          <p:stCondLst>
                                            <p:cond delay="0"/>
                                          </p:stCondLst>
                                        </p:cTn>
                                        <p:tgtEl>
                                          <p:spTgt spid="119811"/>
                                        </p:tgtEl>
                                        <p:attrNameLst>
                                          <p:attrName>style.visibility</p:attrName>
                                        </p:attrNameLst>
                                      </p:cBhvr>
                                      <p:to>
                                        <p:strVal val="visible"/>
                                      </p:to>
                                    </p:set>
                                    <p:animEffect transition="in" filter="wheel(1)">
                                      <p:cBhvr>
                                        <p:cTn id="43" dur="1250"/>
                                        <p:tgtEl>
                                          <p:spTgt spid="119811"/>
                                        </p:tgtEl>
                                      </p:cBhvr>
                                    </p:animEffect>
                                  </p:childTnLst>
                                </p:cTn>
                              </p:par>
                              <p:par>
                                <p:cTn id="44" presetID="21" presetClass="entr" presetSubtype="1" fill="hold" nodeType="withEffect">
                                  <p:stCondLst>
                                    <p:cond delay="0"/>
                                  </p:stCondLst>
                                  <p:childTnLst>
                                    <p:set>
                                      <p:cBhvr>
                                        <p:cTn id="45" dur="1" fill="hold">
                                          <p:stCondLst>
                                            <p:cond delay="0"/>
                                          </p:stCondLst>
                                        </p:cTn>
                                        <p:tgtEl>
                                          <p:spTgt spid="119822"/>
                                        </p:tgtEl>
                                        <p:attrNameLst>
                                          <p:attrName>style.visibility</p:attrName>
                                        </p:attrNameLst>
                                      </p:cBhvr>
                                      <p:to>
                                        <p:strVal val="visible"/>
                                      </p:to>
                                    </p:set>
                                    <p:animEffect transition="in" filter="wheel(1)">
                                      <p:cBhvr>
                                        <p:cTn id="46" dur="1250"/>
                                        <p:tgtEl>
                                          <p:spTgt spid="119822"/>
                                        </p:tgtEl>
                                      </p:cBhvr>
                                    </p:animEffect>
                                  </p:childTnLst>
                                </p:cTn>
                              </p:par>
                              <p:par>
                                <p:cTn id="47" presetID="21" presetClass="entr" presetSubtype="1" fill="hold" nodeType="withEffect">
                                  <p:stCondLst>
                                    <p:cond delay="0"/>
                                  </p:stCondLst>
                                  <p:childTnLst>
                                    <p:set>
                                      <p:cBhvr>
                                        <p:cTn id="48" dur="1" fill="hold">
                                          <p:stCondLst>
                                            <p:cond delay="0"/>
                                          </p:stCondLst>
                                        </p:cTn>
                                        <p:tgtEl>
                                          <p:spTgt spid="119820"/>
                                        </p:tgtEl>
                                        <p:attrNameLst>
                                          <p:attrName>style.visibility</p:attrName>
                                        </p:attrNameLst>
                                      </p:cBhvr>
                                      <p:to>
                                        <p:strVal val="visible"/>
                                      </p:to>
                                    </p:set>
                                    <p:animEffect transition="in" filter="wheel(1)">
                                      <p:cBhvr>
                                        <p:cTn id="49" dur="1250"/>
                                        <p:tgtEl>
                                          <p:spTgt spid="119820"/>
                                        </p:tgtEl>
                                      </p:cBhvr>
                                    </p:animEffect>
                                  </p:childTnLst>
                                </p:cTn>
                              </p:par>
                              <p:par>
                                <p:cTn id="50" presetID="21" presetClass="entr" presetSubtype="1" fill="hold" nodeType="withEffect">
                                  <p:stCondLst>
                                    <p:cond delay="0"/>
                                  </p:stCondLst>
                                  <p:childTnLst>
                                    <p:set>
                                      <p:cBhvr>
                                        <p:cTn id="51" dur="1" fill="hold">
                                          <p:stCondLst>
                                            <p:cond delay="0"/>
                                          </p:stCondLst>
                                        </p:cTn>
                                        <p:tgtEl>
                                          <p:spTgt spid="119821"/>
                                        </p:tgtEl>
                                        <p:attrNameLst>
                                          <p:attrName>style.visibility</p:attrName>
                                        </p:attrNameLst>
                                      </p:cBhvr>
                                      <p:to>
                                        <p:strVal val="visible"/>
                                      </p:to>
                                    </p:set>
                                    <p:animEffect transition="in" filter="wheel(1)">
                                      <p:cBhvr>
                                        <p:cTn id="52" dur="1250"/>
                                        <p:tgtEl>
                                          <p:spTgt spid="119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Заголовок 1"/>
          <p:cNvSpPr>
            <a:spLocks noGrp="1"/>
          </p:cNvSpPr>
          <p:nvPr>
            <p:ph type="title"/>
          </p:nvPr>
        </p:nvSpPr>
        <p:spPr>
          <a:xfrm>
            <a:off x="838200" y="365125"/>
            <a:ext cx="10515600" cy="1141413"/>
          </a:xfrm>
          <a:solidFill>
            <a:srgbClr val="FFCCCC"/>
          </a:solidFill>
          <a:ln w="57150">
            <a:solidFill>
              <a:srgbClr val="FF7C80"/>
            </a:solidFill>
            <a:miter lim="800000"/>
            <a:headEnd/>
            <a:tailEnd/>
          </a:ln>
        </p:spPr>
        <p:txBody>
          <a:bodyPr/>
          <a:lstStyle/>
          <a:p>
            <a:r>
              <a:rPr lang="ru-RU" altLang="ru-RU" b="1" dirty="0" smtClean="0"/>
              <a:t>    </a:t>
            </a:r>
            <a:r>
              <a:rPr lang="ru-RU" altLang="ru-RU" sz="3600" b="1" dirty="0" smtClean="0">
                <a:solidFill>
                  <a:srgbClr val="990033"/>
                </a:solidFill>
              </a:rPr>
              <a:t>Последствия загрязнения гидросферы</a:t>
            </a:r>
          </a:p>
        </p:txBody>
      </p:sp>
      <p:pic>
        <p:nvPicPr>
          <p:cNvPr id="120836"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2588" y="0"/>
            <a:ext cx="379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1"/>
          <p:cNvSpPr>
            <a:spLocks noGrp="1"/>
          </p:cNvSpPr>
          <p:nvPr>
            <p:ph idx="1"/>
          </p:nvPr>
        </p:nvSpPr>
        <p:spPr>
          <a:solidFill>
            <a:srgbClr val="FF7C80"/>
          </a:solidFill>
        </p:spPr>
        <p:txBody>
          <a:bodyPr/>
          <a:lstStyle/>
          <a:p>
            <a:endParaRPr lang="ru-RU" dirty="0"/>
          </a:p>
        </p:txBody>
      </p:sp>
      <p:sp>
        <p:nvSpPr>
          <p:cNvPr id="4" name="Капля 3"/>
          <p:cNvSpPr/>
          <p:nvPr/>
        </p:nvSpPr>
        <p:spPr>
          <a:xfrm>
            <a:off x="1956390" y="2344724"/>
            <a:ext cx="9397410" cy="3795823"/>
          </a:xfrm>
          <a:prstGeom prst="teardrop">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3923414" y="2934586"/>
            <a:ext cx="6368902" cy="2616101"/>
          </a:xfrm>
          <a:prstGeom prst="rect">
            <a:avLst/>
          </a:prstGeom>
          <a:noFill/>
        </p:spPr>
        <p:txBody>
          <a:bodyPr wrap="square" rtlCol="0">
            <a:spAutoFit/>
          </a:bodyPr>
          <a:lstStyle/>
          <a:p>
            <a:pPr marL="457200" indent="-457200" algn="ctr">
              <a:buFont typeface="Arial" panose="020B0604020202020204" pitchFamily="34" charset="0"/>
              <a:buChar char="•"/>
              <a:defRPr/>
            </a:pPr>
            <a:r>
              <a:rPr lang="ru-RU" sz="3200" b="0" dirty="0"/>
              <a:t>Тяжелые заболевания </a:t>
            </a:r>
          </a:p>
          <a:p>
            <a:pPr marL="457200" indent="-457200" algn="ctr">
              <a:buFont typeface="Arial" panose="020B0604020202020204" pitchFamily="34" charset="0"/>
              <a:buChar char="•"/>
              <a:defRPr/>
            </a:pPr>
            <a:r>
              <a:rPr lang="ru-RU" sz="3200" b="0" dirty="0"/>
              <a:t>Гибель живых существ</a:t>
            </a:r>
          </a:p>
          <a:p>
            <a:pPr marL="514350" indent="-514350" algn="ctr">
              <a:buFont typeface="Arial" panose="020B0604020202020204" pitchFamily="34" charset="0"/>
              <a:buChar char="•"/>
              <a:defRPr/>
            </a:pPr>
            <a:r>
              <a:rPr lang="ru-RU" sz="3200" b="0" dirty="0"/>
              <a:t>Возникновение мутагенеза</a:t>
            </a:r>
          </a:p>
          <a:p>
            <a:pPr marL="457200" indent="-457200" algn="ctr">
              <a:buFont typeface="Arial" panose="020B0604020202020204" pitchFamily="34" charset="0"/>
              <a:buChar char="•"/>
              <a:defRPr/>
            </a:pPr>
            <a:r>
              <a:rPr lang="ru-RU" sz="3200" b="0" dirty="0"/>
              <a:t>Дефицит питьевой воды</a:t>
            </a:r>
          </a:p>
          <a:p>
            <a:pPr algn="ctr">
              <a:defRPr/>
            </a:pPr>
            <a:endParaRPr lang="ru-RU" sz="3600" b="0" dirty="0"/>
          </a:p>
        </p:txBody>
      </p:sp>
      <p:sp>
        <p:nvSpPr>
          <p:cNvPr id="13" name="TextBox 12"/>
          <p:cNvSpPr txBox="1"/>
          <p:nvPr/>
        </p:nvSpPr>
        <p:spPr>
          <a:xfrm>
            <a:off x="9022611" y="551110"/>
            <a:ext cx="2539409" cy="769441"/>
          </a:xfrm>
          <a:prstGeom prst="rect">
            <a:avLst/>
          </a:prstGeom>
          <a:noFill/>
        </p:spPr>
        <p:txBody>
          <a:bodyPr wrap="square" rtlCol="0">
            <a:spAutoFit/>
          </a:bodyPr>
          <a:lstStyle/>
          <a:p>
            <a:r>
              <a:rPr lang="en-US" sz="2800" dirty="0" smtClean="0">
                <a:solidFill>
                  <a:srgbClr val="374EF5"/>
                </a:solidFill>
              </a:rPr>
              <a:t>   </a:t>
            </a:r>
            <a:r>
              <a:rPr lang="en-US" sz="4400" dirty="0" smtClean="0">
                <a:solidFill>
                  <a:srgbClr val="374EF5"/>
                </a:solidFill>
              </a:rPr>
              <a:t>SOS !!!</a:t>
            </a:r>
            <a:endParaRPr lang="ru-RU" sz="4400" dirty="0">
              <a:solidFill>
                <a:srgbClr val="374EF5"/>
              </a:solidFill>
            </a:endParaRPr>
          </a:p>
        </p:txBody>
      </p:sp>
    </p:spTree>
    <p:extLst>
      <p:ext uri="{BB962C8B-B14F-4D97-AF65-F5344CB8AC3E}">
        <p14:creationId xmlns:p14="http://schemas.microsoft.com/office/powerpoint/2010/main" val="365563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0834"/>
                                        </p:tgtEl>
                                        <p:attrNameLst>
                                          <p:attrName>style.visibility</p:attrName>
                                        </p:attrNameLst>
                                      </p:cBhvr>
                                      <p:to>
                                        <p:strVal val="visible"/>
                                      </p:to>
                                    </p:set>
                                    <p:anim calcmode="lin" valueType="num">
                                      <p:cBhvr>
                                        <p:cTn id="7" dur="1250" fill="hold"/>
                                        <p:tgtEl>
                                          <p:spTgt spid="120834"/>
                                        </p:tgtEl>
                                        <p:attrNameLst>
                                          <p:attrName>ppt_w</p:attrName>
                                        </p:attrNameLst>
                                      </p:cBhvr>
                                      <p:tavLst>
                                        <p:tav tm="0">
                                          <p:val>
                                            <p:fltVal val="0"/>
                                          </p:val>
                                        </p:tav>
                                        <p:tav tm="100000">
                                          <p:val>
                                            <p:strVal val="#ppt_w"/>
                                          </p:val>
                                        </p:tav>
                                      </p:tavLst>
                                    </p:anim>
                                    <p:anim calcmode="lin" valueType="num">
                                      <p:cBhvr>
                                        <p:cTn id="8" dur="1250" fill="hold"/>
                                        <p:tgtEl>
                                          <p:spTgt spid="120834"/>
                                        </p:tgtEl>
                                        <p:attrNameLst>
                                          <p:attrName>ppt_h</p:attrName>
                                        </p:attrNameLst>
                                      </p:cBhvr>
                                      <p:tavLst>
                                        <p:tav tm="0">
                                          <p:val>
                                            <p:fltVal val="0"/>
                                          </p:val>
                                        </p:tav>
                                        <p:tav tm="100000">
                                          <p:val>
                                            <p:strVal val="#ppt_h"/>
                                          </p:val>
                                        </p:tav>
                                      </p:tavLst>
                                    </p:anim>
                                    <p:animEffect transition="in" filter="fade">
                                      <p:cBhvr>
                                        <p:cTn id="9" dur="1250"/>
                                        <p:tgtEl>
                                          <p:spTgt spid="120834"/>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250" fill="hold"/>
                                        <p:tgtEl>
                                          <p:spTgt spid="6"/>
                                        </p:tgtEl>
                                        <p:attrNameLst>
                                          <p:attrName>ppt_x</p:attrName>
                                        </p:attrNameLst>
                                      </p:cBhvr>
                                      <p:tavLst>
                                        <p:tav tm="0">
                                          <p:val>
                                            <p:strVal val="#ppt_x"/>
                                          </p:val>
                                        </p:tav>
                                        <p:tav tm="100000">
                                          <p:val>
                                            <p:strVal val="#ppt_x"/>
                                          </p:val>
                                        </p:tav>
                                      </p:tavLst>
                                    </p:anim>
                                    <p:anim calcmode="lin" valueType="num">
                                      <p:cBhvr additive="base">
                                        <p:cTn id="13" dur="125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250" fill="hold"/>
                                        <p:tgtEl>
                                          <p:spTgt spid="13"/>
                                        </p:tgtEl>
                                        <p:attrNameLst>
                                          <p:attrName>ppt_x</p:attrName>
                                        </p:attrNameLst>
                                      </p:cBhvr>
                                      <p:tavLst>
                                        <p:tav tm="0">
                                          <p:val>
                                            <p:strVal val="#ppt_x"/>
                                          </p:val>
                                        </p:tav>
                                        <p:tav tm="100000">
                                          <p:val>
                                            <p:strVal val="#ppt_x"/>
                                          </p:val>
                                        </p:tav>
                                      </p:tavLst>
                                    </p:anim>
                                    <p:anim calcmode="lin" valueType="num">
                                      <p:cBhvr additive="base">
                                        <p:cTn id="17"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animBg="1"/>
      <p:bldP spid="6" grpId="0"/>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Таблица 2"/>
          <p:cNvSpPr>
            <a:spLocks noGrp="1" noTextEdit="1"/>
          </p:cNvSpPr>
          <p:nvPr>
            <p:ph type="tbl" idx="1"/>
          </p:nvPr>
        </p:nvSpPr>
        <p:spPr>
          <a:xfrm>
            <a:off x="609600" y="1643063"/>
            <a:ext cx="10972800" cy="4525962"/>
          </a:xfrm>
        </p:spPr>
      </p:sp>
      <p:pic>
        <p:nvPicPr>
          <p:cNvPr id="121859"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0213" y="0"/>
            <a:ext cx="2871787"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Заголовок 1"/>
          <p:cNvSpPr>
            <a:spLocks noGrp="1"/>
          </p:cNvSpPr>
          <p:nvPr>
            <p:ph type="title"/>
          </p:nvPr>
        </p:nvSpPr>
        <p:spPr>
          <a:xfrm>
            <a:off x="3205163" y="900113"/>
            <a:ext cx="5908675" cy="1143000"/>
          </a:xfrm>
          <a:solidFill>
            <a:schemeClr val="accent1">
              <a:lumMod val="20000"/>
              <a:lumOff val="80000"/>
            </a:schemeClr>
          </a:solidFill>
          <a:ln w="57150">
            <a:solidFill>
              <a:schemeClr val="accent5">
                <a:lumMod val="75000"/>
              </a:schemeClr>
            </a:solidFill>
          </a:ln>
        </p:spPr>
        <p:txBody>
          <a:bodyPr/>
          <a:lstStyle/>
          <a:p>
            <a:pPr>
              <a:defRPr/>
            </a:pPr>
            <a:r>
              <a:rPr lang="ru-RU" altLang="ru-RU" sz="4000" b="1" dirty="0" smtClean="0"/>
              <a:t> Охрана воды – проблема                                     </a:t>
            </a:r>
            <a:r>
              <a:rPr lang="ru-RU" altLang="ru-RU" sz="4000" dirty="0" smtClean="0"/>
              <a:t/>
            </a:r>
            <a:br>
              <a:rPr lang="ru-RU" altLang="ru-RU" sz="4000" dirty="0" smtClean="0"/>
            </a:br>
            <a:r>
              <a:rPr lang="ru-RU" altLang="ru-RU" sz="4000" dirty="0" smtClean="0"/>
              <a:t>     </a:t>
            </a:r>
            <a:r>
              <a:rPr lang="ru-RU" altLang="ru-RU" sz="4000" b="1" dirty="0" smtClean="0"/>
              <a:t>общечеловеческая</a:t>
            </a:r>
            <a:r>
              <a:rPr lang="ru-RU" altLang="ru-RU" sz="4000" dirty="0" smtClean="0"/>
              <a:t>    </a:t>
            </a:r>
            <a:r>
              <a:rPr lang="ru-RU" altLang="ru-RU" sz="4000" b="1" dirty="0" smtClean="0"/>
              <a:t> </a:t>
            </a:r>
            <a:r>
              <a:rPr lang="ru-RU" altLang="ru-RU" sz="4000" dirty="0" smtClean="0"/>
              <a:t>               </a:t>
            </a:r>
          </a:p>
        </p:txBody>
      </p:sp>
      <p:sp>
        <p:nvSpPr>
          <p:cNvPr id="7" name="Прямоугольник 6"/>
          <p:cNvSpPr/>
          <p:nvPr/>
        </p:nvSpPr>
        <p:spPr>
          <a:xfrm>
            <a:off x="1446029" y="2767013"/>
            <a:ext cx="10136372" cy="3108325"/>
          </a:xfrm>
          <a:prstGeom prst="rect">
            <a:avLst/>
          </a:prstGeom>
          <a:solidFill>
            <a:schemeClr val="accent2">
              <a:lumMod val="40000"/>
              <a:lumOff val="60000"/>
            </a:schemeClr>
          </a:solidFill>
          <a:ln>
            <a:solidFill>
              <a:srgbClr val="CC3300"/>
            </a:solidFill>
          </a:ln>
        </p:spPr>
        <p:txBody>
          <a:bodyPr wrap="square">
            <a:spAutoFit/>
          </a:bodyPr>
          <a:lstStyle/>
          <a:p>
            <a:pPr algn="ctr">
              <a:defRPr/>
            </a:pPr>
            <a:r>
              <a:rPr lang="ru-RU" sz="2800" b="0" dirty="0"/>
              <a:t>Оберегать  воду</a:t>
            </a:r>
            <a:r>
              <a:rPr lang="en-US" sz="2800" b="0" dirty="0"/>
              <a:t>, </a:t>
            </a:r>
            <a:r>
              <a:rPr lang="ru-RU" sz="2800" b="0" dirty="0"/>
              <a:t>значит оберегать саму жизнь</a:t>
            </a:r>
            <a:r>
              <a:rPr lang="en-US" sz="2800" b="0" dirty="0"/>
              <a:t>.</a:t>
            </a:r>
            <a:r>
              <a:rPr lang="ru-RU" sz="2800" b="0" dirty="0"/>
              <a:t> Человек своей разумной деятельностью может и должен заботиться о той среде</a:t>
            </a:r>
            <a:r>
              <a:rPr lang="en-US" sz="2800" b="0" dirty="0"/>
              <a:t>, </a:t>
            </a:r>
            <a:r>
              <a:rPr lang="ru-RU" sz="2800" b="0" dirty="0"/>
              <a:t>которая дарует ему жизнь</a:t>
            </a:r>
            <a:r>
              <a:rPr lang="en-US" sz="2800" b="0" dirty="0"/>
              <a:t>.</a:t>
            </a:r>
            <a:r>
              <a:rPr lang="ru-RU" sz="2800" b="0" dirty="0"/>
              <a:t> </a:t>
            </a:r>
          </a:p>
          <a:p>
            <a:pPr algn="ctr">
              <a:defRPr/>
            </a:pPr>
            <a:r>
              <a:rPr lang="ru-RU" sz="2800" b="0" dirty="0"/>
              <a:t>Пренебрежительное отношение к природе неизбежно отразится</a:t>
            </a:r>
            <a:r>
              <a:rPr lang="en-US" sz="2800" b="0" dirty="0"/>
              <a:t>, </a:t>
            </a:r>
            <a:r>
              <a:rPr lang="ru-RU" sz="2800" b="0" dirty="0"/>
              <a:t>в первую очередь</a:t>
            </a:r>
            <a:r>
              <a:rPr lang="en-US" sz="2800" b="0" dirty="0"/>
              <a:t>, </a:t>
            </a:r>
            <a:r>
              <a:rPr lang="ru-RU" sz="2800" b="0" dirty="0"/>
              <a:t>на самом же человеке и его жизни</a:t>
            </a:r>
            <a:r>
              <a:rPr lang="en-US" sz="2800" b="0" i="1" dirty="0">
                <a:solidFill>
                  <a:schemeClr val="accent2">
                    <a:lumMod val="50000"/>
                  </a:schemeClr>
                </a:solidFill>
              </a:rPr>
              <a:t>. </a:t>
            </a:r>
            <a:r>
              <a:rPr lang="ru-RU" sz="2800" b="0" i="1" dirty="0">
                <a:solidFill>
                  <a:srgbClr val="990033"/>
                </a:solidFill>
              </a:rPr>
              <a:t>Усилия всего человечества должны быть объединены </a:t>
            </a:r>
            <a:r>
              <a:rPr lang="ru-RU" sz="2800" b="0" i="1" dirty="0" smtClean="0">
                <a:solidFill>
                  <a:srgbClr val="990033"/>
                </a:solidFill>
              </a:rPr>
              <a:t> для решения </a:t>
            </a:r>
            <a:r>
              <a:rPr lang="ru-RU" sz="2800" b="0" i="1" dirty="0">
                <a:solidFill>
                  <a:srgbClr val="990033"/>
                </a:solidFill>
              </a:rPr>
              <a:t>экологических проблем </a:t>
            </a:r>
          </a:p>
        </p:txBody>
      </p:sp>
      <p:pic>
        <p:nvPicPr>
          <p:cNvPr id="121862"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175" y="-98425"/>
            <a:ext cx="2366963"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Рисунок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936413" y="0"/>
            <a:ext cx="3492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Рисунок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25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7764"/>
                                        </p:tgtEl>
                                        <p:attrNameLst>
                                          <p:attrName>style.visibility</p:attrName>
                                        </p:attrNameLst>
                                      </p:cBhvr>
                                      <p:to>
                                        <p:strVal val="visible"/>
                                      </p:to>
                                    </p:set>
                                    <p:animEffect transition="in" filter="wipe(down)">
                                      <p:cBhvr>
                                        <p:cTn id="10" dur="1250"/>
                                        <p:tgtEl>
                                          <p:spTgt spid="117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Заголовок 1"/>
          <p:cNvSpPr>
            <a:spLocks noGrp="1"/>
          </p:cNvSpPr>
          <p:nvPr>
            <p:ph type="title"/>
          </p:nvPr>
        </p:nvSpPr>
        <p:spPr>
          <a:xfrm>
            <a:off x="1627188" y="1589088"/>
            <a:ext cx="9185275" cy="5156200"/>
          </a:xfrm>
          <a:solidFill>
            <a:srgbClr val="D5FFF7"/>
          </a:solidFill>
          <a:ln w="38100">
            <a:solidFill>
              <a:srgbClr val="99FFCC"/>
            </a:solidFill>
            <a:miter lim="800000"/>
            <a:headEnd/>
            <a:tailEnd/>
          </a:ln>
        </p:spPr>
        <p:txBody>
          <a:bodyPr/>
          <a:lstStyle/>
          <a:p>
            <a:pPr algn="ctr"/>
            <a:r>
              <a:rPr lang="en-US" altLang="ru-RU" sz="2800" b="1" smtClean="0"/>
              <a:t>I. </a:t>
            </a:r>
            <a:r>
              <a:rPr lang="ru-RU" altLang="ru-RU" sz="2800" b="1" smtClean="0"/>
              <a:t>Физические способы</a:t>
            </a:r>
            <a:r>
              <a:rPr lang="ru-RU" altLang="ru-RU" sz="3200" b="1" smtClean="0"/>
              <a:t/>
            </a:r>
            <a:br>
              <a:rPr lang="ru-RU" altLang="ru-RU" sz="3200" b="1" smtClean="0"/>
            </a:br>
            <a:r>
              <a:rPr lang="ru-RU" altLang="ru-RU" sz="3200" b="1" smtClean="0"/>
              <a:t>    </a:t>
            </a:r>
            <a:r>
              <a:rPr lang="ru-RU" altLang="ru-RU" sz="2400" b="1" smtClean="0"/>
              <a:t>1</a:t>
            </a:r>
            <a:r>
              <a:rPr lang="en-US" altLang="ru-RU" sz="2400" b="1" smtClean="0"/>
              <a:t>. </a:t>
            </a:r>
            <a:r>
              <a:rPr lang="ru-RU" altLang="ru-RU" sz="2400" b="1" smtClean="0"/>
              <a:t>Отстаивание</a:t>
            </a:r>
            <a:r>
              <a:rPr lang="en-US" altLang="ru-RU" sz="2400" b="1" smtClean="0"/>
              <a:t/>
            </a:r>
            <a:br>
              <a:rPr lang="en-US" altLang="ru-RU" sz="2400" b="1" smtClean="0"/>
            </a:br>
            <a:r>
              <a:rPr lang="en-US" altLang="ru-RU" sz="2400" b="1" smtClean="0"/>
              <a:t>      </a:t>
            </a:r>
            <a:r>
              <a:rPr lang="ru-RU" altLang="ru-RU" sz="2400" b="1" smtClean="0"/>
              <a:t>2</a:t>
            </a:r>
            <a:r>
              <a:rPr lang="en-US" altLang="ru-RU" sz="2400" b="1" smtClean="0"/>
              <a:t>. </a:t>
            </a:r>
            <a:r>
              <a:rPr lang="ru-RU" altLang="ru-RU" sz="2400" b="1" smtClean="0"/>
              <a:t>Фильтрование                 3</a:t>
            </a:r>
            <a:r>
              <a:rPr lang="en-US" altLang="ru-RU" sz="2400" b="1" smtClean="0"/>
              <a:t>.  </a:t>
            </a:r>
            <a:r>
              <a:rPr lang="ru-RU" altLang="ru-RU" sz="2400" b="1" smtClean="0"/>
              <a:t>Кипячение</a:t>
            </a:r>
            <a:br>
              <a:rPr lang="ru-RU" altLang="ru-RU" sz="2400" b="1" smtClean="0"/>
            </a:br>
            <a:r>
              <a:rPr lang="ru-RU" altLang="ru-RU" sz="2400" b="1" smtClean="0"/>
              <a:t>4</a:t>
            </a:r>
            <a:r>
              <a:rPr lang="en-US" altLang="ru-RU" sz="2400" b="1" smtClean="0"/>
              <a:t>. </a:t>
            </a:r>
            <a:r>
              <a:rPr lang="ru-RU" altLang="ru-RU" sz="2400" b="1" smtClean="0"/>
              <a:t>Дистилляция</a:t>
            </a:r>
            <a:br>
              <a:rPr lang="ru-RU" altLang="ru-RU" sz="2400" b="1" smtClean="0"/>
            </a:br>
            <a:r>
              <a:rPr lang="ru-RU" altLang="ru-RU" sz="2400" b="1" smtClean="0"/>
              <a:t>      5</a:t>
            </a:r>
            <a:r>
              <a:rPr lang="en-US" altLang="ru-RU" sz="2400" b="1" smtClean="0"/>
              <a:t>.  </a:t>
            </a:r>
            <a:r>
              <a:rPr lang="ru-RU" altLang="ru-RU" sz="2400" b="1" smtClean="0"/>
              <a:t>Вымораживание</a:t>
            </a:r>
            <a:br>
              <a:rPr lang="ru-RU" altLang="ru-RU" sz="2400" b="1" smtClean="0"/>
            </a:br>
            <a:r>
              <a:rPr lang="ru-RU" altLang="ru-RU" sz="2400" b="1" smtClean="0"/>
              <a:t>      </a:t>
            </a:r>
            <a:br>
              <a:rPr lang="ru-RU" altLang="ru-RU" sz="2400" b="1" smtClean="0"/>
            </a:br>
            <a:r>
              <a:rPr lang="en-US" altLang="ru-RU" sz="2800" b="1" smtClean="0"/>
              <a:t>II. </a:t>
            </a:r>
            <a:r>
              <a:rPr lang="ru-RU" altLang="ru-RU" sz="2800" b="1" smtClean="0"/>
              <a:t>Химические способы</a:t>
            </a:r>
            <a:br>
              <a:rPr lang="ru-RU" altLang="ru-RU" sz="2800" b="1" smtClean="0"/>
            </a:br>
            <a:r>
              <a:rPr lang="ru-RU" altLang="ru-RU" sz="3200" b="1" smtClean="0"/>
              <a:t>      </a:t>
            </a:r>
            <a:r>
              <a:rPr lang="ru-RU" altLang="ru-RU" sz="2400" b="1" smtClean="0"/>
              <a:t>1</a:t>
            </a:r>
            <a:r>
              <a:rPr lang="en-US" altLang="ru-RU" sz="2400" b="1" smtClean="0"/>
              <a:t>.  </a:t>
            </a:r>
            <a:r>
              <a:rPr lang="ru-RU" altLang="ru-RU" sz="2400" b="1" smtClean="0"/>
              <a:t>Химические реагенты</a:t>
            </a:r>
            <a:r>
              <a:rPr lang="en-US" altLang="ru-RU" sz="3200" b="1" smtClean="0"/>
              <a:t/>
            </a:r>
            <a:br>
              <a:rPr lang="en-US" altLang="ru-RU" sz="3200" b="1" smtClean="0"/>
            </a:br>
            <a:r>
              <a:rPr lang="en-US" altLang="ru-RU" sz="3200" b="1" smtClean="0"/>
              <a:t/>
            </a:r>
            <a:br>
              <a:rPr lang="en-US" altLang="ru-RU" sz="3200" b="1" smtClean="0"/>
            </a:br>
            <a:r>
              <a:rPr lang="en-US" altLang="ru-RU" sz="2800" b="1" smtClean="0"/>
              <a:t>III. </a:t>
            </a:r>
            <a:r>
              <a:rPr lang="ru-RU" altLang="ru-RU" sz="2800" b="1" smtClean="0"/>
              <a:t>Биологические способы</a:t>
            </a:r>
            <a:r>
              <a:rPr lang="ru-RU" altLang="ru-RU" sz="3200" b="1" smtClean="0"/>
              <a:t/>
            </a:r>
            <a:br>
              <a:rPr lang="ru-RU" altLang="ru-RU" sz="3200" b="1" smtClean="0"/>
            </a:br>
            <a:r>
              <a:rPr lang="ru-RU" altLang="ru-RU" sz="2400" b="1" smtClean="0"/>
              <a:t>  1</a:t>
            </a:r>
            <a:r>
              <a:rPr lang="en-US" altLang="ru-RU" sz="2400" b="1" smtClean="0"/>
              <a:t>.  </a:t>
            </a:r>
            <a:r>
              <a:rPr lang="ru-RU" altLang="ru-RU" sz="2400" b="1" smtClean="0"/>
              <a:t>Бактерии</a:t>
            </a:r>
          </a:p>
        </p:txBody>
      </p:sp>
      <p:sp>
        <p:nvSpPr>
          <p:cNvPr id="109571" name="Заголовок 1"/>
          <p:cNvSpPr txBox="1">
            <a:spLocks/>
          </p:cNvSpPr>
          <p:nvPr/>
        </p:nvSpPr>
        <p:spPr bwMode="auto">
          <a:xfrm>
            <a:off x="1627188" y="203200"/>
            <a:ext cx="9185275" cy="1143000"/>
          </a:xfrm>
          <a:prstGeom prst="rect">
            <a:avLst/>
          </a:prstGeom>
          <a:solidFill>
            <a:schemeClr val="accent1">
              <a:lumMod val="20000"/>
              <a:lumOff val="80000"/>
            </a:schemeClr>
          </a:solidFill>
          <a:ln w="57150">
            <a:solidFill>
              <a:schemeClr val="accent5">
                <a:lumMod val="60000"/>
                <a:lumOff val="40000"/>
              </a:schemeClr>
            </a:solidFill>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defRPr/>
            </a:pPr>
            <a:r>
              <a:rPr lang="ru-RU" altLang="ru-RU" sz="3600" b="0" dirty="0">
                <a:latin typeface="Calibri Light" panose="020F0302020204030204" pitchFamily="34" charset="0"/>
              </a:rPr>
              <a:t>          </a:t>
            </a:r>
            <a:r>
              <a:rPr lang="ru-RU" altLang="ru-RU" sz="3600" b="0" dirty="0" smtClean="0">
                <a:latin typeface="Calibri Light" panose="020F0302020204030204" pitchFamily="34" charset="0"/>
              </a:rPr>
              <a:t>              </a:t>
            </a:r>
            <a:r>
              <a:rPr lang="ru-RU" altLang="ru-RU" sz="3600" dirty="0" smtClean="0">
                <a:solidFill>
                  <a:srgbClr val="4A206A"/>
                </a:solidFill>
                <a:latin typeface="Calibri Light" panose="020F0302020204030204" pitchFamily="34" charset="0"/>
              </a:rPr>
              <a:t>Способы </a:t>
            </a:r>
            <a:r>
              <a:rPr lang="ru-RU" altLang="ru-RU" sz="3600" dirty="0">
                <a:solidFill>
                  <a:srgbClr val="4A206A"/>
                </a:solidFill>
                <a:latin typeface="Calibri Light" panose="020F0302020204030204" pitchFamily="34" charset="0"/>
              </a:rPr>
              <a:t>очистки воды</a:t>
            </a:r>
          </a:p>
        </p:txBody>
      </p:sp>
      <p:pic>
        <p:nvPicPr>
          <p:cNvPr id="122884" name="Рисунок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07825" y="30163"/>
            <a:ext cx="3444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6503988"/>
            <a:ext cx="2619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circle(in)">
                                      <p:cBhvr>
                                        <p:cTn id="7" dur="125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71928</TotalTime>
  <Words>13120</Words>
  <Application>Microsoft Office PowerPoint</Application>
  <PresentationFormat>Широкоэкранный</PresentationFormat>
  <Paragraphs>1184</Paragraphs>
  <Slides>149</Slides>
  <Notes>34</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3</vt:i4>
      </vt:variant>
      <vt:variant>
        <vt:lpstr>Заголовки слайдов</vt:lpstr>
      </vt:variant>
      <vt:variant>
        <vt:i4>149</vt:i4>
      </vt:variant>
    </vt:vector>
  </HeadingPairs>
  <TitlesOfParts>
    <vt:vector size="160" baseType="lpstr">
      <vt:lpstr>Arial</vt:lpstr>
      <vt:lpstr>Calibri</vt:lpstr>
      <vt:lpstr>Calibri Light</vt:lpstr>
      <vt:lpstr>Courier New</vt:lpstr>
      <vt:lpstr>Helvetica</vt:lpstr>
      <vt:lpstr>Segoe Print</vt:lpstr>
      <vt:lpstr>Times New Roman</vt:lpstr>
      <vt:lpstr>Тема Office</vt:lpstr>
      <vt:lpstr>Image</vt:lpstr>
      <vt:lpstr>Chart</vt:lpstr>
      <vt:lpstr>Photoshop.Image.9</vt:lpstr>
      <vt:lpstr>Презентация PowerPoint</vt:lpstr>
      <vt:lpstr>  О воде      </vt:lpstr>
      <vt:lpstr>Антуан де Сент–Экзюпери</vt:lpstr>
      <vt:lpstr>Презентация PowerPoint</vt:lpstr>
      <vt:lpstr>                                   Содержание - 1</vt:lpstr>
      <vt:lpstr>                                                        Содержание - 2</vt:lpstr>
      <vt:lpstr>                                                         Содержание - 3</vt:lpstr>
      <vt:lpstr>                                       Содержание - 4</vt:lpstr>
      <vt:lpstr>Распространение воды                            на Земле</vt:lpstr>
      <vt:lpstr>      Внеземная  вода</vt:lpstr>
      <vt:lpstr>        Сколько соленой и пресной воды                                                                  на Земле?</vt:lpstr>
      <vt:lpstr>   Сколько воды в растительных и животных организмах ?</vt:lpstr>
      <vt:lpstr>   Сколько воды в организме человека?</vt:lpstr>
      <vt:lpstr>                         Содержание воды в организме                                     (в % к массе тела)</vt:lpstr>
      <vt:lpstr>              Исследование состава воды                                              методом анализа</vt:lpstr>
      <vt:lpstr>           Исследование состава воды                                            методом синтеза</vt:lpstr>
      <vt:lpstr>Презентация PowerPoint</vt:lpstr>
      <vt:lpstr>Презентация PowerPoint</vt:lpstr>
      <vt:lpstr>       Строение молекулы                                </vt:lpstr>
      <vt:lpstr>    Гибридизация электронных орбиталей  </vt:lpstr>
      <vt:lpstr>                 Строение вещества (жидкой воды)           Почему вода при обычных условиях жидкость ?                                                                               (в отличие от летучих водородных соединений неметаллов)</vt:lpstr>
      <vt:lpstr>          О современных моделях жидкой и твердой воды</vt:lpstr>
      <vt:lpstr>      Объединяясь друг с другом, кластеры могут образовывать более сложные структуры: </vt:lpstr>
      <vt:lpstr>Фото самого маленького из возможных кластеров льда –                                                 мельчайшей снежинки </vt:lpstr>
      <vt:lpstr>     Что происходит со льдом при плавлении                              </vt:lpstr>
      <vt:lpstr>В воде простые тетраэдры могут объединяться между собой вершинами, ребрами или гранями благодаря водородным связям, образуя различные кластеры со сложной структурой, например, в форме додекаэдра и икосаэдра -                                                                                                                                                гипотетической  молекулы, состоящей из  1820 молекул                                                                </vt:lpstr>
      <vt:lpstr> В природе нет 2-х одинаковых снежинок</vt:lpstr>
      <vt:lpstr>               Физические свойства воды</vt:lpstr>
      <vt:lpstr>  Вода - единственное вещество, которое распространено на нашей Планете в 3-х агрегатных состояниях в определенных интервалах температур и давления</vt:lpstr>
      <vt:lpstr>     Разновидности твердой воды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А это сделано руками человека изо льда</vt:lpstr>
      <vt:lpstr>          Изотопные модификации воды</vt:lpstr>
      <vt:lpstr>           Сравним легкую и тяжелую воду</vt:lpstr>
      <vt:lpstr>Вода – самое аномальное из всех известных                            в природе  веществ     </vt:lpstr>
      <vt:lpstr>                              Знаете ли Вы?  </vt:lpstr>
      <vt:lpstr>  О некоторых уникальных свойствах воды                                                                                                                                                                  1) Почему лед легче воды?                                                                                                                      2) Почему зимой водоемы не промерзают до дна?   3) Как вода насыщает свои глубинные слои        кислородом?  </vt:lpstr>
      <vt:lpstr>                              О некоторых уникальных свойствах воды                                     4) Каким образом вода влияет на формирование климата на Земле?                                    5) Как вода регулирует температуру нашего тела?                                                                                                                                       </vt:lpstr>
      <vt:lpstr>                О некоторых уникальных свойствах воды          6) Почему вода стала определяющим фактором  в выработке           теплокровности в животном мире в ходе биологической эволюции?  </vt:lpstr>
      <vt:lpstr>                       О некоторых уникальных свойствах воды          7) Почему в жару не высыхают водоемы, реки и озера?          8) Почему лед и снег таят медленно и какое значение это имеет для природы?                        </vt:lpstr>
      <vt:lpstr>                                    О некоторых уникальных свойствах воды                            9)  Аномальные свойства вязкости оказались идеальными                                                                                                                        для осуществления важных процессов в живой природе                                                                                                                                            10) Высокие значения поверхностного натяжения и смачивания у воды                                                                                                                     не менее важны для жизни на Земле               </vt:lpstr>
      <vt:lpstr>                               О некоторых уникальных свойствах воды                       11) Почему вода является универсальным растворителем?                                                                                      </vt:lpstr>
      <vt:lpstr>О некоторых уникальных свойствах воды        12) Почему  вода обладает «памятью»?</vt:lpstr>
      <vt:lpstr>  О некоторых специфических свойствах воды                                    1) Мягкая и жесткая вода – в чем их различие?  </vt:lpstr>
      <vt:lpstr>О некоторых специфических свойствах воды                                                                                                    2) Серебряная вода</vt:lpstr>
      <vt:lpstr>         Что лучше: «живая» или «мертвая» вода, или правильное питание?</vt:lpstr>
      <vt:lpstr>            Индикация воды и напитков</vt:lpstr>
      <vt:lpstr>                                                                                                Химические свойства воды                                                                                  I. Отношение к металлам                                                                                                                                                                                                                            </vt:lpstr>
      <vt:lpstr>Химические свойства воды   II. Отношение к неметаллам </vt:lpstr>
      <vt:lpstr>                   Химические свойства воды                            III. Отношение к оксидам металлов </vt:lpstr>
      <vt:lpstr>                       Химические свойства воды                                   IV. Отношение к оксидам неметаллов</vt:lpstr>
      <vt:lpstr>                            Химические свойства воды                           V. Взаимодeйствие воды с аммиаком</vt:lpstr>
      <vt:lpstr>                       Химические свойства воды                              VI. Разложение воды</vt:lpstr>
      <vt:lpstr>                        Химические свойства воды                     VII. Образование кристаллогидратов</vt:lpstr>
      <vt:lpstr>                           Химические свойства воды                    VIII. Диссоциация электролитов в водных растворах</vt:lpstr>
      <vt:lpstr>                            Химические свойства воды    IX. Отношение к биологически активным органическим веществам</vt:lpstr>
      <vt:lpstr>             Вода – как химический реагент                                                                   (в промышленности)</vt:lpstr>
      <vt:lpstr> Планетарное значение вод Мирового океана </vt:lpstr>
      <vt:lpstr>  *** Круговорот воды в природе </vt:lpstr>
      <vt:lpstr>        </vt:lpstr>
      <vt:lpstr>Презентация PowerPoint</vt:lpstr>
      <vt:lpstr>Вода в организме и для организма                                       человека…</vt:lpstr>
      <vt:lpstr>*Фотосинтез обеспечивает аэробную форму жизни на Земле</vt:lpstr>
      <vt:lpstr>   Обыкновенный глоток воды</vt:lpstr>
      <vt:lpstr> Добывать воду из воздуха теперь реально !</vt:lpstr>
      <vt:lpstr>     Нормы воды для человека</vt:lpstr>
      <vt:lpstr>             Использование воды в практической                                 деятельности человека</vt:lpstr>
      <vt:lpstr> Использование воды   в практической                     деятельности человека</vt:lpstr>
      <vt:lpstr>    Использование воды в практической                   деятельности человека</vt:lpstr>
      <vt:lpstr> Использование воды в быту             </vt:lpstr>
      <vt:lpstr>        Теории происхождение воды на Земле</vt:lpstr>
      <vt:lpstr>Современные представления о возникновении жизни на Земле.  Роль воды в происхождении жизни</vt:lpstr>
      <vt:lpstr>Современные представления о происхождении жизни на Земле.                            Этапы химической и биологической эволюций</vt:lpstr>
      <vt:lpstr>Презентация PowerPoint</vt:lpstr>
      <vt:lpstr>             Основные гипотезы о возникновении                          жизни на Земле</vt:lpstr>
      <vt:lpstr>                                         Абиогенные гипотезы происхождения жизни на Земле                       Опарина – Холдейна   (появление живого из неживого)                                                                                                                               (см. слайд 83)                                                                                                         </vt:lpstr>
      <vt:lpstr>                       Гипотеза креационизма</vt:lpstr>
      <vt:lpstr>            Гипотеза спонтанного (самопроизвольного)                                        зарождения жизни                                                               </vt:lpstr>
      <vt:lpstr>               Гипотеза стационарного состояния</vt:lpstr>
      <vt:lpstr>      Гипотеза панспермии</vt:lpstr>
      <vt:lpstr>     Космическая гипотеза</vt:lpstr>
      <vt:lpstr>                                                 Об экологии воды </vt:lpstr>
      <vt:lpstr>          О факторах, влияющих на загрязнение биосферы </vt:lpstr>
      <vt:lpstr>                  Основные загрязнители гидросферы</vt:lpstr>
      <vt:lpstr>Презентация PowerPoint</vt:lpstr>
      <vt:lpstr>    Последствия загрязнения гидросферы</vt:lpstr>
      <vt:lpstr> Охрана воды – проблема                                           общечеловеческая                    </vt:lpstr>
      <vt:lpstr>I. Физические способы     1. Отстаивание       2. Фильтрование                 3.  Кипячение 4. Дистилляция       5.  Вымораживание        II. Химические способы       1.  Химические реагенты  III. Биологические способы   1.  Бактерии</vt:lpstr>
      <vt:lpstr>     Устранение некоторых экологических проблем                            воды – очистка сточных вод</vt:lpstr>
      <vt:lpstr>Схема станции очистки питьевой воды</vt:lpstr>
      <vt:lpstr>Самые современные способы очистки городской воды</vt:lpstr>
      <vt:lpstr>          В год экологии -  передовые технологии в России</vt:lpstr>
      <vt:lpstr>Схема получения бутилированной воды</vt:lpstr>
      <vt:lpstr>           Перегонка воды в лаборатории</vt:lpstr>
      <vt:lpstr>               Дистиллированная вода</vt:lpstr>
      <vt:lpstr>     Очистка воды в домашних условиях</vt:lpstr>
      <vt:lpstr>       Очистка воды в коттедже  (водоочистка коттеджа) </vt:lpstr>
      <vt:lpstr>       Простейший солнечный дистиллятор</vt:lpstr>
      <vt:lpstr>  О пресной воде</vt:lpstr>
      <vt:lpstr>   Как из соленой воды получить пресную?                              </vt:lpstr>
      <vt:lpstr>       Некоторые схемы  опреснения воды</vt:lpstr>
      <vt:lpstr>   Некоторые промышленные опреснители воды</vt:lpstr>
      <vt:lpstr>             Опреснение морской воды                           в Крыму</vt:lpstr>
      <vt:lpstr>Понятие о растворах Клаcсификация растворов</vt:lpstr>
      <vt:lpstr>            Растворы в природе</vt:lpstr>
      <vt:lpstr>       Значение растворов в практической                         деятельности человека</vt:lpstr>
      <vt:lpstr>Презентация PowerPoint</vt:lpstr>
      <vt:lpstr>Презентация PowerPoint</vt:lpstr>
      <vt:lpstr>Понятие о растворимости</vt:lpstr>
      <vt:lpstr>          Растворимость многих веществ небезграничная</vt:lpstr>
      <vt:lpstr>Презентация PowerPoint</vt:lpstr>
      <vt:lpstr> Растворимость веществ  Насыщенные, ненасыщенные и пересыщенные  растворы  </vt:lpstr>
      <vt:lpstr>Решение задач на растворимость веществ в воде  Задача 1</vt:lpstr>
      <vt:lpstr>Решение задач на растворимость веществ в воде  Задача 2</vt:lpstr>
      <vt:lpstr>                    Кривые растворимости</vt:lpstr>
      <vt:lpstr>Понятие о концентрированных и неконцентрированных растворах</vt:lpstr>
      <vt:lpstr>Некоторые способы выражения         концентрации веществ в растворе</vt:lpstr>
      <vt:lpstr> Способы выражения концентрации веществ I. Массовая доля растворенного вещества (ω)</vt:lpstr>
      <vt:lpstr>  Решение задач на массовую долю растворенного вещества                                           Задача 1</vt:lpstr>
      <vt:lpstr>  Решение задач на массовую долю растворенного вещества                                               Задача 2</vt:lpstr>
      <vt:lpstr>  Решение задач на массовую долю растворенного вещества                                                Задача 3</vt:lpstr>
      <vt:lpstr> Способы выражения концентрации веществ II. Молярная концентрация растворов (CМ) </vt:lpstr>
      <vt:lpstr> Решение задач на молярную концентрацию растворов                                      Задача 1</vt:lpstr>
      <vt:lpstr>   Решение задач на молярную концентрацию растворов                                                   Задача 2</vt:lpstr>
      <vt:lpstr>                                                                                                                                               Практическая работа                                                                      «Приготовление растворов различных  концентраций»    </vt:lpstr>
      <vt:lpstr>             Задания к практической работе</vt:lpstr>
      <vt:lpstr>                 Оформление работы</vt:lpstr>
      <vt:lpstr>     Пример записей расчетной части по Заданию 1</vt:lpstr>
      <vt:lpstr>Презентация PowerPoint</vt:lpstr>
      <vt:lpstr>     Пример записей расчетной части по Заданию 2</vt:lpstr>
      <vt:lpstr>Презентация PowerPoint</vt:lpstr>
      <vt:lpstr>         Правила взвешивания сыпучих веществ</vt:lpstr>
      <vt:lpstr>      Лабораторные принадлежности, вспомогательные материалы для ПР</vt:lpstr>
      <vt:lpstr>     Необходимое сопровождение ПР</vt:lpstr>
      <vt:lpstr>Приложение  «Вопросник по теме «Вода. Растворы»    (для проверки и самопроверки знаний по теме)</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Галина Беляева</dc:creator>
  <cp:lastModifiedBy>RePack by Diakov</cp:lastModifiedBy>
  <cp:revision>4073</cp:revision>
  <dcterms:created xsi:type="dcterms:W3CDTF">2017-06-21T13:25:11Z</dcterms:created>
  <dcterms:modified xsi:type="dcterms:W3CDTF">2017-12-21T20:32:59Z</dcterms:modified>
</cp:coreProperties>
</file>