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2" r:id="rId3"/>
  </p:sldMasterIdLst>
  <p:notesMasterIdLst>
    <p:notesMasterId r:id="rId33"/>
  </p:notesMasterIdLst>
  <p:sldIdLst>
    <p:sldId id="289" r:id="rId4"/>
    <p:sldId id="385" r:id="rId5"/>
    <p:sldId id="355" r:id="rId6"/>
    <p:sldId id="356" r:id="rId7"/>
    <p:sldId id="351" r:id="rId8"/>
    <p:sldId id="392" r:id="rId9"/>
    <p:sldId id="357" r:id="rId10"/>
    <p:sldId id="393" r:id="rId11"/>
    <p:sldId id="394" r:id="rId12"/>
    <p:sldId id="395" r:id="rId13"/>
    <p:sldId id="398" r:id="rId14"/>
    <p:sldId id="358" r:id="rId15"/>
    <p:sldId id="359" r:id="rId16"/>
    <p:sldId id="360" r:id="rId17"/>
    <p:sldId id="387" r:id="rId18"/>
    <p:sldId id="363" r:id="rId19"/>
    <p:sldId id="365" r:id="rId20"/>
    <p:sldId id="366" r:id="rId21"/>
    <p:sldId id="367" r:id="rId22"/>
    <p:sldId id="368" r:id="rId23"/>
    <p:sldId id="381" r:id="rId24"/>
    <p:sldId id="378" r:id="rId25"/>
    <p:sldId id="379" r:id="rId26"/>
    <p:sldId id="380" r:id="rId27"/>
    <p:sldId id="353" r:id="rId28"/>
    <p:sldId id="396" r:id="rId29"/>
    <p:sldId id="397" r:id="rId30"/>
    <p:sldId id="400" r:id="rId31"/>
    <p:sldId id="383"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autoAdjust="0"/>
    <p:restoredTop sz="94660"/>
  </p:normalViewPr>
  <p:slideViewPr>
    <p:cSldViewPr snapToGrid="0">
      <p:cViewPr>
        <p:scale>
          <a:sx n="98" d="100"/>
          <a:sy n="98" d="100"/>
        </p:scale>
        <p:origin x="-22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463688-0264-4B9E-8DA7-A1448303927C}" type="datetimeFigureOut">
              <a:rPr lang="ru-RU" smtClean="0"/>
              <a:pPr/>
              <a:t>08.02.2018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FEF21-C3D5-4960-AD79-8BD3EC8C297D}" type="slidenum">
              <a:rPr lang="ru-RU" smtClean="0"/>
              <a:pPr/>
              <a:t>‹#›</a:t>
            </a:fld>
            <a:endParaRPr lang="ru-RU"/>
          </a:p>
        </p:txBody>
      </p:sp>
    </p:spTree>
    <p:extLst>
      <p:ext uri="{BB962C8B-B14F-4D97-AF65-F5344CB8AC3E}">
        <p14:creationId xmlns:p14="http://schemas.microsoft.com/office/powerpoint/2010/main" val="3269380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55A5A28D-BDB6-46FF-A1EF-D3D59E3A726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7541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ru-RU" sz="1200" kern="1200" dirty="0" smtClean="0">
                <a:solidFill>
                  <a:schemeClr val="tx1"/>
                </a:solidFill>
                <a:latin typeface="+mn-lt"/>
                <a:ea typeface="+mn-ea"/>
                <a:cs typeface="+mn-cs"/>
              </a:rPr>
              <a:t>Вставьте картинку, иллюстрирующую время года в вашей стране.</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0857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noFill/>
          <a:ln w="12700">
            <a:solidFill>
              <a:prstClr val="black"/>
            </a:solidFill>
          </a:ln>
        </p:spPr>
      </p:sp>
      <p:sp>
        <p:nvSpPr>
          <p:cNvPr id="3" name="Rectangle 2"/>
          <p:cNvSpPr>
            <a:spLocks noGrp="1"/>
          </p:cNvSpPr>
          <p:nvPr>
            <p:ph type="body" idx="1"/>
          </p:nvPr>
        </p:nvSpPr>
        <p:spPr/>
        <p:txBody>
          <a:bodyPr/>
          <a:lstStyle/>
          <a:p>
            <a:r>
              <a:rPr lang="ru-RU" sz="1200" kern="1200" dirty="0" smtClean="0">
                <a:solidFill>
                  <a:schemeClr val="tx1"/>
                </a:solidFill>
                <a:latin typeface="+mn-lt"/>
                <a:ea typeface="+mn-ea"/>
                <a:cs typeface="+mn-cs"/>
              </a:rPr>
              <a:t>Вставьте карту своей страны.</a:t>
            </a:r>
            <a:endParaRPr lang="en-US" dirty="0"/>
          </a:p>
        </p:txBody>
      </p:sp>
      <p:sp>
        <p:nvSpPr>
          <p:cNvPr id="4" name="Rectangle 3"/>
          <p:cNvSpPr>
            <a:spLocks noGrp="1"/>
          </p:cNvSpPr>
          <p:nvPr>
            <p:ph type="sldNum" sz="quarter" idx="10"/>
          </p:nvPr>
        </p:nvSpPr>
        <p:spPr/>
        <p:txBody>
          <a:bodyPr/>
          <a:lstStyle/>
          <a:p>
            <a:fld id="{55A5A28D-BDB6-46FF-A1EF-D3D59E3A726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61277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00221" y="3357562"/>
            <a:ext cx="7429552" cy="1143008"/>
          </a:xfrm>
          <a:custGeom>
            <a:avLst/>
            <a:gdLst>
              <a:gd name="connsiteX0" fmla="*/ 0 w 5572164"/>
              <a:gd name="connsiteY0" fmla="*/ 0 h 1143008"/>
              <a:gd name="connsiteX1" fmla="*/ 5572164 w 5572164"/>
              <a:gd name="connsiteY1" fmla="*/ 0 h 1143008"/>
              <a:gd name="connsiteX2" fmla="*/ 5572164 w 5572164"/>
              <a:gd name="connsiteY2" fmla="*/ 1143008 h 1143008"/>
              <a:gd name="connsiteX3" fmla="*/ 0 w 5572164"/>
              <a:gd name="connsiteY3" fmla="*/ 1143008 h 1143008"/>
              <a:gd name="connsiteX4" fmla="*/ 0 w 5572164"/>
              <a:gd name="connsiteY4" fmla="*/ 0 h 1143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64" h="1143008">
                <a:moveTo>
                  <a:pt x="0" y="0"/>
                </a:moveTo>
                <a:lnTo>
                  <a:pt x="5572164" y="0"/>
                </a:lnTo>
                <a:lnTo>
                  <a:pt x="5572164" y="1143008"/>
                </a:lnTo>
                <a:lnTo>
                  <a:pt x="0" y="1143008"/>
                </a:lnTo>
                <a:lnTo>
                  <a:pt x="0" y="0"/>
                </a:lnTo>
                <a:close/>
              </a:path>
            </a:pathLst>
          </a:custGeom>
          <a:ln>
            <a:noFill/>
          </a:ln>
        </p:spPr>
        <p:txBody>
          <a:bodyPr/>
          <a:lstStyle>
            <a:lvl1pPr algn="ctr">
              <a:defRPr sz="360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Subtitle 2"/>
          <p:cNvSpPr>
            <a:spLocks noGrp="1"/>
          </p:cNvSpPr>
          <p:nvPr>
            <p:ph type="subTitle" idx="1"/>
          </p:nvPr>
        </p:nvSpPr>
        <p:spPr>
          <a:xfrm>
            <a:off x="1142965" y="6000768"/>
            <a:ext cx="10363200" cy="642942"/>
          </a:xfrm>
        </p:spPr>
        <p:txBody>
          <a:bodyPr/>
          <a:lstStyle>
            <a:lvl1pPr marL="0" indent="0" algn="ctr">
              <a:buNone/>
              <a:defRPr sz="1600">
                <a:solidFill>
                  <a:srgbClr val="000066"/>
                </a:solidFill>
                <a:effectLst/>
                <a:latin typeface="Segoe"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extLst>
      <p:ext uri="{BB962C8B-B14F-4D97-AF65-F5344CB8AC3E}">
        <p14:creationId xmlns:p14="http://schemas.microsoft.com/office/powerpoint/2010/main" val="5419984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00221" y="3357562"/>
            <a:ext cx="7429552" cy="1143008"/>
          </a:xfrm>
          <a:custGeom>
            <a:avLst/>
            <a:gdLst>
              <a:gd name="connsiteX0" fmla="*/ 0 w 5572164"/>
              <a:gd name="connsiteY0" fmla="*/ 0 h 1143008"/>
              <a:gd name="connsiteX1" fmla="*/ 5572164 w 5572164"/>
              <a:gd name="connsiteY1" fmla="*/ 0 h 1143008"/>
              <a:gd name="connsiteX2" fmla="*/ 5572164 w 5572164"/>
              <a:gd name="connsiteY2" fmla="*/ 1143008 h 1143008"/>
              <a:gd name="connsiteX3" fmla="*/ 0 w 5572164"/>
              <a:gd name="connsiteY3" fmla="*/ 1143008 h 1143008"/>
              <a:gd name="connsiteX4" fmla="*/ 0 w 5572164"/>
              <a:gd name="connsiteY4" fmla="*/ 0 h 1143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64" h="1143008">
                <a:moveTo>
                  <a:pt x="0" y="0"/>
                </a:moveTo>
                <a:lnTo>
                  <a:pt x="5572164" y="0"/>
                </a:lnTo>
                <a:lnTo>
                  <a:pt x="5572164" y="1143008"/>
                </a:lnTo>
                <a:lnTo>
                  <a:pt x="0" y="1143008"/>
                </a:lnTo>
                <a:lnTo>
                  <a:pt x="0" y="0"/>
                </a:lnTo>
                <a:close/>
              </a:path>
            </a:pathLst>
          </a:custGeom>
          <a:ln>
            <a:noFill/>
          </a:ln>
        </p:spPr>
        <p:txBody>
          <a:bodyPr/>
          <a:lstStyle>
            <a:lvl1pPr algn="ctr">
              <a:defRPr sz="360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Subtitle 2"/>
          <p:cNvSpPr>
            <a:spLocks noGrp="1"/>
          </p:cNvSpPr>
          <p:nvPr>
            <p:ph type="subTitle" idx="1"/>
          </p:nvPr>
        </p:nvSpPr>
        <p:spPr>
          <a:xfrm>
            <a:off x="1142965" y="6000768"/>
            <a:ext cx="10363200" cy="642942"/>
          </a:xfrm>
        </p:spPr>
        <p:txBody>
          <a:bodyPr/>
          <a:lstStyle>
            <a:lvl1pPr marL="0" indent="0" algn="ctr">
              <a:buNone/>
              <a:defRPr sz="1600">
                <a:solidFill>
                  <a:srgbClr val="000066"/>
                </a:solidFill>
                <a:effectLst/>
                <a:latin typeface="Segoe"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extLst>
      <p:ext uri="{BB962C8B-B14F-4D97-AF65-F5344CB8AC3E}">
        <p14:creationId xmlns:p14="http://schemas.microsoft.com/office/powerpoint/2010/main" val="38621392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226425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3505201"/>
            <a:ext cx="103632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Text Placeholder 2"/>
          <p:cNvSpPr>
            <a:spLocks noGrp="1"/>
          </p:cNvSpPr>
          <p:nvPr>
            <p:ph type="body" idx="1"/>
          </p:nvPr>
        </p:nvSpPr>
        <p:spPr>
          <a:xfrm>
            <a:off x="1016000" y="4876802"/>
            <a:ext cx="103632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42588141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1943342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044376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3270871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743212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5809179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342424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00221" y="3357562"/>
            <a:ext cx="7429552" cy="1143008"/>
          </a:xfrm>
          <a:custGeom>
            <a:avLst/>
            <a:gdLst>
              <a:gd name="connsiteX0" fmla="*/ 0 w 5572164"/>
              <a:gd name="connsiteY0" fmla="*/ 0 h 1143008"/>
              <a:gd name="connsiteX1" fmla="*/ 5572164 w 5572164"/>
              <a:gd name="connsiteY1" fmla="*/ 0 h 1143008"/>
              <a:gd name="connsiteX2" fmla="*/ 5572164 w 5572164"/>
              <a:gd name="connsiteY2" fmla="*/ 1143008 h 1143008"/>
              <a:gd name="connsiteX3" fmla="*/ 0 w 5572164"/>
              <a:gd name="connsiteY3" fmla="*/ 1143008 h 1143008"/>
              <a:gd name="connsiteX4" fmla="*/ 0 w 5572164"/>
              <a:gd name="connsiteY4" fmla="*/ 0 h 1143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64" h="1143008">
                <a:moveTo>
                  <a:pt x="0" y="0"/>
                </a:moveTo>
                <a:lnTo>
                  <a:pt x="5572164" y="0"/>
                </a:lnTo>
                <a:lnTo>
                  <a:pt x="5572164" y="1143008"/>
                </a:lnTo>
                <a:lnTo>
                  <a:pt x="0" y="1143008"/>
                </a:lnTo>
                <a:lnTo>
                  <a:pt x="0" y="0"/>
                </a:lnTo>
                <a:close/>
              </a:path>
            </a:pathLst>
          </a:custGeom>
          <a:ln>
            <a:noFill/>
          </a:ln>
        </p:spPr>
        <p:txBody>
          <a:bodyPr/>
          <a:lstStyle>
            <a:lvl1pPr algn="ctr">
              <a:defRPr sz="360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Subtitle 2"/>
          <p:cNvSpPr>
            <a:spLocks noGrp="1"/>
          </p:cNvSpPr>
          <p:nvPr>
            <p:ph type="subTitle" idx="1"/>
          </p:nvPr>
        </p:nvSpPr>
        <p:spPr>
          <a:xfrm>
            <a:off x="1142965" y="6000768"/>
            <a:ext cx="10363200" cy="642942"/>
          </a:xfrm>
        </p:spPr>
        <p:txBody>
          <a:bodyPr/>
          <a:lstStyle>
            <a:lvl1pPr marL="0" indent="0" algn="ctr">
              <a:buNone/>
              <a:defRPr sz="1600">
                <a:solidFill>
                  <a:srgbClr val="000066"/>
                </a:solidFill>
                <a:effectLst/>
                <a:latin typeface="Segoe"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Tree>
    <p:extLst>
      <p:ext uri="{BB962C8B-B14F-4D97-AF65-F5344CB8AC3E}">
        <p14:creationId xmlns:p14="http://schemas.microsoft.com/office/powerpoint/2010/main" val="34397925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5821690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116894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3505201"/>
            <a:ext cx="103632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Text Placeholder 2"/>
          <p:cNvSpPr>
            <a:spLocks noGrp="1"/>
          </p:cNvSpPr>
          <p:nvPr>
            <p:ph type="body" idx="1"/>
          </p:nvPr>
        </p:nvSpPr>
        <p:spPr>
          <a:xfrm>
            <a:off x="1016000" y="4876802"/>
            <a:ext cx="103632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246175283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4631652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994098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029785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839341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16484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600807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3505201"/>
            <a:ext cx="10363200" cy="1362075"/>
          </a:xfrm>
        </p:spPr>
        <p:txBody>
          <a:bodyPr anchor="b" anchorCtr="0"/>
          <a:lstStyle>
            <a:lvl1pPr algn="l">
              <a:defRPr sz="3600" b="0" cap="all" baseline="0">
                <a:effectLst>
                  <a:outerShdw blurRad="254000" algn="tl" rotWithShape="0">
                    <a:srgbClr val="000000">
                      <a:alpha val="43137"/>
                    </a:srgbClr>
                  </a:outerShdw>
                </a:effectLst>
              </a:defRPr>
            </a:lvl1pPr>
          </a:lstStyle>
          <a:p>
            <a:r>
              <a:rPr lang="ru-RU" smtClean="0"/>
              <a:t>Образец заголовка</a:t>
            </a:r>
            <a:endParaRPr lang="en-US"/>
          </a:p>
        </p:txBody>
      </p:sp>
      <p:sp>
        <p:nvSpPr>
          <p:cNvPr id="3" name="Text Placeholder 2"/>
          <p:cNvSpPr>
            <a:spLocks noGrp="1"/>
          </p:cNvSpPr>
          <p:nvPr>
            <p:ph type="body" idx="1"/>
          </p:nvPr>
        </p:nvSpPr>
        <p:spPr>
          <a:xfrm>
            <a:off x="1016000" y="4876802"/>
            <a:ext cx="10363200" cy="1042987"/>
          </a:xfrm>
        </p:spPr>
        <p:txBody>
          <a:bodyPr anchor="t" anchorCtr="0"/>
          <a:lstStyle>
            <a:lvl1pPr marL="0" indent="0">
              <a:buNone/>
              <a:defRPr sz="1600">
                <a:solidFill>
                  <a:schemeClr val="accent6">
                    <a:shade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Tree>
    <p:extLst>
      <p:ext uri="{BB962C8B-B14F-4D97-AF65-F5344CB8AC3E}">
        <p14:creationId xmlns:p14="http://schemas.microsoft.com/office/powerpoint/2010/main" val="29092278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34865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716470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6635069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613566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3631949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2B01318-6ABD-4BDD-BBB0-D5B124F36B42}" type="datetimeFigureOut">
              <a:rPr lang="en-US" smtClean="0">
                <a:solidFill>
                  <a:prstClr val="white"/>
                </a:solidFill>
              </a:rPr>
              <a:pPr/>
              <a:t>2/8/2018</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324492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3968" y="214291"/>
            <a:ext cx="10058432" cy="844533"/>
          </a:xfrm>
          <a:prstGeom prst="rect">
            <a:avLst/>
          </a:prstGeom>
        </p:spPr>
        <p:txBody>
          <a:bodyPr vert="horz"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514476"/>
            <a:ext cx="10972800" cy="4611688"/>
          </a:xfrm>
          <a:prstGeom prst="rect">
            <a:avLst/>
          </a:prstGeom>
        </p:spPr>
        <p:txBody>
          <a:bodyPr vert="horz"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09600" y="6392637"/>
            <a:ext cx="28448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prstClr val="white"/>
                </a:solidFill>
              </a:rPr>
              <a:pPr/>
              <a:t>2/8/2018</a:t>
            </a:fld>
            <a:endParaRPr lang="en-US">
              <a:solidFill>
                <a:prstClr val="white"/>
              </a:solidFill>
            </a:endParaRPr>
          </a:p>
        </p:txBody>
      </p:sp>
      <p:sp>
        <p:nvSpPr>
          <p:cNvPr id="5" name="Footer Placeholder 4"/>
          <p:cNvSpPr>
            <a:spLocks noGrp="1"/>
          </p:cNvSpPr>
          <p:nvPr>
            <p:ph type="ftr" sz="quarter" idx="3"/>
          </p:nvPr>
        </p:nvSpPr>
        <p:spPr>
          <a:xfrm>
            <a:off x="4165600" y="6392637"/>
            <a:ext cx="3860800" cy="365125"/>
          </a:xfrm>
          <a:prstGeom prst="rect">
            <a:avLst/>
          </a:prstGeom>
        </p:spPr>
        <p:txBody>
          <a:bodyPr vert="horz"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8737600" y="6392637"/>
            <a:ext cx="28448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63198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rtl="0" eaLnBrk="1" latinLnBrk="0" hangingPunct="1">
        <a:spcBef>
          <a:spcPct val="0"/>
        </a:spcBef>
        <a:buNone/>
        <a:defRPr sz="3600" kern="1200" cap="none" baseline="0">
          <a:solidFill>
            <a:srgbClr val="FF0000"/>
          </a:solidFill>
          <a:effectLst>
            <a:outerShdw blurRad="38100" dist="38100" dir="2700000" algn="tl">
              <a:srgbClr val="000000">
                <a:alpha val="43137"/>
              </a:srgbClr>
            </a:outerShdw>
          </a:effectLst>
          <a:latin typeface="Segoe Semibold" pitchFamily="34" charset="0"/>
          <a:ea typeface="+mj-ea"/>
          <a:cs typeface="+mj-cs"/>
        </a:defRPr>
      </a:lvl1pPr>
    </p:titleStyle>
    <p:bodyStyle>
      <a:lvl1pPr marL="342900" indent="-342900" algn="l" rtl="0" eaLnBrk="1" latinLnBrk="0" hangingPunct="1">
        <a:spcBef>
          <a:spcPct val="20000"/>
        </a:spcBef>
        <a:buFont typeface="Arial"/>
        <a:buChar char="•"/>
        <a:defRPr sz="2800" kern="1200">
          <a:solidFill>
            <a:srgbClr val="000066"/>
          </a:solidFill>
          <a:latin typeface="Segoe" pitchFamily="34" charset="0"/>
          <a:ea typeface="+mn-ea"/>
          <a:cs typeface="+mn-cs"/>
        </a:defRPr>
      </a:lvl1pPr>
      <a:lvl2pPr marL="742950" indent="-285750" algn="l" rtl="0" eaLnBrk="1" latinLnBrk="0" hangingPunct="1">
        <a:spcBef>
          <a:spcPct val="20000"/>
        </a:spcBef>
        <a:buFont typeface="Arial"/>
        <a:buChar char="–"/>
        <a:defRPr sz="2400" kern="1200">
          <a:solidFill>
            <a:srgbClr val="000066"/>
          </a:solidFill>
          <a:latin typeface="Segoe" pitchFamily="34" charset="0"/>
          <a:ea typeface="+mn-ea"/>
          <a:cs typeface="+mn-cs"/>
        </a:defRPr>
      </a:lvl2pPr>
      <a:lvl3pPr marL="1143000" indent="-228600" algn="l" rtl="0" eaLnBrk="1" latinLnBrk="0" hangingPunct="1">
        <a:spcBef>
          <a:spcPct val="20000"/>
        </a:spcBef>
        <a:buFont typeface="Arial"/>
        <a:buChar char="•"/>
        <a:defRPr sz="2000" kern="1200">
          <a:solidFill>
            <a:srgbClr val="000066"/>
          </a:solidFill>
          <a:latin typeface="Segoe" pitchFamily="34" charset="0"/>
          <a:ea typeface="+mn-ea"/>
          <a:cs typeface="+mn-cs"/>
        </a:defRPr>
      </a:lvl3pPr>
      <a:lvl4pPr marL="1600200" indent="-228600" algn="l" rtl="0" eaLnBrk="1" latinLnBrk="0" hangingPunct="1">
        <a:spcBef>
          <a:spcPct val="20000"/>
        </a:spcBef>
        <a:buFont typeface="Arial"/>
        <a:buChar char="–"/>
        <a:defRPr sz="1800" kern="1200">
          <a:solidFill>
            <a:srgbClr val="000066"/>
          </a:solidFill>
          <a:latin typeface="Segoe" pitchFamily="34" charset="0"/>
          <a:ea typeface="+mn-ea"/>
          <a:cs typeface="+mn-cs"/>
        </a:defRPr>
      </a:lvl4pPr>
      <a:lvl5pPr marL="2057400" indent="-228600" algn="l" rtl="0" eaLnBrk="1" latinLnBrk="0" hangingPunct="1">
        <a:spcBef>
          <a:spcPct val="20000"/>
        </a:spcBef>
        <a:buFont typeface="Arial"/>
        <a:buChar char="»"/>
        <a:defRPr sz="1800" kern="1200">
          <a:solidFill>
            <a:srgbClr val="000066"/>
          </a:solidFill>
          <a:latin typeface="Segoe" pitchFamily="34" charset="0"/>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3968" y="214291"/>
            <a:ext cx="10058432" cy="844533"/>
          </a:xfrm>
          <a:prstGeom prst="rect">
            <a:avLst/>
          </a:prstGeom>
        </p:spPr>
        <p:txBody>
          <a:bodyPr vert="horz"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514476"/>
            <a:ext cx="10972800" cy="4611688"/>
          </a:xfrm>
          <a:prstGeom prst="rect">
            <a:avLst/>
          </a:prstGeom>
        </p:spPr>
        <p:txBody>
          <a:bodyPr vert="horz"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09600" y="6392637"/>
            <a:ext cx="28448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prstClr val="white"/>
                </a:solidFill>
              </a:rPr>
              <a:pPr/>
              <a:t>2/8/2018</a:t>
            </a:fld>
            <a:endParaRPr lang="en-US">
              <a:solidFill>
                <a:prstClr val="white"/>
              </a:solidFill>
            </a:endParaRPr>
          </a:p>
        </p:txBody>
      </p:sp>
      <p:sp>
        <p:nvSpPr>
          <p:cNvPr id="5" name="Footer Placeholder 4"/>
          <p:cNvSpPr>
            <a:spLocks noGrp="1"/>
          </p:cNvSpPr>
          <p:nvPr>
            <p:ph type="ftr" sz="quarter" idx="3"/>
          </p:nvPr>
        </p:nvSpPr>
        <p:spPr>
          <a:xfrm>
            <a:off x="4165600" y="6392637"/>
            <a:ext cx="3860800" cy="365125"/>
          </a:xfrm>
          <a:prstGeom prst="rect">
            <a:avLst/>
          </a:prstGeom>
        </p:spPr>
        <p:txBody>
          <a:bodyPr vert="horz"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8737600" y="6392637"/>
            <a:ext cx="28448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8485478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rtl="0" eaLnBrk="1" latinLnBrk="0" hangingPunct="1">
        <a:spcBef>
          <a:spcPct val="0"/>
        </a:spcBef>
        <a:buNone/>
        <a:defRPr sz="3600" kern="1200" cap="none" baseline="0">
          <a:solidFill>
            <a:srgbClr val="FF0000"/>
          </a:solidFill>
          <a:effectLst>
            <a:outerShdw blurRad="38100" dist="38100" dir="2700000" algn="tl">
              <a:srgbClr val="000000">
                <a:alpha val="43137"/>
              </a:srgbClr>
            </a:outerShdw>
          </a:effectLst>
          <a:latin typeface="Segoe Semibold" pitchFamily="34" charset="0"/>
          <a:ea typeface="+mj-ea"/>
          <a:cs typeface="+mj-cs"/>
        </a:defRPr>
      </a:lvl1pPr>
    </p:titleStyle>
    <p:bodyStyle>
      <a:lvl1pPr marL="342900" indent="-342900" algn="l" rtl="0" eaLnBrk="1" latinLnBrk="0" hangingPunct="1">
        <a:spcBef>
          <a:spcPct val="20000"/>
        </a:spcBef>
        <a:buFont typeface="Arial"/>
        <a:buChar char="•"/>
        <a:defRPr sz="2800" kern="1200">
          <a:solidFill>
            <a:srgbClr val="000066"/>
          </a:solidFill>
          <a:latin typeface="Segoe" pitchFamily="34" charset="0"/>
          <a:ea typeface="+mn-ea"/>
          <a:cs typeface="+mn-cs"/>
        </a:defRPr>
      </a:lvl1pPr>
      <a:lvl2pPr marL="742950" indent="-285750" algn="l" rtl="0" eaLnBrk="1" latinLnBrk="0" hangingPunct="1">
        <a:spcBef>
          <a:spcPct val="20000"/>
        </a:spcBef>
        <a:buFont typeface="Arial"/>
        <a:buChar char="–"/>
        <a:defRPr sz="2400" kern="1200">
          <a:solidFill>
            <a:srgbClr val="000066"/>
          </a:solidFill>
          <a:latin typeface="Segoe" pitchFamily="34" charset="0"/>
          <a:ea typeface="+mn-ea"/>
          <a:cs typeface="+mn-cs"/>
        </a:defRPr>
      </a:lvl2pPr>
      <a:lvl3pPr marL="1143000" indent="-228600" algn="l" rtl="0" eaLnBrk="1" latinLnBrk="0" hangingPunct="1">
        <a:spcBef>
          <a:spcPct val="20000"/>
        </a:spcBef>
        <a:buFont typeface="Arial"/>
        <a:buChar char="•"/>
        <a:defRPr sz="2000" kern="1200">
          <a:solidFill>
            <a:srgbClr val="000066"/>
          </a:solidFill>
          <a:latin typeface="Segoe" pitchFamily="34" charset="0"/>
          <a:ea typeface="+mn-ea"/>
          <a:cs typeface="+mn-cs"/>
        </a:defRPr>
      </a:lvl3pPr>
      <a:lvl4pPr marL="1600200" indent="-228600" algn="l" rtl="0" eaLnBrk="1" latinLnBrk="0" hangingPunct="1">
        <a:spcBef>
          <a:spcPct val="20000"/>
        </a:spcBef>
        <a:buFont typeface="Arial"/>
        <a:buChar char="–"/>
        <a:defRPr sz="1800" kern="1200">
          <a:solidFill>
            <a:srgbClr val="000066"/>
          </a:solidFill>
          <a:latin typeface="Segoe" pitchFamily="34" charset="0"/>
          <a:ea typeface="+mn-ea"/>
          <a:cs typeface="+mn-cs"/>
        </a:defRPr>
      </a:lvl4pPr>
      <a:lvl5pPr marL="2057400" indent="-228600" algn="l" rtl="0" eaLnBrk="1" latinLnBrk="0" hangingPunct="1">
        <a:spcBef>
          <a:spcPct val="20000"/>
        </a:spcBef>
        <a:buFont typeface="Arial"/>
        <a:buChar char="»"/>
        <a:defRPr sz="1800" kern="1200">
          <a:solidFill>
            <a:srgbClr val="000066"/>
          </a:solidFill>
          <a:latin typeface="Segoe" pitchFamily="34" charset="0"/>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3968" y="214291"/>
            <a:ext cx="10058432" cy="844533"/>
          </a:xfrm>
          <a:prstGeom prst="rect">
            <a:avLst/>
          </a:prstGeom>
        </p:spPr>
        <p:txBody>
          <a:bodyPr vert="horz"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514476"/>
            <a:ext cx="10972800" cy="4611688"/>
          </a:xfrm>
          <a:prstGeom prst="rect">
            <a:avLst/>
          </a:prstGeom>
        </p:spPr>
        <p:txBody>
          <a:bodyPr vert="horz"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09600" y="6392637"/>
            <a:ext cx="2844800" cy="365125"/>
          </a:xfrm>
          <a:prstGeom prst="rect">
            <a:avLst/>
          </a:prstGeom>
        </p:spPr>
        <p:txBody>
          <a:bodyPr vert="horz" rtlCol="0" anchor="ctr"/>
          <a:lstStyle>
            <a:lvl1pPr algn="l">
              <a:defRPr sz="1200">
                <a:solidFill>
                  <a:schemeClr val="bg1"/>
                </a:solidFill>
              </a:defRPr>
            </a:lvl1pPr>
          </a:lstStyle>
          <a:p>
            <a:fld id="{22B01318-6ABD-4BDD-BBB0-D5B124F36B42}" type="datetimeFigureOut">
              <a:rPr lang="en-US" smtClean="0">
                <a:solidFill>
                  <a:prstClr val="white"/>
                </a:solidFill>
              </a:rPr>
              <a:pPr/>
              <a:t>2/8/2018</a:t>
            </a:fld>
            <a:endParaRPr lang="en-US">
              <a:solidFill>
                <a:prstClr val="white"/>
              </a:solidFill>
            </a:endParaRPr>
          </a:p>
        </p:txBody>
      </p:sp>
      <p:sp>
        <p:nvSpPr>
          <p:cNvPr id="5" name="Footer Placeholder 4"/>
          <p:cNvSpPr>
            <a:spLocks noGrp="1"/>
          </p:cNvSpPr>
          <p:nvPr>
            <p:ph type="ftr" sz="quarter" idx="3"/>
          </p:nvPr>
        </p:nvSpPr>
        <p:spPr>
          <a:xfrm>
            <a:off x="4165600" y="6392637"/>
            <a:ext cx="3860800" cy="365125"/>
          </a:xfrm>
          <a:prstGeom prst="rect">
            <a:avLst/>
          </a:prstGeom>
        </p:spPr>
        <p:txBody>
          <a:bodyPr vert="horz" rtlCol="0" anchor="ctr"/>
          <a:lstStyle>
            <a:lvl1pPr algn="ctr">
              <a:defRPr sz="1200">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4"/>
          </p:nvPr>
        </p:nvSpPr>
        <p:spPr>
          <a:xfrm>
            <a:off x="8737600" y="6392637"/>
            <a:ext cx="2844800" cy="365125"/>
          </a:xfrm>
          <a:prstGeom prst="rect">
            <a:avLst/>
          </a:prstGeom>
        </p:spPr>
        <p:txBody>
          <a:bodyPr vert="horz" rtlCol="0" anchor="ctr"/>
          <a:lstStyle>
            <a:lvl1pPr algn="r">
              <a:defRPr sz="1200">
                <a:solidFill>
                  <a:schemeClr val="bg1"/>
                </a:solidFill>
              </a:defRPr>
            </a:lvl1pPr>
          </a:lstStyle>
          <a:p>
            <a:fld id="{62D56ECA-4C16-4208-B374-27591EF545A3}"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9368671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xStyles>
    <p:titleStyle>
      <a:lvl1pPr algn="ctr" rtl="0" eaLnBrk="1" latinLnBrk="0" hangingPunct="1">
        <a:spcBef>
          <a:spcPct val="0"/>
        </a:spcBef>
        <a:buNone/>
        <a:defRPr sz="3600" kern="1200" cap="none" baseline="0">
          <a:solidFill>
            <a:srgbClr val="FF0000"/>
          </a:solidFill>
          <a:effectLst>
            <a:outerShdw blurRad="38100" dist="38100" dir="2700000" algn="tl">
              <a:srgbClr val="000000">
                <a:alpha val="43137"/>
              </a:srgbClr>
            </a:outerShdw>
          </a:effectLst>
          <a:latin typeface="Segoe Semibold" pitchFamily="34" charset="0"/>
          <a:ea typeface="+mj-ea"/>
          <a:cs typeface="+mj-cs"/>
        </a:defRPr>
      </a:lvl1pPr>
    </p:titleStyle>
    <p:bodyStyle>
      <a:lvl1pPr marL="342900" indent="-342900" algn="l" rtl="0" eaLnBrk="1" latinLnBrk="0" hangingPunct="1">
        <a:spcBef>
          <a:spcPct val="20000"/>
        </a:spcBef>
        <a:buFont typeface="Arial"/>
        <a:buChar char="•"/>
        <a:defRPr sz="2800" kern="1200">
          <a:solidFill>
            <a:srgbClr val="000066"/>
          </a:solidFill>
          <a:latin typeface="Segoe" pitchFamily="34" charset="0"/>
          <a:ea typeface="+mn-ea"/>
          <a:cs typeface="+mn-cs"/>
        </a:defRPr>
      </a:lvl1pPr>
      <a:lvl2pPr marL="742950" indent="-285750" algn="l" rtl="0" eaLnBrk="1" latinLnBrk="0" hangingPunct="1">
        <a:spcBef>
          <a:spcPct val="20000"/>
        </a:spcBef>
        <a:buFont typeface="Arial"/>
        <a:buChar char="–"/>
        <a:defRPr sz="2400" kern="1200">
          <a:solidFill>
            <a:srgbClr val="000066"/>
          </a:solidFill>
          <a:latin typeface="Segoe" pitchFamily="34" charset="0"/>
          <a:ea typeface="+mn-ea"/>
          <a:cs typeface="+mn-cs"/>
        </a:defRPr>
      </a:lvl2pPr>
      <a:lvl3pPr marL="1143000" indent="-228600" algn="l" rtl="0" eaLnBrk="1" latinLnBrk="0" hangingPunct="1">
        <a:spcBef>
          <a:spcPct val="20000"/>
        </a:spcBef>
        <a:buFont typeface="Arial"/>
        <a:buChar char="•"/>
        <a:defRPr sz="2000" kern="1200">
          <a:solidFill>
            <a:srgbClr val="000066"/>
          </a:solidFill>
          <a:latin typeface="Segoe" pitchFamily="34" charset="0"/>
          <a:ea typeface="+mn-ea"/>
          <a:cs typeface="+mn-cs"/>
        </a:defRPr>
      </a:lvl3pPr>
      <a:lvl4pPr marL="1600200" indent="-228600" algn="l" rtl="0" eaLnBrk="1" latinLnBrk="0" hangingPunct="1">
        <a:spcBef>
          <a:spcPct val="20000"/>
        </a:spcBef>
        <a:buFont typeface="Arial"/>
        <a:buChar char="–"/>
        <a:defRPr sz="1800" kern="1200">
          <a:solidFill>
            <a:srgbClr val="000066"/>
          </a:solidFill>
          <a:latin typeface="Segoe" pitchFamily="34" charset="0"/>
          <a:ea typeface="+mn-ea"/>
          <a:cs typeface="+mn-cs"/>
        </a:defRPr>
      </a:lvl4pPr>
      <a:lvl5pPr marL="2057400" indent="-228600" algn="l" rtl="0" eaLnBrk="1" latinLnBrk="0" hangingPunct="1">
        <a:spcBef>
          <a:spcPct val="20000"/>
        </a:spcBef>
        <a:buFont typeface="Arial"/>
        <a:buChar char="»"/>
        <a:defRPr sz="1800" kern="1200">
          <a:solidFill>
            <a:srgbClr val="000066"/>
          </a:solidFill>
          <a:latin typeface="Segoe" pitchFamily="34" charset="0"/>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9.pn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6.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slide" Target="slide6.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 Target="slide6.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27.png"/><Relationship Id="rId5" Type="http://schemas.openxmlformats.org/officeDocument/2006/relationships/image" Target="../media/image40.png"/><Relationship Id="rId10" Type="http://schemas.openxmlformats.org/officeDocument/2006/relationships/slide" Target="slide6.xml"/><Relationship Id="rId4" Type="http://schemas.openxmlformats.org/officeDocument/2006/relationships/image" Target="../media/image39.gif"/><Relationship Id="rId9"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slide" Target="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 Target="slide6.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hyperlink" Target="http://ramki-kartinki.ru/photo/25-0-3762" TargetMode="External"/><Relationship Id="rId1" Type="http://schemas.openxmlformats.org/officeDocument/2006/relationships/slideLayout" Target="../slideLayouts/slideLayout23.xml"/><Relationship Id="rId6" Type="http://schemas.openxmlformats.org/officeDocument/2006/relationships/slide" Target="slide6.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3.xml"/><Relationship Id="rId4" Type="http://schemas.openxmlformats.org/officeDocument/2006/relationships/slide" Target="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3.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2.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um.mos.ru/houses/verkhnie_torgovye_ryady_gum/" TargetMode="External"/><Relationship Id="rId2" Type="http://schemas.openxmlformats.org/officeDocument/2006/relationships/hyperlink" Target="https://&#1080;&#1089;&#1090;&#1086;&#1088;&#1080;&#1082;.&#1088;&#1092;/journal/%D0%B3%D1%80%D0%B0%D0%B6%D0%B4%D0%B0%D0%BD%D0%B8%D0%BD_%D0%B8_%D0%BA%D0%BD%D1%8F%D0%B7%D1%8C/" TargetMode="External"/><Relationship Id="rId1" Type="http://schemas.openxmlformats.org/officeDocument/2006/relationships/slideLayout" Target="../slideLayouts/slideLayout2.xml"/><Relationship Id="rId6" Type="http://schemas.openxmlformats.org/officeDocument/2006/relationships/hyperlink" Target="https://ru.wikipedia.org/wiki/%D0%9C%D0%BE%D1%81%D0%BA%D0%BE%D0%B2%D1%81%D0%BA%D0%B8%D0%B9_%D0%9A%D1%80%D0%B5%D0%BC%D0%BB%D1%8C" TargetMode="External"/><Relationship Id="rId5" Type="http://schemas.openxmlformats.org/officeDocument/2006/relationships/hyperlink" Target="http://msk-guide.ru/mavzoley_lenina.htm" TargetMode="External"/><Relationship Id="rId4" Type="http://schemas.openxmlformats.org/officeDocument/2006/relationships/hyperlink" Target="http://msk-guide.ru/red_square.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7.xml"/><Relationship Id="rId18" Type="http://schemas.openxmlformats.org/officeDocument/2006/relationships/slide" Target="slide11.xml"/><Relationship Id="rId3" Type="http://schemas.openxmlformats.org/officeDocument/2006/relationships/image" Target="../media/image19.jpeg"/><Relationship Id="rId7" Type="http://schemas.openxmlformats.org/officeDocument/2006/relationships/slide" Target="slide9.xml"/><Relationship Id="rId12" Type="http://schemas.openxmlformats.org/officeDocument/2006/relationships/slide" Target="slide13.xml"/><Relationship Id="rId17" Type="http://schemas.openxmlformats.org/officeDocument/2006/relationships/slide" Target="slide21.xml"/><Relationship Id="rId2" Type="http://schemas.openxmlformats.org/officeDocument/2006/relationships/image" Target="../media/image18.png"/><Relationship Id="rId16" Type="http://schemas.openxmlformats.org/officeDocument/2006/relationships/slide" Target="slide15.xml"/><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slide" Target="slide14.xml"/><Relationship Id="rId5" Type="http://schemas.openxmlformats.org/officeDocument/2006/relationships/image" Target="../media/image20.emf"/><Relationship Id="rId15" Type="http://schemas.openxmlformats.org/officeDocument/2006/relationships/slide" Target="slide16.xml"/><Relationship Id="rId10" Type="http://schemas.openxmlformats.org/officeDocument/2006/relationships/slide" Target="slide12.xml"/><Relationship Id="rId19" Type="http://schemas.openxmlformats.org/officeDocument/2006/relationships/image" Target="../media/image21.png"/><Relationship Id="rId4" Type="http://schemas.openxmlformats.org/officeDocument/2006/relationships/slide" Target="slide7.xml"/><Relationship Id="rId9" Type="http://schemas.openxmlformats.org/officeDocument/2006/relationships/slide" Target="slide18.xml"/><Relationship Id="rId14" Type="http://schemas.openxmlformats.org/officeDocument/2006/relationships/slide" Target="slide20.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3.xml"/><Relationship Id="rId5" Type="http://schemas.openxmlformats.org/officeDocument/2006/relationships/slide" Target="slide6.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slide" Target="slide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ctrTitle"/>
          </p:nvPr>
        </p:nvSpPr>
        <p:spPr>
          <a:xfrm>
            <a:off x="2390808" y="1773490"/>
            <a:ext cx="7846268" cy="2159276"/>
          </a:xfrm>
        </p:spPr>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ru-RU" sz="4400" b="1" cap="none" dirty="0" smtClean="0">
                <a:ln/>
                <a:effectLst/>
              </a:rPr>
              <a:t> </a:t>
            </a:r>
            <a:br>
              <a:rPr lang="ru-RU" sz="4400" b="1" cap="none" dirty="0" smtClean="0">
                <a:ln/>
                <a:effectLst/>
              </a:rPr>
            </a:br>
            <a:r>
              <a:rPr lang="ru-RU" sz="4400" b="1" cap="none" dirty="0">
                <a:ln/>
                <a:effectLst/>
              </a:rPr>
              <a:t>«Красная площадь – символ единства России»</a:t>
            </a:r>
            <a:endParaRPr lang="en-US" sz="4400" b="1" cap="none" dirty="0">
              <a:ln/>
              <a:effectLst/>
            </a:endParaRPr>
          </a:p>
        </p:txBody>
      </p:sp>
      <p:pic>
        <p:nvPicPr>
          <p:cNvPr id="4" name="Рисунок 3"/>
          <p:cNvPicPr>
            <a:picLocks noChangeAspect="1"/>
          </p:cNvPicPr>
          <p:nvPr/>
        </p:nvPicPr>
        <p:blipFill>
          <a:blip r:embed="rId3"/>
          <a:stretch>
            <a:fillRect/>
          </a:stretch>
        </p:blipFill>
        <p:spPr>
          <a:xfrm>
            <a:off x="1056945" y="2446215"/>
            <a:ext cx="1652951" cy="1759757"/>
          </a:xfrm>
          <a:prstGeom prst="rect">
            <a:avLst/>
          </a:prstGeom>
        </p:spPr>
      </p:pic>
      <p:sp>
        <p:nvSpPr>
          <p:cNvPr id="5" name="Прямоугольник 4"/>
          <p:cNvSpPr/>
          <p:nvPr/>
        </p:nvSpPr>
        <p:spPr>
          <a:xfrm>
            <a:off x="1743099" y="285034"/>
            <a:ext cx="9135108" cy="646331"/>
          </a:xfrm>
          <a:prstGeom prst="rect">
            <a:avLst/>
          </a:prstGeom>
        </p:spPr>
        <p:txBody>
          <a:bodyPr wrap="square">
            <a:spAutoFit/>
          </a:bodyPr>
          <a:lstStyle/>
          <a:p>
            <a:pPr algn="ctr"/>
            <a:r>
              <a:rPr lang="ru-RU" dirty="0">
                <a:solidFill>
                  <a:srgbClr val="002060"/>
                </a:solidFill>
              </a:rPr>
              <a:t>ДЕПАРТАМЕНТ ОБРАЗОВАНИЯ ГОРОДА МОСКВЫ</a:t>
            </a:r>
          </a:p>
          <a:p>
            <a:pPr algn="ctr"/>
            <a:r>
              <a:rPr lang="ru-RU" dirty="0">
                <a:solidFill>
                  <a:srgbClr val="002060"/>
                </a:solidFill>
              </a:rPr>
              <a:t>ГОСУДАРСТВЕННОЕ  БЮДЖЕТНОЕ ОБЩЕОБРАЗОВАТЕЛЬНОЕ УЧРЕЖДЕНИЕ </a:t>
            </a:r>
            <a:r>
              <a:rPr lang="ru-RU" dirty="0" smtClean="0">
                <a:solidFill>
                  <a:srgbClr val="002060"/>
                </a:solidFill>
              </a:rPr>
              <a:t>«</a:t>
            </a:r>
            <a:r>
              <a:rPr lang="ru-RU" dirty="0">
                <a:solidFill>
                  <a:srgbClr val="002060"/>
                </a:solidFill>
              </a:rPr>
              <a:t>ШКОЛА 1741»</a:t>
            </a:r>
          </a:p>
        </p:txBody>
      </p:sp>
      <p:sp>
        <p:nvSpPr>
          <p:cNvPr id="6" name="Прямоугольник 5"/>
          <p:cNvSpPr/>
          <p:nvPr/>
        </p:nvSpPr>
        <p:spPr>
          <a:xfrm>
            <a:off x="5520356" y="4925796"/>
            <a:ext cx="6096000" cy="1477328"/>
          </a:xfrm>
          <a:prstGeom prst="rect">
            <a:avLst/>
          </a:prstGeom>
        </p:spPr>
        <p:txBody>
          <a:bodyPr>
            <a:spAutoFit/>
          </a:bodyPr>
          <a:lstStyle/>
          <a:p>
            <a:r>
              <a:rPr lang="ru-RU" dirty="0">
                <a:solidFill>
                  <a:srgbClr val="002060"/>
                </a:solidFill>
              </a:rPr>
              <a:t>Над проектом работали : ученики </a:t>
            </a:r>
            <a:r>
              <a:rPr lang="ru-RU" dirty="0" smtClean="0">
                <a:solidFill>
                  <a:srgbClr val="002060"/>
                </a:solidFill>
              </a:rPr>
              <a:t> 7, 9, 10 </a:t>
            </a:r>
            <a:r>
              <a:rPr lang="ru-RU" dirty="0">
                <a:solidFill>
                  <a:srgbClr val="002060"/>
                </a:solidFill>
              </a:rPr>
              <a:t>классов </a:t>
            </a:r>
          </a:p>
          <a:p>
            <a:r>
              <a:rPr lang="ru-RU" i="1" dirty="0">
                <a:solidFill>
                  <a:srgbClr val="002060"/>
                </a:solidFill>
              </a:rPr>
              <a:t>Руководители:         </a:t>
            </a:r>
          </a:p>
          <a:p>
            <a:r>
              <a:rPr lang="ru-RU" dirty="0">
                <a:solidFill>
                  <a:srgbClr val="002060"/>
                </a:solidFill>
              </a:rPr>
              <a:t>учитель  информатики Данилова Людмила Сергеевна учитель  ИЗО </a:t>
            </a:r>
            <a:r>
              <a:rPr lang="ru-RU" dirty="0" err="1">
                <a:solidFill>
                  <a:srgbClr val="002060"/>
                </a:solidFill>
              </a:rPr>
              <a:t>Плыгунова</a:t>
            </a:r>
            <a:r>
              <a:rPr lang="ru-RU" dirty="0">
                <a:solidFill>
                  <a:srgbClr val="002060"/>
                </a:solidFill>
              </a:rPr>
              <a:t> Галина Константиновна</a:t>
            </a:r>
          </a:p>
          <a:p>
            <a:r>
              <a:rPr lang="ru-RU" dirty="0">
                <a:solidFill>
                  <a:srgbClr val="002060"/>
                </a:solidFill>
              </a:rPr>
              <a:t>учитель географии  Черепанова Наталья Петровна</a:t>
            </a:r>
          </a:p>
        </p:txBody>
      </p:sp>
      <p:sp>
        <p:nvSpPr>
          <p:cNvPr id="7" name="TextBox 6"/>
          <p:cNvSpPr txBox="1"/>
          <p:nvPr/>
        </p:nvSpPr>
        <p:spPr>
          <a:xfrm>
            <a:off x="3247694" y="4241012"/>
            <a:ext cx="6663559" cy="400110"/>
          </a:xfrm>
          <a:prstGeom prst="rect">
            <a:avLst/>
          </a:prstGeom>
          <a:noFill/>
        </p:spPr>
        <p:txBody>
          <a:bodyPr wrap="square" rtlCol="0">
            <a:spAutoFit/>
          </a:bodyPr>
          <a:lstStyle/>
          <a:p>
            <a:r>
              <a:rPr lang="ru-RU" sz="2000" i="1" dirty="0" smtClean="0">
                <a:solidFill>
                  <a:srgbClr val="002060"/>
                </a:solidFill>
              </a:rPr>
              <a:t>Экскурсия- </a:t>
            </a:r>
            <a:r>
              <a:rPr lang="ru-RU" sz="2000" i="1" dirty="0" err="1" smtClean="0">
                <a:solidFill>
                  <a:srgbClr val="002060"/>
                </a:solidFill>
              </a:rPr>
              <a:t>квест</a:t>
            </a:r>
            <a:r>
              <a:rPr lang="ru-RU" sz="2000" i="1" dirty="0" smtClean="0">
                <a:solidFill>
                  <a:srgbClr val="002060"/>
                </a:solidFill>
              </a:rPr>
              <a:t> по историческому центру Москвы</a:t>
            </a:r>
            <a:endParaRPr lang="ru-RU" sz="2000" i="1" dirty="0">
              <a:solidFill>
                <a:srgbClr val="002060"/>
              </a:solidFill>
            </a:endParaRPr>
          </a:p>
        </p:txBody>
      </p:sp>
    </p:spTree>
    <p:extLst>
      <p:ext uri="{BB962C8B-B14F-4D97-AF65-F5344CB8AC3E}">
        <p14:creationId xmlns:p14="http://schemas.microsoft.com/office/powerpoint/2010/main" val="147569789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Могила </a:t>
            </a:r>
            <a:r>
              <a:rPr lang="ru-RU" dirty="0"/>
              <a:t>Н</a:t>
            </a:r>
            <a:r>
              <a:rPr lang="ru-RU" dirty="0" smtClean="0"/>
              <a:t>еизвестного Солдата</a:t>
            </a:r>
            <a:endParaRPr lang="ru-RU" dirty="0"/>
          </a:p>
        </p:txBody>
      </p:sp>
      <p:pic>
        <p:nvPicPr>
          <p:cNvPr id="7" name="Объект 6"/>
          <p:cNvPicPr>
            <a:picLocks noGrp="1" noChangeAspect="1"/>
          </p:cNvPicPr>
          <p:nvPr>
            <p:ph sz="half" idx="2"/>
          </p:nvPr>
        </p:nvPicPr>
        <p:blipFill>
          <a:blip r:embed="rId2"/>
          <a:stretch>
            <a:fillRect/>
          </a:stretch>
        </p:blipFill>
        <p:spPr>
          <a:xfrm>
            <a:off x="359951" y="1905504"/>
            <a:ext cx="5652197" cy="3179894"/>
          </a:xfrm>
          <a:prstGeom prst="rect">
            <a:avLst/>
          </a:prstGeom>
        </p:spPr>
      </p:pic>
      <p:sp>
        <p:nvSpPr>
          <p:cNvPr id="6" name="Объект 5"/>
          <p:cNvSpPr>
            <a:spLocks noGrp="1"/>
          </p:cNvSpPr>
          <p:nvPr>
            <p:ph sz="quarter" idx="4"/>
          </p:nvPr>
        </p:nvSpPr>
        <p:spPr>
          <a:xfrm>
            <a:off x="6234049" y="1720303"/>
            <a:ext cx="5389033" cy="3951288"/>
          </a:xfrm>
        </p:spPr>
        <p:txBody>
          <a:bodyPr>
            <a:normAutofit/>
          </a:bodyPr>
          <a:lstStyle/>
          <a:p>
            <a:pPr marL="0" indent="0">
              <a:buNone/>
            </a:pPr>
            <a:r>
              <a:rPr lang="ru-RU" sz="2000" dirty="0">
                <a:latin typeface="+mn-lt"/>
              </a:rPr>
              <a:t>Могила Неизвестного солдата  у Кремлёвской стены – это архитектурный мемориальный ансамбль </a:t>
            </a:r>
            <a:r>
              <a:rPr lang="ru-RU" sz="2000" dirty="0" smtClean="0">
                <a:latin typeface="+mn-lt"/>
              </a:rPr>
              <a:t>у </a:t>
            </a:r>
            <a:r>
              <a:rPr lang="ru-RU" sz="2000" dirty="0">
                <a:latin typeface="+mn-lt"/>
              </a:rPr>
              <a:t>стен Кремля, в Александровском </a:t>
            </a:r>
            <a:r>
              <a:rPr lang="ru-RU" sz="2000" dirty="0" smtClean="0">
                <a:latin typeface="+mn-lt"/>
              </a:rPr>
              <a:t>саду</a:t>
            </a:r>
            <a:r>
              <a:rPr lang="ru-RU" sz="2000" dirty="0">
                <a:latin typeface="+mn-lt"/>
              </a:rPr>
              <a:t>. Памятник Могила Неизвестного солдата стал символом скорби по всем бойцам, пожертвовавшим своей жизнью ради спасения Родины. Рядом с могилой Неизвестного Солдата находятся облицованные гранитом постаменты с надписями городов- героев.</a:t>
            </a:r>
          </a:p>
        </p:txBody>
      </p:sp>
      <p:pic>
        <p:nvPicPr>
          <p:cNvPr id="4" name="Рисунок 3">
            <a:hlinkClick r:id="rId3" action="ppaction://hlinksldjump"/>
          </p:cNvPr>
          <p:cNvPicPr>
            <a:picLocks noChangeAspect="1"/>
          </p:cNvPicPr>
          <p:nvPr/>
        </p:nvPicPr>
        <p:blipFill>
          <a:blip r:embed="rId4"/>
          <a:stretch>
            <a:fillRect/>
          </a:stretch>
        </p:blipFill>
        <p:spPr>
          <a:xfrm>
            <a:off x="11394305" y="6333071"/>
            <a:ext cx="609653" cy="432854"/>
          </a:xfrm>
          <a:prstGeom prst="rect">
            <a:avLst/>
          </a:prstGeom>
        </p:spPr>
      </p:pic>
      <p:sp>
        <p:nvSpPr>
          <p:cNvPr id="8" name="Прямоугольник 7"/>
          <p:cNvSpPr/>
          <p:nvPr/>
        </p:nvSpPr>
        <p:spPr>
          <a:xfrm>
            <a:off x="138049" y="5145651"/>
            <a:ext cx="6096000" cy="707886"/>
          </a:xfrm>
          <a:prstGeom prst="rect">
            <a:avLst/>
          </a:prstGeom>
        </p:spPr>
        <p:txBody>
          <a:bodyPr>
            <a:spAutoFit/>
          </a:bodyPr>
          <a:lstStyle/>
          <a:p>
            <a:r>
              <a:rPr lang="ru-RU" sz="2000" dirty="0">
                <a:solidFill>
                  <a:srgbClr val="002060"/>
                </a:solidFill>
              </a:rPr>
              <a:t>Вечный огонь- символ памяти о ком-нибудь или о чём-либо. </a:t>
            </a:r>
          </a:p>
        </p:txBody>
      </p:sp>
    </p:spTree>
    <p:extLst>
      <p:ext uri="{BB962C8B-B14F-4D97-AF65-F5344CB8AC3E}">
        <p14:creationId xmlns:p14="http://schemas.microsoft.com/office/powerpoint/2010/main" val="38016113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Памятник Жукову</a:t>
            </a:r>
            <a:endParaRPr lang="ru-RU" dirty="0"/>
          </a:p>
        </p:txBody>
      </p:sp>
      <p:sp>
        <p:nvSpPr>
          <p:cNvPr id="6" name="Объект 5"/>
          <p:cNvSpPr>
            <a:spLocks noGrp="1"/>
          </p:cNvSpPr>
          <p:nvPr>
            <p:ph sz="quarter" idx="4"/>
          </p:nvPr>
        </p:nvSpPr>
        <p:spPr>
          <a:xfrm>
            <a:off x="5713047" y="1635614"/>
            <a:ext cx="5939694" cy="4093064"/>
          </a:xfrm>
        </p:spPr>
        <p:txBody>
          <a:bodyPr>
            <a:normAutofit/>
          </a:bodyPr>
          <a:lstStyle/>
          <a:p>
            <a:pPr marL="0" indent="0">
              <a:buNone/>
            </a:pPr>
            <a:r>
              <a:rPr lang="ru-RU" sz="2000" dirty="0">
                <a:latin typeface="+mn-lt"/>
              </a:rPr>
              <a:t>На Манежной площади перед зданием исторического </a:t>
            </a:r>
            <a:r>
              <a:rPr lang="ru-RU" sz="2000" dirty="0" smtClean="0">
                <a:latin typeface="+mn-lt"/>
              </a:rPr>
              <a:t>музея, недалеко </a:t>
            </a:r>
            <a:r>
              <a:rPr lang="ru-RU" sz="2000" dirty="0">
                <a:latin typeface="+mn-lt"/>
              </a:rPr>
              <a:t>от Александровского сада, нашему взору предстаёт памятник </a:t>
            </a:r>
            <a:r>
              <a:rPr lang="ru-RU" sz="2000" dirty="0" smtClean="0">
                <a:latin typeface="+mn-lt"/>
              </a:rPr>
              <a:t>маршалу, </a:t>
            </a:r>
            <a:r>
              <a:rPr lang="ru-RU" sz="2000" dirty="0">
                <a:latin typeface="+mn-lt"/>
              </a:rPr>
              <a:t>четырежды герою Георгию Константиновичу Жукову. Автором этой скульптуры является </a:t>
            </a:r>
            <a:r>
              <a:rPr lang="ru-RU" sz="2000" dirty="0" smtClean="0">
                <a:latin typeface="+mn-lt"/>
              </a:rPr>
              <a:t> В. М.  Клыков</a:t>
            </a:r>
            <a:r>
              <a:rPr lang="ru-RU" sz="2000" dirty="0">
                <a:latin typeface="+mn-lt"/>
              </a:rPr>
              <a:t>. Памятник был установлен в Москве на Манежной площади </a:t>
            </a:r>
            <a:r>
              <a:rPr lang="ru-RU" sz="2000" dirty="0" smtClean="0">
                <a:latin typeface="+mn-lt"/>
              </a:rPr>
              <a:t>8 мая </a:t>
            </a:r>
            <a:r>
              <a:rPr lang="ru-RU" sz="2000" dirty="0">
                <a:latin typeface="+mn-lt"/>
              </a:rPr>
              <a:t>1995 года  в честь </a:t>
            </a:r>
            <a:r>
              <a:rPr lang="ru-RU" sz="2000" dirty="0" smtClean="0">
                <a:latin typeface="+mn-lt"/>
              </a:rPr>
              <a:t> </a:t>
            </a:r>
            <a:r>
              <a:rPr lang="ru-RU" sz="2000" dirty="0" smtClean="0">
                <a:latin typeface="+mn-lt"/>
              </a:rPr>
              <a:t>50-летия </a:t>
            </a:r>
            <a:r>
              <a:rPr lang="ru-RU" sz="2000" dirty="0">
                <a:latin typeface="+mn-lt"/>
              </a:rPr>
              <a:t>победы в Великой Отечественной войне. Вес мемориальной скульптуры составляет  не менее </a:t>
            </a:r>
            <a:r>
              <a:rPr lang="ru-RU" sz="2000" dirty="0" smtClean="0">
                <a:latin typeface="+mn-lt"/>
              </a:rPr>
              <a:t>100 тонн</a:t>
            </a:r>
            <a:r>
              <a:rPr lang="ru-RU" sz="2000" dirty="0">
                <a:latin typeface="+mn-lt"/>
              </a:rPr>
              <a:t>. Г.К</a:t>
            </a:r>
            <a:r>
              <a:rPr lang="ru-RU" sz="2000" dirty="0" smtClean="0">
                <a:latin typeface="+mn-lt"/>
              </a:rPr>
              <a:t>. Жуков </a:t>
            </a:r>
            <a:r>
              <a:rPr lang="ru-RU" sz="2000" dirty="0">
                <a:latin typeface="+mn-lt"/>
              </a:rPr>
              <a:t>запечатлён в славный момент своей жизни </a:t>
            </a:r>
            <a:r>
              <a:rPr lang="ru-RU" sz="2000" dirty="0" smtClean="0">
                <a:latin typeface="+mn-lt"/>
              </a:rPr>
              <a:t>-   24 </a:t>
            </a:r>
            <a:r>
              <a:rPr lang="ru-RU" sz="2000" dirty="0">
                <a:latin typeface="+mn-lt"/>
              </a:rPr>
              <a:t>июня 1945года, когда он руководил парадом Победы на Красной площади. </a:t>
            </a:r>
          </a:p>
        </p:txBody>
      </p:sp>
      <p:pic>
        <p:nvPicPr>
          <p:cNvPr id="8" name="Рисунок 7">
            <a:hlinkClick r:id="rId2" action="ppaction://hlinksldjump"/>
          </p:cNvPr>
          <p:cNvPicPr>
            <a:picLocks noChangeAspect="1"/>
          </p:cNvPicPr>
          <p:nvPr/>
        </p:nvPicPr>
        <p:blipFill>
          <a:blip r:embed="rId3"/>
          <a:stretch>
            <a:fillRect/>
          </a:stretch>
        </p:blipFill>
        <p:spPr>
          <a:xfrm>
            <a:off x="11481854" y="6344879"/>
            <a:ext cx="609653" cy="432854"/>
          </a:xfrm>
          <a:prstGeom prst="rect">
            <a:avLst/>
          </a:prstGeom>
        </p:spPr>
      </p:pic>
      <p:pic>
        <p:nvPicPr>
          <p:cNvPr id="3" name="Рисунок 2"/>
          <p:cNvPicPr>
            <a:picLocks noChangeAspect="1"/>
          </p:cNvPicPr>
          <p:nvPr/>
        </p:nvPicPr>
        <p:blipFill>
          <a:blip r:embed="rId4"/>
          <a:stretch>
            <a:fillRect/>
          </a:stretch>
        </p:blipFill>
        <p:spPr>
          <a:xfrm>
            <a:off x="169738" y="1877253"/>
            <a:ext cx="5011863" cy="3507548"/>
          </a:xfrm>
          <a:prstGeom prst="rect">
            <a:avLst/>
          </a:prstGeom>
          <a:effectLst>
            <a:softEdge rad="63500"/>
          </a:effectLst>
        </p:spPr>
      </p:pic>
    </p:spTree>
    <p:extLst>
      <p:ext uri="{BB962C8B-B14F-4D97-AF65-F5344CB8AC3E}">
        <p14:creationId xmlns:p14="http://schemas.microsoft.com/office/powerpoint/2010/main" val="55293683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Вход на Красную площадь</a:t>
            </a:r>
            <a:endParaRPr lang="ru-RU" dirty="0"/>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068007" y="1403282"/>
            <a:ext cx="4200358" cy="3150268"/>
          </a:xfrm>
          <a:effectLst>
            <a:softEdge rad="127000"/>
          </a:effectLst>
        </p:spPr>
      </p:pic>
      <p:sp>
        <p:nvSpPr>
          <p:cNvPr id="6" name="Объект 5"/>
          <p:cNvSpPr>
            <a:spLocks noGrp="1"/>
          </p:cNvSpPr>
          <p:nvPr>
            <p:ph sz="quarter" idx="4"/>
          </p:nvPr>
        </p:nvSpPr>
        <p:spPr>
          <a:xfrm>
            <a:off x="341345" y="4714078"/>
            <a:ext cx="7070103" cy="1599897"/>
          </a:xfrm>
        </p:spPr>
        <p:txBody>
          <a:bodyPr>
            <a:normAutofit lnSpcReduction="10000"/>
          </a:bodyPr>
          <a:lstStyle/>
          <a:p>
            <a:pPr marL="0" indent="0" algn="just">
              <a:buNone/>
            </a:pPr>
            <a:r>
              <a:rPr lang="ru-RU" sz="2000" dirty="0" smtClean="0">
                <a:latin typeface="+mn-lt"/>
              </a:rPr>
              <a:t>У русских есть </a:t>
            </a:r>
            <a:r>
              <a:rPr lang="ru-RU" sz="2000" dirty="0">
                <a:latin typeface="+mn-lt"/>
              </a:rPr>
              <a:t>традиция: ворота - вход и выход из города - осеняли наверху иконами. Для защиты </a:t>
            </a:r>
            <a:r>
              <a:rPr lang="ru-RU" sz="2000" dirty="0" err="1">
                <a:latin typeface="+mn-lt"/>
              </a:rPr>
              <a:t>Иверской</a:t>
            </a:r>
            <a:r>
              <a:rPr lang="ru-RU" sz="2000" dirty="0">
                <a:latin typeface="+mn-lt"/>
              </a:rPr>
              <a:t> иконы Божией Матери от ветра и дождя был сделан небольшой деревянный навес, а позже воздвигли часовню, где служили монахи </a:t>
            </a:r>
            <a:r>
              <a:rPr lang="ru-RU" sz="2000" dirty="0" err="1">
                <a:latin typeface="+mn-lt"/>
              </a:rPr>
              <a:t>Иверской</a:t>
            </a:r>
            <a:r>
              <a:rPr lang="ru-RU" sz="2000" dirty="0">
                <a:latin typeface="+mn-lt"/>
              </a:rPr>
              <a:t> общины.</a:t>
            </a:r>
          </a:p>
        </p:txBody>
      </p:sp>
      <p:pic>
        <p:nvPicPr>
          <p:cNvPr id="4" name="Рисунок 3"/>
          <p:cNvPicPr>
            <a:picLocks noChangeAspect="1"/>
          </p:cNvPicPr>
          <p:nvPr/>
        </p:nvPicPr>
        <p:blipFill>
          <a:blip r:embed="rId3"/>
          <a:stretch>
            <a:fillRect/>
          </a:stretch>
        </p:blipFill>
        <p:spPr>
          <a:xfrm>
            <a:off x="0" y="-10489"/>
            <a:ext cx="1451794" cy="1545602"/>
          </a:xfrm>
          <a:prstGeom prst="rect">
            <a:avLst/>
          </a:prstGeom>
        </p:spPr>
      </p:pic>
      <p:pic>
        <p:nvPicPr>
          <p:cNvPr id="3" name="Рисунок 2"/>
          <p:cNvPicPr>
            <a:picLocks noChangeAspect="1"/>
          </p:cNvPicPr>
          <p:nvPr/>
        </p:nvPicPr>
        <p:blipFill>
          <a:blip r:embed="rId4"/>
          <a:stretch>
            <a:fillRect/>
          </a:stretch>
        </p:blipFill>
        <p:spPr>
          <a:xfrm>
            <a:off x="7645468" y="1200198"/>
            <a:ext cx="3765679" cy="5375119"/>
          </a:xfrm>
          <a:prstGeom prst="rect">
            <a:avLst/>
          </a:prstGeom>
          <a:effectLst>
            <a:softEdge rad="127000"/>
          </a:effectLst>
        </p:spPr>
      </p:pic>
      <p:pic>
        <p:nvPicPr>
          <p:cNvPr id="5" name="Рисунок 4">
            <a:hlinkClick r:id="rId5" action="ppaction://hlinksldjump"/>
          </p:cNvPr>
          <p:cNvPicPr>
            <a:picLocks noChangeAspect="1"/>
          </p:cNvPicPr>
          <p:nvPr/>
        </p:nvPicPr>
        <p:blipFill>
          <a:blip r:embed="rId6"/>
          <a:stretch>
            <a:fillRect/>
          </a:stretch>
        </p:blipFill>
        <p:spPr>
          <a:xfrm>
            <a:off x="11501309" y="6313975"/>
            <a:ext cx="609653" cy="432854"/>
          </a:xfrm>
          <a:prstGeom prst="rect">
            <a:avLst/>
          </a:prstGeom>
        </p:spPr>
      </p:pic>
    </p:spTree>
    <p:extLst>
      <p:ext uri="{BB962C8B-B14F-4D97-AF65-F5344CB8AC3E}">
        <p14:creationId xmlns:p14="http://schemas.microsoft.com/office/powerpoint/2010/main" val="139471217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68" y="70339"/>
            <a:ext cx="9300340" cy="776169"/>
          </a:xfrm>
        </p:spPr>
        <p:txBody>
          <a:bodyPr>
            <a:normAutofit/>
          </a:bodyPr>
          <a:lstStyle/>
          <a:p>
            <a:r>
              <a:rPr lang="ru-RU" dirty="0" smtClean="0"/>
              <a:t>Казанский собор</a:t>
            </a:r>
            <a:endParaRPr lang="ru-RU" dirty="0"/>
          </a:p>
        </p:txBody>
      </p:sp>
      <p:sp>
        <p:nvSpPr>
          <p:cNvPr id="6" name="Объект 5"/>
          <p:cNvSpPr>
            <a:spLocks noGrp="1"/>
          </p:cNvSpPr>
          <p:nvPr>
            <p:ph sz="quarter" idx="4"/>
          </p:nvPr>
        </p:nvSpPr>
        <p:spPr>
          <a:xfrm>
            <a:off x="315415" y="4806460"/>
            <a:ext cx="5078222" cy="1225917"/>
          </a:xfrm>
        </p:spPr>
        <p:txBody>
          <a:bodyPr>
            <a:noAutofit/>
          </a:bodyPr>
          <a:lstStyle/>
          <a:p>
            <a:pPr marL="400050" lvl="1" indent="0" algn="just">
              <a:buNone/>
            </a:pPr>
            <a:r>
              <a:rPr lang="ru-RU" dirty="0" smtClean="0">
                <a:latin typeface="+mn-lt"/>
              </a:rPr>
              <a:t>С </a:t>
            </a:r>
            <a:r>
              <a:rPr lang="ru-RU" dirty="0">
                <a:latin typeface="+mn-lt"/>
              </a:rPr>
              <a:t>Казанской иконой, спасшей Россию от Лжедмитрия, связывали надежду на спасение православной России и всех </a:t>
            </a:r>
            <a:r>
              <a:rPr lang="ru-RU" dirty="0" smtClean="0">
                <a:latin typeface="+mn-lt"/>
              </a:rPr>
              <a:t>христиан. </a:t>
            </a:r>
            <a:endParaRPr lang="ru-RU" dirty="0">
              <a:latin typeface="+mn-lt"/>
            </a:endParaRPr>
          </a:p>
        </p:txBody>
      </p:sp>
      <p:pic>
        <p:nvPicPr>
          <p:cNvPr id="4" name="Рисунок 3"/>
          <p:cNvPicPr>
            <a:picLocks noChangeAspect="1"/>
          </p:cNvPicPr>
          <p:nvPr/>
        </p:nvPicPr>
        <p:blipFill>
          <a:blip r:embed="rId2"/>
          <a:stretch>
            <a:fillRect/>
          </a:stretch>
        </p:blipFill>
        <p:spPr>
          <a:xfrm>
            <a:off x="158176" y="70339"/>
            <a:ext cx="1297174" cy="1380991"/>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843" y="954328"/>
            <a:ext cx="4364034" cy="3273026"/>
          </a:xfrm>
          <a:prstGeom prst="rect">
            <a:avLst/>
          </a:prstGeom>
          <a:effectLst>
            <a:softEdge rad="127000"/>
          </a:effectLst>
        </p:spPr>
      </p:pic>
      <p:sp>
        <p:nvSpPr>
          <p:cNvPr id="9" name="Объект 8"/>
          <p:cNvSpPr>
            <a:spLocks noGrp="1"/>
          </p:cNvSpPr>
          <p:nvPr>
            <p:ph sz="half" idx="2"/>
          </p:nvPr>
        </p:nvSpPr>
        <p:spPr>
          <a:xfrm>
            <a:off x="5853723" y="4227354"/>
            <a:ext cx="6338277" cy="2486061"/>
          </a:xfrm>
        </p:spPr>
        <p:txBody>
          <a:bodyPr>
            <a:noAutofit/>
          </a:bodyPr>
          <a:lstStyle/>
          <a:p>
            <a:pPr marL="0" indent="0">
              <a:buNone/>
            </a:pPr>
            <a:r>
              <a:rPr lang="ru-RU" sz="2000" dirty="0">
                <a:latin typeface="+mn-lt"/>
              </a:rPr>
              <a:t>Особое почитание получил в древней столице каменный собор, построенный в 1635–1636 годах на углу Красной площади на средства царской </a:t>
            </a:r>
            <a:r>
              <a:rPr lang="ru-RU" sz="2000" dirty="0" smtClean="0">
                <a:latin typeface="+mn-lt"/>
              </a:rPr>
              <a:t>семьи (также </a:t>
            </a:r>
            <a:r>
              <a:rPr lang="ru-RU" sz="2000" dirty="0">
                <a:latin typeface="+mn-lt"/>
              </a:rPr>
              <a:t>при участии князя </a:t>
            </a:r>
            <a:r>
              <a:rPr lang="ru-RU" sz="2000" dirty="0" smtClean="0">
                <a:latin typeface="+mn-lt"/>
              </a:rPr>
              <a:t>Пожарского). </a:t>
            </a:r>
            <a:r>
              <a:rPr lang="ru-RU" sz="2000" dirty="0">
                <a:latin typeface="+mn-lt"/>
              </a:rPr>
              <a:t>Он был освящен во имя Казанской иконы Божией Матери – главной святыни Второго народного ополчения. Этот красочный одноглавый собор с горкой кокошников строился по образцу Малого собора Донского </a:t>
            </a:r>
            <a:r>
              <a:rPr lang="ru-RU" sz="2000" dirty="0" smtClean="0">
                <a:latin typeface="+mn-lt"/>
              </a:rPr>
              <a:t>монастыря. </a:t>
            </a:r>
            <a:endParaRPr lang="ru-RU" sz="2000" dirty="0">
              <a:latin typeface="+mn-lt"/>
            </a:endParaRPr>
          </a:p>
        </p:txBody>
      </p:sp>
      <p:pic>
        <p:nvPicPr>
          <p:cNvPr id="10" name="Рисунок 9"/>
          <p:cNvPicPr/>
          <p:nvPr/>
        </p:nvPicPr>
        <p:blipFill>
          <a:blip r:embed="rId4">
            <a:extLst>
              <a:ext uri="{28A0092B-C50C-407E-A947-70E740481C1C}">
                <a14:useLocalDpi xmlns:a14="http://schemas.microsoft.com/office/drawing/2010/main" val="0"/>
              </a:ext>
            </a:extLst>
          </a:blip>
          <a:srcRect/>
          <a:stretch>
            <a:fillRect/>
          </a:stretch>
        </p:blipFill>
        <p:spPr bwMode="auto">
          <a:xfrm>
            <a:off x="592653" y="1658140"/>
            <a:ext cx="3810635" cy="2859405"/>
          </a:xfrm>
          <a:prstGeom prst="rect">
            <a:avLst/>
          </a:prstGeom>
          <a:noFill/>
        </p:spPr>
      </p:pic>
      <p:sp>
        <p:nvSpPr>
          <p:cNvPr id="12" name="Управляющая кнопка: сведения 11">
            <a:hlinkClick r:id="" action="ppaction://noaction" highlightClick="1"/>
          </p:cNvPr>
          <p:cNvSpPr/>
          <p:nvPr/>
        </p:nvSpPr>
        <p:spPr>
          <a:xfrm>
            <a:off x="28233" y="6294052"/>
            <a:ext cx="503095" cy="503154"/>
          </a:xfrm>
          <a:prstGeom prst="actionButtonInformation">
            <a:avLst/>
          </a:prstGeom>
          <a:solidFill>
            <a:schemeClr val="accent3"/>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5"/>
          <a:stretch>
            <a:fillRect/>
          </a:stretch>
        </p:blipFill>
        <p:spPr>
          <a:xfrm>
            <a:off x="331703" y="112158"/>
            <a:ext cx="11684870" cy="6572739"/>
          </a:xfrm>
          <a:prstGeom prst="rect">
            <a:avLst/>
          </a:prstGeom>
        </p:spPr>
      </p:pic>
      <p:pic>
        <p:nvPicPr>
          <p:cNvPr id="3" name="Рисунок 2">
            <a:hlinkClick r:id="rId6" action="ppaction://hlinksldjump"/>
          </p:cNvPr>
          <p:cNvPicPr>
            <a:picLocks noChangeAspect="1"/>
          </p:cNvPicPr>
          <p:nvPr/>
        </p:nvPicPr>
        <p:blipFill>
          <a:blip r:embed="rId7"/>
          <a:stretch>
            <a:fillRect/>
          </a:stretch>
        </p:blipFill>
        <p:spPr>
          <a:xfrm>
            <a:off x="11457354" y="6373602"/>
            <a:ext cx="517533" cy="367449"/>
          </a:xfrm>
          <a:prstGeom prst="rect">
            <a:avLst/>
          </a:prstGeom>
        </p:spPr>
      </p:pic>
    </p:spTree>
    <p:extLst>
      <p:ext uri="{BB962C8B-B14F-4D97-AF65-F5344CB8AC3E}">
        <p14:creationId xmlns:p14="http://schemas.microsoft.com/office/powerpoint/2010/main" val="208617447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Исторический музей</a:t>
            </a:r>
            <a:endParaRPr lang="ru-RU" dirty="0"/>
          </a:p>
        </p:txBody>
      </p:sp>
      <p:pic>
        <p:nvPicPr>
          <p:cNvPr id="4" name="Рисунок 3"/>
          <p:cNvPicPr>
            <a:picLocks noChangeAspect="1"/>
          </p:cNvPicPr>
          <p:nvPr/>
        </p:nvPicPr>
        <p:blipFill>
          <a:blip r:embed="rId2"/>
          <a:stretch>
            <a:fillRect/>
          </a:stretch>
        </p:blipFill>
        <p:spPr>
          <a:xfrm>
            <a:off x="0" y="60521"/>
            <a:ext cx="1475240" cy="1570563"/>
          </a:xfrm>
          <a:prstGeom prst="rect">
            <a:avLst/>
          </a:prstGeom>
        </p:spPr>
      </p:pic>
      <p:pic>
        <p:nvPicPr>
          <p:cNvPr id="7" name="Объект 6"/>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4015" r="21607" b="21169"/>
          <a:stretch/>
        </p:blipFill>
        <p:spPr>
          <a:xfrm>
            <a:off x="305339" y="1631084"/>
            <a:ext cx="4994031" cy="4075686"/>
          </a:xfrm>
          <a:effectLst>
            <a:softEdge rad="127000"/>
          </a:effectLst>
        </p:spPr>
      </p:pic>
      <p:sp>
        <p:nvSpPr>
          <p:cNvPr id="9" name="Объект 8"/>
          <p:cNvSpPr>
            <a:spLocks noGrp="1"/>
          </p:cNvSpPr>
          <p:nvPr>
            <p:ph sz="half" idx="2"/>
          </p:nvPr>
        </p:nvSpPr>
        <p:spPr>
          <a:xfrm>
            <a:off x="5955323" y="1927382"/>
            <a:ext cx="5386917" cy="3951288"/>
          </a:xfrm>
        </p:spPr>
        <p:txBody>
          <a:bodyPr>
            <a:normAutofit fontScale="25000" lnSpcReduction="20000"/>
          </a:bodyPr>
          <a:lstStyle/>
          <a:p>
            <a:pPr marL="0" indent="0" algn="just">
              <a:buNone/>
            </a:pPr>
            <a:r>
              <a:rPr lang="ru-RU" sz="8000" dirty="0" smtClean="0">
                <a:latin typeface="+mn-lt"/>
              </a:rPr>
              <a:t>Музей </a:t>
            </a:r>
            <a:r>
              <a:rPr lang="ru-RU" sz="8000" dirty="0">
                <a:latin typeface="+mn-lt"/>
              </a:rPr>
              <a:t>имени Его Императорского Высочества Государя Наследника Цесаревича» (ныне - Государственный Исторический музей) был создан на основании указа российского императора Александра II. Произошло это событие в 1872 году, 21 февраля</a:t>
            </a:r>
            <a:r>
              <a:rPr lang="ru-RU" sz="8000" dirty="0" smtClean="0">
                <a:latin typeface="+mn-lt"/>
              </a:rPr>
              <a:t>.</a:t>
            </a:r>
          </a:p>
          <a:p>
            <a:pPr marL="0" indent="0" algn="just">
              <a:buNone/>
            </a:pPr>
            <a:r>
              <a:rPr lang="ru-RU" sz="8000" dirty="0">
                <a:latin typeface="+mn-lt"/>
              </a:rPr>
              <a:t>Здание исторического музея построенное в псевдорусском стиле по проекту архитектора Владимира Шервуда и инженера Анатолия </a:t>
            </a:r>
            <a:r>
              <a:rPr lang="ru-RU" sz="8000" dirty="0" err="1">
                <a:latin typeface="+mn-lt"/>
              </a:rPr>
              <a:t>Семёнова</a:t>
            </a:r>
            <a:r>
              <a:rPr lang="ru-RU" sz="8000" dirty="0">
                <a:latin typeface="+mn-lt"/>
              </a:rPr>
              <a:t> в конце </a:t>
            </a:r>
            <a:r>
              <a:rPr lang="ru-RU" sz="8000" dirty="0" smtClean="0">
                <a:latin typeface="+mn-lt"/>
              </a:rPr>
              <a:t>19 века</a:t>
            </a:r>
            <a:r>
              <a:rPr lang="ru-RU" sz="8000" dirty="0">
                <a:latin typeface="+mn-lt"/>
              </a:rPr>
              <a:t>,  органично вписывается в архитектурный ансамбль Красной площади. Основой коллекции музея стали экспонаты привезённые участниками крымской войны </a:t>
            </a:r>
            <a:r>
              <a:rPr lang="ru-RU" sz="8000" dirty="0" smtClean="0">
                <a:latin typeface="+mn-lt"/>
              </a:rPr>
              <a:t>1854 года</a:t>
            </a:r>
            <a:r>
              <a:rPr lang="ru-RU" sz="8000" dirty="0" smtClean="0">
                <a:latin typeface="+mn-lt"/>
              </a:rPr>
              <a:t>.</a:t>
            </a:r>
            <a:endParaRPr lang="ru-RU" sz="8000" dirty="0">
              <a:latin typeface="+mn-lt"/>
            </a:endParaRPr>
          </a:p>
          <a:p>
            <a:pPr marL="0" indent="0">
              <a:buNone/>
            </a:pPr>
            <a:endParaRPr lang="ru-RU" dirty="0"/>
          </a:p>
          <a:p>
            <a:endParaRPr lang="ru-RU" dirty="0"/>
          </a:p>
          <a:p>
            <a:endParaRPr lang="ru-RU" dirty="0"/>
          </a:p>
        </p:txBody>
      </p:sp>
      <p:pic>
        <p:nvPicPr>
          <p:cNvPr id="3" name="Рисунок 2">
            <a:hlinkClick r:id="rId4" action="ppaction://hlinksldjump"/>
          </p:cNvPr>
          <p:cNvPicPr>
            <a:picLocks noChangeAspect="1"/>
          </p:cNvPicPr>
          <p:nvPr/>
        </p:nvPicPr>
        <p:blipFill>
          <a:blip r:embed="rId5"/>
          <a:stretch>
            <a:fillRect/>
          </a:stretch>
        </p:blipFill>
        <p:spPr>
          <a:xfrm>
            <a:off x="11342240" y="6228147"/>
            <a:ext cx="609653" cy="432854"/>
          </a:xfrm>
          <a:prstGeom prst="rect">
            <a:avLst/>
          </a:prstGeom>
        </p:spPr>
      </p:pic>
    </p:spTree>
    <p:extLst>
      <p:ext uri="{BB962C8B-B14F-4D97-AF65-F5344CB8AC3E}">
        <p14:creationId xmlns:p14="http://schemas.microsoft.com/office/powerpoint/2010/main" val="161117559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stretch>
            <a:fillRect/>
          </a:stretch>
        </p:blipFill>
        <p:spPr>
          <a:xfrm>
            <a:off x="313195" y="1260739"/>
            <a:ext cx="11520636" cy="4271482"/>
          </a:xfrm>
          <a:prstGeom prst="rect">
            <a:avLst/>
          </a:prstGeom>
        </p:spPr>
      </p:pic>
      <p:sp>
        <p:nvSpPr>
          <p:cNvPr id="2" name="Заголовок 1"/>
          <p:cNvSpPr>
            <a:spLocks noGrp="1"/>
          </p:cNvSpPr>
          <p:nvPr>
            <p:ph type="title"/>
          </p:nvPr>
        </p:nvSpPr>
        <p:spPr>
          <a:xfrm>
            <a:off x="613234" y="216510"/>
            <a:ext cx="10058432" cy="844533"/>
          </a:xfrm>
        </p:spPr>
        <p:txBody>
          <a:bodyPr/>
          <a:lstStyle/>
          <a:p>
            <a:r>
              <a:rPr lang="ru-RU" dirty="0"/>
              <a:t>Кремлевские башни Красной площади</a:t>
            </a:r>
          </a:p>
        </p:txBody>
      </p:sp>
      <p:pic>
        <p:nvPicPr>
          <p:cNvPr id="11" name="Рисунок 10"/>
          <p:cNvPicPr>
            <a:picLocks noChangeAspect="1"/>
          </p:cNvPicPr>
          <p:nvPr/>
        </p:nvPicPr>
        <p:blipFill>
          <a:blip r:embed="rId3"/>
          <a:stretch>
            <a:fillRect/>
          </a:stretch>
        </p:blipFill>
        <p:spPr>
          <a:xfrm>
            <a:off x="0" y="-40060"/>
            <a:ext cx="1475360" cy="1572904"/>
          </a:xfrm>
          <a:prstGeom prst="rect">
            <a:avLst/>
          </a:prstGeom>
        </p:spPr>
      </p:pic>
      <p:pic>
        <p:nvPicPr>
          <p:cNvPr id="21" name="Рисунок 20" descr="lupa.gif"/>
          <p:cNvPicPr>
            <a:picLocks noChangeAspect="1"/>
          </p:cNvPicPr>
          <p:nvPr/>
        </p:nvPicPr>
        <p:blipFill>
          <a:blip r:embed="rId4" cstate="email"/>
          <a:stretch>
            <a:fillRect/>
          </a:stretch>
        </p:blipFill>
        <p:spPr>
          <a:xfrm>
            <a:off x="11299974" y="1937233"/>
            <a:ext cx="424684" cy="571504"/>
          </a:xfrm>
          <a:prstGeom prst="rect">
            <a:avLst/>
          </a:prstGeom>
          <a:ln w="15875">
            <a:solidFill>
              <a:srgbClr val="FF0000"/>
            </a:solidFill>
          </a:ln>
        </p:spPr>
      </p:pic>
      <p:grpSp>
        <p:nvGrpSpPr>
          <p:cNvPr id="23" name="Группа 22"/>
          <p:cNvGrpSpPr/>
          <p:nvPr/>
        </p:nvGrpSpPr>
        <p:grpSpPr>
          <a:xfrm>
            <a:off x="7396092" y="3820832"/>
            <a:ext cx="2666584" cy="2960684"/>
            <a:chOff x="6755231" y="1657854"/>
            <a:chExt cx="2666584" cy="2997699"/>
          </a:xfrm>
        </p:grpSpPr>
        <p:pic>
          <p:nvPicPr>
            <p:cNvPr id="24" name="Рисунок 23"/>
            <p:cNvPicPr>
              <a:picLocks noChangeAspect="1"/>
            </p:cNvPicPr>
            <p:nvPr/>
          </p:nvPicPr>
          <p:blipFill>
            <a:blip r:embed="rId5"/>
            <a:stretch>
              <a:fillRect/>
            </a:stretch>
          </p:blipFill>
          <p:spPr>
            <a:xfrm>
              <a:off x="6755231" y="1657854"/>
              <a:ext cx="2666584" cy="2997699"/>
            </a:xfrm>
            <a:prstGeom prst="rect">
              <a:avLst/>
            </a:prstGeom>
          </p:spPr>
        </p:pic>
        <p:pic>
          <p:nvPicPr>
            <p:cNvPr id="25" name="Объект 4">
              <a:hlinkClick r:id="" action="ppaction://noaction"/>
            </p:cNvPr>
            <p:cNvPicPr>
              <a:picLocks noChangeAspect="1"/>
            </p:cNvPicPr>
            <p:nvPr/>
          </p:nvPicPr>
          <p:blipFill rotWithShape="1">
            <a:blip r:embed="rId6" cstate="print">
              <a:extLst>
                <a:ext uri="{28A0092B-C50C-407E-A947-70E740481C1C}">
                  <a14:useLocalDpi xmlns:a14="http://schemas.microsoft.com/office/drawing/2010/main" val="0"/>
                </a:ext>
              </a:extLst>
            </a:blip>
            <a:srcRect r="30781"/>
            <a:stretch/>
          </p:blipFill>
          <p:spPr>
            <a:xfrm rot="5400000">
              <a:off x="6796376" y="1762463"/>
              <a:ext cx="2546015" cy="2336800"/>
            </a:xfrm>
            <a:prstGeom prst="ellipse">
              <a:avLst/>
            </a:prstGeom>
            <a:ln>
              <a:noFill/>
            </a:ln>
            <a:effectLst>
              <a:softEdge rad="112500"/>
            </a:effectLst>
          </p:spPr>
        </p:pic>
      </p:grpSp>
      <p:grpSp>
        <p:nvGrpSpPr>
          <p:cNvPr id="27" name="Группа 26"/>
          <p:cNvGrpSpPr/>
          <p:nvPr/>
        </p:nvGrpSpPr>
        <p:grpSpPr>
          <a:xfrm>
            <a:off x="7438511" y="3748311"/>
            <a:ext cx="2624818" cy="3033205"/>
            <a:chOff x="5829845" y="2553007"/>
            <a:chExt cx="3529078" cy="3967291"/>
          </a:xfrm>
        </p:grpSpPr>
        <p:pic>
          <p:nvPicPr>
            <p:cNvPr id="28" name="Рисунок 27"/>
            <p:cNvPicPr>
              <a:picLocks noChangeAspect="1"/>
            </p:cNvPicPr>
            <p:nvPr/>
          </p:nvPicPr>
          <p:blipFill>
            <a:blip r:embed="rId5"/>
            <a:stretch>
              <a:fillRect/>
            </a:stretch>
          </p:blipFill>
          <p:spPr>
            <a:xfrm>
              <a:off x="5829845" y="2553007"/>
              <a:ext cx="3529078" cy="3967291"/>
            </a:xfrm>
            <a:prstGeom prst="rect">
              <a:avLst/>
            </a:prstGeom>
          </p:spPr>
        </p:pic>
        <p:pic>
          <p:nvPicPr>
            <p:cNvPr id="29" name="Объект 5">
              <a:hlinkClick r:id="" action="ppaction://noaction"/>
            </p:cNvPr>
            <p:cNvPicPr>
              <a:picLocks noChangeAspect="1"/>
            </p:cNvPicPr>
            <p:nvPr/>
          </p:nvPicPr>
          <p:blipFill rotWithShape="1">
            <a:blip r:embed="rId7" cstate="print">
              <a:extLst>
                <a:ext uri="{28A0092B-C50C-407E-A947-70E740481C1C}">
                  <a14:useLocalDpi xmlns:a14="http://schemas.microsoft.com/office/drawing/2010/main" val="0"/>
                </a:ext>
              </a:extLst>
            </a:blip>
            <a:srcRect r="26377"/>
            <a:stretch/>
          </p:blipFill>
          <p:spPr>
            <a:xfrm rot="5400000">
              <a:off x="5959102" y="2879863"/>
              <a:ext cx="3197394" cy="2814183"/>
            </a:xfrm>
            <a:prstGeom prst="ellipse">
              <a:avLst/>
            </a:prstGeom>
            <a:ln>
              <a:noFill/>
            </a:ln>
            <a:effectLst>
              <a:softEdge rad="112500"/>
            </a:effectLst>
          </p:spPr>
        </p:pic>
      </p:grpSp>
      <p:pic>
        <p:nvPicPr>
          <p:cNvPr id="30" name="Рисунок 29" descr="lupa.gif"/>
          <p:cNvPicPr>
            <a:picLocks noChangeAspect="1"/>
          </p:cNvPicPr>
          <p:nvPr/>
        </p:nvPicPr>
        <p:blipFill>
          <a:blip r:embed="rId4" cstate="email"/>
          <a:stretch>
            <a:fillRect/>
          </a:stretch>
        </p:blipFill>
        <p:spPr>
          <a:xfrm>
            <a:off x="11192636" y="2818549"/>
            <a:ext cx="424684" cy="571504"/>
          </a:xfrm>
          <a:prstGeom prst="rect">
            <a:avLst/>
          </a:prstGeom>
          <a:ln w="15875">
            <a:solidFill>
              <a:srgbClr val="FF0000"/>
            </a:solidFill>
          </a:ln>
        </p:spPr>
      </p:pic>
      <p:pic>
        <p:nvPicPr>
          <p:cNvPr id="32" name="Рисунок 31" descr="lupa.gif"/>
          <p:cNvPicPr>
            <a:picLocks noChangeAspect="1"/>
          </p:cNvPicPr>
          <p:nvPr/>
        </p:nvPicPr>
        <p:blipFill>
          <a:blip r:embed="rId4" cstate="email"/>
          <a:stretch>
            <a:fillRect/>
          </a:stretch>
        </p:blipFill>
        <p:spPr>
          <a:xfrm>
            <a:off x="9893406" y="3176807"/>
            <a:ext cx="424684" cy="571504"/>
          </a:xfrm>
          <a:prstGeom prst="rect">
            <a:avLst/>
          </a:prstGeom>
          <a:ln w="15875">
            <a:solidFill>
              <a:srgbClr val="FF0000"/>
            </a:solidFill>
          </a:ln>
        </p:spPr>
      </p:pic>
      <p:grpSp>
        <p:nvGrpSpPr>
          <p:cNvPr id="33" name="Группа 32"/>
          <p:cNvGrpSpPr/>
          <p:nvPr/>
        </p:nvGrpSpPr>
        <p:grpSpPr>
          <a:xfrm>
            <a:off x="7372022" y="3633767"/>
            <a:ext cx="2718259" cy="3147749"/>
            <a:chOff x="5430958" y="1444577"/>
            <a:chExt cx="3320615" cy="3732943"/>
          </a:xfrm>
        </p:grpSpPr>
        <p:pic>
          <p:nvPicPr>
            <p:cNvPr id="34" name="Рисунок 33"/>
            <p:cNvPicPr>
              <a:picLocks noChangeAspect="1"/>
            </p:cNvPicPr>
            <p:nvPr/>
          </p:nvPicPr>
          <p:blipFill>
            <a:blip r:embed="rId5"/>
            <a:stretch>
              <a:fillRect/>
            </a:stretch>
          </p:blipFill>
          <p:spPr>
            <a:xfrm>
              <a:off x="5430958" y="1444577"/>
              <a:ext cx="3320615" cy="3732943"/>
            </a:xfrm>
            <a:prstGeom prst="rect">
              <a:avLst/>
            </a:prstGeom>
          </p:spPr>
        </p:pic>
        <p:pic>
          <p:nvPicPr>
            <p:cNvPr id="35" name="Рисунок 34"/>
            <p:cNvPicPr>
              <a:picLocks noChangeAspect="1"/>
            </p:cNvPicPr>
            <p:nvPr/>
          </p:nvPicPr>
          <p:blipFill>
            <a:blip r:embed="rId8"/>
            <a:stretch>
              <a:fillRect/>
            </a:stretch>
          </p:blipFill>
          <p:spPr>
            <a:xfrm>
              <a:off x="5646656" y="1600202"/>
              <a:ext cx="2922309" cy="2889744"/>
            </a:xfrm>
            <a:prstGeom prst="rect">
              <a:avLst/>
            </a:prstGeom>
          </p:spPr>
        </p:pic>
      </p:grpSp>
      <p:pic>
        <p:nvPicPr>
          <p:cNvPr id="36" name="Рисунок 35" descr="lupa.gif"/>
          <p:cNvPicPr>
            <a:picLocks noChangeAspect="1"/>
          </p:cNvPicPr>
          <p:nvPr/>
        </p:nvPicPr>
        <p:blipFill>
          <a:blip r:embed="rId4" cstate="email"/>
          <a:stretch>
            <a:fillRect/>
          </a:stretch>
        </p:blipFill>
        <p:spPr>
          <a:xfrm>
            <a:off x="7398183" y="2459690"/>
            <a:ext cx="424684" cy="571504"/>
          </a:xfrm>
          <a:prstGeom prst="rect">
            <a:avLst/>
          </a:prstGeom>
          <a:ln w="15875">
            <a:solidFill>
              <a:srgbClr val="FF0000"/>
            </a:solidFill>
          </a:ln>
        </p:spPr>
      </p:pic>
      <p:grpSp>
        <p:nvGrpSpPr>
          <p:cNvPr id="40" name="Группа 39"/>
          <p:cNvGrpSpPr/>
          <p:nvPr/>
        </p:nvGrpSpPr>
        <p:grpSpPr>
          <a:xfrm>
            <a:off x="7040265" y="3176807"/>
            <a:ext cx="3388331" cy="3874442"/>
            <a:chOff x="2883123" y="2756132"/>
            <a:chExt cx="3638424" cy="4169701"/>
          </a:xfrm>
        </p:grpSpPr>
        <p:pic>
          <p:nvPicPr>
            <p:cNvPr id="38" name="Рисунок 37"/>
            <p:cNvPicPr>
              <a:picLocks noChangeAspect="1"/>
            </p:cNvPicPr>
            <p:nvPr/>
          </p:nvPicPr>
          <p:blipFill>
            <a:blip r:embed="rId5"/>
            <a:stretch>
              <a:fillRect/>
            </a:stretch>
          </p:blipFill>
          <p:spPr>
            <a:xfrm>
              <a:off x="2883123" y="2756132"/>
              <a:ext cx="3638424" cy="4169701"/>
            </a:xfrm>
            <a:prstGeom prst="rect">
              <a:avLst/>
            </a:prstGeom>
          </p:spPr>
        </p:pic>
        <p:pic>
          <p:nvPicPr>
            <p:cNvPr id="39" name="Рисунок 38">
              <a:hlinkClick r:id="" action="ppaction://noaction"/>
            </p:cNvPr>
            <p:cNvPicPr>
              <a:picLocks noChangeAspect="1"/>
            </p:cNvPicPr>
            <p:nvPr/>
          </p:nvPicPr>
          <p:blipFill rotWithShape="1">
            <a:blip r:embed="rId9" cstate="print">
              <a:extLst>
                <a:ext uri="{28A0092B-C50C-407E-A947-70E740481C1C}">
                  <a14:useLocalDpi xmlns:a14="http://schemas.microsoft.com/office/drawing/2010/main" val="0"/>
                </a:ext>
              </a:extLst>
            </a:blip>
            <a:srcRect l="14663" t="27934" r="48865" b="16195"/>
            <a:stretch/>
          </p:blipFill>
          <p:spPr>
            <a:xfrm rot="5400000">
              <a:off x="3167979" y="3072941"/>
              <a:ext cx="3096629" cy="2890248"/>
            </a:xfrm>
            <a:prstGeom prst="ellipse">
              <a:avLst/>
            </a:prstGeom>
            <a:ln>
              <a:noFill/>
            </a:ln>
            <a:effectLst>
              <a:softEdge rad="112500"/>
            </a:effectLst>
          </p:spPr>
        </p:pic>
      </p:grpSp>
      <p:pic>
        <p:nvPicPr>
          <p:cNvPr id="3" name="Рисунок 2">
            <a:hlinkClick r:id="rId10" action="ppaction://hlinksldjump"/>
          </p:cNvPr>
          <p:cNvPicPr>
            <a:picLocks noChangeAspect="1"/>
          </p:cNvPicPr>
          <p:nvPr/>
        </p:nvPicPr>
        <p:blipFill>
          <a:blip r:embed="rId11"/>
          <a:stretch>
            <a:fillRect/>
          </a:stretch>
        </p:blipFill>
        <p:spPr>
          <a:xfrm>
            <a:off x="11299974" y="6296295"/>
            <a:ext cx="609653" cy="432854"/>
          </a:xfrm>
          <a:prstGeom prst="rect">
            <a:avLst/>
          </a:prstGeom>
        </p:spPr>
      </p:pic>
    </p:spTree>
    <p:extLst>
      <p:ext uri="{BB962C8B-B14F-4D97-AF65-F5344CB8AC3E}">
        <p14:creationId xmlns:p14="http://schemas.microsoft.com/office/powerpoint/2010/main" val="36407437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23"/>
                                        </p:tgtEl>
                                      </p:cBhvr>
                                    </p:animEffect>
                                    <p:anim calcmode="lin" valueType="num">
                                      <p:cBhvr>
                                        <p:cTn id="20" dur="1000"/>
                                        <p:tgtEl>
                                          <p:spTgt spid="23"/>
                                        </p:tgtEl>
                                        <p:attrNameLst>
                                          <p:attrName>ppt_x</p:attrName>
                                        </p:attrNameLst>
                                      </p:cBhvr>
                                      <p:tavLst>
                                        <p:tav tm="0">
                                          <p:val>
                                            <p:strVal val="ppt_x"/>
                                          </p:val>
                                        </p:tav>
                                        <p:tav tm="100000">
                                          <p:val>
                                            <p:strVal val="ppt_x"/>
                                          </p:val>
                                        </p:tav>
                                      </p:tavLst>
                                    </p:anim>
                                    <p:anim calcmode="lin" valueType="num">
                                      <p:cBhvr>
                                        <p:cTn id="21" dur="1000"/>
                                        <p:tgtEl>
                                          <p:spTgt spid="23"/>
                                        </p:tgtEl>
                                        <p:attrNameLst>
                                          <p:attrName>ppt_y</p:attrName>
                                        </p:attrNameLst>
                                      </p:cBhvr>
                                      <p:tavLst>
                                        <p:tav tm="0">
                                          <p:val>
                                            <p:strVal val="ppt_y"/>
                                          </p:val>
                                        </p:tav>
                                        <p:tav tm="100000">
                                          <p:val>
                                            <p:strVal val="ppt_y+.1"/>
                                          </p:val>
                                        </p:tav>
                                      </p:tavLst>
                                    </p:anim>
                                    <p:set>
                                      <p:cBhvr>
                                        <p:cTn id="22" dur="1" fill="hold">
                                          <p:stCondLst>
                                            <p:cond delay="999"/>
                                          </p:stCondLst>
                                        </p:cTn>
                                        <p:tgtEl>
                                          <p:spTgt spid="23"/>
                                        </p:tgtEl>
                                        <p:attrNameLst>
                                          <p:attrName>style.visibility</p:attrName>
                                        </p:attrNameLst>
                                      </p:cBhvr>
                                      <p:to>
                                        <p:strVal val="hidden"/>
                                      </p:to>
                                    </p:se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childTnLst>
              </p:cTn>
              <p:nextCondLst>
                <p:cond evt="onClick" delay="0">
                  <p:tgtEl>
                    <p:spTgt spid="21"/>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7"/>
                                        </p:tgtEl>
                                      </p:cBhvr>
                                    </p:animEffect>
                                    <p:anim calcmode="lin" valueType="num">
                                      <p:cBhvr>
                                        <p:cTn id="39" dur="1000"/>
                                        <p:tgtEl>
                                          <p:spTgt spid="27"/>
                                        </p:tgtEl>
                                        <p:attrNameLst>
                                          <p:attrName>ppt_x</p:attrName>
                                        </p:attrNameLst>
                                      </p:cBhvr>
                                      <p:tavLst>
                                        <p:tav tm="0">
                                          <p:val>
                                            <p:strVal val="ppt_x"/>
                                          </p:val>
                                        </p:tav>
                                        <p:tav tm="100000">
                                          <p:val>
                                            <p:strVal val="ppt_x"/>
                                          </p:val>
                                        </p:tav>
                                      </p:tavLst>
                                    </p:anim>
                                    <p:anim calcmode="lin" valueType="num">
                                      <p:cBhvr>
                                        <p:cTn id="40" dur="1000"/>
                                        <p:tgtEl>
                                          <p:spTgt spid="27"/>
                                        </p:tgtEl>
                                        <p:attrNameLst>
                                          <p:attrName>ppt_y</p:attrName>
                                        </p:attrNameLst>
                                      </p:cBhvr>
                                      <p:tavLst>
                                        <p:tav tm="0">
                                          <p:val>
                                            <p:strVal val="ppt_y"/>
                                          </p:val>
                                        </p:tav>
                                        <p:tav tm="100000">
                                          <p:val>
                                            <p:strVal val="ppt_y+.1"/>
                                          </p:val>
                                        </p:tav>
                                      </p:tavLst>
                                    </p:anim>
                                    <p:set>
                                      <p:cBhvr>
                                        <p:cTn id="41" dur="1" fill="hold">
                                          <p:stCondLst>
                                            <p:cond delay="999"/>
                                          </p:stCondLst>
                                        </p:cTn>
                                        <p:tgtEl>
                                          <p:spTgt spid="27"/>
                                        </p:tgtEl>
                                        <p:attrNameLst>
                                          <p:attrName>style.visibility</p:attrName>
                                        </p:attrNameLst>
                                      </p:cBhvr>
                                      <p:to>
                                        <p:strVal val="hidden"/>
                                      </p:to>
                                    </p:se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down)">
                                      <p:cBhvr>
                                        <p:cTn id="45" dur="500"/>
                                        <p:tgtEl>
                                          <p:spTgt spid="32"/>
                                        </p:tgtEl>
                                      </p:cBhvr>
                                    </p:animEffect>
                                  </p:childTnLst>
                                </p:cTn>
                              </p:par>
                            </p:childTnLst>
                          </p:cTn>
                        </p:par>
                      </p:childTnLst>
                    </p:cTn>
                  </p:par>
                </p:childTnLst>
              </p:cTn>
              <p:nextCondLst>
                <p:cond evt="onClick" delay="0">
                  <p:tgtEl>
                    <p:spTgt spid="30"/>
                  </p:tgtEl>
                </p:cond>
              </p:nextCondLst>
            </p:seq>
            <p:seq concurrent="1" nextAc="seek">
              <p:cTn id="46" restart="whenNotActive" fill="hold" evtFilter="cancelBubble" nodeType="interactiveSeq">
                <p:stCondLst>
                  <p:cond evt="onClick" delay="0">
                    <p:tgtEl>
                      <p:spTgt spid="32"/>
                    </p:tgtEl>
                  </p:cond>
                </p:stCondLst>
                <p:endSync evt="end" delay="0">
                  <p:rtn val="all"/>
                </p:endSync>
                <p:childTnLst>
                  <p:par>
                    <p:cTn id="47" fill="hold">
                      <p:stCondLst>
                        <p:cond delay="0"/>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xit" presetSubtype="0" fill="hold" nodeType="clickEffect">
                                  <p:stCondLst>
                                    <p:cond delay="0"/>
                                  </p:stCondLst>
                                  <p:childTnLst>
                                    <p:animEffect transition="out" filter="fade">
                                      <p:cBhvr>
                                        <p:cTn id="57" dur="1000"/>
                                        <p:tgtEl>
                                          <p:spTgt spid="33"/>
                                        </p:tgtEl>
                                      </p:cBhvr>
                                    </p:animEffect>
                                    <p:anim calcmode="lin" valueType="num">
                                      <p:cBhvr>
                                        <p:cTn id="58" dur="1000"/>
                                        <p:tgtEl>
                                          <p:spTgt spid="33"/>
                                        </p:tgtEl>
                                        <p:attrNameLst>
                                          <p:attrName>ppt_x</p:attrName>
                                        </p:attrNameLst>
                                      </p:cBhvr>
                                      <p:tavLst>
                                        <p:tav tm="0">
                                          <p:val>
                                            <p:strVal val="ppt_x"/>
                                          </p:val>
                                        </p:tav>
                                        <p:tav tm="100000">
                                          <p:val>
                                            <p:strVal val="ppt_x"/>
                                          </p:val>
                                        </p:tav>
                                      </p:tavLst>
                                    </p:anim>
                                    <p:anim calcmode="lin" valueType="num">
                                      <p:cBhvr>
                                        <p:cTn id="59" dur="1000"/>
                                        <p:tgtEl>
                                          <p:spTgt spid="33"/>
                                        </p:tgtEl>
                                        <p:attrNameLst>
                                          <p:attrName>ppt_y</p:attrName>
                                        </p:attrNameLst>
                                      </p:cBhvr>
                                      <p:tavLst>
                                        <p:tav tm="0">
                                          <p:val>
                                            <p:strVal val="ppt_y"/>
                                          </p:val>
                                        </p:tav>
                                        <p:tav tm="100000">
                                          <p:val>
                                            <p:strVal val="ppt_y+.1"/>
                                          </p:val>
                                        </p:tav>
                                      </p:tavLst>
                                    </p:anim>
                                    <p:set>
                                      <p:cBhvr>
                                        <p:cTn id="60" dur="1" fill="hold">
                                          <p:stCondLst>
                                            <p:cond delay="999"/>
                                          </p:stCondLst>
                                        </p:cTn>
                                        <p:tgtEl>
                                          <p:spTgt spid="33"/>
                                        </p:tgtEl>
                                        <p:attrNameLst>
                                          <p:attrName>style.visibility</p:attrName>
                                        </p:attrNameLst>
                                      </p:cBhvr>
                                      <p:to>
                                        <p:strVal val="hidden"/>
                                      </p:to>
                                    </p:se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down)">
                                      <p:cBhvr>
                                        <p:cTn id="64" dur="500"/>
                                        <p:tgtEl>
                                          <p:spTgt spid="36"/>
                                        </p:tgtEl>
                                      </p:cBhvr>
                                    </p:animEffect>
                                  </p:childTnLst>
                                </p:cTn>
                              </p:par>
                            </p:childTnLst>
                          </p:cTn>
                        </p:par>
                      </p:childTnLst>
                    </p:cTn>
                  </p:par>
                </p:childTnLst>
              </p:cTn>
              <p:nextCondLst>
                <p:cond evt="onClick" delay="0">
                  <p:tgtEl>
                    <p:spTgt spid="32"/>
                  </p:tgtEl>
                </p:cond>
              </p:nextCondLst>
            </p:seq>
            <p:seq concurrent="1" nextAc="seek">
              <p:cTn id="65" restart="whenNotActive" fill="hold" evtFilter="cancelBubble" nodeType="interactiveSeq">
                <p:stCondLst>
                  <p:cond evt="onClick" delay="0">
                    <p:tgtEl>
                      <p:spTgt spid="36"/>
                    </p:tgtEl>
                  </p:cond>
                </p:stCondLst>
                <p:endSync evt="end" delay="0">
                  <p:rtn val="all"/>
                </p:endSync>
                <p:childTnLst>
                  <p:par>
                    <p:cTn id="66" fill="hold">
                      <p:stCondLst>
                        <p:cond delay="0"/>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xit" presetSubtype="0" fill="hold" nodeType="clickEffect">
                                  <p:stCondLst>
                                    <p:cond delay="0"/>
                                  </p:stCondLst>
                                  <p:childTnLst>
                                    <p:animEffect transition="out" filter="fade">
                                      <p:cBhvr>
                                        <p:cTn id="76" dur="1000"/>
                                        <p:tgtEl>
                                          <p:spTgt spid="40"/>
                                        </p:tgtEl>
                                      </p:cBhvr>
                                    </p:animEffect>
                                    <p:anim calcmode="lin" valueType="num">
                                      <p:cBhvr>
                                        <p:cTn id="77" dur="1000"/>
                                        <p:tgtEl>
                                          <p:spTgt spid="40"/>
                                        </p:tgtEl>
                                        <p:attrNameLst>
                                          <p:attrName>ppt_x</p:attrName>
                                        </p:attrNameLst>
                                      </p:cBhvr>
                                      <p:tavLst>
                                        <p:tav tm="0">
                                          <p:val>
                                            <p:strVal val="ppt_x"/>
                                          </p:val>
                                        </p:tav>
                                        <p:tav tm="100000">
                                          <p:val>
                                            <p:strVal val="ppt_x"/>
                                          </p:val>
                                        </p:tav>
                                      </p:tavLst>
                                    </p:anim>
                                    <p:anim calcmode="lin" valueType="num">
                                      <p:cBhvr>
                                        <p:cTn id="78" dur="1000"/>
                                        <p:tgtEl>
                                          <p:spTgt spid="40"/>
                                        </p:tgtEl>
                                        <p:attrNameLst>
                                          <p:attrName>ppt_y</p:attrName>
                                        </p:attrNameLst>
                                      </p:cBhvr>
                                      <p:tavLst>
                                        <p:tav tm="0">
                                          <p:val>
                                            <p:strVal val="ppt_y"/>
                                          </p:val>
                                        </p:tav>
                                        <p:tav tm="100000">
                                          <p:val>
                                            <p:strVal val="ppt_y+.1"/>
                                          </p:val>
                                        </p:tav>
                                      </p:tavLst>
                                    </p:anim>
                                    <p:set>
                                      <p:cBhvr>
                                        <p:cTn id="7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97627" y="217407"/>
            <a:ext cx="7282543" cy="844533"/>
          </a:xfrm>
        </p:spPr>
        <p:txBody>
          <a:bodyPr/>
          <a:lstStyle/>
          <a:p>
            <a:r>
              <a:rPr lang="ru-RU" dirty="0" smtClean="0"/>
              <a:t>Наша память</a:t>
            </a:r>
            <a:endParaRPr lang="ru-RU" dirty="0"/>
          </a:p>
        </p:txBody>
      </p:sp>
      <p:pic>
        <p:nvPicPr>
          <p:cNvPr id="8" name="Объект 7"/>
          <p:cNvPicPr>
            <a:picLocks noGrp="1" noChangeAspect="1"/>
          </p:cNvPicPr>
          <p:nvPr>
            <p:ph sz="quarter" idx="4"/>
          </p:nvPr>
        </p:nvPicPr>
        <p:blipFill rotWithShape="1">
          <a:blip r:embed="rId2"/>
          <a:srcRect l="15411" t="-496" r="-280" b="23376"/>
          <a:stretch/>
        </p:blipFill>
        <p:spPr>
          <a:xfrm>
            <a:off x="465420" y="1747723"/>
            <a:ext cx="6846658" cy="4022456"/>
          </a:xfrm>
          <a:prstGeom prst="rect">
            <a:avLst/>
          </a:prstGeom>
          <a:effectLst>
            <a:softEdge rad="31750"/>
          </a:effectLst>
        </p:spPr>
      </p:pic>
      <p:pic>
        <p:nvPicPr>
          <p:cNvPr id="4" name="Рисунок 3"/>
          <p:cNvPicPr>
            <a:picLocks noChangeAspect="1"/>
          </p:cNvPicPr>
          <p:nvPr/>
        </p:nvPicPr>
        <p:blipFill>
          <a:blip r:embed="rId3"/>
          <a:stretch>
            <a:fillRect/>
          </a:stretch>
        </p:blipFill>
        <p:spPr>
          <a:xfrm>
            <a:off x="150780" y="0"/>
            <a:ext cx="1201701" cy="1279349"/>
          </a:xfrm>
          <a:prstGeom prst="rect">
            <a:avLst/>
          </a:prstGeom>
        </p:spPr>
      </p:pic>
      <p:sp>
        <p:nvSpPr>
          <p:cNvPr id="6" name="Объект 5"/>
          <p:cNvSpPr>
            <a:spLocks noGrp="1"/>
          </p:cNvSpPr>
          <p:nvPr>
            <p:ph sz="half" idx="2"/>
          </p:nvPr>
        </p:nvSpPr>
        <p:spPr>
          <a:xfrm>
            <a:off x="7547788" y="1836396"/>
            <a:ext cx="4297371" cy="3720341"/>
          </a:xfrm>
        </p:spPr>
        <p:txBody>
          <a:bodyPr>
            <a:noAutofit/>
          </a:bodyPr>
          <a:lstStyle/>
          <a:p>
            <a:pPr marL="0" indent="0" algn="just">
              <a:buNone/>
            </a:pPr>
            <a:r>
              <a:rPr lang="ru-RU" sz="2000" dirty="0" smtClean="0">
                <a:latin typeface="+mn-lt"/>
              </a:rPr>
              <a:t>Мавзолей Ленина </a:t>
            </a:r>
            <a:r>
              <a:rPr lang="ru-RU" sz="2000" dirty="0">
                <a:latin typeface="+mn-lt"/>
              </a:rPr>
              <a:t>построен архитектором Алексеем Щ</a:t>
            </a:r>
            <a:r>
              <a:rPr lang="ru-RU" sz="2000" dirty="0" smtClean="0">
                <a:latin typeface="+mn-lt"/>
              </a:rPr>
              <a:t>усевым и открыт 1 </a:t>
            </a:r>
            <a:r>
              <a:rPr lang="ru-RU" sz="2000" dirty="0">
                <a:latin typeface="+mn-lt"/>
              </a:rPr>
              <a:t>августа 1924 </a:t>
            </a:r>
            <a:r>
              <a:rPr lang="ru-RU" sz="2000" dirty="0" smtClean="0">
                <a:latin typeface="+mn-lt"/>
              </a:rPr>
              <a:t>года.   Современный мавзолей сделали </a:t>
            </a:r>
            <a:r>
              <a:rPr lang="ru-RU" sz="2000" dirty="0">
                <a:latin typeface="+mn-lt"/>
              </a:rPr>
              <a:t>из железобетона и облицевали </a:t>
            </a:r>
            <a:r>
              <a:rPr lang="ru-RU" sz="2000" dirty="0" smtClean="0">
                <a:latin typeface="+mn-lt"/>
              </a:rPr>
              <a:t>гранитом, открыли </a:t>
            </a:r>
            <a:r>
              <a:rPr lang="ru-RU" sz="2000" dirty="0">
                <a:latin typeface="+mn-lt"/>
              </a:rPr>
              <a:t>для посетителей </a:t>
            </a:r>
            <a:r>
              <a:rPr lang="ru-RU" sz="2000" dirty="0" smtClean="0">
                <a:latin typeface="+mn-lt"/>
              </a:rPr>
              <a:t>1 </a:t>
            </a:r>
            <a:r>
              <a:rPr lang="ru-RU" sz="2000" dirty="0">
                <a:latin typeface="+mn-lt"/>
              </a:rPr>
              <a:t>августа 1930 года</a:t>
            </a:r>
            <a:r>
              <a:rPr lang="ru-RU" sz="2000" dirty="0" smtClean="0">
                <a:latin typeface="+mn-lt"/>
              </a:rPr>
              <a:t>.</a:t>
            </a:r>
          </a:p>
          <a:p>
            <a:pPr marL="0" indent="0" algn="just">
              <a:buNone/>
            </a:pPr>
            <a:r>
              <a:rPr lang="ru-RU" sz="2000" dirty="0">
                <a:latin typeface="+mn-lt"/>
              </a:rPr>
              <a:t> У кремлёвской стены за мавзолеем находятся захоронения видных деятелей нашего государства,   героев нашей страны.</a:t>
            </a:r>
          </a:p>
          <a:p>
            <a:pPr marL="0" indent="0" algn="just">
              <a:buNone/>
            </a:pPr>
            <a:endParaRPr lang="ru-RU" sz="2000" dirty="0">
              <a:latin typeface="+mn-lt"/>
            </a:endParaRPr>
          </a:p>
        </p:txBody>
      </p:sp>
      <p:pic>
        <p:nvPicPr>
          <p:cNvPr id="3" name="Рисунок 2">
            <a:hlinkClick r:id="rId4" action="ppaction://hlinksldjump"/>
          </p:cNvPr>
          <p:cNvPicPr>
            <a:picLocks noChangeAspect="1"/>
          </p:cNvPicPr>
          <p:nvPr/>
        </p:nvPicPr>
        <p:blipFill>
          <a:blip r:embed="rId5"/>
          <a:stretch>
            <a:fillRect/>
          </a:stretch>
        </p:blipFill>
        <p:spPr>
          <a:xfrm>
            <a:off x="11433216" y="6331193"/>
            <a:ext cx="609653" cy="432854"/>
          </a:xfrm>
          <a:prstGeom prst="rect">
            <a:avLst/>
          </a:prstGeom>
        </p:spPr>
      </p:pic>
    </p:spTree>
    <p:extLst>
      <p:ext uri="{BB962C8B-B14F-4D97-AF65-F5344CB8AC3E}">
        <p14:creationId xmlns:p14="http://schemas.microsoft.com/office/powerpoint/2010/main" val="275304738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ГУМ</a:t>
            </a:r>
            <a:endParaRPr lang="ru-RU" dirty="0"/>
          </a:p>
        </p:txBody>
      </p:sp>
      <p:pic>
        <p:nvPicPr>
          <p:cNvPr id="7" name="Рисунок 6"/>
          <p:cNvPicPr>
            <a:picLocks noChangeAspect="1"/>
          </p:cNvPicPr>
          <p:nvPr/>
        </p:nvPicPr>
        <p:blipFill>
          <a:blip r:embed="rId2"/>
          <a:stretch>
            <a:fillRect/>
          </a:stretch>
        </p:blipFill>
        <p:spPr>
          <a:xfrm>
            <a:off x="251960" y="103547"/>
            <a:ext cx="1120989" cy="1193422"/>
          </a:xfrm>
          <a:prstGeom prst="rect">
            <a:avLst/>
          </a:prstGeom>
        </p:spPr>
      </p:pic>
      <p:sp>
        <p:nvSpPr>
          <p:cNvPr id="3" name="Прямоугольник 2"/>
          <p:cNvSpPr/>
          <p:nvPr/>
        </p:nvSpPr>
        <p:spPr>
          <a:xfrm>
            <a:off x="7315201" y="1331239"/>
            <a:ext cx="4708634" cy="4708981"/>
          </a:xfrm>
          <a:prstGeom prst="rect">
            <a:avLst/>
          </a:prstGeom>
        </p:spPr>
        <p:txBody>
          <a:bodyPr wrap="square">
            <a:spAutoFit/>
          </a:bodyPr>
          <a:lstStyle/>
          <a:p>
            <a:pPr algn="just"/>
            <a:r>
              <a:rPr lang="ru-RU" sz="2000" dirty="0" smtClean="0">
                <a:solidFill>
                  <a:srgbClr val="002060"/>
                </a:solidFill>
              </a:rPr>
              <a:t>Главный универсальный </a:t>
            </a:r>
            <a:r>
              <a:rPr lang="ru-RU" sz="2000" dirty="0">
                <a:solidFill>
                  <a:srgbClr val="002060"/>
                </a:solidFill>
              </a:rPr>
              <a:t>магазин до 1921года назывался Верхние торговые ряды. Был открыт в 1893году. На то время это был самый крупный пассаж Европы. Являясь самым крупным и высоко техничным торговым сооружением он так же как и исторический музей построен в псевдорусском стиле и великолепно дополняет архитектурный ансамбль Красной площади. Над его созданием </a:t>
            </a:r>
            <a:r>
              <a:rPr lang="ru-RU" sz="2000" dirty="0" smtClean="0">
                <a:solidFill>
                  <a:srgbClr val="002060"/>
                </a:solidFill>
              </a:rPr>
              <a:t>работали архитектор </a:t>
            </a:r>
            <a:r>
              <a:rPr lang="ru-RU" sz="2000" dirty="0">
                <a:solidFill>
                  <a:srgbClr val="002060"/>
                </a:solidFill>
              </a:rPr>
              <a:t>Александр </a:t>
            </a:r>
            <a:r>
              <a:rPr lang="ru-RU" sz="2000" dirty="0" smtClean="0">
                <a:solidFill>
                  <a:srgbClr val="002060"/>
                </a:solidFill>
              </a:rPr>
              <a:t>Померанцев и создатель </a:t>
            </a:r>
            <a:r>
              <a:rPr lang="ru-RU" sz="2000" dirty="0">
                <a:solidFill>
                  <a:srgbClr val="002060"/>
                </a:solidFill>
              </a:rPr>
              <a:t>известной радио и телебашни инженер Владимир Шухов</a:t>
            </a:r>
            <a:r>
              <a:rPr lang="ru-RU" sz="2000" dirty="0" smtClean="0">
                <a:solidFill>
                  <a:srgbClr val="002060"/>
                </a:solidFill>
              </a:rPr>
              <a:t>.</a:t>
            </a:r>
            <a:endParaRPr lang="ru-RU" sz="2000" dirty="0">
              <a:solidFill>
                <a:srgbClr val="002060"/>
              </a:solidFill>
            </a:endParaRPr>
          </a:p>
        </p:txBody>
      </p:sp>
      <p:pic>
        <p:nvPicPr>
          <p:cNvPr id="2050"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251960" y="1296969"/>
            <a:ext cx="4671115" cy="2397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Объект 7"/>
          <p:cNvPicPr>
            <a:picLocks noGrp="1" noChangeAspect="1"/>
          </p:cNvPicPr>
          <p:nvPr>
            <p:ph sz="half" idx="2"/>
          </p:nvPr>
        </p:nvPicPr>
        <p:blipFill rotWithShape="1">
          <a:blip r:embed="rId4"/>
          <a:srcRect l="28057" b="29929"/>
          <a:stretch/>
        </p:blipFill>
        <p:spPr>
          <a:xfrm>
            <a:off x="1912883" y="2807233"/>
            <a:ext cx="5208386" cy="2857842"/>
          </a:xfrm>
          <a:prstGeom prst="rect">
            <a:avLst/>
          </a:prstGeom>
          <a:effectLst>
            <a:softEdge rad="63500"/>
          </a:effectLst>
        </p:spPr>
      </p:pic>
      <p:pic>
        <p:nvPicPr>
          <p:cNvPr id="12" name="Рисунок 11"/>
          <p:cNvPicPr>
            <a:picLocks noChangeAspect="1"/>
          </p:cNvPicPr>
          <p:nvPr/>
        </p:nvPicPr>
        <p:blipFill>
          <a:blip r:embed="rId5"/>
          <a:stretch>
            <a:fillRect/>
          </a:stretch>
        </p:blipFill>
        <p:spPr>
          <a:xfrm>
            <a:off x="0" y="0"/>
            <a:ext cx="12192001" cy="6858000"/>
          </a:xfrm>
          <a:prstGeom prst="rect">
            <a:avLst/>
          </a:prstGeom>
        </p:spPr>
      </p:pic>
      <p:sp>
        <p:nvSpPr>
          <p:cNvPr id="11" name="Управляющая кнопка: сведения 10">
            <a:hlinkClick r:id="" action="ppaction://noaction" highlightClick="1"/>
          </p:cNvPr>
          <p:cNvSpPr/>
          <p:nvPr/>
        </p:nvSpPr>
        <p:spPr>
          <a:xfrm>
            <a:off x="11691816" y="6400800"/>
            <a:ext cx="500184" cy="324339"/>
          </a:xfrm>
          <a:prstGeom prst="actionButtonInformation">
            <a:avLst/>
          </a:prstGeom>
          <a:solidFill>
            <a:schemeClr val="accent3"/>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hlinkClick r:id="rId6" action="ppaction://hlinksldjump"/>
          </p:cNvPr>
          <p:cNvPicPr>
            <a:picLocks noChangeAspect="1"/>
          </p:cNvPicPr>
          <p:nvPr/>
        </p:nvPicPr>
        <p:blipFill>
          <a:blip r:embed="rId7"/>
          <a:stretch>
            <a:fillRect/>
          </a:stretch>
        </p:blipFill>
        <p:spPr>
          <a:xfrm>
            <a:off x="119947" y="6346542"/>
            <a:ext cx="609653" cy="432854"/>
          </a:xfrm>
          <a:prstGeom prst="rect">
            <a:avLst/>
          </a:prstGeom>
        </p:spPr>
      </p:pic>
    </p:spTree>
    <p:extLst>
      <p:ext uri="{BB962C8B-B14F-4D97-AF65-F5344CB8AC3E}">
        <p14:creationId xmlns:p14="http://schemas.microsoft.com/office/powerpoint/2010/main" val="391977261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Памятник  Минину и Пожарскому</a:t>
            </a:r>
            <a:endParaRPr lang="ru-RU" dirty="0"/>
          </a:p>
        </p:txBody>
      </p:sp>
      <p:pic>
        <p:nvPicPr>
          <p:cNvPr id="7" name="Объект 6"/>
          <p:cNvPicPr>
            <a:picLocks noGrp="1" noChangeAspect="1"/>
          </p:cNvPicPr>
          <p:nvPr>
            <p:ph sz="half" idx="2"/>
          </p:nvPr>
        </p:nvPicPr>
        <p:blipFill>
          <a:blip r:embed="rId2"/>
          <a:stretch>
            <a:fillRect/>
          </a:stretch>
        </p:blipFill>
        <p:spPr>
          <a:xfrm>
            <a:off x="448575" y="1240314"/>
            <a:ext cx="4040188" cy="3028618"/>
          </a:xfrm>
          <a:prstGeom prst="rect">
            <a:avLst/>
          </a:prstGeom>
          <a:effectLst>
            <a:softEdge rad="31750"/>
          </a:effectLst>
        </p:spPr>
      </p:pic>
      <p:sp>
        <p:nvSpPr>
          <p:cNvPr id="6" name="Объект 5"/>
          <p:cNvSpPr>
            <a:spLocks noGrp="1"/>
          </p:cNvSpPr>
          <p:nvPr>
            <p:ph sz="quarter" idx="4"/>
          </p:nvPr>
        </p:nvSpPr>
        <p:spPr>
          <a:xfrm>
            <a:off x="7249886" y="1609491"/>
            <a:ext cx="4058477" cy="3941859"/>
          </a:xfrm>
        </p:spPr>
        <p:txBody>
          <a:bodyPr>
            <a:normAutofit fontScale="85000" lnSpcReduction="20000"/>
          </a:bodyPr>
          <a:lstStyle/>
          <a:p>
            <a:pPr marL="0" indent="0">
              <a:buNone/>
            </a:pPr>
            <a:r>
              <a:rPr lang="ru-RU" dirty="0">
                <a:latin typeface="+mn-lt"/>
              </a:rPr>
              <a:t>Памятник Минину и Пожарскому был построен </a:t>
            </a:r>
            <a:r>
              <a:rPr lang="ru-RU" dirty="0" smtClean="0">
                <a:latin typeface="+mn-lt"/>
              </a:rPr>
              <a:t>на </a:t>
            </a:r>
            <a:r>
              <a:rPr lang="ru-RU" dirty="0">
                <a:latin typeface="+mn-lt"/>
              </a:rPr>
              <a:t>народные деньги.</a:t>
            </a:r>
          </a:p>
          <a:p>
            <a:pPr marL="0" indent="0">
              <a:buNone/>
            </a:pPr>
            <a:r>
              <a:rPr lang="ru-RU" dirty="0">
                <a:latin typeface="+mn-lt"/>
              </a:rPr>
              <a:t> 6 сентября 1817 году Москву прибыл памятник Минину и Пожарскому; он был отлит в Санкт-Петербурге и доставлялся водным путём через Нижний Новгород.</a:t>
            </a:r>
          </a:p>
          <a:p>
            <a:pPr marL="0" indent="0">
              <a:buNone/>
            </a:pPr>
            <a:r>
              <a:rPr lang="ru-RU" dirty="0">
                <a:latin typeface="+mn-lt"/>
              </a:rPr>
              <a:t>На самом деле, памятник Минину и Пожарскому символизирует два события – освобождение Руси от </a:t>
            </a:r>
            <a:r>
              <a:rPr lang="ru-RU" dirty="0" err="1">
                <a:latin typeface="+mn-lt"/>
              </a:rPr>
              <a:t>инозменых</a:t>
            </a:r>
            <a:r>
              <a:rPr lang="ru-RU" dirty="0">
                <a:latin typeface="+mn-lt"/>
              </a:rPr>
              <a:t> захватчиков в 1612 году и победу в Отечественной войне, которая также вошла в историю как «народная война». </a:t>
            </a:r>
          </a:p>
        </p:txBody>
      </p:sp>
      <p:pic>
        <p:nvPicPr>
          <p:cNvPr id="5" name="Рисунок 4"/>
          <p:cNvPicPr>
            <a:picLocks noChangeAspect="1"/>
          </p:cNvPicPr>
          <p:nvPr/>
        </p:nvPicPr>
        <p:blipFill>
          <a:blip r:embed="rId3"/>
          <a:stretch>
            <a:fillRect/>
          </a:stretch>
        </p:blipFill>
        <p:spPr>
          <a:xfrm>
            <a:off x="0" y="0"/>
            <a:ext cx="1165035" cy="1240314"/>
          </a:xfrm>
          <a:prstGeom prst="rect">
            <a:avLst/>
          </a:prstGeom>
        </p:spPr>
      </p:pic>
      <p:sp>
        <p:nvSpPr>
          <p:cNvPr id="4" name="Прямоугольник 3"/>
          <p:cNvSpPr/>
          <p:nvPr/>
        </p:nvSpPr>
        <p:spPr>
          <a:xfrm>
            <a:off x="270250" y="4381236"/>
            <a:ext cx="6096000" cy="2031325"/>
          </a:xfrm>
          <a:prstGeom prst="rect">
            <a:avLst/>
          </a:prstGeom>
        </p:spPr>
        <p:txBody>
          <a:bodyPr>
            <a:spAutoFit/>
          </a:bodyPr>
          <a:lstStyle/>
          <a:p>
            <a:r>
              <a:rPr lang="ru-RU" dirty="0">
                <a:solidFill>
                  <a:srgbClr val="002060"/>
                </a:solidFill>
              </a:rPr>
              <a:t>Кузьма Минин, обращаясь к раненому князю Дмитрию Пожарскому, рукой указывает на Кремль, где находятся иноземные захватчики. В движениях Минина, его жестах, в мече, который он подает князю Пожарскому, читается призыв возглавить народное ополчение и изгнать поляков из Москвы. Пожарский опирается на щит с ликом Спаса Нерукотворного и готовится встать.</a:t>
            </a:r>
          </a:p>
        </p:txBody>
      </p:sp>
      <p:pic>
        <p:nvPicPr>
          <p:cNvPr id="10" name="Рисунок 9"/>
          <p:cNvPicPr>
            <a:picLocks noChangeAspect="1"/>
          </p:cNvPicPr>
          <p:nvPr/>
        </p:nvPicPr>
        <p:blipFill>
          <a:blip r:embed="rId4"/>
          <a:stretch>
            <a:fillRect/>
          </a:stretch>
        </p:blipFill>
        <p:spPr>
          <a:xfrm>
            <a:off x="0" y="1"/>
            <a:ext cx="12191999" cy="6858000"/>
          </a:xfrm>
          <a:prstGeom prst="rect">
            <a:avLst/>
          </a:prstGeom>
        </p:spPr>
      </p:pic>
      <p:sp>
        <p:nvSpPr>
          <p:cNvPr id="8" name="Управляющая кнопка: сведения 7">
            <a:hlinkClick r:id="" action="ppaction://noaction" highlightClick="1"/>
          </p:cNvPr>
          <p:cNvSpPr/>
          <p:nvPr/>
        </p:nvSpPr>
        <p:spPr>
          <a:xfrm>
            <a:off x="11517481" y="6342057"/>
            <a:ext cx="442392" cy="398626"/>
          </a:xfrm>
          <a:prstGeom prst="actionButtonInformation">
            <a:avLst/>
          </a:prstGeom>
          <a:solidFill>
            <a:schemeClr val="accent3"/>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118090161"/>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
                                        </p:tgtEl>
                                      </p:cBhvr>
                                    </p:animEffect>
                                    <p:anim calcmode="lin" valueType="num">
                                      <p:cBhvr>
                                        <p:cTn id="14" dur="1000"/>
                                        <p:tgtEl>
                                          <p:spTgt spid="10"/>
                                        </p:tgtEl>
                                        <p:attrNameLst>
                                          <p:attrName>ppt_x</p:attrName>
                                        </p:attrNameLst>
                                      </p:cBhvr>
                                      <p:tavLst>
                                        <p:tav tm="0">
                                          <p:val>
                                            <p:strVal val="ppt_x"/>
                                          </p:val>
                                        </p:tav>
                                        <p:tav tm="100000">
                                          <p:val>
                                            <p:strVal val="ppt_x"/>
                                          </p:val>
                                        </p:tav>
                                      </p:tavLst>
                                    </p:anim>
                                    <p:anim calcmode="lin" valueType="num">
                                      <p:cBhvr>
                                        <p:cTn id="15" dur="1000"/>
                                        <p:tgtEl>
                                          <p:spTgt spid="10"/>
                                        </p:tgtEl>
                                        <p:attrNameLst>
                                          <p:attrName>ppt_y</p:attrName>
                                        </p:attrNameLst>
                                      </p:cBhvr>
                                      <p:tavLst>
                                        <p:tav tm="0">
                                          <p:val>
                                            <p:strVal val="ppt_y"/>
                                          </p:val>
                                        </p:tav>
                                        <p:tav tm="100000">
                                          <p:val>
                                            <p:strVal val="ppt_y+.1"/>
                                          </p:val>
                                        </p:tav>
                                      </p:tavLst>
                                    </p:anim>
                                    <p:set>
                                      <p:cBhvr>
                                        <p:cTn id="16"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hlinkClick r:id="rId2"/>
          </p:cNvPr>
          <p:cNvPicPr>
            <a:picLocks noGrp="1" noChangeAspect="1"/>
          </p:cNvPicPr>
          <p:nvPr>
            <p:ph sz="half" idx="2"/>
          </p:nvPr>
        </p:nvPicPr>
        <p:blipFill>
          <a:blip r:embed="rId3"/>
          <a:stretch>
            <a:fillRect/>
          </a:stretch>
        </p:blipFill>
        <p:spPr>
          <a:xfrm>
            <a:off x="249599" y="355763"/>
            <a:ext cx="9136678" cy="6573280"/>
          </a:xfrm>
          <a:prstGeom prst="rect">
            <a:avLst/>
          </a:prstGeom>
          <a:effectLst>
            <a:softEdge rad="127000"/>
          </a:effectLst>
        </p:spPr>
      </p:pic>
      <p:sp>
        <p:nvSpPr>
          <p:cNvPr id="6" name="Объект 5"/>
          <p:cNvSpPr>
            <a:spLocks noGrp="1"/>
          </p:cNvSpPr>
          <p:nvPr>
            <p:ph sz="quarter" idx="4"/>
          </p:nvPr>
        </p:nvSpPr>
        <p:spPr>
          <a:xfrm>
            <a:off x="2392258" y="1482163"/>
            <a:ext cx="6048672" cy="4320480"/>
          </a:xfrm>
        </p:spPr>
        <p:txBody>
          <a:bodyPr>
            <a:noAutofit/>
          </a:bodyPr>
          <a:lstStyle/>
          <a:p>
            <a:pPr marL="0" indent="0">
              <a:buNone/>
            </a:pPr>
            <a:r>
              <a:rPr lang="ru-RU" sz="1400" dirty="0">
                <a:solidFill>
                  <a:srgbClr val="993300"/>
                </a:solidFill>
              </a:rPr>
              <a:t>Когда я прохожу мимо этого монумента, когда я рассматриваю его, друзья мои, что со мной тогда делается! Какие священные минуты доставляет мне это изваяние! Волосы дыбом подымаются на голове моей, кровь быстро стремится по жилам, священным трепетом исполняется все существо мое, и холод пробегает по телу. Вот, — думаю я, — вот два вечно сонных исполина веков, обессмертившие имена свои пламенною любовью к милой родине. Они всем жертвовали ей: имением, жизнью, кровью. Когда отечество их находилось на краю пропасти, когда поляки овладели матушкой-Москвой, когда вероломный король их брал города русские, — они одни решились спасти ее, одни вспомнили, что в их жилах текла кровь русская. В сии священные минуты забыли все выгоды честолюбия, все расчеты подлой корысти — и спасли погибающую отчизну. Может быть, время сокрушит эту бронзу, но священные имена их не исчезнут в океане вечности. Поэт сохранит оные в вдохновенных песнях своих, скульптор в произведениях волшебного резца своего. Имена их бессмертны, как дела их. Они всегда будут воспламенять любовь к родине в сердцах своих потомков. Завидный удел! Счастливая участь!.</a:t>
            </a:r>
          </a:p>
          <a:p>
            <a:endParaRPr lang="ru-RU" sz="1600" dirty="0"/>
          </a:p>
        </p:txBody>
      </p:sp>
      <p:sp>
        <p:nvSpPr>
          <p:cNvPr id="8" name="TextBox 7"/>
          <p:cNvSpPr txBox="1"/>
          <p:nvPr/>
        </p:nvSpPr>
        <p:spPr>
          <a:xfrm>
            <a:off x="6402567" y="5502931"/>
            <a:ext cx="2304256" cy="369332"/>
          </a:xfrm>
          <a:prstGeom prst="rect">
            <a:avLst/>
          </a:prstGeom>
          <a:noFill/>
        </p:spPr>
        <p:txBody>
          <a:bodyPr wrap="square" rtlCol="0">
            <a:spAutoFit/>
          </a:bodyPr>
          <a:lstStyle/>
          <a:p>
            <a:r>
              <a:rPr lang="ru-RU" b="1" i="1" dirty="0" err="1">
                <a:solidFill>
                  <a:srgbClr val="993300"/>
                </a:solidFill>
              </a:rPr>
              <a:t>В.Г.Белинский</a:t>
            </a:r>
            <a:endParaRPr lang="ru-RU" b="1" i="1" dirty="0">
              <a:solidFill>
                <a:srgbClr val="993300"/>
              </a:solidFill>
            </a:endParaRPr>
          </a:p>
        </p:txBody>
      </p:sp>
      <p:pic>
        <p:nvPicPr>
          <p:cNvPr id="2" name="Рисунок 1"/>
          <p:cNvPicPr>
            <a:picLocks noChangeAspect="1"/>
          </p:cNvPicPr>
          <p:nvPr/>
        </p:nvPicPr>
        <p:blipFill>
          <a:blip r:embed="rId4"/>
          <a:stretch>
            <a:fillRect/>
          </a:stretch>
        </p:blipFill>
        <p:spPr>
          <a:xfrm>
            <a:off x="0" y="-122838"/>
            <a:ext cx="1816972" cy="2237081"/>
          </a:xfrm>
          <a:prstGeom prst="rect">
            <a:avLst/>
          </a:prstGeom>
        </p:spPr>
      </p:pic>
      <p:sp>
        <p:nvSpPr>
          <p:cNvPr id="4" name="Прямоугольник 3"/>
          <p:cNvSpPr/>
          <p:nvPr/>
        </p:nvSpPr>
        <p:spPr>
          <a:xfrm>
            <a:off x="9542585" y="5380672"/>
            <a:ext cx="2649415" cy="1323439"/>
          </a:xfrm>
          <a:prstGeom prst="rect">
            <a:avLst/>
          </a:prstGeom>
        </p:spPr>
        <p:txBody>
          <a:bodyPr wrap="square">
            <a:spAutoFit/>
          </a:bodyPr>
          <a:lstStyle/>
          <a:p>
            <a:r>
              <a:rPr lang="ru-RU" sz="2000" dirty="0" smtClean="0">
                <a:solidFill>
                  <a:srgbClr val="002060"/>
                </a:solidFill>
              </a:rPr>
              <a:t>Монумент превратился </a:t>
            </a:r>
            <a:r>
              <a:rPr lang="ru-RU" sz="2000" dirty="0">
                <a:solidFill>
                  <a:srgbClr val="002060"/>
                </a:solidFill>
              </a:rPr>
              <a:t>во всероссийский символ патриотизма. </a:t>
            </a:r>
          </a:p>
        </p:txBody>
      </p:sp>
      <p:pic>
        <p:nvPicPr>
          <p:cNvPr id="5" name="Рисунок 4"/>
          <p:cNvPicPr>
            <a:picLocks noChangeAspect="1"/>
          </p:cNvPicPr>
          <p:nvPr/>
        </p:nvPicPr>
        <p:blipFill>
          <a:blip r:embed="rId5"/>
          <a:stretch>
            <a:fillRect/>
          </a:stretch>
        </p:blipFill>
        <p:spPr>
          <a:xfrm>
            <a:off x="8597238" y="834944"/>
            <a:ext cx="3571706" cy="4774499"/>
          </a:xfrm>
          <a:prstGeom prst="rect">
            <a:avLst/>
          </a:prstGeom>
        </p:spPr>
      </p:pic>
      <p:pic>
        <p:nvPicPr>
          <p:cNvPr id="3" name="Рисунок 2">
            <a:hlinkClick r:id="rId6" action="ppaction://hlinksldjump"/>
          </p:cNvPr>
          <p:cNvPicPr>
            <a:picLocks noChangeAspect="1"/>
          </p:cNvPicPr>
          <p:nvPr/>
        </p:nvPicPr>
        <p:blipFill>
          <a:blip r:embed="rId7"/>
          <a:stretch>
            <a:fillRect/>
          </a:stretch>
        </p:blipFill>
        <p:spPr>
          <a:xfrm>
            <a:off x="93291" y="6271257"/>
            <a:ext cx="609653" cy="432854"/>
          </a:xfrm>
          <a:prstGeom prst="rect">
            <a:avLst/>
          </a:prstGeom>
        </p:spPr>
      </p:pic>
    </p:spTree>
    <p:extLst>
      <p:ext uri="{BB962C8B-B14F-4D97-AF65-F5344CB8AC3E}">
        <p14:creationId xmlns:p14="http://schemas.microsoft.com/office/powerpoint/2010/main" val="2135057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336062" y="2327031"/>
            <a:ext cx="3493477" cy="3471986"/>
          </a:xfrm>
        </p:spPr>
        <p:txBody>
          <a:bodyPr>
            <a:normAutofit/>
          </a:bodyPr>
          <a:lstStyle/>
          <a:p>
            <a:pPr marL="0" indent="0" algn="just">
              <a:buNone/>
            </a:pPr>
            <a:r>
              <a:rPr lang="ru-RU" sz="2000" dirty="0">
                <a:latin typeface="+mn-lt"/>
              </a:rPr>
              <a:t>Русь великую, Русь святую,</a:t>
            </a:r>
          </a:p>
          <a:p>
            <a:pPr marL="0" indent="0" algn="just">
              <a:buNone/>
            </a:pPr>
            <a:r>
              <a:rPr lang="ru-RU" sz="2000" dirty="0">
                <a:latin typeface="+mn-lt"/>
              </a:rPr>
              <a:t>В окруженье седых берез,</a:t>
            </a:r>
          </a:p>
          <a:p>
            <a:pPr marL="0" indent="0" algn="just">
              <a:buNone/>
            </a:pPr>
            <a:r>
              <a:rPr lang="ru-RU" sz="2000" dirty="0">
                <a:latin typeface="+mn-lt"/>
              </a:rPr>
              <a:t>Я не первый в стихах рисую,</a:t>
            </a:r>
          </a:p>
          <a:p>
            <a:pPr marL="0" indent="0" algn="just">
              <a:buNone/>
            </a:pPr>
            <a:r>
              <a:rPr lang="ru-RU" sz="2000" dirty="0">
                <a:latin typeface="+mn-lt"/>
              </a:rPr>
              <a:t>Как икону </a:t>
            </a:r>
            <a:r>
              <a:rPr lang="ru-RU" sz="2000" dirty="0" smtClean="0">
                <a:latin typeface="+mn-lt"/>
              </a:rPr>
              <a:t>пишу, </a:t>
            </a:r>
            <a:r>
              <a:rPr lang="ru-RU" sz="2000" dirty="0">
                <a:latin typeface="+mn-lt"/>
              </a:rPr>
              <a:t>всерьёз.</a:t>
            </a:r>
          </a:p>
          <a:p>
            <a:pPr marL="0" indent="0" algn="just">
              <a:buNone/>
            </a:pPr>
            <a:r>
              <a:rPr lang="ru-RU" sz="2000" dirty="0">
                <a:latin typeface="+mn-lt"/>
              </a:rPr>
              <a:t>Я молюсь за неё, родную,</a:t>
            </a:r>
          </a:p>
          <a:p>
            <a:pPr marL="0" indent="0" algn="just">
              <a:buNone/>
            </a:pPr>
            <a:r>
              <a:rPr lang="ru-RU" sz="2000" dirty="0">
                <a:latin typeface="+mn-lt"/>
              </a:rPr>
              <a:t>Среди ночи молюсь и дня,</a:t>
            </a:r>
          </a:p>
          <a:p>
            <a:pPr marL="0" indent="0" algn="just">
              <a:buNone/>
            </a:pPr>
            <a:r>
              <a:rPr lang="ru-RU" sz="2000" dirty="0">
                <a:latin typeface="+mn-lt"/>
              </a:rPr>
              <a:t>Я не первый её рисую,</a:t>
            </a:r>
          </a:p>
          <a:p>
            <a:pPr marL="0" indent="0" algn="just">
              <a:buNone/>
            </a:pPr>
            <a:r>
              <a:rPr lang="ru-RU" sz="2000" dirty="0">
                <a:latin typeface="+mn-lt"/>
              </a:rPr>
              <a:t>И последним пишу не я.</a:t>
            </a:r>
          </a:p>
          <a:p>
            <a:pPr marL="0" indent="0" algn="just">
              <a:buNone/>
            </a:pPr>
            <a:r>
              <a:rPr lang="ru-RU" sz="2000" dirty="0">
                <a:latin typeface="+mn-lt"/>
              </a:rPr>
              <a:t>(С. </a:t>
            </a:r>
            <a:r>
              <a:rPr lang="ru-RU" sz="2000" dirty="0" err="1">
                <a:latin typeface="+mn-lt"/>
              </a:rPr>
              <a:t>Кадашников</a:t>
            </a:r>
            <a:r>
              <a:rPr lang="ru-RU" sz="2000" dirty="0">
                <a:latin typeface="+mn-lt"/>
              </a:rPr>
              <a:t>)</a:t>
            </a:r>
          </a:p>
          <a:p>
            <a:endParaRPr lang="ru-RU" dirty="0"/>
          </a:p>
        </p:txBody>
      </p:sp>
      <p:pic>
        <p:nvPicPr>
          <p:cNvPr id="5" name="Объект 4"/>
          <p:cNvPicPr>
            <a:picLocks noGrp="1" noChangeAspect="1"/>
          </p:cNvPicPr>
          <p:nvPr>
            <p:ph sz="half" idx="2"/>
          </p:nvPr>
        </p:nvPicPr>
        <p:blipFill>
          <a:blip r:embed="rId2"/>
          <a:stretch>
            <a:fillRect/>
          </a:stretch>
        </p:blipFill>
        <p:spPr>
          <a:xfrm>
            <a:off x="5283200" y="1737937"/>
            <a:ext cx="6299200" cy="4250488"/>
          </a:xfrm>
          <a:prstGeom prst="rect">
            <a:avLst/>
          </a:prstGeom>
        </p:spPr>
      </p:pic>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8852" y="1020176"/>
            <a:ext cx="2183027" cy="1637270"/>
          </a:xfrm>
          <a:prstGeom prst="rect">
            <a:avLst/>
          </a:prstGeom>
          <a:effectLst>
            <a:softEdge rad="63500"/>
          </a:effectLst>
        </p:spPr>
      </p:pic>
      <p:pic>
        <p:nvPicPr>
          <p:cNvPr id="7" name="Рисунок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5662" y="203805"/>
            <a:ext cx="1765140" cy="1307982"/>
          </a:xfrm>
          <a:prstGeom prst="rect">
            <a:avLst/>
          </a:prstGeom>
          <a:effectLst>
            <a:softEdge rad="63500"/>
          </a:effectLst>
        </p:spPr>
      </p:pic>
      <p:pic>
        <p:nvPicPr>
          <p:cNvPr id="8" name="Рисунок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83200" y="4063024"/>
            <a:ext cx="1445493" cy="2478887"/>
          </a:xfrm>
          <a:prstGeom prst="rect">
            <a:avLst/>
          </a:prstGeom>
          <a:effectLst>
            <a:softEdge rad="63500"/>
          </a:effectLst>
        </p:spPr>
      </p:pic>
      <p:pic>
        <p:nvPicPr>
          <p:cNvPr id="9" name="Рисунок 8"/>
          <p:cNvPicPr>
            <a:picLocks noChangeAspect="1"/>
          </p:cNvPicPr>
          <p:nvPr/>
        </p:nvPicPr>
        <p:blipFill>
          <a:blip r:embed="rId6"/>
          <a:stretch>
            <a:fillRect/>
          </a:stretch>
        </p:blipFill>
        <p:spPr>
          <a:xfrm>
            <a:off x="9706789" y="4556071"/>
            <a:ext cx="1719221" cy="2328874"/>
          </a:xfrm>
          <a:prstGeom prst="rect">
            <a:avLst/>
          </a:prstGeom>
        </p:spPr>
      </p:pic>
    </p:spTree>
    <p:extLst>
      <p:ext uri="{BB962C8B-B14F-4D97-AF65-F5344CB8AC3E}">
        <p14:creationId xmlns:p14="http://schemas.microsoft.com/office/powerpoint/2010/main" val="98297275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Храм «Покрова что на Рву»</a:t>
            </a:r>
            <a:endParaRPr lang="ru-RU" dirty="0"/>
          </a:p>
        </p:txBody>
      </p:sp>
      <p:pic>
        <p:nvPicPr>
          <p:cNvPr id="7" name="Объект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 b="19897"/>
          <a:stretch/>
        </p:blipFill>
        <p:spPr>
          <a:xfrm>
            <a:off x="1492470" y="1291946"/>
            <a:ext cx="4211298" cy="5436629"/>
          </a:xfrm>
          <a:effectLst>
            <a:softEdge rad="127000"/>
          </a:effectLst>
        </p:spPr>
      </p:pic>
      <p:pic>
        <p:nvPicPr>
          <p:cNvPr id="6" name="Рисунок 5"/>
          <p:cNvPicPr>
            <a:picLocks noChangeAspect="1"/>
          </p:cNvPicPr>
          <p:nvPr/>
        </p:nvPicPr>
        <p:blipFill>
          <a:blip r:embed="rId3"/>
          <a:stretch>
            <a:fillRect/>
          </a:stretch>
        </p:blipFill>
        <p:spPr>
          <a:xfrm>
            <a:off x="-60655" y="21260"/>
            <a:ext cx="1421972" cy="1513853"/>
          </a:xfrm>
          <a:prstGeom prst="rect">
            <a:avLst/>
          </a:prstGeom>
        </p:spPr>
      </p:pic>
      <p:sp>
        <p:nvSpPr>
          <p:cNvPr id="10" name="Овал 9">
            <a:hlinkClick r:id="rId4" action="ppaction://hlinksldjump"/>
          </p:cNvPr>
          <p:cNvSpPr/>
          <p:nvPr/>
        </p:nvSpPr>
        <p:spPr>
          <a:xfrm>
            <a:off x="10608297" y="6119446"/>
            <a:ext cx="1583703" cy="738554"/>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t>Назад</a:t>
            </a:r>
            <a:endParaRPr lang="ru-RU" b="1" dirty="0"/>
          </a:p>
        </p:txBody>
      </p:sp>
      <p:sp>
        <p:nvSpPr>
          <p:cNvPr id="3" name="TextBox 2"/>
          <p:cNvSpPr txBox="1"/>
          <p:nvPr/>
        </p:nvSpPr>
        <p:spPr>
          <a:xfrm>
            <a:off x="6900985" y="1535113"/>
            <a:ext cx="4110892" cy="4708981"/>
          </a:xfrm>
          <a:prstGeom prst="rect">
            <a:avLst/>
          </a:prstGeom>
          <a:noFill/>
        </p:spPr>
        <p:txBody>
          <a:bodyPr wrap="square" rtlCol="0">
            <a:spAutoFit/>
          </a:bodyPr>
          <a:lstStyle/>
          <a:p>
            <a:pPr algn="just"/>
            <a:r>
              <a:rPr lang="ru-RU" sz="2000" dirty="0" smtClean="0">
                <a:solidFill>
                  <a:srgbClr val="002060"/>
                </a:solidFill>
              </a:rPr>
              <a:t>Собор Покрова Богородицы, что на Рву строился с 1555 по 1561 год по приказу царя Ивана Грозного. Собор объединяет десять церквей, часть из которых освящены в честь святых, дни памяти которых пришлись на решающие бои за Казань. Считается, что собор строили мастера </a:t>
            </a:r>
            <a:r>
              <a:rPr lang="ru-RU" sz="2000" dirty="0" err="1" smtClean="0">
                <a:solidFill>
                  <a:srgbClr val="002060"/>
                </a:solidFill>
              </a:rPr>
              <a:t>Барма</a:t>
            </a:r>
            <a:r>
              <a:rPr lang="ru-RU" sz="2000" dirty="0" smtClean="0">
                <a:solidFill>
                  <a:srgbClr val="002060"/>
                </a:solidFill>
              </a:rPr>
              <a:t> и Постник. В 1588 году над могилой Василия Блаженного, рядом с храмом была пристроена одноглавая церковь, поэтому и весь собор называют не только Покровским, но и храм Василия Блаженного.</a:t>
            </a:r>
            <a:endParaRPr lang="ru-RU" sz="2000" dirty="0">
              <a:solidFill>
                <a:srgbClr val="002060"/>
              </a:solidFill>
            </a:endParaRPr>
          </a:p>
        </p:txBody>
      </p:sp>
      <p:sp>
        <p:nvSpPr>
          <p:cNvPr id="5" name="Овал 4"/>
          <p:cNvSpPr/>
          <p:nvPr/>
        </p:nvSpPr>
        <p:spPr>
          <a:xfrm>
            <a:off x="66285" y="6040876"/>
            <a:ext cx="1426185" cy="817123"/>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t>Далее</a:t>
            </a:r>
            <a:endParaRPr lang="ru-RU" b="1" dirty="0"/>
          </a:p>
        </p:txBody>
      </p:sp>
    </p:spTree>
    <p:extLst>
      <p:ext uri="{BB962C8B-B14F-4D97-AF65-F5344CB8AC3E}">
        <p14:creationId xmlns:p14="http://schemas.microsoft.com/office/powerpoint/2010/main" val="24807404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5876" y="179514"/>
            <a:ext cx="10058432" cy="844533"/>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ru-RU" b="1" dirty="0" smtClean="0">
                <a:ln/>
                <a:effectLst/>
              </a:rPr>
              <a:t>Работа учащихся</a:t>
            </a:r>
            <a:endParaRPr lang="ru-RU" b="1" dirty="0">
              <a:ln/>
              <a:effectLst/>
            </a:endParaRPr>
          </a:p>
        </p:txBody>
      </p:sp>
      <p:pic>
        <p:nvPicPr>
          <p:cNvPr id="7" name="Объект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21273264">
            <a:off x="462579" y="1266305"/>
            <a:ext cx="3051521" cy="2288641"/>
          </a:xfrm>
          <a:effectLst>
            <a:softEdge rad="127000"/>
          </a:effectLst>
        </p:spPr>
      </p:pic>
      <p:pic>
        <p:nvPicPr>
          <p:cNvPr id="8" name="Объект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245662" y="3764131"/>
            <a:ext cx="3940977" cy="2218624"/>
          </a:xfrm>
          <a:effectLst>
            <a:softEdge rad="127000"/>
          </a:effectLst>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3168" t="12476" r="3168" b="-1320"/>
          <a:stretch/>
        </p:blipFill>
        <p:spPr>
          <a:xfrm rot="163070">
            <a:off x="7720675" y="1155499"/>
            <a:ext cx="4143077" cy="2760683"/>
          </a:xfrm>
          <a:prstGeom prst="rect">
            <a:avLst/>
          </a:prstGeom>
          <a:effectLst>
            <a:softEdge rad="63500"/>
          </a:effectLst>
        </p:spPr>
      </p:pic>
      <p:pic>
        <p:nvPicPr>
          <p:cNvPr id="5" name="Рисунок 4"/>
          <p:cNvPicPr>
            <a:picLocks noChangeAspect="1"/>
          </p:cNvPicPr>
          <p:nvPr/>
        </p:nvPicPr>
        <p:blipFill rotWithShape="1">
          <a:blip r:embed="rId5" cstate="print">
            <a:extLst>
              <a:ext uri="{28A0092B-C50C-407E-A947-70E740481C1C}">
                <a14:useLocalDpi xmlns:a14="http://schemas.microsoft.com/office/drawing/2010/main" val="0"/>
              </a:ext>
            </a:extLst>
          </a:blip>
          <a:srcRect t="15489" r="14587" b="2105"/>
          <a:stretch/>
        </p:blipFill>
        <p:spPr>
          <a:xfrm>
            <a:off x="8086405" y="3934704"/>
            <a:ext cx="3284980" cy="2359314"/>
          </a:xfrm>
          <a:prstGeom prst="rect">
            <a:avLst/>
          </a:prstGeom>
          <a:effectLst>
            <a:softEdge rad="63500"/>
          </a:effectLst>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799" y="2305538"/>
            <a:ext cx="4637136" cy="3479175"/>
          </a:xfrm>
          <a:prstGeom prst="rect">
            <a:avLst/>
          </a:prstGeom>
          <a:effectLst>
            <a:softEdge rad="63500"/>
          </a:effectLst>
        </p:spPr>
      </p:pic>
    </p:spTree>
    <p:extLst>
      <p:ext uri="{BB962C8B-B14F-4D97-AF65-F5344CB8AC3E}">
        <p14:creationId xmlns:p14="http://schemas.microsoft.com/office/powerpoint/2010/main" val="104820475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p:cNvSpPr>
            <a:spLocks noGrp="1"/>
          </p:cNvSpPr>
          <p:nvPr>
            <p:ph type="body" idx="1"/>
          </p:nvPr>
        </p:nvSpPr>
        <p:spPr>
          <a:xfrm>
            <a:off x="1919536" y="3075906"/>
            <a:ext cx="4040188" cy="2226641"/>
          </a:xfrm>
        </p:spPr>
        <p:txBody>
          <a:bodyPr>
            <a:normAutofit/>
          </a:bodyPr>
          <a:lstStyle/>
          <a:p>
            <a:r>
              <a:rPr lang="ru-RU" sz="2000" dirty="0">
                <a:solidFill>
                  <a:schemeClr val="accent6">
                    <a:lumMod val="50000"/>
                  </a:schemeClr>
                </a:solidFill>
                <a:latin typeface="Comic Sans MS" panose="030F0702030302020204" pitchFamily="66" charset="0"/>
              </a:rPr>
              <a:t>«Москва….</a:t>
            </a:r>
          </a:p>
          <a:p>
            <a:r>
              <a:rPr lang="ru-RU" sz="2000" dirty="0">
                <a:solidFill>
                  <a:schemeClr val="accent6">
                    <a:lumMod val="50000"/>
                  </a:schemeClr>
                </a:solidFill>
                <a:latin typeface="Comic Sans MS" panose="030F0702030302020204" pitchFamily="66" charset="0"/>
              </a:rPr>
              <a:t>Как много в этом звуке</a:t>
            </a:r>
          </a:p>
          <a:p>
            <a:r>
              <a:rPr lang="ru-RU" sz="2000" dirty="0">
                <a:solidFill>
                  <a:schemeClr val="accent6">
                    <a:lumMod val="50000"/>
                  </a:schemeClr>
                </a:solidFill>
                <a:latin typeface="Comic Sans MS" panose="030F0702030302020204" pitchFamily="66" charset="0"/>
              </a:rPr>
              <a:t>Для сердца русского слилось!</a:t>
            </a:r>
          </a:p>
          <a:p>
            <a:r>
              <a:rPr lang="ru-RU" sz="2000" dirty="0">
                <a:solidFill>
                  <a:schemeClr val="accent6">
                    <a:lumMod val="50000"/>
                  </a:schemeClr>
                </a:solidFill>
                <a:latin typeface="Comic Sans MS" panose="030F0702030302020204" pitchFamily="66" charset="0"/>
              </a:rPr>
              <a:t>Как много в нем отозвалось!»</a:t>
            </a:r>
          </a:p>
          <a:p>
            <a:endParaRPr lang="ru-RU" dirty="0"/>
          </a:p>
        </p:txBody>
      </p:sp>
      <p:pic>
        <p:nvPicPr>
          <p:cNvPr id="13" name="Объект 12"/>
          <p:cNvPicPr>
            <a:picLocks noGrp="1" noChangeAspect="1"/>
          </p:cNvPicPr>
          <p:nvPr>
            <p:ph sz="half" idx="2"/>
          </p:nvPr>
        </p:nvPicPr>
        <p:blipFill>
          <a:blip r:embed="rId2"/>
          <a:stretch>
            <a:fillRect/>
          </a:stretch>
        </p:blipFill>
        <p:spPr>
          <a:xfrm>
            <a:off x="2135561" y="1196752"/>
            <a:ext cx="3353091" cy="1042506"/>
          </a:xfrm>
          <a:prstGeom prst="rect">
            <a:avLst/>
          </a:prstGeom>
        </p:spPr>
      </p:pic>
      <p:sp>
        <p:nvSpPr>
          <p:cNvPr id="10" name="Текст 9"/>
          <p:cNvSpPr>
            <a:spLocks noGrp="1"/>
          </p:cNvSpPr>
          <p:nvPr>
            <p:ph type="body" sz="quarter" idx="3"/>
          </p:nvPr>
        </p:nvSpPr>
        <p:spPr>
          <a:xfrm>
            <a:off x="6312025" y="980728"/>
            <a:ext cx="4981206" cy="1800200"/>
          </a:xfrm>
        </p:spPr>
        <p:txBody>
          <a:bodyPr>
            <a:normAutofit fontScale="77500" lnSpcReduction="20000"/>
          </a:bodyPr>
          <a:lstStyle/>
          <a:p>
            <a:pPr algn="ctr">
              <a:lnSpc>
                <a:spcPct val="115000"/>
              </a:lnSpc>
              <a:spcAft>
                <a:spcPts val="1000"/>
              </a:spcAft>
            </a:pPr>
            <a:r>
              <a:rPr lang="ru-RU" sz="3600" dirty="0">
                <a:solidFill>
                  <a:srgbClr val="E36C0A"/>
                </a:solidFill>
                <a:latin typeface="Comic Sans MS" panose="030F0702030302020204" pitchFamily="66" charset="0"/>
                <a:ea typeface="Calibri" panose="020F0502020204030204" pitchFamily="34" charset="0"/>
                <a:cs typeface="Times New Roman" panose="02020603050405020304" pitchFamily="18" charset="0"/>
              </a:rPr>
              <a:t>Историко-географический                                     КВЕСТ</a:t>
            </a:r>
            <a:endParaRPr lang="ru-RU"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ru-RU" sz="3600" dirty="0">
                <a:solidFill>
                  <a:srgbClr val="92D050"/>
                </a:solidFill>
                <a:latin typeface="Comic Sans MS" panose="030F0702030302020204" pitchFamily="66" charset="0"/>
                <a:ea typeface="Calibri" panose="020F0502020204030204" pitchFamily="34" charset="0"/>
                <a:cs typeface="Times New Roman" panose="02020603050405020304" pitchFamily="18" charset="0"/>
              </a:rPr>
              <a:t>    </a:t>
            </a:r>
            <a:endParaRPr lang="ru-RU" dirty="0"/>
          </a:p>
        </p:txBody>
      </p:sp>
      <p:pic>
        <p:nvPicPr>
          <p:cNvPr id="14" name="Объект 13"/>
          <p:cNvPicPr>
            <a:picLocks noGrp="1" noChangeAspect="1"/>
          </p:cNvPicPr>
          <p:nvPr>
            <p:ph sz="quarter" idx="4"/>
          </p:nvPr>
        </p:nvPicPr>
        <p:blipFill>
          <a:blip r:embed="rId3">
            <a:clrChange>
              <a:clrFrom>
                <a:srgbClr val="FFFFFF"/>
              </a:clrFrom>
              <a:clrTo>
                <a:srgbClr val="FFFFFF">
                  <a:alpha val="0"/>
                </a:srgbClr>
              </a:clrTo>
            </a:clrChange>
          </a:blip>
          <a:stretch>
            <a:fillRect/>
          </a:stretch>
        </p:blipFill>
        <p:spPr>
          <a:xfrm>
            <a:off x="7320137" y="2780928"/>
            <a:ext cx="2737341" cy="2816596"/>
          </a:xfrm>
          <a:prstGeom prst="rect">
            <a:avLst/>
          </a:prstGeom>
        </p:spPr>
      </p:pic>
    </p:spTree>
    <p:extLst>
      <p:ext uri="{BB962C8B-B14F-4D97-AF65-F5344CB8AC3E}">
        <p14:creationId xmlns:p14="http://schemas.microsoft.com/office/powerpoint/2010/main" val="120067701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917576" y="673655"/>
            <a:ext cx="4038600" cy="5256584"/>
          </a:xfrm>
        </p:spPr>
        <p:txBody>
          <a:bodyPr>
            <a:normAutofit fontScale="55000" lnSpcReduction="20000"/>
          </a:bodyPr>
          <a:lstStyle/>
          <a:p>
            <a:pPr marL="0" indent="0">
              <a:buNone/>
            </a:pPr>
            <a:r>
              <a:rPr lang="ru-RU" dirty="0" smtClean="0">
                <a:latin typeface="+mn-lt"/>
              </a:rPr>
              <a:t>              Дорогой исследователь!</a:t>
            </a:r>
            <a:endParaRPr lang="ru-RU" dirty="0">
              <a:latin typeface="+mn-lt"/>
            </a:endParaRPr>
          </a:p>
          <a:p>
            <a:pPr marL="0" indent="0">
              <a:buNone/>
            </a:pPr>
            <a:r>
              <a:rPr lang="ru-RU" dirty="0" smtClean="0">
                <a:latin typeface="+mn-lt"/>
              </a:rPr>
              <a:t>                 Есть к </a:t>
            </a:r>
            <a:r>
              <a:rPr lang="ru-RU" dirty="0">
                <a:latin typeface="+mn-lt"/>
              </a:rPr>
              <a:t>тебе вопросы</a:t>
            </a:r>
            <a:r>
              <a:rPr lang="ru-RU" dirty="0" smtClean="0">
                <a:latin typeface="+mn-lt"/>
              </a:rPr>
              <a:t>:</a:t>
            </a:r>
          </a:p>
          <a:p>
            <a:pPr marL="0" indent="0">
              <a:buNone/>
            </a:pPr>
            <a:r>
              <a:rPr lang="ru-RU" dirty="0" smtClean="0">
                <a:latin typeface="+mn-lt"/>
              </a:rPr>
              <a:t>1.Посмотрите </a:t>
            </a:r>
            <a:r>
              <a:rPr lang="ru-RU" dirty="0">
                <a:latin typeface="+mn-lt"/>
              </a:rPr>
              <a:t>на слепую </a:t>
            </a:r>
            <a:r>
              <a:rPr lang="ru-RU" dirty="0" smtClean="0">
                <a:latin typeface="+mn-lt"/>
              </a:rPr>
              <a:t>схему Красной площади. </a:t>
            </a:r>
            <a:r>
              <a:rPr lang="ru-RU" dirty="0">
                <a:latin typeface="+mn-lt"/>
              </a:rPr>
              <a:t>На месте, отмеченном красным крестиком, расположен </a:t>
            </a:r>
            <a:r>
              <a:rPr lang="ru-RU" dirty="0" smtClean="0">
                <a:latin typeface="+mn-lt"/>
              </a:rPr>
              <a:t>памятник архитектуры. Когда он был создан, </a:t>
            </a:r>
            <a:r>
              <a:rPr lang="ru-RU" dirty="0">
                <a:latin typeface="+mn-lt"/>
              </a:rPr>
              <a:t>согласно информации на </a:t>
            </a:r>
            <a:r>
              <a:rPr lang="ru-RU" dirty="0" smtClean="0">
                <a:latin typeface="+mn-lt"/>
              </a:rPr>
              <a:t>памятнике и кем переделан? </a:t>
            </a:r>
          </a:p>
          <a:p>
            <a:pPr marL="514350" indent="-514350">
              <a:buAutoNum type="arabicPeriod"/>
            </a:pPr>
            <a:endParaRPr lang="ru-RU" dirty="0" smtClean="0"/>
          </a:p>
          <a:p>
            <a:pPr marL="514350" indent="-514350">
              <a:buAutoNum type="arabicPeriod"/>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smtClean="0"/>
          </a:p>
          <a:p>
            <a:pPr marL="0" indent="0">
              <a:buNone/>
            </a:pPr>
            <a:endParaRPr lang="ru-RU" dirty="0" smtClean="0">
              <a:latin typeface="+mn-lt"/>
            </a:endParaRPr>
          </a:p>
          <a:p>
            <a:pPr marL="0" indent="0">
              <a:buNone/>
            </a:pPr>
            <a:r>
              <a:rPr lang="ru-RU" dirty="0" smtClean="0">
                <a:latin typeface="+mn-lt"/>
              </a:rPr>
              <a:t>2. Какое </a:t>
            </a:r>
            <a:r>
              <a:rPr lang="ru-RU" dirty="0">
                <a:latin typeface="+mn-lt"/>
              </a:rPr>
              <a:t>здание находиться по адресу: Москва, Красная площадь, дом </a:t>
            </a:r>
            <a:r>
              <a:rPr lang="ru-RU" dirty="0" smtClean="0">
                <a:latin typeface="+mn-lt"/>
              </a:rPr>
              <a:t>2?</a:t>
            </a:r>
            <a:endParaRPr lang="ru-RU" dirty="0">
              <a:latin typeface="+mn-lt"/>
            </a:endParaRPr>
          </a:p>
          <a:p>
            <a:pPr marL="0" indent="0">
              <a:buNone/>
            </a:pPr>
            <a:r>
              <a:rPr lang="ru-RU" dirty="0" smtClean="0">
                <a:latin typeface="+mn-lt"/>
              </a:rPr>
              <a:t> 3. Где </a:t>
            </a:r>
            <a:r>
              <a:rPr lang="ru-RU" dirty="0">
                <a:latin typeface="+mn-lt"/>
              </a:rPr>
              <a:t>на площади можно увидеть необычную птицу- двуглавого орла – и что она символизирует?</a:t>
            </a:r>
          </a:p>
          <a:p>
            <a:pPr marL="0" indent="0">
              <a:buNone/>
            </a:pPr>
            <a:r>
              <a:rPr lang="ru-RU" dirty="0">
                <a:latin typeface="+mn-lt"/>
              </a:rPr>
              <a:t>4</a:t>
            </a:r>
            <a:r>
              <a:rPr lang="ru-RU" dirty="0" smtClean="0">
                <a:latin typeface="+mn-lt"/>
              </a:rPr>
              <a:t>. Определи </a:t>
            </a:r>
            <a:r>
              <a:rPr lang="ru-RU" dirty="0">
                <a:latin typeface="+mn-lt"/>
              </a:rPr>
              <a:t>дату сооружения памятника московскому князю Дмитрию Пожарскому и нижегородскому купцу </a:t>
            </a:r>
            <a:r>
              <a:rPr lang="ru-RU" dirty="0" err="1">
                <a:latin typeface="+mn-lt"/>
              </a:rPr>
              <a:t>Козьме</a:t>
            </a:r>
            <a:r>
              <a:rPr lang="ru-RU" dirty="0">
                <a:latin typeface="+mn-lt"/>
              </a:rPr>
              <a:t> Минину.</a:t>
            </a:r>
          </a:p>
          <a:p>
            <a:endParaRPr lang="ru-RU" dirty="0">
              <a:latin typeface="+mn-lt"/>
            </a:endParaRPr>
          </a:p>
          <a:p>
            <a:endParaRPr lang="ru-RU" dirty="0"/>
          </a:p>
        </p:txBody>
      </p:sp>
      <p:sp>
        <p:nvSpPr>
          <p:cNvPr id="4" name="Объект 3"/>
          <p:cNvSpPr>
            <a:spLocks noGrp="1"/>
          </p:cNvSpPr>
          <p:nvPr>
            <p:ph sz="half" idx="2"/>
          </p:nvPr>
        </p:nvSpPr>
        <p:spPr>
          <a:xfrm>
            <a:off x="6477760" y="673655"/>
            <a:ext cx="4038600" cy="5511581"/>
          </a:xfrm>
        </p:spPr>
        <p:txBody>
          <a:bodyPr>
            <a:normAutofit fontScale="55000" lnSpcReduction="20000"/>
          </a:bodyPr>
          <a:lstStyle/>
          <a:p>
            <a:pPr marL="0" indent="0">
              <a:buNone/>
            </a:pPr>
            <a:r>
              <a:rPr lang="ru-RU" dirty="0">
                <a:latin typeface="+mn-lt"/>
              </a:rPr>
              <a:t>С помощью хода шахматного коня в любом направлении найди названия московских улиц и площадей, зашифрованные в этой слоговой таблице.( слоги и буквы можно брать только один раз</a:t>
            </a:r>
            <a:r>
              <a:rPr lang="ru-RU" dirty="0" smtClean="0">
                <a:latin typeface="+mn-lt"/>
              </a:rPr>
              <a:t>)</a:t>
            </a:r>
          </a:p>
          <a:p>
            <a:endParaRPr lang="ru-RU" dirty="0"/>
          </a:p>
        </p:txBody>
      </p:sp>
      <p:pic>
        <p:nvPicPr>
          <p:cNvPr id="5" name="Рисунок 4"/>
          <p:cNvPicPr>
            <a:picLocks noChangeAspect="1"/>
          </p:cNvPicPr>
          <p:nvPr/>
        </p:nvPicPr>
        <p:blipFill>
          <a:blip r:embed="rId2"/>
          <a:stretch>
            <a:fillRect/>
          </a:stretch>
        </p:blipFill>
        <p:spPr>
          <a:xfrm>
            <a:off x="6245171" y="1570674"/>
            <a:ext cx="880920" cy="1461038"/>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2040503788"/>
              </p:ext>
            </p:extLst>
          </p:nvPr>
        </p:nvGraphicFramePr>
        <p:xfrm>
          <a:off x="6960097" y="2636912"/>
          <a:ext cx="3403105" cy="3128646"/>
        </p:xfrm>
        <a:graphic>
          <a:graphicData uri="http://schemas.openxmlformats.org/drawingml/2006/table">
            <a:tbl>
              <a:tblPr firstRow="1" bandRow="1">
                <a:tableStyleId>{5C22544A-7EE6-4342-B048-85BDC9FD1C3A}</a:tableStyleId>
              </a:tblPr>
              <a:tblGrid>
                <a:gridCol w="680621"/>
                <a:gridCol w="680621"/>
                <a:gridCol w="680621"/>
                <a:gridCol w="680621"/>
                <a:gridCol w="680621"/>
              </a:tblGrid>
              <a:tr h="738082">
                <a:tc>
                  <a:txBody>
                    <a:bodyPr/>
                    <a:lstStyle/>
                    <a:p>
                      <a:r>
                        <a:rPr lang="ru-RU" dirty="0" smtClean="0">
                          <a:solidFill>
                            <a:schemeClr val="accent1">
                              <a:lumMod val="50000"/>
                            </a:schemeClr>
                          </a:solidFill>
                        </a:rPr>
                        <a:t>БО</a:t>
                      </a:r>
                      <a:endParaRPr lang="ru-RU" dirty="0">
                        <a:solidFill>
                          <a:schemeClr val="accent1">
                            <a:lumMod val="50000"/>
                          </a:schemeClr>
                        </a:solidFill>
                      </a:endParaRPr>
                    </a:p>
                  </a:txBody>
                  <a:tcPr/>
                </a:tc>
                <a:tc>
                  <a:txBody>
                    <a:bodyPr/>
                    <a:lstStyle/>
                    <a:p>
                      <a:r>
                        <a:rPr lang="ru-RU" dirty="0" smtClean="0">
                          <a:solidFill>
                            <a:srgbClr val="0070C0"/>
                          </a:solidFill>
                        </a:rPr>
                        <a:t>МО</a:t>
                      </a:r>
                      <a:endParaRPr lang="ru-RU" dirty="0">
                        <a:solidFill>
                          <a:srgbClr val="0070C0"/>
                        </a:solidFill>
                      </a:endParaRPr>
                    </a:p>
                  </a:txBody>
                  <a:tcPr/>
                </a:tc>
                <a:tc>
                  <a:txBody>
                    <a:bodyPr/>
                    <a:lstStyle/>
                    <a:p>
                      <a:r>
                        <a:rPr lang="ru-RU" dirty="0" smtClean="0">
                          <a:solidFill>
                            <a:srgbClr val="7030A0"/>
                          </a:solidFill>
                        </a:rPr>
                        <a:t>МА</a:t>
                      </a:r>
                      <a:endParaRPr lang="ru-RU" dirty="0">
                        <a:solidFill>
                          <a:srgbClr val="7030A0"/>
                        </a:solidFill>
                      </a:endParaRPr>
                    </a:p>
                  </a:txBody>
                  <a:tcPr/>
                </a:tc>
                <a:tc>
                  <a:txBody>
                    <a:bodyPr/>
                    <a:lstStyle/>
                    <a:p>
                      <a:r>
                        <a:rPr lang="ru-RU" dirty="0" smtClean="0">
                          <a:solidFill>
                            <a:srgbClr val="FF0000"/>
                          </a:solidFill>
                        </a:rPr>
                        <a:t>КРА</a:t>
                      </a:r>
                      <a:endParaRPr lang="ru-RU" dirty="0">
                        <a:solidFill>
                          <a:srgbClr val="FF0000"/>
                        </a:solidFill>
                      </a:endParaRPr>
                    </a:p>
                  </a:txBody>
                  <a:tcPr/>
                </a:tc>
                <a:tc>
                  <a:txBody>
                    <a:bodyPr/>
                    <a:lstStyle/>
                    <a:p>
                      <a:r>
                        <a:rPr lang="ru-RU" dirty="0" smtClean="0">
                          <a:solidFill>
                            <a:srgbClr val="FFFF00"/>
                          </a:solidFill>
                        </a:rPr>
                        <a:t>ОР</a:t>
                      </a:r>
                    </a:p>
                    <a:p>
                      <a:endParaRPr lang="ru-RU" dirty="0"/>
                    </a:p>
                  </a:txBody>
                  <a:tcPr/>
                </a:tc>
              </a:tr>
              <a:tr h="738082">
                <a:tc>
                  <a:txBody>
                    <a:bodyPr/>
                    <a:lstStyle/>
                    <a:p>
                      <a:r>
                        <a:rPr lang="ru-RU" b="1" dirty="0" smtClean="0">
                          <a:solidFill>
                            <a:srgbClr val="7030A0"/>
                          </a:solidFill>
                        </a:rPr>
                        <a:t>НЕЖ</a:t>
                      </a:r>
                      <a:endParaRPr lang="ru-RU" b="1" dirty="0">
                        <a:solidFill>
                          <a:srgbClr val="7030A0"/>
                        </a:solidFill>
                      </a:endParaRPr>
                    </a:p>
                  </a:txBody>
                  <a:tcPr/>
                </a:tc>
                <a:tc>
                  <a:txBody>
                    <a:bodyPr/>
                    <a:lstStyle/>
                    <a:p>
                      <a:r>
                        <a:rPr lang="ru-RU" b="1" dirty="0" smtClean="0">
                          <a:solidFill>
                            <a:srgbClr val="FF0000"/>
                          </a:solidFill>
                        </a:rPr>
                        <a:t>СНА</a:t>
                      </a:r>
                      <a:endParaRPr lang="ru-RU" b="1" dirty="0">
                        <a:solidFill>
                          <a:srgbClr val="FF0000"/>
                        </a:solidFill>
                      </a:endParaRPr>
                    </a:p>
                  </a:txBody>
                  <a:tcPr/>
                </a:tc>
                <a:tc>
                  <a:txBody>
                    <a:bodyPr/>
                    <a:lstStyle/>
                    <a:p>
                      <a:r>
                        <a:rPr lang="ru-RU" b="1" dirty="0" smtClean="0">
                          <a:solidFill>
                            <a:srgbClr val="FFFF00"/>
                          </a:solidFill>
                        </a:rPr>
                        <a:t>ДЫН</a:t>
                      </a:r>
                    </a:p>
                    <a:p>
                      <a:endParaRPr lang="ru-RU" b="1" dirty="0" smtClean="0">
                        <a:solidFill>
                          <a:srgbClr val="FFFF00"/>
                        </a:solidFill>
                      </a:endParaRPr>
                    </a:p>
                    <a:p>
                      <a:endParaRPr lang="ru-RU" dirty="0"/>
                    </a:p>
                  </a:txBody>
                  <a:tcPr/>
                </a:tc>
                <a:tc>
                  <a:txBody>
                    <a:bodyPr/>
                    <a:lstStyle/>
                    <a:p>
                      <a:r>
                        <a:rPr lang="ru-RU" b="1" dirty="0" smtClean="0">
                          <a:solidFill>
                            <a:schemeClr val="accent1">
                              <a:lumMod val="50000"/>
                            </a:schemeClr>
                          </a:solidFill>
                        </a:rPr>
                        <a:t>НА</a:t>
                      </a:r>
                      <a:endParaRPr lang="ru-RU" b="1" dirty="0">
                        <a:solidFill>
                          <a:schemeClr val="accent1">
                            <a:lumMod val="50000"/>
                          </a:schemeClr>
                        </a:solidFill>
                      </a:endParaRPr>
                    </a:p>
                  </a:txBody>
                  <a:tcPr/>
                </a:tc>
                <a:tc>
                  <a:txBody>
                    <a:bodyPr/>
                    <a:lstStyle/>
                    <a:p>
                      <a:r>
                        <a:rPr lang="ru-RU" b="1" dirty="0" smtClean="0">
                          <a:solidFill>
                            <a:srgbClr val="7030A0"/>
                          </a:solidFill>
                        </a:rPr>
                        <a:t>Я</a:t>
                      </a:r>
                      <a:endParaRPr lang="ru-RU" b="1" dirty="0">
                        <a:solidFill>
                          <a:srgbClr val="7030A0"/>
                        </a:solidFill>
                      </a:endParaRPr>
                    </a:p>
                  </a:txBody>
                  <a:tcPr/>
                </a:tc>
              </a:tr>
              <a:tr h="738082">
                <a:tc>
                  <a:txBody>
                    <a:bodyPr/>
                    <a:lstStyle/>
                    <a:p>
                      <a:r>
                        <a:rPr lang="ru-RU" b="1" dirty="0" smtClean="0">
                          <a:solidFill>
                            <a:srgbClr val="0070C0"/>
                          </a:solidFill>
                        </a:rPr>
                        <a:t>ХО</a:t>
                      </a:r>
                      <a:endParaRPr lang="ru-RU" b="1" dirty="0">
                        <a:solidFill>
                          <a:srgbClr val="0070C0"/>
                        </a:solidFill>
                      </a:endParaRPr>
                    </a:p>
                  </a:txBody>
                  <a:tcPr/>
                </a:tc>
                <a:tc>
                  <a:txBody>
                    <a:bodyPr/>
                    <a:lstStyle/>
                    <a:p>
                      <a:r>
                        <a:rPr lang="ru-RU" b="1" dirty="0" smtClean="0">
                          <a:solidFill>
                            <a:schemeClr val="accent1">
                              <a:lumMod val="50000"/>
                            </a:schemeClr>
                          </a:solidFill>
                        </a:rPr>
                        <a:t>ЛОТ</a:t>
                      </a:r>
                      <a:endParaRPr lang="ru-RU" b="1" dirty="0">
                        <a:solidFill>
                          <a:schemeClr val="accent1">
                            <a:lumMod val="50000"/>
                          </a:schemeClr>
                        </a:solidFill>
                      </a:endParaRPr>
                    </a:p>
                  </a:txBody>
                  <a:tcPr/>
                </a:tc>
                <a:tc>
                  <a:txBody>
                    <a:bodyPr/>
                    <a:lstStyle/>
                    <a:p>
                      <a:r>
                        <a:rPr lang="ru-RU" b="1" dirty="0" smtClean="0">
                          <a:solidFill>
                            <a:srgbClr val="7030A0"/>
                          </a:solidFill>
                        </a:rPr>
                        <a:t>НА</a:t>
                      </a:r>
                      <a:endParaRPr lang="ru-RU" b="1" dirty="0">
                        <a:solidFill>
                          <a:srgbClr val="7030A0"/>
                        </a:solidFill>
                      </a:endParaRPr>
                    </a:p>
                  </a:txBody>
                  <a:tcPr/>
                </a:tc>
                <a:tc>
                  <a:txBody>
                    <a:bodyPr/>
                    <a:lstStyle/>
                    <a:p>
                      <a:r>
                        <a:rPr lang="ru-RU" b="1" dirty="0" smtClean="0">
                          <a:solidFill>
                            <a:srgbClr val="FF0000"/>
                          </a:solidFill>
                        </a:rPr>
                        <a:t>Я</a:t>
                      </a:r>
                      <a:endParaRPr lang="ru-RU" b="1" dirty="0">
                        <a:solidFill>
                          <a:srgbClr val="FF0000"/>
                        </a:solidFill>
                      </a:endParaRPr>
                    </a:p>
                  </a:txBody>
                  <a:tcPr/>
                </a:tc>
                <a:tc>
                  <a:txBody>
                    <a:bodyPr/>
                    <a:lstStyle/>
                    <a:p>
                      <a:r>
                        <a:rPr lang="ru-RU" b="1" dirty="0" smtClean="0">
                          <a:solidFill>
                            <a:srgbClr val="0070C0"/>
                          </a:solidFill>
                        </a:rPr>
                        <a:t>Я</a:t>
                      </a:r>
                      <a:endParaRPr lang="ru-RU" b="1" dirty="0">
                        <a:solidFill>
                          <a:srgbClr val="0070C0"/>
                        </a:solidFill>
                      </a:endParaRPr>
                    </a:p>
                  </a:txBody>
                  <a:tcPr/>
                </a:tc>
              </a:tr>
              <a:tr h="738082">
                <a:tc>
                  <a:txBody>
                    <a:bodyPr/>
                    <a:lstStyle/>
                    <a:p>
                      <a:r>
                        <a:rPr lang="ru-RU" b="1" dirty="0" smtClean="0">
                          <a:solidFill>
                            <a:srgbClr val="7030A0"/>
                          </a:solidFill>
                        </a:rPr>
                        <a:t>Я</a:t>
                      </a:r>
                      <a:endParaRPr lang="ru-RU" b="1" dirty="0">
                        <a:solidFill>
                          <a:srgbClr val="7030A0"/>
                        </a:solidFill>
                      </a:endParaRPr>
                    </a:p>
                  </a:txBody>
                  <a:tcPr/>
                </a:tc>
                <a:tc>
                  <a:txBody>
                    <a:bodyPr/>
                    <a:lstStyle/>
                    <a:p>
                      <a:endParaRPr lang="ru-RU"/>
                    </a:p>
                  </a:txBody>
                  <a:tcPr/>
                </a:tc>
                <a:tc>
                  <a:txBody>
                    <a:bodyPr/>
                    <a:lstStyle/>
                    <a:p>
                      <a:r>
                        <a:rPr lang="ru-RU" b="1" dirty="0" smtClean="0">
                          <a:solidFill>
                            <a:srgbClr val="0070C0"/>
                          </a:solidFill>
                        </a:rPr>
                        <a:t>ВА</a:t>
                      </a:r>
                      <a:endParaRPr lang="ru-RU" b="1" dirty="0">
                        <a:solidFill>
                          <a:srgbClr val="0070C0"/>
                        </a:solidFill>
                      </a:endParaRPr>
                    </a:p>
                  </a:txBody>
                  <a:tcPr/>
                </a:tc>
                <a:tc>
                  <a:txBody>
                    <a:bodyPr/>
                    <a:lstStyle/>
                    <a:p>
                      <a:r>
                        <a:rPr lang="ru-RU" b="1" dirty="0" smtClean="0">
                          <a:solidFill>
                            <a:srgbClr val="FFFF00"/>
                          </a:solidFill>
                        </a:rPr>
                        <a:t>КА</a:t>
                      </a:r>
                    </a:p>
                    <a:p>
                      <a:endParaRPr lang="ru-RU" dirty="0"/>
                    </a:p>
                  </a:txBody>
                  <a:tcPr/>
                </a:tc>
                <a:tc>
                  <a:txBody>
                    <a:bodyPr/>
                    <a:lstStyle/>
                    <a:p>
                      <a:r>
                        <a:rPr lang="ru-RU" b="1" dirty="0" smtClean="0">
                          <a:solidFill>
                            <a:schemeClr val="accent1">
                              <a:lumMod val="50000"/>
                            </a:schemeClr>
                          </a:solidFill>
                        </a:rPr>
                        <a:t>Я</a:t>
                      </a:r>
                      <a:endParaRPr lang="ru-RU" b="1" dirty="0">
                        <a:solidFill>
                          <a:schemeClr val="accent1">
                            <a:lumMod val="50000"/>
                          </a:schemeClr>
                        </a:solidFill>
                      </a:endParaRPr>
                    </a:p>
                  </a:txBody>
                  <a:tcPr/>
                </a:tc>
              </a:tr>
            </a:tbl>
          </a:graphicData>
        </a:graphic>
      </p:graphicFrame>
      <p:pic>
        <p:nvPicPr>
          <p:cNvPr id="7" name="Рисунок 6"/>
          <p:cNvPicPr>
            <a:picLocks noChangeAspect="1"/>
          </p:cNvPicPr>
          <p:nvPr/>
        </p:nvPicPr>
        <p:blipFill>
          <a:blip r:embed="rId3"/>
          <a:stretch>
            <a:fillRect/>
          </a:stretch>
        </p:blipFill>
        <p:spPr>
          <a:xfrm>
            <a:off x="375214" y="5033108"/>
            <a:ext cx="1448583" cy="1152128"/>
          </a:xfrm>
          <a:prstGeom prst="rect">
            <a:avLst/>
          </a:prstGeom>
        </p:spPr>
      </p:pic>
      <p:pic>
        <p:nvPicPr>
          <p:cNvPr id="2" name="Рисунок 1"/>
          <p:cNvPicPr>
            <a:picLocks noChangeAspect="1"/>
          </p:cNvPicPr>
          <p:nvPr/>
        </p:nvPicPr>
        <p:blipFill>
          <a:blip r:embed="rId4"/>
          <a:stretch>
            <a:fillRect/>
          </a:stretch>
        </p:blipFill>
        <p:spPr>
          <a:xfrm>
            <a:off x="2854902" y="2265204"/>
            <a:ext cx="1536325" cy="1761897"/>
          </a:xfrm>
          <a:prstGeom prst="rect">
            <a:avLst/>
          </a:prstGeom>
        </p:spPr>
      </p:pic>
      <p:sp>
        <p:nvSpPr>
          <p:cNvPr id="8" name="Равнобедренный треугольник 7"/>
          <p:cNvSpPr/>
          <p:nvPr/>
        </p:nvSpPr>
        <p:spPr>
          <a:xfrm rot="10800000">
            <a:off x="7130321" y="2293035"/>
            <a:ext cx="451924" cy="343877"/>
          </a:xfrm>
          <a:prstGeom prst="triangle">
            <a:avLst/>
          </a:prstGeom>
          <a:solidFill>
            <a:schemeClr val="accent3"/>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p:cNvPicPr>
            <a:picLocks noChangeAspect="1"/>
          </p:cNvPicPr>
          <p:nvPr/>
        </p:nvPicPr>
        <p:blipFill>
          <a:blip r:embed="rId5"/>
          <a:stretch>
            <a:fillRect/>
          </a:stretch>
        </p:blipFill>
        <p:spPr>
          <a:xfrm>
            <a:off x="7746048" y="2291223"/>
            <a:ext cx="451143" cy="347502"/>
          </a:xfrm>
          <a:prstGeom prst="rect">
            <a:avLst/>
          </a:prstGeom>
        </p:spPr>
      </p:pic>
      <p:pic>
        <p:nvPicPr>
          <p:cNvPr id="10" name="Рисунок 9"/>
          <p:cNvPicPr>
            <a:picLocks noChangeAspect="1"/>
          </p:cNvPicPr>
          <p:nvPr/>
        </p:nvPicPr>
        <p:blipFill>
          <a:blip r:embed="rId5"/>
          <a:stretch>
            <a:fillRect/>
          </a:stretch>
        </p:blipFill>
        <p:spPr>
          <a:xfrm>
            <a:off x="8408208" y="2291222"/>
            <a:ext cx="451143" cy="347502"/>
          </a:xfrm>
          <a:prstGeom prst="rect">
            <a:avLst/>
          </a:prstGeom>
        </p:spPr>
      </p:pic>
      <p:pic>
        <p:nvPicPr>
          <p:cNvPr id="11" name="Рисунок 10"/>
          <p:cNvPicPr>
            <a:picLocks noChangeAspect="1"/>
          </p:cNvPicPr>
          <p:nvPr/>
        </p:nvPicPr>
        <p:blipFill>
          <a:blip r:embed="rId5"/>
          <a:stretch>
            <a:fillRect/>
          </a:stretch>
        </p:blipFill>
        <p:spPr>
          <a:xfrm>
            <a:off x="9075740" y="2284657"/>
            <a:ext cx="451143" cy="347502"/>
          </a:xfrm>
          <a:prstGeom prst="rect">
            <a:avLst/>
          </a:prstGeom>
        </p:spPr>
      </p:pic>
      <p:pic>
        <p:nvPicPr>
          <p:cNvPr id="12" name="Рисунок 11"/>
          <p:cNvPicPr>
            <a:picLocks noChangeAspect="1"/>
          </p:cNvPicPr>
          <p:nvPr/>
        </p:nvPicPr>
        <p:blipFill>
          <a:blip r:embed="rId5"/>
          <a:stretch>
            <a:fillRect/>
          </a:stretch>
        </p:blipFill>
        <p:spPr>
          <a:xfrm>
            <a:off x="9792887" y="2301193"/>
            <a:ext cx="451143" cy="347502"/>
          </a:xfrm>
          <a:prstGeom prst="rect">
            <a:avLst/>
          </a:prstGeom>
        </p:spPr>
      </p:pic>
      <p:cxnSp>
        <p:nvCxnSpPr>
          <p:cNvPr id="31" name="Прямая соединительная линия 30"/>
          <p:cNvCxnSpPr/>
          <p:nvPr/>
        </p:nvCxnSpPr>
        <p:spPr>
          <a:xfrm flipH="1">
            <a:off x="7651262" y="5033108"/>
            <a:ext cx="648676" cy="73245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Прямая соединительная линия 32"/>
          <p:cNvCxnSpPr/>
          <p:nvPr/>
        </p:nvCxnSpPr>
        <p:spPr>
          <a:xfrm>
            <a:off x="7651262" y="5033108"/>
            <a:ext cx="687753" cy="73245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85656" y="2242112"/>
            <a:ext cx="234462" cy="369332"/>
          </a:xfrm>
          <a:prstGeom prst="rect">
            <a:avLst/>
          </a:prstGeom>
          <a:noFill/>
        </p:spPr>
        <p:txBody>
          <a:bodyPr wrap="square" rtlCol="0">
            <a:spAutoFit/>
          </a:bodyPr>
          <a:lstStyle/>
          <a:p>
            <a:r>
              <a:rPr lang="ru-RU" dirty="0" smtClean="0"/>
              <a:t>1</a:t>
            </a:r>
            <a:endParaRPr lang="ru-RU" dirty="0"/>
          </a:p>
        </p:txBody>
      </p:sp>
      <p:sp>
        <p:nvSpPr>
          <p:cNvPr id="14" name="TextBox 13"/>
          <p:cNvSpPr txBox="1"/>
          <p:nvPr/>
        </p:nvSpPr>
        <p:spPr>
          <a:xfrm>
            <a:off x="7806965" y="2273742"/>
            <a:ext cx="315599" cy="369332"/>
          </a:xfrm>
          <a:prstGeom prst="rect">
            <a:avLst/>
          </a:prstGeom>
          <a:noFill/>
        </p:spPr>
        <p:txBody>
          <a:bodyPr wrap="square" rtlCol="0">
            <a:spAutoFit/>
          </a:bodyPr>
          <a:lstStyle/>
          <a:p>
            <a:r>
              <a:rPr lang="ru-RU" dirty="0" smtClean="0"/>
              <a:t>2</a:t>
            </a:r>
            <a:endParaRPr lang="ru-RU" dirty="0"/>
          </a:p>
        </p:txBody>
      </p:sp>
      <p:sp>
        <p:nvSpPr>
          <p:cNvPr id="16" name="TextBox 15"/>
          <p:cNvSpPr txBox="1"/>
          <p:nvPr/>
        </p:nvSpPr>
        <p:spPr>
          <a:xfrm>
            <a:off x="8487266" y="2279363"/>
            <a:ext cx="329882" cy="369332"/>
          </a:xfrm>
          <a:prstGeom prst="rect">
            <a:avLst/>
          </a:prstGeom>
          <a:noFill/>
        </p:spPr>
        <p:txBody>
          <a:bodyPr wrap="square" rtlCol="0">
            <a:spAutoFit/>
          </a:bodyPr>
          <a:lstStyle/>
          <a:p>
            <a:r>
              <a:rPr lang="ru-RU" dirty="0" smtClean="0"/>
              <a:t>3</a:t>
            </a:r>
            <a:endParaRPr lang="ru-RU" dirty="0"/>
          </a:p>
        </p:txBody>
      </p:sp>
      <p:sp>
        <p:nvSpPr>
          <p:cNvPr id="17" name="TextBox 16"/>
          <p:cNvSpPr txBox="1"/>
          <p:nvPr/>
        </p:nvSpPr>
        <p:spPr>
          <a:xfrm>
            <a:off x="9117943" y="2265204"/>
            <a:ext cx="369589" cy="369332"/>
          </a:xfrm>
          <a:prstGeom prst="rect">
            <a:avLst/>
          </a:prstGeom>
          <a:noFill/>
        </p:spPr>
        <p:txBody>
          <a:bodyPr wrap="square" rtlCol="0">
            <a:spAutoFit/>
          </a:bodyPr>
          <a:lstStyle/>
          <a:p>
            <a:r>
              <a:rPr lang="ru-RU" dirty="0" smtClean="0"/>
              <a:t>4</a:t>
            </a:r>
            <a:endParaRPr lang="ru-RU" dirty="0"/>
          </a:p>
        </p:txBody>
      </p:sp>
      <p:sp>
        <p:nvSpPr>
          <p:cNvPr id="18" name="TextBox 17"/>
          <p:cNvSpPr txBox="1"/>
          <p:nvPr/>
        </p:nvSpPr>
        <p:spPr>
          <a:xfrm>
            <a:off x="9868028" y="2277751"/>
            <a:ext cx="343233" cy="369332"/>
          </a:xfrm>
          <a:prstGeom prst="rect">
            <a:avLst/>
          </a:prstGeom>
          <a:noFill/>
        </p:spPr>
        <p:txBody>
          <a:bodyPr wrap="square" rtlCol="0">
            <a:spAutoFit/>
          </a:bodyPr>
          <a:lstStyle/>
          <a:p>
            <a:r>
              <a:rPr lang="ru-RU" dirty="0" smtClean="0"/>
              <a:t>5</a:t>
            </a:r>
            <a:endParaRPr lang="ru-RU" dirty="0"/>
          </a:p>
        </p:txBody>
      </p:sp>
    </p:spTree>
    <p:extLst>
      <p:ext uri="{BB962C8B-B14F-4D97-AF65-F5344CB8AC3E}">
        <p14:creationId xmlns:p14="http://schemas.microsoft.com/office/powerpoint/2010/main" val="17718810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981200" y="1052737"/>
            <a:ext cx="4038600" cy="5073427"/>
          </a:xfrm>
        </p:spPr>
        <p:txBody>
          <a:bodyPr>
            <a:normAutofit fontScale="47500" lnSpcReduction="20000"/>
          </a:bodyPr>
          <a:lstStyle/>
          <a:p>
            <a:pPr marL="0" indent="0">
              <a:lnSpc>
                <a:spcPct val="115000"/>
              </a:lnSpc>
              <a:spcAft>
                <a:spcPts val="1000"/>
              </a:spcAft>
              <a:buNone/>
            </a:pPr>
            <a:r>
              <a:rPr lang="ru-RU" dirty="0">
                <a:solidFill>
                  <a:srgbClr val="984806"/>
                </a:solidFill>
                <a:latin typeface="Calibri" panose="020F0502020204030204" pitchFamily="34" charset="0"/>
                <a:ea typeface="Calibri" panose="020F0502020204030204" pitchFamily="34" charset="0"/>
                <a:cs typeface="Times New Roman" panose="02020603050405020304" pitchFamily="18" charset="0"/>
              </a:rPr>
              <a:t> </a:t>
            </a:r>
            <a:r>
              <a:rPr lang="ru-RU" b="1" i="1" dirty="0">
                <a:solidFill>
                  <a:srgbClr val="984806"/>
                </a:solidFill>
                <a:latin typeface="Calibri" panose="020F0502020204030204" pitchFamily="34" charset="0"/>
                <a:ea typeface="Calibri" panose="020F0502020204030204" pitchFamily="34" charset="0"/>
                <a:cs typeface="Times New Roman" panose="02020603050405020304" pitchFamily="18" charset="0"/>
              </a:rPr>
              <a:t>Определи, что зашифровано в этой поговорке?</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ru-RU" sz="40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«Пока пальцы не ………, иголку </a:t>
            </a:r>
            <a:r>
              <a:rPr lang="ru-RU" sz="4000" b="1" i="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не………………..».</a:t>
            </a:r>
            <a:r>
              <a:rPr lang="ru-RU" sz="4000" dirty="0" smtClean="0">
                <a:latin typeface="Calibri" panose="020F0502020204030204" pitchFamily="34" charset="0"/>
                <a:ea typeface="Calibri" panose="020F0502020204030204" pitchFamily="34" charset="0"/>
                <a:cs typeface="Times New Roman" panose="02020603050405020304" pitchFamily="18" charset="0"/>
              </a:rPr>
              <a:t> </a:t>
            </a:r>
            <a:endParaRPr lang="ru-RU" sz="4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ru-RU" sz="2500" dirty="0">
                <a:latin typeface="Calibri" panose="020F0502020204030204" pitchFamily="34" charset="0"/>
                <a:ea typeface="Calibri" panose="020F0502020204030204" pitchFamily="34" charset="0"/>
                <a:cs typeface="Times New Roman" panose="02020603050405020304" pitchFamily="18" charset="0"/>
              </a:rPr>
              <a:t>Для первого слова поставь глагол «сойтись» в форму </a:t>
            </a:r>
            <a:r>
              <a:rPr lang="ru-RU" sz="2500" dirty="0" smtClean="0">
                <a:latin typeface="Calibri" panose="020F0502020204030204" pitchFamily="34" charset="0"/>
                <a:ea typeface="Calibri" panose="020F0502020204030204" pitchFamily="34" charset="0"/>
                <a:cs typeface="Times New Roman" panose="02020603050405020304" pitchFamily="18" charset="0"/>
              </a:rPr>
              <a:t>3-его лица множественного </a:t>
            </a:r>
            <a:r>
              <a:rPr lang="ru-RU" sz="2500" dirty="0">
                <a:latin typeface="Calibri" panose="020F0502020204030204" pitchFamily="34" charset="0"/>
                <a:ea typeface="Calibri" panose="020F0502020204030204" pitchFamily="34" charset="0"/>
                <a:cs typeface="Times New Roman" panose="02020603050405020304" pitchFamily="18" charset="0"/>
              </a:rPr>
              <a:t>числа будущего времени. </a:t>
            </a:r>
            <a:r>
              <a:rPr lang="ru-RU" sz="2500" dirty="0" smtClean="0">
                <a:latin typeface="Calibri" panose="020F0502020204030204" pitchFamily="34" charset="0"/>
                <a:ea typeface="Calibri" panose="020F0502020204030204" pitchFamily="34" charset="0"/>
                <a:cs typeface="Times New Roman" panose="02020603050405020304" pitchFamily="18" charset="0"/>
              </a:rPr>
              <a:t>Для  </a:t>
            </a:r>
            <a:r>
              <a:rPr lang="ru-RU" sz="2500" dirty="0">
                <a:latin typeface="Calibri" panose="020F0502020204030204" pitchFamily="34" charset="0"/>
                <a:ea typeface="Calibri" panose="020F0502020204030204" pitchFamily="34" charset="0"/>
                <a:cs typeface="Times New Roman" panose="02020603050405020304" pitchFamily="18" charset="0"/>
              </a:rPr>
              <a:t>в</a:t>
            </a:r>
            <a:r>
              <a:rPr lang="ru-RU" sz="2500" dirty="0" smtClean="0">
                <a:latin typeface="Calibri" panose="020F0502020204030204" pitchFamily="34" charset="0"/>
                <a:ea typeface="Calibri" panose="020F0502020204030204" pitchFamily="34" charset="0"/>
                <a:cs typeface="Times New Roman" panose="02020603050405020304" pitchFamily="18" charset="0"/>
              </a:rPr>
              <a:t>торого слова подберите синоним (глагол) к словосочетанию </a:t>
            </a:r>
            <a:r>
              <a:rPr lang="ru-RU" sz="2500" dirty="0">
                <a:latin typeface="Calibri" panose="020F0502020204030204" pitchFamily="34" charset="0"/>
                <a:ea typeface="Calibri" panose="020F0502020204030204" pitchFamily="34" charset="0"/>
                <a:cs typeface="Times New Roman" panose="02020603050405020304" pitchFamily="18" charset="0"/>
              </a:rPr>
              <a:t>«крепко взять</a:t>
            </a:r>
            <a:r>
              <a:rPr lang="ru-RU" sz="2500" dirty="0" smtClean="0">
                <a:latin typeface="Calibri" panose="020F0502020204030204" pitchFamily="34" charset="0"/>
                <a:ea typeface="Calibri" panose="020F0502020204030204" pitchFamily="34" charset="0"/>
                <a:cs typeface="Times New Roman" panose="02020603050405020304" pitchFamily="18" charset="0"/>
              </a:rPr>
              <a:t>».</a:t>
            </a:r>
            <a:endParaRPr lang="ru-RU" sz="24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spcAft>
                <a:spcPts val="1000"/>
              </a:spcAft>
              <a:buNone/>
            </a:pPr>
            <a:r>
              <a:rPr lang="ru-RU" sz="2400" b="1" i="1" dirty="0">
                <a:solidFill>
                  <a:srgbClr val="984806"/>
                </a:solidFill>
                <a:latin typeface="Calibri" panose="020F0502020204030204" pitchFamily="34" charset="0"/>
                <a:ea typeface="Calibri" panose="020F0502020204030204" pitchFamily="34" charset="0"/>
                <a:cs typeface="Times New Roman" panose="02020603050405020304" pitchFamily="18" charset="0"/>
              </a:rPr>
              <a:t>                           </a:t>
            </a:r>
            <a:r>
              <a:rPr lang="ru-RU" b="1" i="1" dirty="0" smtClean="0">
                <a:solidFill>
                  <a:srgbClr val="984806"/>
                </a:solidFill>
                <a:latin typeface="Calibri" panose="020F0502020204030204" pitchFamily="34" charset="0"/>
                <a:ea typeface="Calibri" panose="020F0502020204030204" pitchFamily="34" charset="0"/>
                <a:cs typeface="Times New Roman" panose="02020603050405020304" pitchFamily="18" charset="0"/>
              </a:rPr>
              <a:t>Верите ли вы, что…….</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Font typeface="Wingdings" panose="05000000000000000000" pitchFamily="2" charset="2"/>
              <a:buChar char=""/>
            </a:pPr>
            <a:r>
              <a:rPr lang="ru-RU" i="1" dirty="0" smtClean="0">
                <a:latin typeface="Calibri" panose="020F0502020204030204" pitchFamily="34" charset="0"/>
                <a:ea typeface="Calibri" panose="020F0502020204030204" pitchFamily="34" charset="0"/>
                <a:cs typeface="Times New Roman" panose="02020603050405020304" pitchFamily="18" charset="0"/>
              </a:rPr>
              <a:t>  </a:t>
            </a:r>
            <a:r>
              <a:rPr lang="ru-RU" i="1" dirty="0">
                <a:latin typeface="Calibri" panose="020F0502020204030204" pitchFamily="34" charset="0"/>
                <a:ea typeface="Calibri" panose="020F0502020204030204" pitchFamily="34" charset="0"/>
                <a:cs typeface="Times New Roman" panose="02020603050405020304" pitchFamily="18" charset="0"/>
              </a:rPr>
              <a:t>Покровский собор был </a:t>
            </a:r>
            <a:r>
              <a:rPr lang="ru-RU" i="1" dirty="0" smtClean="0">
                <a:latin typeface="Calibri" panose="020F0502020204030204" pitchFamily="34" charset="0"/>
                <a:ea typeface="Calibri" panose="020F0502020204030204" pitchFamily="34" charset="0"/>
                <a:cs typeface="Times New Roman" panose="02020603050405020304" pitchFamily="18" charset="0"/>
              </a:rPr>
              <a:t>построен по указу Ивана  Грозного.</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Font typeface="Wingdings" panose="05000000000000000000" pitchFamily="2" charset="2"/>
              <a:buChar char=""/>
            </a:pPr>
            <a:r>
              <a:rPr lang="ru-RU" i="1" dirty="0" smtClean="0">
                <a:latin typeface="Calibri" panose="020F0502020204030204" pitchFamily="34" charset="0"/>
                <a:ea typeface="Calibri" panose="020F0502020204030204" pitchFamily="34" charset="0"/>
                <a:cs typeface="Times New Roman" panose="02020603050405020304" pitchFamily="18" charset="0"/>
              </a:rPr>
              <a:t>Красная площадь всегда была пешеходной.</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Font typeface="Wingdings" panose="05000000000000000000" pitchFamily="2" charset="2"/>
              <a:buChar char=""/>
            </a:pPr>
            <a:r>
              <a:rPr lang="ru-RU" i="1" dirty="0">
                <a:latin typeface="Calibri" panose="020F0502020204030204" pitchFamily="34" charset="0"/>
                <a:ea typeface="Calibri" panose="020F0502020204030204" pitchFamily="34" charset="0"/>
                <a:cs typeface="Times New Roman" panose="02020603050405020304" pitchFamily="18" charset="0"/>
              </a:rPr>
              <a:t>Памятник Минину и Пожарскому всегда стоял перед Покровским собором.</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Font typeface="Wingdings" panose="05000000000000000000" pitchFamily="2" charset="2"/>
              <a:buChar char=""/>
            </a:pPr>
            <a:r>
              <a:rPr lang="ru-RU" i="1" dirty="0">
                <a:latin typeface="Calibri" panose="020F0502020204030204" pitchFamily="34" charset="0"/>
                <a:ea typeface="Calibri" panose="020F0502020204030204" pitchFamily="34" charset="0"/>
                <a:cs typeface="Times New Roman" panose="02020603050405020304" pitchFamily="18" charset="0"/>
              </a:rPr>
              <a:t>Красную площадь </a:t>
            </a:r>
            <a:r>
              <a:rPr lang="ru-RU" i="1" dirty="0" smtClean="0">
                <a:latin typeface="Calibri" panose="020F0502020204030204" pitchFamily="34" charset="0"/>
                <a:ea typeface="Calibri" panose="020F0502020204030204" pitchFamily="34" charset="0"/>
                <a:cs typeface="Times New Roman" panose="02020603050405020304" pitchFamily="18" charset="0"/>
              </a:rPr>
              <a:t>называли Торгом, Пожаром, Троицкой.</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buFont typeface="Wingdings" panose="05000000000000000000" pitchFamily="2" charset="2"/>
              <a:buChar char=""/>
            </a:pPr>
            <a:r>
              <a:rPr lang="ru-RU" i="1" dirty="0">
                <a:latin typeface="Calibri" panose="020F0502020204030204" pitchFamily="34" charset="0"/>
                <a:ea typeface="Calibri" panose="020F0502020204030204" pitchFamily="34" charset="0"/>
                <a:cs typeface="Times New Roman" panose="02020603050405020304" pitchFamily="18" charset="0"/>
              </a:rPr>
              <a:t>Часть городского посада называлась Китай город, потому что там проживали китайцы.    </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graphicFrame>
        <p:nvGraphicFramePr>
          <p:cNvPr id="5" name="Объект 4"/>
          <p:cNvGraphicFramePr>
            <a:graphicFrameLocks noGrp="1"/>
          </p:cNvGraphicFramePr>
          <p:nvPr>
            <p:ph sz="half" idx="2"/>
            <p:extLst/>
          </p:nvPr>
        </p:nvGraphicFramePr>
        <p:xfrm>
          <a:off x="6240018" y="1077008"/>
          <a:ext cx="4176459" cy="2103120"/>
        </p:xfrm>
        <a:graphic>
          <a:graphicData uri="http://schemas.openxmlformats.org/drawingml/2006/table">
            <a:tbl>
              <a:tblPr firstRow="1" firstCol="1" bandRow="1"/>
              <a:tblGrid>
                <a:gridCol w="278158"/>
                <a:gridCol w="278158"/>
                <a:gridCol w="278158"/>
                <a:gridCol w="278158"/>
                <a:gridCol w="278158"/>
                <a:gridCol w="278158"/>
                <a:gridCol w="278158"/>
                <a:gridCol w="278158"/>
                <a:gridCol w="278742"/>
                <a:gridCol w="278742"/>
                <a:gridCol w="278742"/>
                <a:gridCol w="278742"/>
                <a:gridCol w="278742"/>
                <a:gridCol w="557485"/>
              </a:tblGrid>
              <a:tr h="171700">
                <a:tc gridSpan="4">
                  <a:txBody>
                    <a:bodyPr/>
                    <a:lstStyle/>
                    <a:p>
                      <a:pPr>
                        <a:lnSpc>
                          <a:spcPct val="115000"/>
                        </a:lnSpc>
                        <a:spcAft>
                          <a:spcPts val="0"/>
                        </a:spcAft>
                      </a:pPr>
                      <a:r>
                        <a:rPr lang="ru-RU" sz="1000" dirty="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r>
                        <a:rPr lang="ru-RU" sz="1000">
                          <a:effectLst/>
                          <a:highlight>
                            <a:srgbClr val="D3D3D3"/>
                          </a:highlight>
                          <a:latin typeface="Calibri" panose="020F0502020204030204" pitchFamily="34" charset="0"/>
                          <a:ea typeface="Calibri" panose="020F0502020204030204" pitchFamily="34" charset="0"/>
                          <a:cs typeface="Times New Roman" panose="02020603050405020304" pitchFamily="18" charset="0"/>
                        </a:rPr>
                        <a:t> </a:t>
                      </a:r>
                      <a:endParaRPr lang="ru-RU" sz="100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71700">
                <a:tc gridSpan="5">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71700">
                <a:tc gridSpan="2">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r>
              <a:tr h="171700">
                <a:tc gridSpan="4">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4</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7">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1700">
                <a:tc gridSpan="5">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71700">
                <a:tc gridSpan="5">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6</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r h="171700">
                <a:tc gridSpan="3">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7</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1700">
                <a:tc gridSpan="2">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8</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71700">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1700">
                <a:tc gridSpan="2">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10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71700">
                <a:tc gridSpan="3">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11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15000"/>
                        </a:lnSpc>
                        <a:spcAft>
                          <a:spcPts val="0"/>
                        </a:spcAft>
                      </a:pPr>
                      <a:r>
                        <a:rPr lang="ru-RU" sz="100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54589">
                <a:tc gridSpan="6">
                  <a:txBody>
                    <a:bodyPr/>
                    <a:lstStyle/>
                    <a:p>
                      <a:pPr>
                        <a:lnSpc>
                          <a:spcPct val="115000"/>
                        </a:lnSpc>
                        <a:spcAft>
                          <a:spcPts val="0"/>
                        </a:spcAft>
                      </a:pPr>
                      <a:r>
                        <a:rPr lang="ru-RU" sz="1000" dirty="0" smtClean="0">
                          <a:effectLst/>
                          <a:latin typeface="Calibri" panose="020F0502020204030204" pitchFamily="34" charset="0"/>
                          <a:ea typeface="Calibri" panose="020F0502020204030204" pitchFamily="34" charset="0"/>
                          <a:cs typeface="Times New Roman" panose="02020603050405020304" pitchFamily="18" charset="0"/>
                        </a:rPr>
                        <a:t>                                               12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nSpc>
                          <a:spcPct val="115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15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dirty="0">
                          <a:effectLst/>
                          <a:latin typeface="Calibri" panose="020F0502020204030204" pitchFamily="34" charset="0"/>
                          <a:ea typeface="Calibri" panose="020F0502020204030204" pitchFamily="34" charset="0"/>
                          <a:cs typeface="Times New Roman" panose="02020603050405020304" pitchFamily="18" charset="0"/>
                        </a:rPr>
                        <a:t> </a:t>
                      </a: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endParaRPr lang="ru-RU" sz="10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nSpc>
                          <a:spcPct val="115000"/>
                        </a:lnSpc>
                        <a:spcAft>
                          <a:spcPts val="0"/>
                        </a:spcAft>
                      </a:pP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28" marR="610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r>
            </a:tbl>
          </a:graphicData>
        </a:graphic>
      </p:graphicFrame>
      <p:sp>
        <p:nvSpPr>
          <p:cNvPr id="7" name="Прямоугольник 6"/>
          <p:cNvSpPr/>
          <p:nvPr/>
        </p:nvSpPr>
        <p:spPr>
          <a:xfrm>
            <a:off x="6240018" y="3303955"/>
            <a:ext cx="4572000" cy="3139321"/>
          </a:xfrm>
          <a:prstGeom prst="rect">
            <a:avLst/>
          </a:prstGeom>
        </p:spPr>
        <p:txBody>
          <a:bodyPr>
            <a:spAutoFit/>
          </a:bodyPr>
          <a:lstStyle/>
          <a:p>
            <a:r>
              <a:rPr lang="ru-RU" sz="1100" dirty="0">
                <a:solidFill>
                  <a:srgbClr val="002060"/>
                </a:solidFill>
              </a:rPr>
              <a:t>Задания:</a:t>
            </a:r>
          </a:p>
          <a:p>
            <a:r>
              <a:rPr lang="ru-RU" sz="1100" dirty="0">
                <a:solidFill>
                  <a:srgbClr val="002060"/>
                </a:solidFill>
              </a:rPr>
              <a:t> 1. Какое название имеет небольшое белое круглое сооружение(место) перед Покровским собором?</a:t>
            </a:r>
          </a:p>
          <a:p>
            <a:r>
              <a:rPr lang="ru-RU" sz="1100" dirty="0">
                <a:solidFill>
                  <a:srgbClr val="002060"/>
                </a:solidFill>
              </a:rPr>
              <a:t> 2.Памятник-усыпальница на Красной площади у Кремлёвской стены.</a:t>
            </a:r>
          </a:p>
          <a:p>
            <a:r>
              <a:rPr lang="ru-RU" sz="1100" dirty="0">
                <a:solidFill>
                  <a:srgbClr val="002060"/>
                </a:solidFill>
              </a:rPr>
              <a:t> 3. Какой титул был у Александра </a:t>
            </a:r>
            <a:r>
              <a:rPr lang="en-US" sz="1100" dirty="0">
                <a:solidFill>
                  <a:srgbClr val="002060"/>
                </a:solidFill>
              </a:rPr>
              <a:t>II </a:t>
            </a:r>
            <a:r>
              <a:rPr lang="ru-RU" sz="1100" dirty="0">
                <a:solidFill>
                  <a:srgbClr val="002060"/>
                </a:solidFill>
              </a:rPr>
              <a:t>?</a:t>
            </a:r>
          </a:p>
          <a:p>
            <a:r>
              <a:rPr lang="ru-RU" sz="1100" dirty="0">
                <a:solidFill>
                  <a:srgbClr val="002060"/>
                </a:solidFill>
              </a:rPr>
              <a:t> 4. Памятник архитектуры (до 1921 года — Верхние торговые ряды).</a:t>
            </a:r>
          </a:p>
          <a:p>
            <a:r>
              <a:rPr lang="ru-RU" sz="1100" dirty="0">
                <a:solidFill>
                  <a:srgbClr val="002060"/>
                </a:solidFill>
              </a:rPr>
              <a:t> 5. Древняя улочка, уходящая от Красной площади на восток к Китай- городу и названная в честь святой, церковь которой стоит на этой же улице.</a:t>
            </a:r>
          </a:p>
          <a:p>
            <a:r>
              <a:rPr lang="ru-RU" sz="1100" dirty="0">
                <a:solidFill>
                  <a:srgbClr val="002060"/>
                </a:solidFill>
              </a:rPr>
              <a:t> 6. </a:t>
            </a:r>
            <a:r>
              <a:rPr lang="ru-RU" sz="1100" dirty="0" smtClean="0">
                <a:solidFill>
                  <a:srgbClr val="002060"/>
                </a:solidFill>
              </a:rPr>
              <a:t>Проездная </a:t>
            </a:r>
            <a:r>
              <a:rPr lang="ru-RU" sz="1100" dirty="0">
                <a:solidFill>
                  <a:srgbClr val="002060"/>
                </a:solidFill>
              </a:rPr>
              <a:t>башня Кремля.</a:t>
            </a:r>
          </a:p>
          <a:p>
            <a:r>
              <a:rPr lang="ru-RU" sz="1100" dirty="0">
                <a:solidFill>
                  <a:srgbClr val="002060"/>
                </a:solidFill>
              </a:rPr>
              <a:t> 7. Кому воздвигнут памятник на Манежной площади перед Историческим музеем? </a:t>
            </a:r>
          </a:p>
          <a:p>
            <a:r>
              <a:rPr lang="ru-RU" sz="1100" dirty="0">
                <a:solidFill>
                  <a:srgbClr val="002060"/>
                </a:solidFill>
              </a:rPr>
              <a:t>  8. 4 ноября отмечаем праздник ……………</a:t>
            </a:r>
          </a:p>
          <a:p>
            <a:r>
              <a:rPr lang="ru-RU" sz="1100" dirty="0">
                <a:solidFill>
                  <a:srgbClr val="002060"/>
                </a:solidFill>
              </a:rPr>
              <a:t>  9. Так называется пол Красной площади?</a:t>
            </a:r>
          </a:p>
          <a:p>
            <a:r>
              <a:rPr lang="ru-RU" sz="1100" dirty="0">
                <a:solidFill>
                  <a:srgbClr val="002060"/>
                </a:solidFill>
              </a:rPr>
              <a:t>  10.  Улица, по которой проходил путь в Золотую Орду.</a:t>
            </a:r>
          </a:p>
          <a:p>
            <a:r>
              <a:rPr lang="ru-RU" sz="1100" dirty="0">
                <a:solidFill>
                  <a:srgbClr val="002060"/>
                </a:solidFill>
              </a:rPr>
              <a:t>  11. Так звали московского юродивого, имя которого носит храм на Красной площади.</a:t>
            </a:r>
          </a:p>
          <a:p>
            <a:r>
              <a:rPr lang="ru-RU" sz="1100" dirty="0">
                <a:solidFill>
                  <a:srgbClr val="002060"/>
                </a:solidFill>
              </a:rPr>
              <a:t>12. Название городских укреплений в средневековой Руси.  </a:t>
            </a:r>
            <a:endParaRPr lang="ru-RU" sz="1200" dirty="0">
              <a:solidFill>
                <a:prstClr val="black"/>
              </a:solidFill>
            </a:endParaRPr>
          </a:p>
        </p:txBody>
      </p:sp>
      <p:sp>
        <p:nvSpPr>
          <p:cNvPr id="8" name="Прямоугольник 7"/>
          <p:cNvSpPr/>
          <p:nvPr/>
        </p:nvSpPr>
        <p:spPr>
          <a:xfrm>
            <a:off x="7176120" y="742584"/>
            <a:ext cx="1567160" cy="276999"/>
          </a:xfrm>
          <a:prstGeom prst="rect">
            <a:avLst/>
          </a:prstGeom>
        </p:spPr>
        <p:txBody>
          <a:bodyPr wrap="none">
            <a:spAutoFit/>
          </a:bodyPr>
          <a:lstStyle/>
          <a:p>
            <a:r>
              <a:rPr lang="ru-RU" sz="1200" b="1" i="1" dirty="0">
                <a:solidFill>
                  <a:srgbClr val="E8B7B7">
                    <a:lumMod val="50000"/>
                  </a:srgbClr>
                </a:solidFill>
              </a:rPr>
              <a:t>Разгадай кроссворд.</a:t>
            </a:r>
          </a:p>
        </p:txBody>
      </p:sp>
    </p:spTree>
    <p:extLst>
      <p:ext uri="{BB962C8B-B14F-4D97-AF65-F5344CB8AC3E}">
        <p14:creationId xmlns:p14="http://schemas.microsoft.com/office/powerpoint/2010/main" val="37376934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45168" y="214291"/>
            <a:ext cx="7737231" cy="844533"/>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ru-RU" b="1" dirty="0" smtClean="0">
                <a:ln/>
                <a:effectLst/>
              </a:rPr>
              <a:t>Буклеты</a:t>
            </a:r>
            <a:endParaRPr lang="ru-RU" b="1" dirty="0">
              <a:ln/>
              <a:effectLst/>
            </a:endParaRPr>
          </a:p>
        </p:txBody>
      </p:sp>
      <p:pic>
        <p:nvPicPr>
          <p:cNvPr id="5" name="Рисунок 4"/>
          <p:cNvPicPr>
            <a:picLocks noChangeAspect="1"/>
          </p:cNvPicPr>
          <p:nvPr/>
        </p:nvPicPr>
        <p:blipFill>
          <a:blip r:embed="rId2"/>
          <a:stretch>
            <a:fillRect/>
          </a:stretch>
        </p:blipFill>
        <p:spPr>
          <a:xfrm rot="20666017">
            <a:off x="738929" y="3037600"/>
            <a:ext cx="4210890" cy="3253869"/>
          </a:xfrm>
          <a:prstGeom prst="rect">
            <a:avLst/>
          </a:prstGeom>
        </p:spPr>
      </p:pic>
      <p:pic>
        <p:nvPicPr>
          <p:cNvPr id="4" name="Объект 3"/>
          <p:cNvPicPr>
            <a:picLocks noGrp="1" noChangeAspect="1"/>
          </p:cNvPicPr>
          <p:nvPr>
            <p:ph idx="1"/>
          </p:nvPr>
        </p:nvPicPr>
        <p:blipFill>
          <a:blip r:embed="rId3"/>
          <a:stretch>
            <a:fillRect/>
          </a:stretch>
        </p:blipFill>
        <p:spPr>
          <a:xfrm rot="382641">
            <a:off x="390513" y="519137"/>
            <a:ext cx="4438023" cy="3429381"/>
          </a:xfrm>
          <a:prstGeom prst="rect">
            <a:avLst/>
          </a:prstGeom>
        </p:spPr>
      </p:pic>
      <p:pic>
        <p:nvPicPr>
          <p:cNvPr id="7" name="Рисунок 6"/>
          <p:cNvPicPr>
            <a:picLocks noChangeAspect="1"/>
          </p:cNvPicPr>
          <p:nvPr/>
        </p:nvPicPr>
        <p:blipFill>
          <a:blip r:embed="rId4"/>
          <a:stretch>
            <a:fillRect/>
          </a:stretch>
        </p:blipFill>
        <p:spPr>
          <a:xfrm>
            <a:off x="5309187" y="2971257"/>
            <a:ext cx="5029902" cy="3886742"/>
          </a:xfrm>
          <a:prstGeom prst="rect">
            <a:avLst/>
          </a:prstGeom>
        </p:spPr>
      </p:pic>
      <p:pic>
        <p:nvPicPr>
          <p:cNvPr id="6" name="Рисунок 5"/>
          <p:cNvPicPr>
            <a:picLocks noChangeAspect="1"/>
          </p:cNvPicPr>
          <p:nvPr/>
        </p:nvPicPr>
        <p:blipFill>
          <a:blip r:embed="rId5"/>
          <a:stretch>
            <a:fillRect/>
          </a:stretch>
        </p:blipFill>
        <p:spPr>
          <a:xfrm rot="252229">
            <a:off x="6950816" y="1237952"/>
            <a:ext cx="5029902" cy="3886742"/>
          </a:xfrm>
          <a:prstGeom prst="rect">
            <a:avLst/>
          </a:prstGeom>
        </p:spPr>
      </p:pic>
    </p:spTree>
    <p:extLst>
      <p:ext uri="{BB962C8B-B14F-4D97-AF65-F5344CB8AC3E}">
        <p14:creationId xmlns:p14="http://schemas.microsoft.com/office/powerpoint/2010/main" val="126952382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05" y="1593564"/>
            <a:ext cx="4960388" cy="4280719"/>
          </a:xfrm>
          <a:prstGeom prst="rect">
            <a:avLst/>
          </a:prstGeom>
        </p:spPr>
      </p:pic>
      <p:sp>
        <p:nvSpPr>
          <p:cNvPr id="4" name="Заголовок 3"/>
          <p:cNvSpPr>
            <a:spLocks noGrp="1"/>
          </p:cNvSpPr>
          <p:nvPr>
            <p:ph type="title"/>
          </p:nvPr>
        </p:nvSpPr>
        <p:spPr/>
        <p:txBody>
          <a:bodyPr/>
          <a:lstStyle/>
          <a:p>
            <a:r>
              <a:rPr lang="ru-RU" dirty="0" smtClean="0"/>
              <a:t>Компьютерная графика</a:t>
            </a:r>
            <a:endParaRPr lang="ru-RU" dirty="0"/>
          </a:p>
        </p:txBody>
      </p:sp>
      <p:sp>
        <p:nvSpPr>
          <p:cNvPr id="6" name="TextBox 5"/>
          <p:cNvSpPr txBox="1"/>
          <p:nvPr/>
        </p:nvSpPr>
        <p:spPr>
          <a:xfrm>
            <a:off x="845367" y="5981193"/>
            <a:ext cx="3312418" cy="646331"/>
          </a:xfrm>
          <a:prstGeom prst="rect">
            <a:avLst/>
          </a:prstGeom>
          <a:noFill/>
        </p:spPr>
        <p:txBody>
          <a:bodyPr wrap="square" rtlCol="0">
            <a:spAutoFit/>
          </a:bodyPr>
          <a:lstStyle/>
          <a:p>
            <a:r>
              <a:rPr lang="ru-RU" dirty="0" err="1" smtClean="0">
                <a:solidFill>
                  <a:srgbClr val="002060"/>
                </a:solidFill>
              </a:rPr>
              <a:t>Безлихотнова</a:t>
            </a:r>
            <a:r>
              <a:rPr lang="ru-RU" dirty="0" smtClean="0">
                <a:solidFill>
                  <a:srgbClr val="002060"/>
                </a:solidFill>
              </a:rPr>
              <a:t>  Дарья 9 класс. </a:t>
            </a:r>
          </a:p>
          <a:p>
            <a:r>
              <a:rPr lang="ru-RU" dirty="0" smtClean="0">
                <a:solidFill>
                  <a:srgbClr val="002060"/>
                </a:solidFill>
              </a:rPr>
              <a:t>Башни  Кремля.</a:t>
            </a:r>
            <a:endParaRPr lang="ru-RU" dirty="0">
              <a:solidFill>
                <a:srgbClr val="002060"/>
              </a:solidFil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417" y="1548244"/>
            <a:ext cx="4615968" cy="4326039"/>
          </a:xfrm>
          <a:prstGeom prst="rect">
            <a:avLst/>
          </a:prstGeom>
        </p:spPr>
      </p:pic>
      <p:sp>
        <p:nvSpPr>
          <p:cNvPr id="5" name="TextBox 4"/>
          <p:cNvSpPr txBox="1"/>
          <p:nvPr/>
        </p:nvSpPr>
        <p:spPr>
          <a:xfrm>
            <a:off x="6864833" y="5981192"/>
            <a:ext cx="3412398" cy="646331"/>
          </a:xfrm>
          <a:prstGeom prst="rect">
            <a:avLst/>
          </a:prstGeom>
          <a:noFill/>
        </p:spPr>
        <p:txBody>
          <a:bodyPr wrap="square" rtlCol="0">
            <a:spAutoFit/>
          </a:bodyPr>
          <a:lstStyle/>
          <a:p>
            <a:r>
              <a:rPr lang="ru-RU" dirty="0" smtClean="0">
                <a:solidFill>
                  <a:srgbClr val="002060"/>
                </a:solidFill>
              </a:rPr>
              <a:t>Бердникова Наталья 9 класс. Исторический музей.</a:t>
            </a:r>
            <a:endParaRPr lang="ru-RU" dirty="0">
              <a:solidFill>
                <a:srgbClr val="002060"/>
              </a:solidFill>
            </a:endParaRPr>
          </a:p>
        </p:txBody>
      </p:sp>
    </p:spTree>
    <p:extLst>
      <p:ext uri="{BB962C8B-B14F-4D97-AF65-F5344CB8AC3E}">
        <p14:creationId xmlns:p14="http://schemas.microsoft.com/office/powerpoint/2010/main" val="31608275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68" y="214291"/>
            <a:ext cx="8722001" cy="844533"/>
          </a:xfrm>
        </p:spPr>
        <p:txBody>
          <a:bodyPr/>
          <a:lstStyle/>
          <a:p>
            <a:r>
              <a:rPr lang="ru-RU" dirty="0" smtClean="0"/>
              <a:t>Графика</a:t>
            </a:r>
            <a:endParaRPr lang="ru-RU" dirty="0"/>
          </a:p>
        </p:txBody>
      </p:sp>
      <p:pic>
        <p:nvPicPr>
          <p:cNvPr id="3" name="Рисунок 2"/>
          <p:cNvPicPr>
            <a:picLocks noChangeAspect="1"/>
          </p:cNvPicPr>
          <p:nvPr/>
        </p:nvPicPr>
        <p:blipFill>
          <a:blip r:embed="rId2"/>
          <a:stretch>
            <a:fillRect/>
          </a:stretch>
        </p:blipFill>
        <p:spPr>
          <a:xfrm>
            <a:off x="542849" y="1246220"/>
            <a:ext cx="5115489" cy="3641058"/>
          </a:xfrm>
          <a:prstGeom prst="rect">
            <a:avLst/>
          </a:prstGeom>
        </p:spPr>
      </p:pic>
      <p:pic>
        <p:nvPicPr>
          <p:cNvPr id="4" name="Рисунок 3"/>
          <p:cNvPicPr>
            <a:picLocks noChangeAspect="1"/>
          </p:cNvPicPr>
          <p:nvPr/>
        </p:nvPicPr>
        <p:blipFill>
          <a:blip r:embed="rId3"/>
          <a:stretch>
            <a:fillRect/>
          </a:stretch>
        </p:blipFill>
        <p:spPr>
          <a:xfrm>
            <a:off x="6192560" y="1837839"/>
            <a:ext cx="5475810" cy="4109668"/>
          </a:xfrm>
          <a:prstGeom prst="rect">
            <a:avLst/>
          </a:prstGeom>
        </p:spPr>
      </p:pic>
      <p:sp>
        <p:nvSpPr>
          <p:cNvPr id="5" name="TextBox 4"/>
          <p:cNvSpPr txBox="1"/>
          <p:nvPr/>
        </p:nvSpPr>
        <p:spPr>
          <a:xfrm>
            <a:off x="711200" y="5119077"/>
            <a:ext cx="4587631" cy="646331"/>
          </a:xfrm>
          <a:prstGeom prst="rect">
            <a:avLst/>
          </a:prstGeom>
          <a:noFill/>
        </p:spPr>
        <p:txBody>
          <a:bodyPr wrap="square" rtlCol="0">
            <a:spAutoFit/>
          </a:bodyPr>
          <a:lstStyle/>
          <a:p>
            <a:r>
              <a:rPr lang="ru-RU" dirty="0">
                <a:solidFill>
                  <a:srgbClr val="002060"/>
                </a:solidFill>
              </a:rPr>
              <a:t>Глухов Никита, 7 класс. </a:t>
            </a:r>
            <a:r>
              <a:rPr lang="ru-RU" dirty="0" smtClean="0">
                <a:solidFill>
                  <a:srgbClr val="002060"/>
                </a:solidFill>
              </a:rPr>
              <a:t>Основание Москвы. Тушь, перо.</a:t>
            </a:r>
            <a:endParaRPr lang="ru-RU" dirty="0">
              <a:solidFill>
                <a:srgbClr val="002060"/>
              </a:solidFill>
            </a:endParaRPr>
          </a:p>
        </p:txBody>
      </p:sp>
      <p:sp>
        <p:nvSpPr>
          <p:cNvPr id="6" name="TextBox 5"/>
          <p:cNvSpPr txBox="1"/>
          <p:nvPr/>
        </p:nvSpPr>
        <p:spPr>
          <a:xfrm>
            <a:off x="6854092" y="6025662"/>
            <a:ext cx="3595077" cy="646331"/>
          </a:xfrm>
          <a:prstGeom prst="rect">
            <a:avLst/>
          </a:prstGeom>
          <a:noFill/>
        </p:spPr>
        <p:txBody>
          <a:bodyPr wrap="square" rtlCol="0">
            <a:spAutoFit/>
          </a:bodyPr>
          <a:lstStyle/>
          <a:p>
            <a:r>
              <a:rPr lang="ru-RU" dirty="0" smtClean="0">
                <a:solidFill>
                  <a:srgbClr val="002060"/>
                </a:solidFill>
              </a:rPr>
              <a:t>Петросян Александр, 8 класс. Красная площадь</a:t>
            </a:r>
            <a:r>
              <a:rPr lang="ru-RU" dirty="0">
                <a:solidFill>
                  <a:srgbClr val="002060"/>
                </a:solidFill>
              </a:rPr>
              <a:t>. </a:t>
            </a:r>
            <a:r>
              <a:rPr lang="ru-RU" dirty="0" smtClean="0">
                <a:solidFill>
                  <a:srgbClr val="002060"/>
                </a:solidFill>
              </a:rPr>
              <a:t>Графика</a:t>
            </a:r>
            <a:endParaRPr lang="ru-RU" dirty="0">
              <a:solidFill>
                <a:srgbClr val="002060"/>
              </a:solidFill>
            </a:endParaRPr>
          </a:p>
        </p:txBody>
      </p:sp>
    </p:spTree>
    <p:extLst>
      <p:ext uri="{BB962C8B-B14F-4D97-AF65-F5344CB8AC3E}">
        <p14:creationId xmlns:p14="http://schemas.microsoft.com/office/powerpoint/2010/main" val="304026085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68" y="214291"/>
            <a:ext cx="10058432" cy="844533"/>
          </a:xfrm>
        </p:spPr>
        <p:txBody>
          <a:bodyPr>
            <a:normAutofit/>
          </a:bodyPr>
          <a:lstStyle/>
          <a:p>
            <a:r>
              <a:rPr lang="ru-RU" dirty="0" smtClean="0"/>
              <a:t>Макет древней Москвы</a:t>
            </a:r>
            <a:endParaRPr lang="ru-RU" dirty="0"/>
          </a:p>
        </p:txBody>
      </p:sp>
      <p:pic>
        <p:nvPicPr>
          <p:cNvPr id="3" name="Рисунок 2"/>
          <p:cNvPicPr>
            <a:picLocks noChangeAspect="1"/>
          </p:cNvPicPr>
          <p:nvPr/>
        </p:nvPicPr>
        <p:blipFill>
          <a:blip r:embed="rId2"/>
          <a:stretch>
            <a:fillRect/>
          </a:stretch>
        </p:blipFill>
        <p:spPr>
          <a:xfrm>
            <a:off x="3133887" y="1319149"/>
            <a:ext cx="6775102" cy="4451812"/>
          </a:xfrm>
          <a:prstGeom prst="rect">
            <a:avLst/>
          </a:prstGeom>
          <a:effectLst>
            <a:softEdge rad="127000"/>
          </a:effectLst>
        </p:spPr>
      </p:pic>
      <p:sp>
        <p:nvSpPr>
          <p:cNvPr id="4" name="TextBox 3"/>
          <p:cNvSpPr txBox="1"/>
          <p:nvPr/>
        </p:nvSpPr>
        <p:spPr>
          <a:xfrm>
            <a:off x="3266580" y="5986584"/>
            <a:ext cx="7540849" cy="369332"/>
          </a:xfrm>
          <a:prstGeom prst="rect">
            <a:avLst/>
          </a:prstGeom>
          <a:noFill/>
        </p:spPr>
        <p:txBody>
          <a:bodyPr wrap="square" rtlCol="0">
            <a:spAutoFit/>
          </a:bodyPr>
          <a:lstStyle/>
          <a:p>
            <a:r>
              <a:rPr lang="ru-RU" dirty="0" smtClean="0">
                <a:solidFill>
                  <a:srgbClr val="002060"/>
                </a:solidFill>
              </a:rPr>
              <a:t>  </a:t>
            </a:r>
            <a:r>
              <a:rPr lang="ru-RU" dirty="0" err="1" smtClean="0">
                <a:solidFill>
                  <a:srgbClr val="002060"/>
                </a:solidFill>
              </a:rPr>
              <a:t>Байманова</a:t>
            </a:r>
            <a:r>
              <a:rPr lang="ru-RU" dirty="0" smtClean="0">
                <a:solidFill>
                  <a:srgbClr val="002060"/>
                </a:solidFill>
              </a:rPr>
              <a:t> </a:t>
            </a:r>
            <a:r>
              <a:rPr lang="ru-RU" dirty="0" smtClean="0">
                <a:solidFill>
                  <a:srgbClr val="002060"/>
                </a:solidFill>
              </a:rPr>
              <a:t>Надежда, </a:t>
            </a:r>
            <a:r>
              <a:rPr lang="ru-RU" dirty="0" err="1" smtClean="0">
                <a:solidFill>
                  <a:srgbClr val="002060"/>
                </a:solidFill>
              </a:rPr>
              <a:t>Байманова</a:t>
            </a:r>
            <a:r>
              <a:rPr lang="ru-RU" dirty="0" smtClean="0">
                <a:solidFill>
                  <a:srgbClr val="002060"/>
                </a:solidFill>
              </a:rPr>
              <a:t> </a:t>
            </a:r>
            <a:r>
              <a:rPr lang="ru-RU" dirty="0" smtClean="0">
                <a:solidFill>
                  <a:srgbClr val="002060"/>
                </a:solidFill>
              </a:rPr>
              <a:t>Юлия, </a:t>
            </a:r>
            <a:r>
              <a:rPr lang="ru-RU" dirty="0" err="1" smtClean="0">
                <a:solidFill>
                  <a:srgbClr val="002060"/>
                </a:solidFill>
              </a:rPr>
              <a:t>Вечерова</a:t>
            </a:r>
            <a:r>
              <a:rPr lang="ru-RU" dirty="0" smtClean="0">
                <a:solidFill>
                  <a:srgbClr val="002060"/>
                </a:solidFill>
              </a:rPr>
              <a:t> </a:t>
            </a:r>
            <a:r>
              <a:rPr lang="ru-RU" dirty="0" smtClean="0">
                <a:solidFill>
                  <a:srgbClr val="002060"/>
                </a:solidFill>
              </a:rPr>
              <a:t>Анастасия 7 класс</a:t>
            </a:r>
            <a:endParaRPr lang="ru-RU" dirty="0">
              <a:solidFill>
                <a:srgbClr val="002060"/>
              </a:solidFill>
            </a:endParaRPr>
          </a:p>
        </p:txBody>
      </p:sp>
    </p:spTree>
    <p:extLst>
      <p:ext uri="{BB962C8B-B14F-4D97-AF65-F5344CB8AC3E}">
        <p14:creationId xmlns:p14="http://schemas.microsoft.com/office/powerpoint/2010/main" val="249464383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Список литературы</a:t>
            </a:r>
            <a:endParaRPr lang="ru-RU" dirty="0"/>
          </a:p>
        </p:txBody>
      </p:sp>
      <p:sp>
        <p:nvSpPr>
          <p:cNvPr id="3" name="Объект 2"/>
          <p:cNvSpPr>
            <a:spLocks noGrp="1"/>
          </p:cNvSpPr>
          <p:nvPr>
            <p:ph idx="1"/>
          </p:nvPr>
        </p:nvSpPr>
        <p:spPr/>
        <p:txBody>
          <a:bodyPr>
            <a:normAutofit fontScale="92500" lnSpcReduction="10000"/>
          </a:bodyPr>
          <a:lstStyle/>
          <a:p>
            <a:r>
              <a:rPr lang="en-US" dirty="0">
                <a:hlinkClick r:id="rId2"/>
              </a:rPr>
              <a:t>https://xn--h1aagokeh.xn--p1ai/journal/%D0%B3%D1%80%D0%B0%D0%B6%D0%B4%D0%B0%D0%BD%D0%B8%D0%BD_%D0%B8_%D0%BA%D0%BD%D1%8F%D0%B7%D1%8C</a:t>
            </a:r>
            <a:r>
              <a:rPr lang="en-US" dirty="0" smtClean="0">
                <a:hlinkClick r:id="rId2"/>
              </a:rPr>
              <a:t>/</a:t>
            </a:r>
            <a:r>
              <a:rPr lang="ru-RU" dirty="0" smtClean="0"/>
              <a:t> </a:t>
            </a:r>
          </a:p>
          <a:p>
            <a:r>
              <a:rPr lang="en-US" dirty="0">
                <a:hlinkClick r:id="rId3"/>
              </a:rPr>
              <a:t>https://um.mos.ru/houses/verkhnie_torgovye_ryady_gum</a:t>
            </a:r>
            <a:r>
              <a:rPr lang="en-US" dirty="0" smtClean="0">
                <a:hlinkClick r:id="rId3"/>
              </a:rPr>
              <a:t>/</a:t>
            </a:r>
            <a:endParaRPr lang="ru-RU" dirty="0" smtClean="0"/>
          </a:p>
          <a:p>
            <a:r>
              <a:rPr lang="en-US" dirty="0">
                <a:hlinkClick r:id="rId4"/>
              </a:rPr>
              <a:t>http://</a:t>
            </a:r>
            <a:r>
              <a:rPr lang="en-US" dirty="0" smtClean="0">
                <a:hlinkClick r:id="rId4"/>
              </a:rPr>
              <a:t>msk-guide.ru/red_square.htm</a:t>
            </a:r>
            <a:r>
              <a:rPr lang="ru-RU" dirty="0" smtClean="0"/>
              <a:t>  </a:t>
            </a:r>
          </a:p>
          <a:p>
            <a:r>
              <a:rPr lang="en-US" dirty="0">
                <a:hlinkClick r:id="rId5"/>
              </a:rPr>
              <a:t>http://</a:t>
            </a:r>
            <a:r>
              <a:rPr lang="en-US" dirty="0" smtClean="0">
                <a:hlinkClick r:id="rId5"/>
              </a:rPr>
              <a:t>msk-guide.ru/mavzoley_lenina.htm</a:t>
            </a:r>
            <a:endParaRPr lang="ru-RU" dirty="0" smtClean="0"/>
          </a:p>
          <a:p>
            <a:r>
              <a:rPr lang="ru-RU" dirty="0" smtClean="0"/>
              <a:t>Фото из архивов авторов.</a:t>
            </a:r>
          </a:p>
          <a:p>
            <a:r>
              <a:rPr lang="en-US" dirty="0">
                <a:hlinkClick r:id="rId6"/>
              </a:rPr>
              <a:t>https://ru.wikipedia.org/wiki/%D0%9C%D0%BE%D1%81%D0%BA%D0%BE%D0%B2%D1%81%D0%BA%D0%B8%D0%B9_%</a:t>
            </a:r>
            <a:r>
              <a:rPr lang="en-US" dirty="0" smtClean="0">
                <a:hlinkClick r:id="rId6"/>
              </a:rPr>
              <a:t>D0%9A%D1%80%D0%B5%D0%BC%D0%BB%D1%8C</a:t>
            </a:r>
            <a:r>
              <a:rPr lang="ru-RU" dirty="0" smtClean="0"/>
              <a:t> </a:t>
            </a:r>
          </a:p>
          <a:p>
            <a:endParaRPr lang="ru-RU" dirty="0" smtClean="0"/>
          </a:p>
          <a:p>
            <a:endParaRPr lang="ru-RU" dirty="0" smtClean="0"/>
          </a:p>
          <a:p>
            <a:endParaRPr lang="ru-RU" dirty="0" smtClean="0"/>
          </a:p>
          <a:p>
            <a:endParaRPr lang="ru-RU" dirty="0"/>
          </a:p>
        </p:txBody>
      </p:sp>
    </p:spTree>
    <p:extLst>
      <p:ext uri="{BB962C8B-B14F-4D97-AF65-F5344CB8AC3E}">
        <p14:creationId xmlns:p14="http://schemas.microsoft.com/office/powerpoint/2010/main" val="180331361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442202">
            <a:off x="8916651" y="2954361"/>
            <a:ext cx="1436596" cy="1826135"/>
          </a:xfrm>
          <a:prstGeom prst="rect">
            <a:avLst/>
          </a:prstGeom>
          <a:noFill/>
        </p:spPr>
      </p:pic>
      <p:sp>
        <p:nvSpPr>
          <p:cNvPr id="2" name="Rectangle 1"/>
          <p:cNvSpPr>
            <a:spLocks noGrp="1"/>
          </p:cNvSpPr>
          <p:nvPr>
            <p:ph type="title"/>
          </p:nvPr>
        </p:nvSpPr>
        <p:spPr/>
        <p:txBody>
          <a:bodyPr/>
          <a:lstStyle/>
          <a:p>
            <a:r>
              <a:rPr lang="ru-RU" dirty="0" smtClean="0"/>
              <a:t>Москва столица России</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167512">
            <a:off x="1627143" y="1266273"/>
            <a:ext cx="2088232" cy="1401738"/>
          </a:xfrm>
          <a:prstGeom prst="rect">
            <a:avLst/>
          </a:prstGeom>
          <a:noFill/>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21240082">
            <a:off x="2089127" y="2926737"/>
            <a:ext cx="2126099" cy="1596979"/>
          </a:xfrm>
          <a:prstGeom prst="rect">
            <a:avLst/>
          </a:prstGeom>
          <a:noFill/>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rot="355555">
            <a:off x="8724306" y="1487548"/>
            <a:ext cx="1944216" cy="1457428"/>
          </a:xfrm>
          <a:prstGeom prst="rect">
            <a:avLst/>
          </a:prstGeom>
          <a:noFill/>
        </p:spPr>
      </p:pic>
      <p:pic>
        <p:nvPicPr>
          <p:cNvPr id="8" name="Рисунок 7"/>
          <p:cNvPicPr>
            <a:picLocks noChangeAspect="1"/>
          </p:cNvPicPr>
          <p:nvPr/>
        </p:nvPicPr>
        <p:blipFill>
          <a:blip r:embed="rId7"/>
          <a:stretch>
            <a:fillRect/>
          </a:stretch>
        </p:blipFill>
        <p:spPr>
          <a:xfrm>
            <a:off x="4295801" y="1337630"/>
            <a:ext cx="3857729" cy="2546567"/>
          </a:xfrm>
          <a:prstGeom prst="rect">
            <a:avLst/>
          </a:prstGeom>
          <a:ln w="38100">
            <a:solidFill>
              <a:srgbClr val="0070C0"/>
            </a:solidFill>
          </a:ln>
        </p:spPr>
      </p:pic>
      <p:sp>
        <p:nvSpPr>
          <p:cNvPr id="12" name="Объект 11"/>
          <p:cNvSpPr>
            <a:spLocks noGrp="1"/>
          </p:cNvSpPr>
          <p:nvPr>
            <p:ph sz="half" idx="1"/>
          </p:nvPr>
        </p:nvSpPr>
        <p:spPr>
          <a:xfrm>
            <a:off x="2048858" y="5707846"/>
            <a:ext cx="8739925" cy="1134443"/>
          </a:xfrm>
        </p:spPr>
        <p:txBody>
          <a:bodyPr>
            <a:normAutofit/>
          </a:bodyPr>
          <a:lstStyle/>
          <a:p>
            <a:pPr marL="0" indent="0">
              <a:buNone/>
            </a:pPr>
            <a:r>
              <a:rPr lang="ru-RU" sz="2400" dirty="0"/>
              <a:t>Русское слово столица восходит к слову стол, вокруг которого князь собирал своих ближайших помощников.</a:t>
            </a:r>
          </a:p>
        </p:txBody>
      </p:sp>
    </p:spTree>
    <p:extLst>
      <p:ext uri="{BB962C8B-B14F-4D97-AF65-F5344CB8AC3E}">
        <p14:creationId xmlns:p14="http://schemas.microsoft.com/office/powerpoint/2010/main" val="97906557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dissolve">
                                      <p:cBhvr>
                                        <p:cTn id="11" dur="500"/>
                                        <p:tgtEl>
                                          <p:spTgt spid="1027"/>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029"/>
                                        </p:tgtEl>
                                        <p:attrNameLst>
                                          <p:attrName>style.visibility</p:attrName>
                                        </p:attrNameLst>
                                      </p:cBhvr>
                                      <p:to>
                                        <p:strVal val="visible"/>
                                      </p:to>
                                    </p:set>
                                    <p:animEffect transition="in" filter="dissolve">
                                      <p:cBhvr>
                                        <p:cTn id="15" dur="500"/>
                                        <p:tgtEl>
                                          <p:spTgt spid="1029"/>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dissolve">
                                      <p:cBhvr>
                                        <p:cTn id="1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a:bodyPr>
          <a:lstStyle/>
          <a:p>
            <a:r>
              <a:rPr lang="ru-RU" dirty="0" smtClean="0"/>
              <a:t>Географическое положение</a:t>
            </a:r>
            <a:endParaRPr lang="en-US" dirty="0"/>
          </a:p>
        </p:txBody>
      </p:sp>
      <p:pic>
        <p:nvPicPr>
          <p:cNvPr id="7" name="Объект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1455" y="2051053"/>
            <a:ext cx="4488453" cy="3719004"/>
          </a:xfrm>
        </p:spPr>
      </p:pic>
      <p:sp>
        <p:nvSpPr>
          <p:cNvPr id="8" name="Объект 7"/>
          <p:cNvSpPr>
            <a:spLocks noGrp="1"/>
          </p:cNvSpPr>
          <p:nvPr>
            <p:ph sz="half" idx="2"/>
          </p:nvPr>
        </p:nvSpPr>
        <p:spPr>
          <a:xfrm>
            <a:off x="5537164" y="2540001"/>
            <a:ext cx="6342220" cy="2854918"/>
          </a:xfrm>
        </p:spPr>
        <p:txBody>
          <a:bodyPr>
            <a:normAutofit fontScale="70000" lnSpcReduction="20000"/>
          </a:bodyPr>
          <a:lstStyle/>
          <a:p>
            <a:pPr marL="0" indent="0">
              <a:buNone/>
            </a:pPr>
            <a:r>
              <a:rPr lang="ru-RU" dirty="0">
                <a:latin typeface="+mn-lt"/>
              </a:rPr>
              <a:t>Уже много веков бьется сердце Москвы, святая святых государства Российского - Московский Кремль. Отсюда, с Кремля, находящегося на Боровицком холме, начиналась история священного города России. Слово "Кремль" пришло из глубины веков. Оно связано с понятием рубленой деревянной крепости. Место, на котором стоит Московский Кремль было очень удобным: высокий холм находился над местом слияния двух рек, имел конфигурацию, удобную для повседневной жизни и  обороны.</a:t>
            </a:r>
          </a:p>
          <a:p>
            <a:pPr marL="0" indent="0">
              <a:buNone/>
            </a:pPr>
            <a:endParaRPr lang="ru-RU" dirty="0"/>
          </a:p>
        </p:txBody>
      </p:sp>
      <p:sp>
        <p:nvSpPr>
          <p:cNvPr id="3" name="Прямоугольник 2"/>
          <p:cNvSpPr/>
          <p:nvPr/>
        </p:nvSpPr>
        <p:spPr>
          <a:xfrm>
            <a:off x="204981" y="5847655"/>
            <a:ext cx="5523695" cy="984885"/>
          </a:xfrm>
          <a:prstGeom prst="rect">
            <a:avLst/>
          </a:prstGeom>
        </p:spPr>
        <p:txBody>
          <a:bodyPr wrap="square">
            <a:spAutoFit/>
          </a:bodyPr>
          <a:lstStyle/>
          <a:p>
            <a:r>
              <a:rPr lang="ru-RU" sz="2000" dirty="0">
                <a:solidFill>
                  <a:srgbClr val="002060"/>
                </a:solidFill>
              </a:rPr>
              <a:t>Москва вначале росла под защитой крепостных стен, постепенно расширяя свои границы.</a:t>
            </a:r>
          </a:p>
          <a:p>
            <a:endParaRPr lang="ru-RU" dirty="0">
              <a:solidFill>
                <a:prstClr val="black"/>
              </a:solidFill>
            </a:endParaRPr>
          </a:p>
        </p:txBody>
      </p:sp>
      <p:pic>
        <p:nvPicPr>
          <p:cNvPr id="9" name="Рисунок 8"/>
          <p:cNvPicPr>
            <a:picLocks noChangeAspect="1"/>
          </p:cNvPicPr>
          <p:nvPr/>
        </p:nvPicPr>
        <p:blipFill>
          <a:blip r:embed="rId4"/>
          <a:stretch>
            <a:fillRect/>
          </a:stretch>
        </p:blipFill>
        <p:spPr>
          <a:xfrm>
            <a:off x="64390" y="0"/>
            <a:ext cx="1545086" cy="1644922"/>
          </a:xfrm>
          <a:prstGeom prst="rect">
            <a:avLst/>
          </a:prstGeom>
        </p:spPr>
      </p:pic>
      <p:pic>
        <p:nvPicPr>
          <p:cNvPr id="4" name="Рисунок 3"/>
          <p:cNvPicPr>
            <a:picLocks noChangeAspect="1"/>
          </p:cNvPicPr>
          <p:nvPr/>
        </p:nvPicPr>
        <p:blipFill>
          <a:blip r:embed="rId5"/>
          <a:stretch>
            <a:fillRect/>
          </a:stretch>
        </p:blipFill>
        <p:spPr>
          <a:xfrm>
            <a:off x="5155960" y="1869001"/>
            <a:ext cx="6859257" cy="3981966"/>
          </a:xfrm>
          <a:prstGeom prst="rect">
            <a:avLst/>
          </a:prstGeom>
        </p:spPr>
      </p:pic>
      <p:sp>
        <p:nvSpPr>
          <p:cNvPr id="5" name="Управляющая кнопка: сведения 4">
            <a:hlinkClick r:id="" action="ppaction://noaction" highlightClick="1"/>
          </p:cNvPr>
          <p:cNvSpPr/>
          <p:nvPr/>
        </p:nvSpPr>
        <p:spPr>
          <a:xfrm>
            <a:off x="11582400" y="6307014"/>
            <a:ext cx="432817" cy="334893"/>
          </a:xfrm>
          <a:prstGeom prst="actionButtonInformation">
            <a:avLst/>
          </a:prstGeom>
          <a:solidFill>
            <a:schemeClr val="accent3"/>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3688240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4"/>
                                        </p:tgtEl>
                                      </p:cBhvr>
                                    </p:animEffect>
                                    <p:anim calcmode="lin" valueType="num">
                                      <p:cBhvr>
                                        <p:cTn id="14" dur="1000"/>
                                        <p:tgtEl>
                                          <p:spTgt spid="4"/>
                                        </p:tgtEl>
                                        <p:attrNameLst>
                                          <p:attrName>ppt_x</p:attrName>
                                        </p:attrNameLst>
                                      </p:cBhvr>
                                      <p:tavLst>
                                        <p:tav tm="0">
                                          <p:val>
                                            <p:strVal val="ppt_x"/>
                                          </p:val>
                                        </p:tav>
                                        <p:tav tm="100000">
                                          <p:val>
                                            <p:strVal val="ppt_x"/>
                                          </p:val>
                                        </p:tav>
                                      </p:tavLst>
                                    </p:anim>
                                    <p:anim calcmode="lin" valueType="num">
                                      <p:cBhvr>
                                        <p:cTn id="15" dur="1000"/>
                                        <p:tgtEl>
                                          <p:spTgt spid="4"/>
                                        </p:tgtEl>
                                        <p:attrNameLst>
                                          <p:attrName>ppt_y</p:attrName>
                                        </p:attrNameLst>
                                      </p:cBhvr>
                                      <p:tavLst>
                                        <p:tav tm="0">
                                          <p:val>
                                            <p:strVal val="ppt_y"/>
                                          </p:val>
                                        </p:tav>
                                        <p:tav tm="100000">
                                          <p:val>
                                            <p:strVal val="ppt_y+.1"/>
                                          </p:val>
                                        </p:tav>
                                      </p:tavLst>
                                    </p:anim>
                                    <p:set>
                                      <p:cBhvr>
                                        <p:cTn id="16" dur="1" fill="hold">
                                          <p:stCondLst>
                                            <p:cond delay="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rot="618887">
            <a:off x="9581655" y="179058"/>
            <a:ext cx="2198857" cy="2202906"/>
          </a:xfrm>
          <a:prstGeom prst="rect">
            <a:avLst/>
          </a:prstGeom>
          <a:effectLst>
            <a:softEdge rad="127000"/>
          </a:effectLst>
        </p:spPr>
      </p:pic>
      <p:sp>
        <p:nvSpPr>
          <p:cNvPr id="5" name="Прямоугольник 4"/>
          <p:cNvSpPr/>
          <p:nvPr/>
        </p:nvSpPr>
        <p:spPr>
          <a:xfrm>
            <a:off x="236889" y="4583926"/>
            <a:ext cx="11723077" cy="707886"/>
          </a:xfrm>
          <a:prstGeom prst="rect">
            <a:avLst/>
          </a:prstGeom>
        </p:spPr>
        <p:txBody>
          <a:bodyPr wrap="square">
            <a:spAutoFit/>
          </a:bodyPr>
          <a:lstStyle/>
          <a:p>
            <a:r>
              <a:rPr lang="ru-RU" sz="2000" dirty="0" smtClean="0">
                <a:solidFill>
                  <a:srgbClr val="002060"/>
                </a:solidFill>
                <a:cs typeface="Times New Roman" panose="02020603050405020304" pitchFamily="18" charset="0"/>
              </a:rPr>
              <a:t>Несмотря </a:t>
            </a:r>
            <a:r>
              <a:rPr lang="ru-RU" sz="2000" dirty="0">
                <a:solidFill>
                  <a:srgbClr val="002060"/>
                </a:solidFill>
                <a:cs typeface="Times New Roman" panose="02020603050405020304" pitchFamily="18" charset="0"/>
              </a:rPr>
              <a:t>на богатство достопримечательностями и быстрое развитие экскурсионного туризма в Москве,  ещё недостаточно хорошо молодые москвичи знакомы с историей и культурой своей малой Родины. </a:t>
            </a:r>
          </a:p>
        </p:txBody>
      </p:sp>
      <p:pic>
        <p:nvPicPr>
          <p:cNvPr id="7" name="Рисунок 6"/>
          <p:cNvPicPr>
            <a:picLocks noChangeAspect="1"/>
          </p:cNvPicPr>
          <p:nvPr/>
        </p:nvPicPr>
        <p:blipFill>
          <a:blip r:embed="rId3"/>
          <a:stretch>
            <a:fillRect/>
          </a:stretch>
        </p:blipFill>
        <p:spPr>
          <a:xfrm>
            <a:off x="2078892" y="1703754"/>
            <a:ext cx="7875621" cy="2604205"/>
          </a:xfrm>
          <a:prstGeom prst="rect">
            <a:avLst/>
          </a:prstGeom>
          <a:effectLst>
            <a:softEdge rad="63500"/>
          </a:effectLst>
        </p:spPr>
      </p:pic>
    </p:spTree>
    <p:extLst>
      <p:ext uri="{BB962C8B-B14F-4D97-AF65-F5344CB8AC3E}">
        <p14:creationId xmlns:p14="http://schemas.microsoft.com/office/powerpoint/2010/main" val="415875376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3969" y="79293"/>
            <a:ext cx="10058432" cy="844533"/>
          </a:xfrm>
        </p:spPr>
        <p:txBody>
          <a:bodyPr/>
          <a:lstStyle/>
          <a:p>
            <a:r>
              <a:rPr lang="ru-RU" dirty="0" smtClean="0"/>
              <a:t>Маршрут экскурсии</a:t>
            </a:r>
            <a:endParaRPr lang="ru-RU" dirty="0"/>
          </a:p>
        </p:txBody>
      </p:sp>
      <p:sp>
        <p:nvSpPr>
          <p:cNvPr id="3" name="Текст 2"/>
          <p:cNvSpPr>
            <a:spLocks noGrp="1"/>
          </p:cNvSpPr>
          <p:nvPr>
            <p:ph type="body" idx="1"/>
          </p:nvPr>
        </p:nvSpPr>
        <p:spPr/>
        <p:txBody>
          <a:bodyPr/>
          <a:lstStyle/>
          <a:p>
            <a:endParaRPr lang="ru-RU"/>
          </a:p>
        </p:txBody>
      </p:sp>
      <p:sp>
        <p:nvSpPr>
          <p:cNvPr id="4" name="Объект 3"/>
          <p:cNvSpPr>
            <a:spLocks noGrp="1"/>
          </p:cNvSpPr>
          <p:nvPr>
            <p:ph sz="half" idx="2"/>
          </p:nvPr>
        </p:nvSpPr>
        <p:spPr/>
        <p:txBody>
          <a:bodyPr/>
          <a:lstStyle/>
          <a:p>
            <a:endParaRPr lang="ru-RU"/>
          </a:p>
        </p:txBody>
      </p:sp>
      <p:sp>
        <p:nvSpPr>
          <p:cNvPr id="5" name="Текст 4"/>
          <p:cNvSpPr>
            <a:spLocks noGrp="1"/>
          </p:cNvSpPr>
          <p:nvPr>
            <p:ph type="body" sz="quarter" idx="3"/>
          </p:nvPr>
        </p:nvSpPr>
        <p:spPr/>
        <p:txBody>
          <a:bodyPr/>
          <a:lstStyle/>
          <a:p>
            <a:endParaRPr lang="ru-RU"/>
          </a:p>
        </p:txBody>
      </p:sp>
      <p:sp>
        <p:nvSpPr>
          <p:cNvPr id="6" name="Объект 5"/>
          <p:cNvSpPr>
            <a:spLocks noGrp="1"/>
          </p:cNvSpPr>
          <p:nvPr>
            <p:ph sz="quarter" idx="4"/>
          </p:nvPr>
        </p:nvSpPr>
        <p:spPr/>
        <p:txBody>
          <a:bodyPr/>
          <a:lstStyle/>
          <a:p>
            <a:endParaRPr lang="ru-RU"/>
          </a:p>
        </p:txBody>
      </p:sp>
      <p:grpSp>
        <p:nvGrpSpPr>
          <p:cNvPr id="9" name="Группа 8"/>
          <p:cNvGrpSpPr/>
          <p:nvPr/>
        </p:nvGrpSpPr>
        <p:grpSpPr>
          <a:xfrm>
            <a:off x="1" y="923827"/>
            <a:ext cx="11582400" cy="5883657"/>
            <a:chOff x="-147461" y="319645"/>
            <a:chExt cx="12339461" cy="6385169"/>
          </a:xfrm>
        </p:grpSpPr>
        <p:pic>
          <p:nvPicPr>
            <p:cNvPr id="7" name="Рисунок 6"/>
            <p:cNvPicPr>
              <a:picLocks noChangeAspect="1"/>
            </p:cNvPicPr>
            <p:nvPr/>
          </p:nvPicPr>
          <p:blipFill rotWithShape="1">
            <a:blip r:embed="rId2"/>
            <a:srcRect t="3305" b="3590"/>
            <a:stretch/>
          </p:blipFill>
          <p:spPr>
            <a:xfrm>
              <a:off x="0" y="319645"/>
              <a:ext cx="12192000" cy="6385169"/>
            </a:xfrm>
            <a:prstGeom prst="rect">
              <a:avLst/>
            </a:prstGeom>
          </p:spPr>
        </p:pic>
        <p:pic>
          <p:nvPicPr>
            <p:cNvPr id="8" name="Объект 6"/>
            <p:cNvPicPr>
              <a:picLocks noChangeAspect="1"/>
            </p:cNvPicPr>
            <p:nvPr/>
          </p:nvPicPr>
          <p:blipFill rotWithShape="1">
            <a:blip r:embed="rId3" cstate="print">
              <a:extLst>
                <a:ext uri="{28A0092B-C50C-407E-A947-70E740481C1C}">
                  <a14:useLocalDpi xmlns:a14="http://schemas.microsoft.com/office/drawing/2010/main" val="0"/>
                </a:ext>
              </a:extLst>
            </a:blip>
            <a:srcRect t="1" b="19897"/>
            <a:stretch/>
          </p:blipFill>
          <p:spPr>
            <a:xfrm>
              <a:off x="-147461" y="400205"/>
              <a:ext cx="4374288" cy="6224047"/>
            </a:xfrm>
            <a:prstGeom prst="rect">
              <a:avLst/>
            </a:prstGeom>
            <a:effectLst>
              <a:softEdge rad="127000"/>
            </a:effectLst>
          </p:spPr>
        </p:pic>
      </p:grpSp>
      <p:pic>
        <p:nvPicPr>
          <p:cNvPr id="11" name="Рисунок 10">
            <a:hlinkClick r:id="rId4"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4638457" y="3842255"/>
            <a:ext cx="245297" cy="308263"/>
          </a:xfrm>
          <a:prstGeom prst="rect">
            <a:avLst/>
          </a:prstGeom>
        </p:spPr>
      </p:pic>
      <p:pic>
        <p:nvPicPr>
          <p:cNvPr id="12" name="Рисунок 11">
            <a:hlinkClick r:id="rId6"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5615111" y="3274479"/>
            <a:ext cx="245297" cy="308263"/>
          </a:xfrm>
          <a:prstGeom prst="rect">
            <a:avLst/>
          </a:prstGeom>
        </p:spPr>
      </p:pic>
      <p:pic>
        <p:nvPicPr>
          <p:cNvPr id="13" name="Рисунок 12">
            <a:hlinkClick r:id="rId7"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6012282" y="3428610"/>
            <a:ext cx="245297" cy="308263"/>
          </a:xfrm>
          <a:prstGeom prst="rect">
            <a:avLst/>
          </a:prstGeom>
        </p:spPr>
      </p:pic>
      <p:pic>
        <p:nvPicPr>
          <p:cNvPr id="14" name="Рисунок 13">
            <a:hlinkClick r:id="rId8"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6692607" y="2505164"/>
            <a:ext cx="245297" cy="308263"/>
          </a:xfrm>
          <a:prstGeom prst="rect">
            <a:avLst/>
          </a:prstGeom>
        </p:spPr>
      </p:pic>
      <p:pic>
        <p:nvPicPr>
          <p:cNvPr id="15" name="Рисунок 14">
            <a:hlinkClick r:id="rId9"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10350686" y="4250474"/>
            <a:ext cx="245297" cy="308263"/>
          </a:xfrm>
          <a:prstGeom prst="rect">
            <a:avLst/>
          </a:prstGeom>
        </p:spPr>
      </p:pic>
      <p:pic>
        <p:nvPicPr>
          <p:cNvPr id="16" name="Рисунок 15">
            <a:hlinkClick r:id="rId10"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7719857" y="1730319"/>
            <a:ext cx="245297" cy="308263"/>
          </a:xfrm>
          <a:prstGeom prst="rect">
            <a:avLst/>
          </a:prstGeom>
        </p:spPr>
      </p:pic>
      <p:pic>
        <p:nvPicPr>
          <p:cNvPr id="17" name="Рисунок 16">
            <a:hlinkClick r:id="rId11"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7868118" y="2233788"/>
            <a:ext cx="245297" cy="308263"/>
          </a:xfrm>
          <a:prstGeom prst="rect">
            <a:avLst/>
          </a:prstGeom>
        </p:spPr>
      </p:pic>
      <p:pic>
        <p:nvPicPr>
          <p:cNvPr id="18" name="Рисунок 17">
            <a:hlinkClick r:id="rId12"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8483700" y="1853979"/>
            <a:ext cx="245297" cy="308263"/>
          </a:xfrm>
          <a:prstGeom prst="rect">
            <a:avLst/>
          </a:prstGeom>
        </p:spPr>
      </p:pic>
      <p:pic>
        <p:nvPicPr>
          <p:cNvPr id="19" name="Рисунок 18">
            <a:hlinkClick r:id="rId13"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9784599" y="2648854"/>
            <a:ext cx="245297" cy="308263"/>
          </a:xfrm>
          <a:prstGeom prst="rect">
            <a:avLst/>
          </a:prstGeom>
        </p:spPr>
      </p:pic>
      <p:pic>
        <p:nvPicPr>
          <p:cNvPr id="20" name="Рисунок 19">
            <a:hlinkClick r:id="rId14"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10614158" y="4679073"/>
            <a:ext cx="245297" cy="308263"/>
          </a:xfrm>
          <a:prstGeom prst="rect">
            <a:avLst/>
          </a:prstGeom>
        </p:spPr>
      </p:pic>
      <p:pic>
        <p:nvPicPr>
          <p:cNvPr id="21" name="Рисунок 20">
            <a:hlinkClick r:id="rId15"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8876806" y="3633948"/>
            <a:ext cx="245297" cy="308263"/>
          </a:xfrm>
          <a:prstGeom prst="rect">
            <a:avLst/>
          </a:prstGeom>
        </p:spPr>
      </p:pic>
      <p:pic>
        <p:nvPicPr>
          <p:cNvPr id="22" name="Рисунок 21">
            <a:hlinkClick r:id="rId16" action="ppaction://hlinksldjump"/>
          </p:cNvPr>
          <p:cNvPicPr>
            <a:picLocks noChangeAspect="1"/>
          </p:cNvPicPr>
          <p:nvPr/>
        </p:nvPicPr>
        <p:blipFill>
          <a:blip r:embed="rId5">
            <a:clrChange>
              <a:clrFrom>
                <a:srgbClr val="FFFFFF"/>
              </a:clrFrom>
              <a:clrTo>
                <a:srgbClr val="FFFFFF">
                  <a:alpha val="0"/>
                </a:srgbClr>
              </a:clrTo>
            </a:clrChange>
          </a:blip>
          <a:stretch>
            <a:fillRect/>
          </a:stretch>
        </p:blipFill>
        <p:spPr>
          <a:xfrm>
            <a:off x="9768563" y="4706339"/>
            <a:ext cx="245297" cy="308263"/>
          </a:xfrm>
          <a:prstGeom prst="rect">
            <a:avLst/>
          </a:prstGeom>
        </p:spPr>
      </p:pic>
      <p:sp>
        <p:nvSpPr>
          <p:cNvPr id="23" name="Овал 22">
            <a:hlinkClick r:id="rId17" action="ppaction://hlinksldjump"/>
          </p:cNvPr>
          <p:cNvSpPr/>
          <p:nvPr/>
        </p:nvSpPr>
        <p:spPr>
          <a:xfrm>
            <a:off x="10171522" y="6126163"/>
            <a:ext cx="2020478" cy="642820"/>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ru-RU" b="1" dirty="0" smtClean="0"/>
              <a:t>Далее</a:t>
            </a:r>
            <a:endParaRPr lang="ru-RU" b="1" dirty="0"/>
          </a:p>
        </p:txBody>
      </p:sp>
      <p:pic>
        <p:nvPicPr>
          <p:cNvPr id="10" name="Рисунок 9">
            <a:hlinkClick r:id="rId18" action="ppaction://hlinksldjump"/>
          </p:cNvPr>
          <p:cNvPicPr>
            <a:picLocks noChangeAspect="1"/>
          </p:cNvPicPr>
          <p:nvPr/>
        </p:nvPicPr>
        <p:blipFill>
          <a:blip r:embed="rId19"/>
          <a:stretch>
            <a:fillRect/>
          </a:stretch>
        </p:blipFill>
        <p:spPr>
          <a:xfrm>
            <a:off x="7234504" y="1579624"/>
            <a:ext cx="243861" cy="304826"/>
          </a:xfrm>
          <a:prstGeom prst="rect">
            <a:avLst/>
          </a:prstGeom>
        </p:spPr>
      </p:pic>
    </p:spTree>
    <p:extLst>
      <p:ext uri="{BB962C8B-B14F-4D97-AF65-F5344CB8AC3E}">
        <p14:creationId xmlns:p14="http://schemas.microsoft.com/office/powerpoint/2010/main" val="409121604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16152" y="447673"/>
            <a:ext cx="9777078" cy="1141817"/>
          </a:xfrm>
        </p:spPr>
        <p:txBody>
          <a:bodyPr>
            <a:normAutofit fontScale="90000"/>
          </a:bodyPr>
          <a:lstStyle/>
          <a:p>
            <a:r>
              <a:rPr lang="ru-RU" dirty="0" smtClean="0"/>
              <a:t>Начало экскурсии. Манежная </a:t>
            </a:r>
            <a:r>
              <a:rPr lang="ru-RU" dirty="0"/>
              <a:t>площадь</a:t>
            </a:r>
            <a:br>
              <a:rPr lang="ru-RU" dirty="0"/>
            </a:br>
            <a:endParaRPr lang="ru-RU" dirty="0"/>
          </a:p>
        </p:txBody>
      </p:sp>
      <p:sp>
        <p:nvSpPr>
          <p:cNvPr id="10" name="Прямоугольник 9"/>
          <p:cNvSpPr/>
          <p:nvPr/>
        </p:nvSpPr>
        <p:spPr>
          <a:xfrm>
            <a:off x="5267570" y="5718284"/>
            <a:ext cx="6845668" cy="338554"/>
          </a:xfrm>
          <a:prstGeom prst="rect">
            <a:avLst/>
          </a:prstGeom>
        </p:spPr>
        <p:txBody>
          <a:bodyPr wrap="square">
            <a:spAutoFit/>
          </a:bodyPr>
          <a:lstStyle/>
          <a:p>
            <a:r>
              <a:rPr lang="ru-RU" sz="1600" dirty="0">
                <a:solidFill>
                  <a:srgbClr val="002060"/>
                </a:solidFill>
              </a:rPr>
              <a:t> </a:t>
            </a:r>
          </a:p>
        </p:txBody>
      </p:sp>
      <p:pic>
        <p:nvPicPr>
          <p:cNvPr id="6" name="Рисунок 5"/>
          <p:cNvPicPr>
            <a:picLocks noChangeAspect="1"/>
          </p:cNvPicPr>
          <p:nvPr/>
        </p:nvPicPr>
        <p:blipFill>
          <a:blip r:embed="rId2"/>
          <a:stretch>
            <a:fillRect/>
          </a:stretch>
        </p:blipFill>
        <p:spPr>
          <a:xfrm>
            <a:off x="26602" y="-30292"/>
            <a:ext cx="1546769" cy="1646714"/>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062" y="3151087"/>
            <a:ext cx="4130566" cy="3097924"/>
          </a:xfrm>
          <a:prstGeom prst="rect">
            <a:avLst/>
          </a:prstGeom>
          <a:effectLst>
            <a:softEdge rad="127000"/>
          </a:effectLst>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8761" y="1697336"/>
            <a:ext cx="4587847" cy="3440886"/>
          </a:xfrm>
          <a:prstGeom prst="rect">
            <a:avLst/>
          </a:prstGeom>
          <a:effectLst>
            <a:softEdge rad="127000"/>
          </a:effectLst>
        </p:spPr>
      </p:pic>
      <p:sp>
        <p:nvSpPr>
          <p:cNvPr id="11" name="Объект 10"/>
          <p:cNvSpPr>
            <a:spLocks noGrp="1"/>
          </p:cNvSpPr>
          <p:nvPr>
            <p:ph sz="half" idx="2"/>
          </p:nvPr>
        </p:nvSpPr>
        <p:spPr>
          <a:xfrm>
            <a:off x="367969" y="2653026"/>
            <a:ext cx="4141076" cy="3403812"/>
          </a:xfrm>
        </p:spPr>
        <p:txBody>
          <a:bodyPr>
            <a:normAutofit/>
          </a:bodyPr>
          <a:lstStyle/>
          <a:p>
            <a:pPr marL="0" indent="0" algn="just">
              <a:buNone/>
            </a:pPr>
            <a:r>
              <a:rPr lang="ru-RU" sz="2000" dirty="0">
                <a:latin typeface="+mn-lt"/>
              </a:rPr>
              <a:t>Первые упоминания о Манежной площади датируются концом 15 столетия. Строительство в 1817 году здания Манежа, стало точкой развития площади. Здание Манежа стало символом победы русских войск над наполеоновской армией. </a:t>
            </a:r>
          </a:p>
          <a:p>
            <a:pPr algn="just"/>
            <a:endParaRPr lang="ru-RU" sz="2000" dirty="0"/>
          </a:p>
        </p:txBody>
      </p:sp>
      <p:sp>
        <p:nvSpPr>
          <p:cNvPr id="3" name="Управляющая кнопка: назад 2">
            <a:hlinkClick r:id="rId5" action="ppaction://hlinksldjump" highlightClick="1"/>
          </p:cNvPr>
          <p:cNvSpPr/>
          <p:nvPr/>
        </p:nvSpPr>
        <p:spPr>
          <a:xfrm>
            <a:off x="11293230" y="6249011"/>
            <a:ext cx="612842" cy="433427"/>
          </a:xfrm>
          <a:prstGeom prst="actionButtonBackPrevious">
            <a:avLst/>
          </a:prstGeom>
          <a:solidFill>
            <a:schemeClr val="accent3"/>
          </a:solidFill>
          <a:ln w="25400" cap="rnd" cmpd="sng" algn="ctr">
            <a:noFill/>
            <a:prstDash val="solid"/>
          </a:ln>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8326363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Памятник патриарху </a:t>
            </a:r>
            <a:r>
              <a:rPr lang="ru-RU" dirty="0" err="1"/>
              <a:t>Гермогену</a:t>
            </a:r>
            <a:endParaRPr lang="ru-RU" dirty="0"/>
          </a:p>
        </p:txBody>
      </p:sp>
      <p:pic>
        <p:nvPicPr>
          <p:cNvPr id="7" name="Объект 6"/>
          <p:cNvPicPr>
            <a:picLocks noGrp="1" noChangeAspect="1"/>
          </p:cNvPicPr>
          <p:nvPr>
            <p:ph sz="half" idx="2"/>
          </p:nvPr>
        </p:nvPicPr>
        <p:blipFill>
          <a:blip r:embed="rId2"/>
          <a:stretch>
            <a:fillRect/>
          </a:stretch>
        </p:blipFill>
        <p:spPr>
          <a:xfrm>
            <a:off x="2574573" y="1116841"/>
            <a:ext cx="3010116" cy="4683505"/>
          </a:xfrm>
          <a:prstGeom prst="rect">
            <a:avLst/>
          </a:prstGeom>
        </p:spPr>
      </p:pic>
      <p:sp>
        <p:nvSpPr>
          <p:cNvPr id="6" name="Объект 5"/>
          <p:cNvSpPr>
            <a:spLocks noGrp="1"/>
          </p:cNvSpPr>
          <p:nvPr>
            <p:ph sz="quarter" idx="4"/>
          </p:nvPr>
        </p:nvSpPr>
        <p:spPr>
          <a:xfrm>
            <a:off x="7075620" y="1515939"/>
            <a:ext cx="5389033" cy="599609"/>
          </a:xfrm>
        </p:spPr>
        <p:txBody>
          <a:bodyPr>
            <a:normAutofit/>
          </a:bodyPr>
          <a:lstStyle/>
          <a:p>
            <a:pPr marL="0" indent="0">
              <a:buNone/>
            </a:pPr>
            <a:r>
              <a:rPr lang="ru-RU" dirty="0" smtClean="0"/>
              <a:t>Патриарх </a:t>
            </a:r>
            <a:r>
              <a:rPr lang="ru-RU" dirty="0"/>
              <a:t>писал к мятежникам:</a:t>
            </a:r>
          </a:p>
          <a:p>
            <a:endParaRPr lang="ru-RU" dirty="0"/>
          </a:p>
        </p:txBody>
      </p:sp>
      <p:pic>
        <p:nvPicPr>
          <p:cNvPr id="8" name="Рисунок 7"/>
          <p:cNvPicPr>
            <a:picLocks noChangeAspect="1"/>
          </p:cNvPicPr>
          <p:nvPr/>
        </p:nvPicPr>
        <p:blipFill>
          <a:blip r:embed="rId3"/>
          <a:stretch>
            <a:fillRect/>
          </a:stretch>
        </p:blipFill>
        <p:spPr>
          <a:xfrm>
            <a:off x="6198043" y="1742829"/>
            <a:ext cx="5993957" cy="4057517"/>
          </a:xfrm>
          <a:prstGeom prst="rect">
            <a:avLst/>
          </a:prstGeom>
        </p:spPr>
      </p:pic>
      <p:sp>
        <p:nvSpPr>
          <p:cNvPr id="9" name="Прямоугольник 8"/>
          <p:cNvSpPr/>
          <p:nvPr/>
        </p:nvSpPr>
        <p:spPr>
          <a:xfrm>
            <a:off x="709852" y="5841023"/>
            <a:ext cx="4790832" cy="707886"/>
          </a:xfrm>
          <a:prstGeom prst="rect">
            <a:avLst/>
          </a:prstGeom>
        </p:spPr>
        <p:txBody>
          <a:bodyPr wrap="square">
            <a:spAutoFit/>
          </a:bodyPr>
          <a:lstStyle/>
          <a:p>
            <a:pPr algn="just"/>
            <a:r>
              <a:rPr lang="ru-RU" sz="2000" dirty="0">
                <a:solidFill>
                  <a:srgbClr val="002060"/>
                </a:solidFill>
              </a:rPr>
              <a:t>Это не просто церковный деятель того времени, но и духовный лидер россиян</a:t>
            </a:r>
            <a:r>
              <a:rPr lang="ru-RU" dirty="0">
                <a:solidFill>
                  <a:srgbClr val="002060"/>
                </a:solidFill>
              </a:rPr>
              <a:t>. </a:t>
            </a:r>
          </a:p>
        </p:txBody>
      </p:sp>
      <p:pic>
        <p:nvPicPr>
          <p:cNvPr id="10" name="Рисунок 9"/>
          <p:cNvPicPr>
            <a:picLocks noChangeAspect="1"/>
          </p:cNvPicPr>
          <p:nvPr/>
        </p:nvPicPr>
        <p:blipFill>
          <a:blip r:embed="rId4"/>
          <a:stretch>
            <a:fillRect/>
          </a:stretch>
        </p:blipFill>
        <p:spPr>
          <a:xfrm rot="651041">
            <a:off x="308809" y="2595648"/>
            <a:ext cx="3329149" cy="2620819"/>
          </a:xfrm>
          <a:prstGeom prst="rect">
            <a:avLst/>
          </a:prstGeom>
        </p:spPr>
      </p:pic>
      <p:pic>
        <p:nvPicPr>
          <p:cNvPr id="3" name="Рисунок 2">
            <a:hlinkClick r:id="rId5" action="ppaction://hlinksldjump"/>
          </p:cNvPr>
          <p:cNvPicPr>
            <a:picLocks noChangeAspect="1"/>
          </p:cNvPicPr>
          <p:nvPr/>
        </p:nvPicPr>
        <p:blipFill>
          <a:blip r:embed="rId6"/>
          <a:stretch>
            <a:fillRect/>
          </a:stretch>
        </p:blipFill>
        <p:spPr>
          <a:xfrm>
            <a:off x="11277573" y="6267924"/>
            <a:ext cx="609653" cy="432854"/>
          </a:xfrm>
          <a:prstGeom prst="rect">
            <a:avLst/>
          </a:prstGeom>
        </p:spPr>
      </p:pic>
    </p:spTree>
    <p:extLst>
      <p:ext uri="{BB962C8B-B14F-4D97-AF65-F5344CB8AC3E}">
        <p14:creationId xmlns:p14="http://schemas.microsoft.com/office/powerpoint/2010/main" val="14760178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Грот «Руины» </a:t>
            </a:r>
          </a:p>
        </p:txBody>
      </p:sp>
      <p:pic>
        <p:nvPicPr>
          <p:cNvPr id="7" name="Объект 6"/>
          <p:cNvPicPr>
            <a:picLocks noGrp="1" noChangeAspect="1"/>
          </p:cNvPicPr>
          <p:nvPr>
            <p:ph sz="half" idx="2"/>
          </p:nvPr>
        </p:nvPicPr>
        <p:blipFill>
          <a:blip r:embed="rId2"/>
          <a:stretch>
            <a:fillRect/>
          </a:stretch>
        </p:blipFill>
        <p:spPr>
          <a:xfrm>
            <a:off x="0" y="1967967"/>
            <a:ext cx="6241257" cy="3712901"/>
          </a:xfrm>
          <a:prstGeom prst="rect">
            <a:avLst/>
          </a:prstGeom>
        </p:spPr>
      </p:pic>
      <p:sp>
        <p:nvSpPr>
          <p:cNvPr id="6" name="Объект 5"/>
          <p:cNvSpPr>
            <a:spLocks noGrp="1"/>
          </p:cNvSpPr>
          <p:nvPr>
            <p:ph sz="quarter" idx="4"/>
          </p:nvPr>
        </p:nvSpPr>
        <p:spPr>
          <a:xfrm>
            <a:off x="6177737" y="1848773"/>
            <a:ext cx="5904847" cy="3951288"/>
          </a:xfrm>
        </p:spPr>
        <p:txBody>
          <a:bodyPr>
            <a:normAutofit/>
          </a:bodyPr>
          <a:lstStyle/>
          <a:p>
            <a:pPr marL="0" indent="0">
              <a:buNone/>
            </a:pPr>
            <a:r>
              <a:rPr lang="ru-RU" dirty="0" smtClean="0"/>
              <a:t> </a:t>
            </a:r>
            <a:r>
              <a:rPr lang="ru-RU" sz="2200" dirty="0" smtClean="0">
                <a:latin typeface="+mn-lt"/>
              </a:rPr>
              <a:t>Грот «Руины» - сооружение </a:t>
            </a:r>
            <a:r>
              <a:rPr lang="ru-RU" sz="2200" dirty="0">
                <a:latin typeface="+mn-lt"/>
              </a:rPr>
              <a:t>в Александровском саду у стен Московского Кремля. Грот был построен по проекту архитектора Осипа Бове в 1820—1823 годах. Грот врезан в искусственный холм у подножия Средней Арсенальной башни. Задуманный как мемориал разрушенному в 1812 году городу грот символизирует возрождение Москвы из пепла. При его постройке были использованы обломки разрушенных французской армией московских </a:t>
            </a:r>
            <a:r>
              <a:rPr lang="ru-RU" sz="2200" dirty="0" smtClean="0">
                <a:latin typeface="+mn-lt"/>
              </a:rPr>
              <a:t>зданий.  </a:t>
            </a:r>
            <a:endParaRPr lang="ru-RU" sz="2200" dirty="0">
              <a:latin typeface="+mn-lt"/>
            </a:endParaRPr>
          </a:p>
        </p:txBody>
      </p:sp>
      <p:pic>
        <p:nvPicPr>
          <p:cNvPr id="4" name="Рисунок 3">
            <a:hlinkClick r:id="rId3" action="ppaction://hlinksldjump"/>
          </p:cNvPr>
          <p:cNvPicPr>
            <a:picLocks noChangeAspect="1"/>
          </p:cNvPicPr>
          <p:nvPr/>
        </p:nvPicPr>
        <p:blipFill>
          <a:blip r:embed="rId4"/>
          <a:stretch>
            <a:fillRect/>
          </a:stretch>
        </p:blipFill>
        <p:spPr>
          <a:xfrm>
            <a:off x="11365122" y="6333071"/>
            <a:ext cx="609653" cy="432854"/>
          </a:xfrm>
          <a:prstGeom prst="rect">
            <a:avLst/>
          </a:prstGeom>
        </p:spPr>
      </p:pic>
    </p:spTree>
    <p:extLst>
      <p:ext uri="{BB962C8B-B14F-4D97-AF65-F5344CB8AC3E}">
        <p14:creationId xmlns:p14="http://schemas.microsoft.com/office/powerpoint/2010/main" val="408938032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S_RU_RU_Ed_14_Russia_2007v_Russia">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MS_RU_RU_Ed_14_Russia_2007v_Russia">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MS_RU_RU_Ed_14_Russia_2007v_Russia">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3"/>
        </a:solidFill>
        <a:ln w="25400" cap="rnd" cmpd="sng" algn="ctr">
          <a:noFill/>
          <a:prstDash val="solid"/>
        </a:ln>
        <a:effectLst/>
      </a:spPr>
      <a:bodyPr rtlCol="0" anchor="ctr"/>
      <a:lstStyle>
        <a:defPPr algn="ctr">
          <a:defRPr/>
        </a:defPPr>
      </a:lstStyle>
      <a:style>
        <a:lnRef idx="2">
          <a:schemeClr val="accent1"/>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3782</TotalTime>
  <Words>1771</Words>
  <Application>Microsoft Office PowerPoint</Application>
  <PresentationFormat>Произвольный</PresentationFormat>
  <Paragraphs>264</Paragraphs>
  <Slides>29</Slides>
  <Notes>3</Notes>
  <HiddenSlides>0</HiddenSlides>
  <MMClips>0</MMClips>
  <ScaleCrop>false</ScaleCrop>
  <HeadingPairs>
    <vt:vector size="4" baseType="variant">
      <vt:variant>
        <vt:lpstr>Тема</vt:lpstr>
      </vt:variant>
      <vt:variant>
        <vt:i4>3</vt:i4>
      </vt:variant>
      <vt:variant>
        <vt:lpstr>Заголовки слайдов</vt:lpstr>
      </vt:variant>
      <vt:variant>
        <vt:i4>29</vt:i4>
      </vt:variant>
    </vt:vector>
  </HeadingPairs>
  <TitlesOfParts>
    <vt:vector size="32" baseType="lpstr">
      <vt:lpstr>MS_RU_RU_Ed_14_Russia_2007v_Russia</vt:lpstr>
      <vt:lpstr>1_MS_RU_RU_Ed_14_Russia_2007v_Russia</vt:lpstr>
      <vt:lpstr>2_MS_RU_RU_Ed_14_Russia_2007v_Russia</vt:lpstr>
      <vt:lpstr>  «Красная площадь – символ единства России»</vt:lpstr>
      <vt:lpstr>Презентация PowerPoint</vt:lpstr>
      <vt:lpstr>Москва столица России</vt:lpstr>
      <vt:lpstr>Географическое положение</vt:lpstr>
      <vt:lpstr>Презентация PowerPoint</vt:lpstr>
      <vt:lpstr>Маршрут экскурсии</vt:lpstr>
      <vt:lpstr>Начало экскурсии. Манежная площадь </vt:lpstr>
      <vt:lpstr>Памятник патриарху Гермогену</vt:lpstr>
      <vt:lpstr>Грот «Руины» </vt:lpstr>
      <vt:lpstr>Могила Неизвестного Солдата</vt:lpstr>
      <vt:lpstr>Памятник Жукову</vt:lpstr>
      <vt:lpstr>Вход на Красную площадь</vt:lpstr>
      <vt:lpstr>Казанский собор</vt:lpstr>
      <vt:lpstr>Исторический музей</vt:lpstr>
      <vt:lpstr>Кремлевские башни Красной площади</vt:lpstr>
      <vt:lpstr>Наша память</vt:lpstr>
      <vt:lpstr>ГУМ</vt:lpstr>
      <vt:lpstr>Памятник  Минину и Пожарскому</vt:lpstr>
      <vt:lpstr>Презентация PowerPoint</vt:lpstr>
      <vt:lpstr>Храм «Покрова что на Рву»</vt:lpstr>
      <vt:lpstr>Работа учащихся</vt:lpstr>
      <vt:lpstr>Презентация PowerPoint</vt:lpstr>
      <vt:lpstr>Презентация PowerPoint</vt:lpstr>
      <vt:lpstr>Презентация PowerPoint</vt:lpstr>
      <vt:lpstr>Буклеты</vt:lpstr>
      <vt:lpstr>Компьютерная графика</vt:lpstr>
      <vt:lpstr>Графика</vt:lpstr>
      <vt:lpstr>Макет древней Москвы</vt:lpstr>
      <vt:lpstr>Список литературы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Наталья Черепанова</dc:creator>
  <cp:lastModifiedBy>user</cp:lastModifiedBy>
  <cp:revision>473</cp:revision>
  <dcterms:created xsi:type="dcterms:W3CDTF">2017-01-01T08:07:20Z</dcterms:created>
  <dcterms:modified xsi:type="dcterms:W3CDTF">2018-02-08T11:39:28Z</dcterms:modified>
</cp:coreProperties>
</file>