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0" r:id="rId42"/>
    <p:sldId id="299" r:id="rId43"/>
    <p:sldId id="301" r:id="rId44"/>
    <p:sldId id="302" r:id="rId45"/>
    <p:sldId id="303" r:id="rId46"/>
    <p:sldId id="260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99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9" descr="C:\Мои документы\СКРАП-НАБОРЫ\Школьные скрап-наборы\раскрытая книга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157192"/>
            <a:ext cx="2960870" cy="15001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47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2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7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7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5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7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0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7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4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320C3-4540-4548-9970-496D61DBA4F2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9508-64C4-44C0-ADCE-AA8F82894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40.xml"/><Relationship Id="rId18" Type="http://schemas.openxmlformats.org/officeDocument/2006/relationships/slide" Target="slide23.xml"/><Relationship Id="rId26" Type="http://schemas.openxmlformats.org/officeDocument/2006/relationships/slide" Target="slide26.xml"/><Relationship Id="rId39" Type="http://schemas.openxmlformats.org/officeDocument/2006/relationships/slide" Target="slide25.xml"/><Relationship Id="rId3" Type="http://schemas.openxmlformats.org/officeDocument/2006/relationships/slide" Target="slide4.xml"/><Relationship Id="rId21" Type="http://schemas.openxmlformats.org/officeDocument/2006/relationships/slide" Target="slide11.xml"/><Relationship Id="rId34" Type="http://schemas.openxmlformats.org/officeDocument/2006/relationships/slide" Target="slide3.xml"/><Relationship Id="rId42" Type="http://schemas.openxmlformats.org/officeDocument/2006/relationships/slide" Target="slide31.xml"/><Relationship Id="rId47" Type="http://schemas.openxmlformats.org/officeDocument/2006/relationships/slide" Target="slide18.xml"/><Relationship Id="rId7" Type="http://schemas.openxmlformats.org/officeDocument/2006/relationships/slide" Target="slide46.xml"/><Relationship Id="rId12" Type="http://schemas.openxmlformats.org/officeDocument/2006/relationships/slide" Target="slide41.xml"/><Relationship Id="rId17" Type="http://schemas.openxmlformats.org/officeDocument/2006/relationships/slide" Target="slide28.xml"/><Relationship Id="rId25" Type="http://schemas.openxmlformats.org/officeDocument/2006/relationships/slide" Target="slide33.xml"/><Relationship Id="rId33" Type="http://schemas.openxmlformats.org/officeDocument/2006/relationships/slide" Target="slide42.xml"/><Relationship Id="rId38" Type="http://schemas.openxmlformats.org/officeDocument/2006/relationships/slide" Target="slide38.xml"/><Relationship Id="rId46" Type="http://schemas.openxmlformats.org/officeDocument/2006/relationships/slide" Target="slide19.xml"/><Relationship Id="rId2" Type="http://schemas.openxmlformats.org/officeDocument/2006/relationships/slide" Target="slide2.xml"/><Relationship Id="rId16" Type="http://schemas.openxmlformats.org/officeDocument/2006/relationships/slide" Target="slide29.xml"/><Relationship Id="rId20" Type="http://schemas.openxmlformats.org/officeDocument/2006/relationships/slide" Target="slide17.xml"/><Relationship Id="rId29" Type="http://schemas.openxmlformats.org/officeDocument/2006/relationships/slide" Target="slide21.xml"/><Relationship Id="rId41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24" Type="http://schemas.openxmlformats.org/officeDocument/2006/relationships/slide" Target="slide32.xml"/><Relationship Id="rId32" Type="http://schemas.openxmlformats.org/officeDocument/2006/relationships/slide" Target="slide37.xml"/><Relationship Id="rId37" Type="http://schemas.openxmlformats.org/officeDocument/2006/relationships/slide" Target="slide45.xml"/><Relationship Id="rId40" Type="http://schemas.openxmlformats.org/officeDocument/2006/relationships/slide" Target="slide24.xml"/><Relationship Id="rId45" Type="http://schemas.openxmlformats.org/officeDocument/2006/relationships/slide" Target="slide12.xml"/><Relationship Id="rId5" Type="http://schemas.openxmlformats.org/officeDocument/2006/relationships/slide" Target="slide47.xml"/><Relationship Id="rId15" Type="http://schemas.openxmlformats.org/officeDocument/2006/relationships/slide" Target="slide34.xml"/><Relationship Id="rId23" Type="http://schemas.openxmlformats.org/officeDocument/2006/relationships/slide" Target="slide39.xml"/><Relationship Id="rId28" Type="http://schemas.openxmlformats.org/officeDocument/2006/relationships/slide" Target="slide20.xml"/><Relationship Id="rId36" Type="http://schemas.openxmlformats.org/officeDocument/2006/relationships/slide" Target="slide44.xml"/><Relationship Id="rId10" Type="http://schemas.openxmlformats.org/officeDocument/2006/relationships/slide" Target="slide9.xml"/><Relationship Id="rId19" Type="http://schemas.openxmlformats.org/officeDocument/2006/relationships/slide" Target="slide22.xml"/><Relationship Id="rId31" Type="http://schemas.openxmlformats.org/officeDocument/2006/relationships/slide" Target="slide15.xml"/><Relationship Id="rId44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8.xml"/><Relationship Id="rId14" Type="http://schemas.openxmlformats.org/officeDocument/2006/relationships/slide" Target="slide35.xml"/><Relationship Id="rId22" Type="http://schemas.openxmlformats.org/officeDocument/2006/relationships/slide" Target="slide16.xml"/><Relationship Id="rId27" Type="http://schemas.openxmlformats.org/officeDocument/2006/relationships/slide" Target="slide27.xml"/><Relationship Id="rId30" Type="http://schemas.openxmlformats.org/officeDocument/2006/relationships/slide" Target="slide14.xml"/><Relationship Id="rId35" Type="http://schemas.openxmlformats.org/officeDocument/2006/relationships/slide" Target="slide43.xml"/><Relationship Id="rId43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javascript:%20window.close();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Мои документы\Островский ГРОЗА\9 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292921"/>
            <a:ext cx="1872327" cy="235743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0" y="2426402"/>
            <a:ext cx="1409221" cy="173037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223" y="455557"/>
            <a:ext cx="7772400" cy="175805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Интеллектуальная </a:t>
            </a:r>
            <a:r>
              <a:rPr lang="ru-RU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игра </a:t>
            </a:r>
            <a:r>
              <a:rPr lang="ru-RU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для старшеклассников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8752" y="2426402"/>
            <a:ext cx="451758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 Знатоки </a:t>
            </a:r>
            <a:endParaRPr lang="ru-RU" sz="48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ru-RU" sz="48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литературы</a:t>
            </a:r>
            <a:r>
              <a:rPr lang="ru-RU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</a:t>
            </a:r>
            <a:endParaRPr lang="ru-RU" sz="4800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91591"/>
            <a:ext cx="1800200" cy="23215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86" y="1125465"/>
            <a:ext cx="1784614" cy="213240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0872"/>
            <a:ext cx="2204474" cy="2219479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14400"/>
            <a:ext cx="2719387" cy="2836862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9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 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писателях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10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Создал театральную школу, </a:t>
            </a:r>
            <a:r>
              <a:rPr lang="ru-RU" b="1" dirty="0" smtClean="0">
                <a:latin typeface="Georgia" panose="02040502050405020303" pitchFamily="18" charset="0"/>
              </a:rPr>
              <a:t>которую </a:t>
            </a:r>
            <a:r>
              <a:rPr lang="ru-RU" b="1" dirty="0">
                <a:latin typeface="Georgia" panose="02040502050405020303" pitchFamily="18" charset="0"/>
              </a:rPr>
              <a:t>в дальнейшем усовершенствовал </a:t>
            </a:r>
            <a:r>
              <a:rPr lang="ru-RU" b="1" dirty="0" smtClean="0">
                <a:latin typeface="Georgia" panose="02040502050405020303" pitchFamily="18" charset="0"/>
              </a:rPr>
              <a:t>Станиславский.</a:t>
            </a:r>
            <a:endParaRPr lang="ru-RU" b="1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11" y="1628800"/>
            <a:ext cx="3486429" cy="4326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5990885"/>
            <a:ext cx="4572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А. Н.  Островский</a:t>
            </a:r>
          </a:p>
        </p:txBody>
      </p:sp>
    </p:spTree>
    <p:extLst>
      <p:ext uri="{BB962C8B-B14F-4D97-AF65-F5344CB8AC3E}">
        <p14:creationId xmlns:p14="http://schemas.microsoft.com/office/powerpoint/2010/main" val="42802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 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писателях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20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Любовью всей его жизни  была известная оперная дива Полина </a:t>
            </a:r>
            <a:r>
              <a:rPr lang="ru-RU" b="1" dirty="0" smtClean="0">
                <a:latin typeface="Georgia" panose="02040502050405020303" pitchFamily="18" charset="0"/>
              </a:rPr>
              <a:t>Виардо</a:t>
            </a:r>
            <a:r>
              <a:rPr lang="ru-RU" dirty="0"/>
              <a:t>.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61" y="1628803"/>
            <a:ext cx="3461249" cy="4295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35820" y="6047609"/>
            <a:ext cx="3727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И. С. Тургенев</a:t>
            </a:r>
          </a:p>
        </p:txBody>
      </p:sp>
    </p:spTree>
    <p:extLst>
      <p:ext uri="{BB962C8B-B14F-4D97-AF65-F5344CB8AC3E}">
        <p14:creationId xmlns:p14="http://schemas.microsoft.com/office/powerpoint/2010/main" val="411658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 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писателях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30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Таинственные 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факты 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своего истинного происхождения мучили его 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до конца </a:t>
            </a:r>
            <a:r>
              <a:rPr lang="ru-RU" b="1" dirty="0" smtClean="0">
                <a:latin typeface="Georgia" panose="02040502050405020303" pitchFamily="18" charset="0"/>
              </a:rPr>
              <a:t>жизни.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73515"/>
            <a:ext cx="3635449" cy="4511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7443" y="6048000"/>
            <a:ext cx="2476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А. А. Фет </a:t>
            </a:r>
          </a:p>
        </p:txBody>
      </p:sp>
    </p:spTree>
    <p:extLst>
      <p:ext uri="{BB962C8B-B14F-4D97-AF65-F5344CB8AC3E}">
        <p14:creationId xmlns:p14="http://schemas.microsoft.com/office/powerpoint/2010/main" val="383489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 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писателях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40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Обучался </a:t>
            </a:r>
            <a:r>
              <a:rPr lang="ru-RU" b="1" dirty="0">
                <a:latin typeface="Georgia" panose="02040502050405020303" pitchFamily="18" charset="0"/>
              </a:rPr>
              <a:t>в московском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 коммерческом </a:t>
            </a:r>
            <a:r>
              <a:rPr lang="ru-RU" b="1" dirty="0" smtClean="0">
                <a:latin typeface="Georgia" panose="02040502050405020303" pitchFamily="18" charset="0"/>
              </a:rPr>
              <a:t>училище, совершил путешествие на фрегате.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1433" y="6048000"/>
            <a:ext cx="37689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И.А. Гончаров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647302" cy="452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0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 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писателях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50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Считал себя некрасивым, похожим на квазимодо, был вспыльчив и </a:t>
            </a:r>
            <a:r>
              <a:rPr lang="ru-RU" b="1" dirty="0" smtClean="0">
                <a:latin typeface="Georgia" panose="02040502050405020303" pitchFamily="18" charset="0"/>
              </a:rPr>
              <a:t>раздражителен.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Азартный игрок, от литературы убегал к рулетке.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3244" y="6048000"/>
            <a:ext cx="4825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Ф. М. Достоевский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85" y="1420657"/>
            <a:ext cx="3632848" cy="450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 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писателях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60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Выполнял обязанности продавца и кассира в лавке отца, с детства увлекся театром, закончил медицинский факультет Московского университета.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9587" y="6048000"/>
            <a:ext cx="2752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А.П.Чехов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6765"/>
            <a:ext cx="3684328" cy="457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5" y="0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Иллюстрации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50" y="1052736"/>
            <a:ext cx="8048007" cy="113265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По иллюстрации назовите произведение и его автора.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2651" y="5842138"/>
            <a:ext cx="5466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Гончаров </a:t>
            </a:r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«Обломов»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483949" cy="342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52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162644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Иллюстрации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78" y="1402025"/>
            <a:ext cx="4320414" cy="310709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Н</a:t>
            </a:r>
            <a:r>
              <a:rPr lang="ru-RU" b="1" dirty="0" smtClean="0">
                <a:latin typeface="Georgia" panose="02040502050405020303" pitchFamily="18" charset="0"/>
              </a:rPr>
              <a:t>азовите эпизод из романа                    И.С. Тургенева «Отцы и дети» по иллюстрации.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217003"/>
            <a:ext cx="5900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Объяснение </a:t>
            </a:r>
          </a:p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Базарова и Одинцовой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41785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66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5" y="0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Иллюстрации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925" y="1429128"/>
            <a:ext cx="515174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По иллюстрации назовите героиню поэмы Н.А. Некрасова «Кому на Руси жить хорошо».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1058" y="5479088"/>
            <a:ext cx="5604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Матрёна Тимофеевна</a:t>
            </a:r>
          </a:p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Корчагина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0" y="1142887"/>
            <a:ext cx="3185080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92" y="0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Иллюстрации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6291" y="1340768"/>
            <a:ext cx="367198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Н</a:t>
            </a:r>
            <a:r>
              <a:rPr lang="ru-RU" b="1" dirty="0" smtClean="0">
                <a:latin typeface="Georgia" panose="02040502050405020303" pitchFamily="18" charset="0"/>
              </a:rPr>
              <a:t>азовите изображённый на иллюстрации эпизод.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0475" y="6048000"/>
            <a:ext cx="5650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Именины  у Ростовых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1" y="1196752"/>
            <a:ext cx="3240360" cy="4507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5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Мои документы\Островский ГРОЗА\кустодиев б.м. под сводами старинной церкв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840155"/>
            <a:ext cx="5184576" cy="416710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" name="Содержимое 4" descr="1 действ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051498"/>
            <a:ext cx="3208378" cy="37444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91" y="0"/>
            <a:ext cx="6339726" cy="3230183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906" y="0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Иллюстрации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83" y="908720"/>
            <a:ext cx="8435280" cy="149084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Назовите изображённый на иллюстрации эпизод.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6563" y="6048000"/>
            <a:ext cx="4278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Батарея Тушина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41" y="2060848"/>
            <a:ext cx="5794014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0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162644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Иллюстрации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Назовите </a:t>
            </a:r>
            <a:r>
              <a:rPr lang="ru-RU" b="1" dirty="0" smtClean="0">
                <a:latin typeface="Georgia" panose="02040502050405020303" pitchFamily="18" charset="0"/>
              </a:rPr>
              <a:t>изображённого </a:t>
            </a:r>
            <a:r>
              <a:rPr lang="ru-RU" b="1" dirty="0">
                <a:latin typeface="Georgia" panose="02040502050405020303" pitchFamily="18" charset="0"/>
              </a:rPr>
              <a:t>на иллюстрации </a:t>
            </a:r>
            <a:r>
              <a:rPr lang="ru-RU" b="1" dirty="0" smtClean="0">
                <a:latin typeface="Georgia" panose="02040502050405020303" pitchFamily="18" charset="0"/>
              </a:rPr>
              <a:t>героя романа – эпопеи                    Л.Н. Толстого «Война и мир».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3342" y="5329165"/>
            <a:ext cx="55851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Князь Андрей </a:t>
            </a:r>
          </a:p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Бородинском поле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7981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57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162644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Место действия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07130"/>
            <a:ext cx="829126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«Редко, где найдётся столько мрачных, редких и странных влияний на душу человека, как в </a:t>
            </a:r>
            <a:r>
              <a:rPr lang="ru-RU" b="1" dirty="0" smtClean="0">
                <a:latin typeface="Georgia" panose="02040502050405020303" pitchFamily="18" charset="0"/>
              </a:rPr>
              <a:t>…»,- </a:t>
            </a:r>
            <a:r>
              <a:rPr lang="ru-RU" b="1" dirty="0">
                <a:latin typeface="Georgia" panose="02040502050405020303" pitchFamily="18" charset="0"/>
              </a:rPr>
              <a:t>говорит  Свидригайлов</a:t>
            </a:r>
            <a:r>
              <a:rPr lang="ru-RU" b="1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i="1" dirty="0" smtClean="0">
                <a:latin typeface="Georgia" panose="02040502050405020303" pitchFamily="18" charset="0"/>
              </a:rPr>
              <a:t>О каком городе говорит герой романа Ф.М. Достоевского «Преступление и наказание»?</a:t>
            </a:r>
            <a:endParaRPr lang="ru-RU" b="1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2444" y="5724834"/>
            <a:ext cx="2763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Петербург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162644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Место действия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«..пятьдесят лет я каждый день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смотрю </a:t>
            </a:r>
            <a:r>
              <a:rPr lang="ru-RU" b="1" dirty="0" smtClean="0">
                <a:latin typeface="Georgia" panose="02040502050405020303" pitchFamily="18" charset="0"/>
              </a:rPr>
              <a:t>на … </a:t>
            </a:r>
            <a:r>
              <a:rPr lang="ru-RU" b="1" dirty="0">
                <a:latin typeface="Georgia" panose="02040502050405020303" pitchFamily="18" charset="0"/>
              </a:rPr>
              <a:t>и всё 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наглядеться не могу</a:t>
            </a:r>
            <a:r>
              <a:rPr lang="ru-RU" b="1" dirty="0" smtClean="0">
                <a:latin typeface="Georgia" panose="02040502050405020303" pitchFamily="18" charset="0"/>
              </a:rPr>
              <a:t>».</a:t>
            </a:r>
          </a:p>
          <a:p>
            <a:pPr marL="0" indent="0">
              <a:buNone/>
            </a:pPr>
            <a:r>
              <a:rPr lang="ru-RU" b="1" i="1" dirty="0" smtClean="0">
                <a:latin typeface="Georgia" panose="02040502050405020303" pitchFamily="18" charset="0"/>
              </a:rPr>
              <a:t>О какой реке говорит </a:t>
            </a:r>
            <a:r>
              <a:rPr lang="ru-RU" b="1" i="1" dirty="0" err="1" smtClean="0">
                <a:latin typeface="Georgia" panose="02040502050405020303" pitchFamily="18" charset="0"/>
              </a:rPr>
              <a:t>Кулигин</a:t>
            </a:r>
            <a:r>
              <a:rPr lang="ru-RU" b="1" i="1" dirty="0" smtClean="0">
                <a:latin typeface="Georgia" panose="02040502050405020303" pitchFamily="18" charset="0"/>
              </a:rPr>
              <a:t>, герой пьесы Островского «Гроза»?</a:t>
            </a:r>
            <a:endParaRPr lang="ru-RU" b="1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8234" y="6048000"/>
            <a:ext cx="1635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Волга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162644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Место действия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463173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В «Прологе» к первой части </a:t>
            </a:r>
            <a:r>
              <a:rPr lang="ru-RU" b="1" dirty="0" smtClean="0">
                <a:latin typeface="Georgia" panose="02040502050405020303" pitchFamily="18" charset="0"/>
              </a:rPr>
              <a:t>поэмы Н. А. Некрасова «Кому на Руси жить хорошо» перечисляются  </a:t>
            </a:r>
            <a:r>
              <a:rPr lang="ru-RU" b="1" dirty="0">
                <a:latin typeface="Georgia" panose="02040502050405020303" pitchFamily="18" charset="0"/>
              </a:rPr>
              <a:t>деревни, из которых собрались мужики: </a:t>
            </a:r>
            <a:r>
              <a:rPr lang="ru-RU" b="1" i="1" dirty="0" err="1">
                <a:latin typeface="Georgia" panose="02040502050405020303" pitchFamily="18" charset="0"/>
              </a:rPr>
              <a:t>Заплатово</a:t>
            </a:r>
            <a:r>
              <a:rPr lang="ru-RU" b="1" i="1" dirty="0">
                <a:latin typeface="Georgia" panose="02040502050405020303" pitchFamily="18" charset="0"/>
              </a:rPr>
              <a:t>, </a:t>
            </a:r>
            <a:r>
              <a:rPr lang="ru-RU" b="1" i="1" dirty="0" err="1">
                <a:latin typeface="Georgia" panose="02040502050405020303" pitchFamily="18" charset="0"/>
              </a:rPr>
              <a:t>Дырявино</a:t>
            </a:r>
            <a:r>
              <a:rPr lang="ru-RU" b="1" i="1" dirty="0">
                <a:latin typeface="Georgia" panose="02040502050405020303" pitchFamily="18" charset="0"/>
              </a:rPr>
              <a:t>, </a:t>
            </a:r>
            <a:r>
              <a:rPr lang="ru-RU" b="1" i="1" dirty="0" err="1">
                <a:latin typeface="Georgia" panose="02040502050405020303" pitchFamily="18" charset="0"/>
              </a:rPr>
              <a:t>Разутово</a:t>
            </a:r>
            <a:r>
              <a:rPr lang="ru-RU" b="1" i="1" dirty="0">
                <a:latin typeface="Georgia" panose="02040502050405020303" pitchFamily="18" charset="0"/>
              </a:rPr>
              <a:t>, </a:t>
            </a:r>
            <a:r>
              <a:rPr lang="ru-RU" b="1" i="1" dirty="0" err="1">
                <a:latin typeface="Georgia" panose="02040502050405020303" pitchFamily="18" charset="0"/>
              </a:rPr>
              <a:t>Знобишино</a:t>
            </a:r>
            <a:r>
              <a:rPr lang="ru-RU" b="1" i="1" dirty="0">
                <a:latin typeface="Georgia" panose="02040502050405020303" pitchFamily="18" charset="0"/>
              </a:rPr>
              <a:t>, Горелова, </a:t>
            </a:r>
            <a:r>
              <a:rPr lang="ru-RU" b="1" i="1" dirty="0" err="1">
                <a:latin typeface="Georgia" panose="02040502050405020303" pitchFamily="18" charset="0"/>
              </a:rPr>
              <a:t>Неелово</a:t>
            </a:r>
            <a:r>
              <a:rPr lang="ru-RU" b="1" i="1" dirty="0">
                <a:latin typeface="Georgia" panose="02040502050405020303" pitchFamily="18" charset="0"/>
              </a:rPr>
              <a:t>…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  Дополните название последней  деревни.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7460" y="6048000"/>
            <a:ext cx="3316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Неурожайка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8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Место действия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463173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Историю какого вымышленного города написал Салтыков – Щедрин, указав точные даты его существования: с 1731 по 1826гг?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28791" y="5157192"/>
            <a:ext cx="2226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Глупова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Место действия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602" y="1700808"/>
            <a:ext cx="7648171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Какой город, давший материал для многих чеховских произведений ( в том числе и для «</a:t>
            </a:r>
            <a:r>
              <a:rPr lang="ru-RU" b="1" dirty="0" err="1" smtClean="0">
                <a:latin typeface="Georgia" panose="02040502050405020303" pitchFamily="18" charset="0"/>
              </a:rPr>
              <a:t>Ионыча</a:t>
            </a:r>
            <a:r>
              <a:rPr lang="ru-RU" b="1" dirty="0" smtClean="0">
                <a:latin typeface="Georgia" panose="02040502050405020303" pitchFamily="18" charset="0"/>
              </a:rPr>
              <a:t>»), является родиной писателя?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5398" y="5157192"/>
            <a:ext cx="2433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Таганрог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Место действия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8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50" y="1700808"/>
            <a:ext cx="8247615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Как называлось родовое имение, где родился Л.Н. Толстой, и знаете ли Вы, почему оно так называется?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0401" y="4175004"/>
            <a:ext cx="562846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Ясная Поляна, </a:t>
            </a:r>
          </a:p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рядом д. </a:t>
            </a:r>
            <a:r>
              <a:rPr lang="ru-RU" sz="36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Ясенки</a:t>
            </a:r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 росло много ясеней)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Кому принадлежат 10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463173" cy="28083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Кому принадлежат слова</a:t>
            </a:r>
            <a:r>
              <a:rPr lang="ru-RU" b="1" dirty="0" smtClean="0">
                <a:latin typeface="Georgia" panose="02040502050405020303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               Умом </a:t>
            </a:r>
            <a:r>
              <a:rPr lang="ru-RU" b="1" dirty="0">
                <a:latin typeface="Georgia" panose="02040502050405020303" pitchFamily="18" charset="0"/>
              </a:rPr>
              <a:t>Россию не понять,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              </a:t>
            </a:r>
            <a:r>
              <a:rPr lang="ru-RU" b="1" dirty="0" smtClean="0">
                <a:latin typeface="Georgia" panose="02040502050405020303" pitchFamily="18" charset="0"/>
              </a:rPr>
              <a:t>Аршином </a:t>
            </a:r>
            <a:r>
              <a:rPr lang="ru-RU" b="1" dirty="0">
                <a:latin typeface="Georgia" panose="02040502050405020303" pitchFamily="18" charset="0"/>
              </a:rPr>
              <a:t>общим не измерить: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              </a:t>
            </a:r>
            <a:r>
              <a:rPr lang="ru-RU" b="1" dirty="0" smtClean="0">
                <a:latin typeface="Georgia" panose="02040502050405020303" pitchFamily="18" charset="0"/>
              </a:rPr>
              <a:t>У </a:t>
            </a:r>
            <a:r>
              <a:rPr lang="ru-RU" b="1" dirty="0">
                <a:latin typeface="Georgia" panose="02040502050405020303" pitchFamily="18" charset="0"/>
              </a:rPr>
              <a:t>ней особенная стать – 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              </a:t>
            </a:r>
            <a:r>
              <a:rPr lang="ru-RU" b="1" dirty="0" smtClean="0">
                <a:latin typeface="Georgia" panose="02040502050405020303" pitchFamily="18" charset="0"/>
              </a:rPr>
              <a:t>В </a:t>
            </a:r>
            <a:r>
              <a:rPr lang="ru-RU" b="1" dirty="0">
                <a:latin typeface="Georgia" panose="02040502050405020303" pitchFamily="18" charset="0"/>
              </a:rPr>
              <a:t>Россию можно только верить.</a:t>
            </a:r>
          </a:p>
          <a:p>
            <a:pPr marL="0" indent="0">
              <a:buNone/>
            </a:pP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3279" y="5157192"/>
            <a:ext cx="3417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Ф.И Тютчеву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4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Кому принадлежат 20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5" cy="29523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Кому посвящены фетовские строки: «Ты трава, что вдали на могиле твоей, Здесь, на сердце, чем </a:t>
            </a:r>
            <a:r>
              <a:rPr lang="ru-RU" b="1" dirty="0" err="1" smtClean="0">
                <a:latin typeface="Georgia" panose="02040502050405020303" pitchFamily="18" charset="0"/>
              </a:rPr>
              <a:t>старе</a:t>
            </a:r>
            <a:r>
              <a:rPr lang="ru-RU" b="1" dirty="0" smtClean="0">
                <a:latin typeface="Georgia" panose="02040502050405020303" pitchFamily="18" charset="0"/>
              </a:rPr>
              <a:t> оно, тем свежей. И хоть жизнь без тебя суждено мне влачить, Но мы вместе с тобой, нас нельзя разлучить» ?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9540" y="5157192"/>
            <a:ext cx="35654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Марии </a:t>
            </a:r>
            <a:r>
              <a:rPr lang="ru-RU" sz="36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Лазич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18593"/>
              </p:ext>
            </p:extLst>
          </p:nvPr>
        </p:nvGraphicFramePr>
        <p:xfrm>
          <a:off x="286896" y="432482"/>
          <a:ext cx="8568950" cy="613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532"/>
                <a:gridCol w="779473"/>
                <a:gridCol w="1083989"/>
                <a:gridCol w="1083989"/>
                <a:gridCol w="1083989"/>
                <a:gridCol w="1083989"/>
                <a:gridCol w="1083989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i="1" baseline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Портрет</a:t>
                      </a:r>
                    </a:p>
                    <a:p>
                      <a:endParaRPr lang="ru-RU" sz="20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C99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О писателях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C99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Иллюстрации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C99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Место действия</a:t>
                      </a:r>
                      <a:endParaRPr lang="ru-RU" sz="22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C99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Кому принадлежат 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C99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2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Поместья</a:t>
                      </a:r>
                      <a:endParaRPr lang="ru-RU" sz="22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C99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31993"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Сцена из произведения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  <a:solidFill>
                      <a:srgbClr val="FFCC99">
                        <a:alpha val="5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2643174" y="357166"/>
            <a:ext cx="914400" cy="8429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3" action="ppaction://hlinksldjump"/>
              </a:rPr>
              <a:t>10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3643306" y="357166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4" action="ppaction://hlinksldjump"/>
              </a:rPr>
              <a:t>20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4714876" y="357166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6" action="ppaction://hlinksldjump"/>
              </a:rPr>
              <a:t>30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5715008" y="357166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8" action="ppaction://hlinksldjump"/>
              </a:rPr>
              <a:t>40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>
            <a:hlinkClick r:id="" action="ppaction://noaction"/>
          </p:cNvPr>
          <p:cNvSpPr/>
          <p:nvPr/>
        </p:nvSpPr>
        <p:spPr>
          <a:xfrm>
            <a:off x="6715140" y="357166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9" action="ppaction://hlinksldjump"/>
              </a:rPr>
              <a:t>50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/>
          </p:cNvPr>
          <p:cNvSpPr/>
          <p:nvPr/>
        </p:nvSpPr>
        <p:spPr>
          <a:xfrm>
            <a:off x="7786710" y="357166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hlinkClick r:id="rId10" action="ppaction://hlinksldjump"/>
              </a:rPr>
              <a:t>60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2643174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1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noaction"/>
          </p:cNvPr>
          <p:cNvSpPr/>
          <p:nvPr/>
        </p:nvSpPr>
        <p:spPr>
          <a:xfrm>
            <a:off x="3643306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2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noaction"/>
          </p:cNvPr>
          <p:cNvSpPr/>
          <p:nvPr/>
        </p:nvSpPr>
        <p:spPr>
          <a:xfrm>
            <a:off x="2643174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3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>
            <a:hlinkClick r:id="" action="ppaction://noaction"/>
          </p:cNvPr>
          <p:cNvSpPr/>
          <p:nvPr/>
        </p:nvSpPr>
        <p:spPr>
          <a:xfrm>
            <a:off x="3643306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4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>
            <a:hlinkClick r:id="" action="ppaction://noaction"/>
          </p:cNvPr>
          <p:cNvSpPr/>
          <p:nvPr/>
        </p:nvSpPr>
        <p:spPr>
          <a:xfrm>
            <a:off x="2643174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5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>
            <a:hlinkClick r:id="" action="ppaction://noaction"/>
          </p:cNvPr>
          <p:cNvSpPr/>
          <p:nvPr/>
        </p:nvSpPr>
        <p:spPr>
          <a:xfrm>
            <a:off x="3656971" y="3786190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6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>
            <a:hlinkClick r:id="" action="ppaction://noaction"/>
          </p:cNvPr>
          <p:cNvSpPr/>
          <p:nvPr/>
        </p:nvSpPr>
        <p:spPr>
          <a:xfrm>
            <a:off x="2643174" y="3786190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7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>
            <a:hlinkClick r:id="" action="ppaction://noaction"/>
          </p:cNvPr>
          <p:cNvSpPr/>
          <p:nvPr/>
        </p:nvSpPr>
        <p:spPr>
          <a:xfrm>
            <a:off x="3656971" y="2857496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8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/>
          </p:cNvPr>
          <p:cNvSpPr/>
          <p:nvPr/>
        </p:nvSpPr>
        <p:spPr>
          <a:xfrm>
            <a:off x="2643174" y="2857496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19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>
            <a:hlinkClick r:id="" action="ppaction://noaction"/>
          </p:cNvPr>
          <p:cNvSpPr/>
          <p:nvPr/>
        </p:nvSpPr>
        <p:spPr>
          <a:xfrm>
            <a:off x="3643306" y="2071678"/>
            <a:ext cx="91440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0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>
            <a:hlinkClick r:id="rId7" action="ppaction://hlinksldjump"/>
          </p:cNvPr>
          <p:cNvSpPr/>
          <p:nvPr/>
        </p:nvSpPr>
        <p:spPr>
          <a:xfrm>
            <a:off x="3643306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1" action="ppaction://hlinksldjump"/>
              </a:rPr>
              <a:t>20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>
            <a:hlinkClick r:id="" action="ppaction://noaction"/>
          </p:cNvPr>
          <p:cNvSpPr/>
          <p:nvPr/>
        </p:nvSpPr>
        <p:spPr>
          <a:xfrm>
            <a:off x="2643174" y="2071678"/>
            <a:ext cx="91440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2" action="ppaction://hlinksldjump"/>
              </a:rPr>
              <a:t>10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>
            <a:hlinkClick r:id="" action="ppaction://noaction"/>
          </p:cNvPr>
          <p:cNvSpPr/>
          <p:nvPr/>
        </p:nvSpPr>
        <p:spPr>
          <a:xfrm>
            <a:off x="7786710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3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>
            <a:hlinkClick r:id="" action="ppaction://noaction"/>
          </p:cNvPr>
          <p:cNvSpPr/>
          <p:nvPr/>
        </p:nvSpPr>
        <p:spPr>
          <a:xfrm>
            <a:off x="6715140" y="3786190"/>
            <a:ext cx="985838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4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>
            <a:hlinkClick r:id="" action="ppaction://noaction"/>
          </p:cNvPr>
          <p:cNvSpPr/>
          <p:nvPr/>
        </p:nvSpPr>
        <p:spPr>
          <a:xfrm>
            <a:off x="7786710" y="3786190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5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>
            <a:hlinkClick r:id="" action="ppaction://noaction"/>
          </p:cNvPr>
          <p:cNvSpPr/>
          <p:nvPr/>
        </p:nvSpPr>
        <p:spPr>
          <a:xfrm>
            <a:off x="6715140" y="2928934"/>
            <a:ext cx="985838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6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>
            <a:hlinkClick r:id="" action="ppaction://noaction"/>
          </p:cNvPr>
          <p:cNvSpPr/>
          <p:nvPr/>
        </p:nvSpPr>
        <p:spPr>
          <a:xfrm>
            <a:off x="7786710" y="2928934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7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" action="ppaction://noaction"/>
          </p:cNvPr>
          <p:cNvSpPr/>
          <p:nvPr/>
        </p:nvSpPr>
        <p:spPr>
          <a:xfrm>
            <a:off x="6715140" y="2071678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8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" action="ppaction://noaction"/>
          </p:cNvPr>
          <p:cNvSpPr/>
          <p:nvPr/>
        </p:nvSpPr>
        <p:spPr>
          <a:xfrm>
            <a:off x="7786710" y="2071678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29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" action="ppaction://noaction"/>
          </p:cNvPr>
          <p:cNvSpPr/>
          <p:nvPr/>
        </p:nvSpPr>
        <p:spPr>
          <a:xfrm>
            <a:off x="6715140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0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" action="ppaction://noaction"/>
          </p:cNvPr>
          <p:cNvSpPr/>
          <p:nvPr/>
        </p:nvSpPr>
        <p:spPr>
          <a:xfrm>
            <a:off x="7786710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1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" action="ppaction://noaction"/>
          </p:cNvPr>
          <p:cNvSpPr/>
          <p:nvPr/>
        </p:nvSpPr>
        <p:spPr>
          <a:xfrm>
            <a:off x="5715008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2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" action="ppaction://noaction"/>
          </p:cNvPr>
          <p:cNvSpPr/>
          <p:nvPr/>
        </p:nvSpPr>
        <p:spPr>
          <a:xfrm>
            <a:off x="4714876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3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34" action="ppaction://hlinksldjump"/>
          </p:cNvPr>
          <p:cNvSpPr/>
          <p:nvPr/>
        </p:nvSpPr>
        <p:spPr>
          <a:xfrm>
            <a:off x="5715008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5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noaction"/>
          </p:cNvPr>
          <p:cNvSpPr/>
          <p:nvPr/>
        </p:nvSpPr>
        <p:spPr>
          <a:xfrm>
            <a:off x="6786578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6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>
            <a:hlinkClick r:id="" action="ppaction://noaction"/>
          </p:cNvPr>
          <p:cNvSpPr/>
          <p:nvPr/>
        </p:nvSpPr>
        <p:spPr>
          <a:xfrm>
            <a:off x="7786710" y="5643578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7" action="ppaction://hlinksldjump"/>
              </a:rPr>
              <a:t>60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35">
            <a:hlinkClick r:id="" action="ppaction://noaction"/>
          </p:cNvPr>
          <p:cNvSpPr/>
          <p:nvPr/>
        </p:nvSpPr>
        <p:spPr>
          <a:xfrm>
            <a:off x="6786578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8" action="ppaction://hlinksldjump"/>
              </a:rPr>
              <a:t>50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7" name="Скругленный прямоугольник 36">
            <a:hlinkClick r:id="" action="ppaction://noaction"/>
          </p:cNvPr>
          <p:cNvSpPr/>
          <p:nvPr/>
        </p:nvSpPr>
        <p:spPr>
          <a:xfrm>
            <a:off x="5715008" y="2857496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39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>
            <a:hlinkClick r:id="" action="ppaction://noaction"/>
          </p:cNvPr>
          <p:cNvSpPr/>
          <p:nvPr/>
        </p:nvSpPr>
        <p:spPr>
          <a:xfrm>
            <a:off x="4714876" y="2857496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0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9" name="Скругленный прямоугольник 38">
            <a:hlinkClick r:id="" action="ppaction://noaction"/>
          </p:cNvPr>
          <p:cNvSpPr/>
          <p:nvPr/>
        </p:nvSpPr>
        <p:spPr>
          <a:xfrm>
            <a:off x="4714876" y="3786190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1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noaction"/>
          </p:cNvPr>
          <p:cNvSpPr/>
          <p:nvPr/>
        </p:nvSpPr>
        <p:spPr>
          <a:xfrm>
            <a:off x="5715008" y="3857628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2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>
            <a:hlinkClick r:id="" action="ppaction://noaction"/>
          </p:cNvPr>
          <p:cNvSpPr/>
          <p:nvPr/>
        </p:nvSpPr>
        <p:spPr>
          <a:xfrm>
            <a:off x="4714876" y="4714884"/>
            <a:ext cx="914400" cy="928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3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>
            <a:hlinkClick r:id="" action="ppaction://noaction"/>
          </p:cNvPr>
          <p:cNvSpPr/>
          <p:nvPr/>
        </p:nvSpPr>
        <p:spPr>
          <a:xfrm>
            <a:off x="5715008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4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>
            <a:hlinkClick r:id="" action="ppaction://noaction"/>
          </p:cNvPr>
          <p:cNvSpPr/>
          <p:nvPr/>
        </p:nvSpPr>
        <p:spPr>
          <a:xfrm>
            <a:off x="4714876" y="1214422"/>
            <a:ext cx="914400" cy="8572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5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>
            <a:hlinkClick r:id="" action="ppaction://noaction"/>
          </p:cNvPr>
          <p:cNvSpPr/>
          <p:nvPr/>
        </p:nvSpPr>
        <p:spPr>
          <a:xfrm>
            <a:off x="5715008" y="2071678"/>
            <a:ext cx="91440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6" action="ppaction://hlinksldjump"/>
              </a:rPr>
              <a:t>40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5" name="Скругленный прямоугольник 44">
            <a:hlinkClick r:id="" action="ppaction://noaction"/>
          </p:cNvPr>
          <p:cNvSpPr/>
          <p:nvPr/>
        </p:nvSpPr>
        <p:spPr>
          <a:xfrm>
            <a:off x="4690838" y="2071678"/>
            <a:ext cx="914400" cy="7858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hlinkClick r:id="rId47" action="ppaction://hlinksldjump"/>
              </a:rPr>
              <a:t>30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Стрелка вправо 1">
            <a:hlinkClick r:id="rId7" action="ppaction://hlinksldjump"/>
          </p:cNvPr>
          <p:cNvSpPr/>
          <p:nvPr/>
        </p:nvSpPr>
        <p:spPr>
          <a:xfrm>
            <a:off x="7629540" y="6572272"/>
            <a:ext cx="978408" cy="20021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Кому принадлежат 30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98" y="1412776"/>
            <a:ext cx="8821398" cy="30963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Georgia" panose="02040502050405020303" pitchFamily="18" charset="0"/>
              </a:rPr>
              <a:t>Кто из героев романа «Преступление и наказание» занимал эту квартиру</a:t>
            </a:r>
            <a:r>
              <a:rPr lang="ru-RU" b="1" dirty="0" smtClean="0">
                <a:latin typeface="Georgia" panose="02040502050405020303" pitchFamily="18" charset="0"/>
              </a:rPr>
              <a:t>:    «Это была крошечная клетушка, шагов в шесть длиной, имевшая самый жалкий вид с своими жёлтенькими, пыльным  всюду отставшими от стены обоями, и до того низкая, что чуть- чуть высокому человеку становилось в ней жутко…»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8587" y="5157192"/>
            <a:ext cx="3727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Раскольников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1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Кому принадлежат 40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98" y="1340768"/>
            <a:ext cx="8533367" cy="33123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« ..Сносить обиды, унижения, не сметь открыто заявить, что ты на стороне честных, свободных людей, и самому лгать, улыбаться, и всё это и-за куска хлеба, из-за тёплого  угла, из-за какого- нибудь </a:t>
            </a:r>
            <a:r>
              <a:rPr lang="ru-RU" b="1" dirty="0" err="1" smtClean="0">
                <a:latin typeface="Georgia" panose="02040502050405020303" pitchFamily="18" charset="0"/>
              </a:rPr>
              <a:t>чинишка</a:t>
            </a:r>
            <a:r>
              <a:rPr lang="ru-RU" b="1" dirty="0" smtClean="0">
                <a:latin typeface="Georgia" panose="02040502050405020303" pitchFamily="18" charset="0"/>
              </a:rPr>
              <a:t>, которому грош цена, - нет, больше жить так невозможно!»  </a:t>
            </a:r>
          </a:p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Кому из чеховских героев принадлежат эти мысли?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1472" y="4509120"/>
            <a:ext cx="66591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Ивану Ивановичу </a:t>
            </a:r>
          </a:p>
          <a:p>
            <a:pPr algn="ctr"/>
            <a:r>
              <a:rPr lang="ru-RU" sz="32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Чимше</a:t>
            </a:r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Гималайскому </a:t>
            </a:r>
          </a:p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Рассказ «Человек в футляре»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Кому принадлежат 50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944" y="1216720"/>
            <a:ext cx="8533367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Кому из героев романа Гончарова «Обломов» принадлежат эти предметы?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5477" y="5957739"/>
            <a:ext cx="4091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Ольге Ильинской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98" y="2996952"/>
            <a:ext cx="312259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021">
            <a:off x="4291635" y="2482143"/>
            <a:ext cx="1744848" cy="234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469070" cy="150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76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Кому принадлежат 60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98" y="1340768"/>
            <a:ext cx="8533367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Какие из предметов «помогали Беликову прятаться от действительности» </a:t>
            </a:r>
            <a:r>
              <a:rPr lang="ru-RU" b="1" dirty="0" smtClean="0">
                <a:latin typeface="Georgia" panose="02040502050405020303" pitchFamily="18" charset="0"/>
              </a:rPr>
              <a:t>                                                   ( </a:t>
            </a:r>
            <a:r>
              <a:rPr lang="ru-RU" b="1" dirty="0">
                <a:latin typeface="Georgia" panose="02040502050405020303" pitchFamily="18" charset="0"/>
              </a:rPr>
              <a:t>по рассказу </a:t>
            </a:r>
            <a:r>
              <a:rPr lang="ru-RU" b="1" dirty="0" smtClean="0">
                <a:latin typeface="Georgia" panose="02040502050405020303" pitchFamily="18" charset="0"/>
              </a:rPr>
              <a:t>А</a:t>
            </a:r>
            <a:r>
              <a:rPr lang="ru-RU" b="1" dirty="0">
                <a:latin typeface="Georgia" panose="02040502050405020303" pitchFamily="18" charset="0"/>
              </a:rPr>
              <a:t>. П. Чехова)?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0D0D2"/>
              </a:clrFrom>
              <a:clrTo>
                <a:srgbClr val="D0D0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4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850" y="3504691"/>
            <a:ext cx="2209800" cy="1214438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73221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6F6F4"/>
              </a:clrFrom>
              <a:clrTo>
                <a:srgbClr val="F6F6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4691"/>
            <a:ext cx="14954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9527">
            <a:off x="6330280" y="2432979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417" y="4719129"/>
            <a:ext cx="2332151" cy="169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7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Поместья 10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944" y="1216720"/>
            <a:ext cx="8533367" cy="4156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Определите название художественного произведения и его автора по описанию усадьбы.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«</a:t>
            </a:r>
            <a:r>
              <a:rPr lang="ru-RU" b="1" i="1" dirty="0">
                <a:latin typeface="Georgia" panose="02040502050405020303" pitchFamily="18" charset="0"/>
              </a:rPr>
              <a:t>Он с радостным изумлением, как будто в первый раз, осмотрел и обежал кругом  родительский дом, с покривившимися набок воротами, с осевшей на середине деревянной кровлей, на  которой рос зелёный мох, с шатающимся крыльцом, разными пристройками и  надстройками и с запущенным садом</a:t>
            </a:r>
            <a:r>
              <a:rPr lang="ru-RU" b="1" dirty="0">
                <a:latin typeface="Georgia" panose="02040502050405020303" pitchFamily="18" charset="0"/>
              </a:rPr>
              <a:t>»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9516" y="5081073"/>
            <a:ext cx="48807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Обломов»                      </a:t>
            </a:r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И.А. Гончаров </a:t>
            </a:r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 </a:t>
            </a: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Дом Обломова) </a:t>
            </a:r>
          </a:p>
        </p:txBody>
      </p:sp>
    </p:spTree>
    <p:extLst>
      <p:ext uri="{BB962C8B-B14F-4D97-AF65-F5344CB8AC3E}">
        <p14:creationId xmlns:p14="http://schemas.microsoft.com/office/powerpoint/2010/main" val="5636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Поместья 20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944" y="1216720"/>
            <a:ext cx="8533367" cy="4156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Определите название художественного произведения и его автора по описанию усадьбы.</a:t>
            </a:r>
          </a:p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 « </a:t>
            </a:r>
            <a:r>
              <a:rPr lang="ru-RU" b="1" i="1" dirty="0">
                <a:latin typeface="Georgia" panose="02040502050405020303" pitchFamily="18" charset="0"/>
              </a:rPr>
              <a:t>На скате пологого холма открылась, наконец, небольшая деревушка. Рядом с нею, в молодой березовой рощице, виднелся дворянский домик под соломенною крышей. У первой  избы стояли два мужика в шапках и бранились</a:t>
            </a:r>
            <a:r>
              <a:rPr lang="ru-RU" b="1" dirty="0">
                <a:latin typeface="Georgia" panose="02040502050405020303" pitchFamily="18" charset="0"/>
              </a:rPr>
              <a:t>».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602" y="5150377"/>
            <a:ext cx="77048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«Отцы и </a:t>
            </a:r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дети» И.С. Тургенев </a:t>
            </a:r>
          </a:p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</a:t>
            </a: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Дом стариков  Базаровых). </a:t>
            </a:r>
          </a:p>
        </p:txBody>
      </p:sp>
    </p:spTree>
    <p:extLst>
      <p:ext uri="{BB962C8B-B14F-4D97-AF65-F5344CB8AC3E}">
        <p14:creationId xmlns:p14="http://schemas.microsoft.com/office/powerpoint/2010/main" val="1594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Поместья 30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944" y="1216720"/>
            <a:ext cx="8533367" cy="4156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Определите название художественного произведения и его автора по описанию усадьбы.</a:t>
            </a:r>
          </a:p>
          <a:p>
            <a:pPr marL="0" indent="0">
              <a:buNone/>
            </a:pPr>
            <a:r>
              <a:rPr lang="ru-RU" sz="2800" b="1" i="1" dirty="0">
                <a:latin typeface="Georgia" panose="02040502050405020303" pitchFamily="18" charset="0"/>
              </a:rPr>
              <a:t>«  Мы насадим новый сад, роскошнее этого, ты увидишь его, поймёшь, и радость, тихая, глубокая радость опустится на твою душу, как солнце в вечерний час, и ты улыбнёшься…»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603" y="5150377"/>
            <a:ext cx="6089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«Вишнёвый сад»                       </a:t>
            </a:r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А.П</a:t>
            </a: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Чехов</a:t>
            </a:r>
          </a:p>
        </p:txBody>
      </p:sp>
    </p:spTree>
    <p:extLst>
      <p:ext uri="{BB962C8B-B14F-4D97-AF65-F5344CB8AC3E}">
        <p14:creationId xmlns:p14="http://schemas.microsoft.com/office/powerpoint/2010/main" val="16188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Поместья 40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944" y="1216720"/>
            <a:ext cx="8533367" cy="4156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Определите название художественного произведения и его автора по описанию усадьбы.</a:t>
            </a:r>
          </a:p>
          <a:p>
            <a:pPr marL="0" indent="0">
              <a:buNone/>
            </a:pPr>
            <a:r>
              <a:rPr lang="ru-RU" b="1" i="1" dirty="0">
                <a:latin typeface="Georgia" panose="02040502050405020303" pitchFamily="18" charset="0"/>
              </a:rPr>
              <a:t>Общественный сад на высоком берегу Волги, за Волгой сельский вид. На сцене две скамейки и несколько кустов.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603" y="5150377"/>
            <a:ext cx="6089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А.Н.Островский</a:t>
            </a:r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«Гроза» </a:t>
            </a:r>
          </a:p>
        </p:txBody>
      </p:sp>
    </p:spTree>
    <p:extLst>
      <p:ext uri="{BB962C8B-B14F-4D97-AF65-F5344CB8AC3E}">
        <p14:creationId xmlns:p14="http://schemas.microsoft.com/office/powerpoint/2010/main" val="22963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Поместья 50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944" y="1216720"/>
            <a:ext cx="8533367" cy="4156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Определите название художественного произведения и его автора по описанию усадьбы.</a:t>
            </a:r>
          </a:p>
          <a:p>
            <a:pPr marL="0" indent="0">
              <a:buNone/>
            </a:pPr>
            <a:r>
              <a:rPr lang="ru-RU" b="1" i="1" dirty="0">
                <a:latin typeface="Georgia" panose="02040502050405020303" pitchFamily="18" charset="0"/>
              </a:rPr>
              <a:t>« Он построил дом, службы и ферму, разбил сад, выкопал пруд и два колодца; но молодые деревца плохо принимались, в пруде воды набралось очень мало, и колодцы оказались </a:t>
            </a:r>
            <a:r>
              <a:rPr lang="ru-RU" b="1" i="1" dirty="0" err="1">
                <a:latin typeface="Georgia" panose="02040502050405020303" pitchFamily="18" charset="0"/>
              </a:rPr>
              <a:t>солонковатого</a:t>
            </a:r>
            <a:r>
              <a:rPr lang="ru-RU" b="1" i="1" dirty="0">
                <a:latin typeface="Georgia" panose="02040502050405020303" pitchFamily="18" charset="0"/>
              </a:rPr>
              <a:t> вкуса. Одна только беседка из сирени и акаций порядочно разрослась; в ней иногда пили чай и обедали».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603" y="5150377"/>
            <a:ext cx="71337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И.С. Тургенев «Отцы и дети» усадьба Кирсанова Н.П </a:t>
            </a:r>
          </a:p>
        </p:txBody>
      </p:sp>
    </p:spTree>
    <p:extLst>
      <p:ext uri="{BB962C8B-B14F-4D97-AF65-F5344CB8AC3E}">
        <p14:creationId xmlns:p14="http://schemas.microsoft.com/office/powerpoint/2010/main" val="5310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Поместья 60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944" y="1216720"/>
            <a:ext cx="8533367" cy="4156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Georgia" panose="02040502050405020303" pitchFamily="18" charset="0"/>
              </a:rPr>
              <a:t>Определите название художественного произведения и его автора по описанию усадьбы.</a:t>
            </a:r>
          </a:p>
          <a:p>
            <a:pPr marL="0" indent="0">
              <a:buNone/>
            </a:pPr>
            <a:r>
              <a:rPr lang="ru-RU" sz="2800" b="1" i="1" dirty="0" smtClean="0">
                <a:latin typeface="Georgia" panose="02040502050405020303" pitchFamily="18" charset="0"/>
              </a:rPr>
              <a:t>«Барский двор состоял из гумна, надворных построек, конюшен, бани, флигеля и большого дома с полукруглым фронтоном, который ещё строился. Вокруг дома был рассажен молодой сад».</a:t>
            </a:r>
            <a:endParaRPr lang="ru-RU" sz="2800" b="1" i="1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603" y="5150377"/>
            <a:ext cx="6089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Богучарово</a:t>
            </a:r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Л.Н. Толстой «Война и мир»</a:t>
            </a:r>
            <a:endParaRPr 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07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Портрет 10</a:t>
            </a:r>
            <a:endParaRPr lang="ru-RU" sz="48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50" y="1240160"/>
            <a:ext cx="8229600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По портрету определите героя романа Ф.М. Достоевского «Преступление и наказание».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0849" y="2780928"/>
            <a:ext cx="8247615" cy="2044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«Молодой человек был замечательно хорош собой, с прекрасными тёмными глазами, тёмно- рус, ростом выше среднего, тонок и строен»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2775" y="5606164"/>
            <a:ext cx="5697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Родион Раскольников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2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Сцена из произведения 10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49" y="980728"/>
            <a:ext cx="8533367" cy="156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Какая сцена из произведения </a:t>
            </a:r>
            <a:r>
              <a:rPr lang="ru-RU" b="1" dirty="0" smtClean="0">
                <a:latin typeface="Georgia" panose="02040502050405020303" pitchFamily="18" charset="0"/>
              </a:rPr>
              <a:t>               И</a:t>
            </a:r>
            <a:r>
              <a:rPr lang="ru-RU" b="1" dirty="0">
                <a:latin typeface="Georgia" panose="02040502050405020303" pitchFamily="18" charset="0"/>
              </a:rPr>
              <a:t>. С. Тургенева «Отцы и дети»   изображена?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365104"/>
            <a:ext cx="4926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Спор о принципах Кирсанова П.П и Базарова Е.В.</a:t>
            </a:r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Рисунок 6" descr="«Отцы и дети». Глава 10. Спор Базарова с Павлом Петровичем. Художник Д. Боровский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271" y="2216576"/>
            <a:ext cx="3000396" cy="372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43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Сцена из произведения 20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49" y="980728"/>
            <a:ext cx="8533367" cy="156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Какая сцена из произведения </a:t>
            </a:r>
            <a:r>
              <a:rPr lang="ru-RU" b="1" dirty="0" smtClean="0">
                <a:latin typeface="Georgia" panose="02040502050405020303" pitchFamily="18" charset="0"/>
              </a:rPr>
              <a:t>               Л.Н. Толстого «Война  мир»                            изображена</a:t>
            </a:r>
            <a:r>
              <a:rPr lang="ru-RU" b="1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66" y="3394447"/>
            <a:ext cx="4410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Пьер и князь Андрей                     на пароме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83" y="2248882"/>
            <a:ext cx="4567782" cy="366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Сцена из произведения 30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49" y="980728"/>
            <a:ext cx="8533367" cy="156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Какая сцена из произведения </a:t>
            </a:r>
            <a:r>
              <a:rPr lang="ru-RU" b="1" dirty="0" smtClean="0">
                <a:latin typeface="Georgia" panose="02040502050405020303" pitchFamily="18" charset="0"/>
              </a:rPr>
              <a:t>               Л.Н. Толстого «Война  мир»                            изображена</a:t>
            </a:r>
            <a:r>
              <a:rPr lang="ru-RU" b="1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850" y="4437112"/>
            <a:ext cx="441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Пьер в плену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26" y="2134413"/>
            <a:ext cx="3011909" cy="3940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1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Сцена из произведения </a:t>
            </a:r>
            <a:r>
              <a:rPr lang="ru-RU" sz="48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49" y="980728"/>
            <a:ext cx="8533367" cy="156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Какая сцена из произведения </a:t>
            </a:r>
            <a:r>
              <a:rPr lang="ru-RU" b="1" dirty="0" smtClean="0">
                <a:latin typeface="Georgia" panose="02040502050405020303" pitchFamily="18" charset="0"/>
              </a:rPr>
              <a:t>               И.С. Тургенева «Отцы и дети»                            изображена</a:t>
            </a:r>
            <a:r>
              <a:rPr lang="ru-RU" b="1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9953"/>
            <a:ext cx="4410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Катя и Аркадий </a:t>
            </a:r>
          </a:p>
          <a:p>
            <a:pPr algn="ctr"/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</a:t>
            </a:r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стреча в саду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50132"/>
            <a:ext cx="2952329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Сцена из произведения 50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49" y="980728"/>
            <a:ext cx="8533367" cy="156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Какая сцена из произведения </a:t>
            </a:r>
            <a:r>
              <a:rPr lang="ru-RU" b="1" dirty="0" smtClean="0">
                <a:latin typeface="Georgia" panose="02040502050405020303" pitchFamily="18" charset="0"/>
              </a:rPr>
              <a:t>               И.А. Гончарова «Обломов»                            изображена</a:t>
            </a:r>
            <a:r>
              <a:rPr lang="ru-RU" b="1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080"/>
            <a:ext cx="385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Приезд </a:t>
            </a:r>
            <a:r>
              <a:rPr lang="ru-RU" sz="32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Штольца</a:t>
            </a: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 </a:t>
            </a:r>
            <a:r>
              <a:rPr 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Обломову. </a:t>
            </a:r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73" y="1988841"/>
            <a:ext cx="5054215" cy="3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4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6581"/>
            <a:ext cx="8229600" cy="1034108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Сцена из произведения </a:t>
            </a:r>
            <a:r>
              <a:rPr lang="ru-RU" sz="48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</a:t>
            </a:r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49" y="980728"/>
            <a:ext cx="8533367" cy="1564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Georgia" panose="02040502050405020303" pitchFamily="18" charset="0"/>
              </a:rPr>
              <a:t>Какая сцена из произведения </a:t>
            </a:r>
            <a:r>
              <a:rPr lang="ru-RU" b="1" dirty="0" smtClean="0">
                <a:latin typeface="Georgia" panose="02040502050405020303" pitchFamily="18" charset="0"/>
              </a:rPr>
              <a:t>               Островского «Гроза»                            изображена</a:t>
            </a:r>
            <a:r>
              <a:rPr lang="ru-RU" b="1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143080"/>
            <a:ext cx="3851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Покаяние Катерины</a:t>
            </a:r>
            <a:endParaRPr lang="ru-RU" sz="32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58287"/>
            <a:ext cx="4752529" cy="3598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1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7"/>
            <a:ext cx="2784996" cy="425828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rintMaster\Desktop\908000664785504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3563" y="2348615"/>
            <a:ext cx="4824536" cy="440283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115" y="836712"/>
            <a:ext cx="8064896" cy="20882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«Супер- игра»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099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Вопрос супер-игры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876418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Алексей Константинович Толстой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68804" y="1412776"/>
            <a:ext cx="8533367" cy="30243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Поэта – царедворца, заступавшегося перед Александром </a:t>
            </a:r>
            <a:r>
              <a:rPr lang="en-US" b="1" dirty="0" smtClean="0">
                <a:latin typeface="Georgia" panose="02040502050405020303" pitchFamily="18" charset="0"/>
              </a:rPr>
              <a:t>II</a:t>
            </a:r>
            <a:r>
              <a:rPr lang="ru-RU" b="1" dirty="0" smtClean="0">
                <a:latin typeface="Georgia" panose="02040502050405020303" pitchFamily="18" charset="0"/>
              </a:rPr>
              <a:t>  за Тургенева, Шевченко, Чернышевского, власти считали чуть ли не революционером, но в демократических журналах называли </a:t>
            </a:r>
            <a:r>
              <a:rPr lang="ru-RU" b="1" dirty="0" smtClean="0">
                <a:latin typeface="Georgia" panose="02040502050405020303" pitchFamily="18" charset="0"/>
              </a:rPr>
              <a:t>ретроградом. </a:t>
            </a:r>
            <a:r>
              <a:rPr lang="ru-RU" b="1" dirty="0" smtClean="0">
                <a:latin typeface="Georgia" panose="02040502050405020303" pitchFamily="18" charset="0"/>
              </a:rPr>
              <a:t>Кто этот поэт?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104456" cy="496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21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Портрет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20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00850" y="1240160"/>
            <a:ext cx="8229600" cy="1540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По портрету определите героя романа Ф.М. Достоевского «Преступление и наказание».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0849" y="2780928"/>
            <a:ext cx="8247615" cy="2044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«Это была крошечная, сухая старушонка, лет шестидесяти, с вострыми и злыми глазами, с маленьким вострым носом и простоволосая»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3674" y="5606164"/>
            <a:ext cx="4315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Алёна Ивановна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82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Портрет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30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0850" y="1240160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По портрету определите героя романа Ф.М. Достоевского «Преступление и наказание».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0849" y="2780928"/>
            <a:ext cx="8247615" cy="2044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«Она была маленького роста, лет восемнадцати, худенькая, но довольно хорошенькая блондинка, с замечательными голубыми глазами».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6377" y="5606164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Соня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097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Портрет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40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0850" y="1240160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По портрету определите героя романа Ф.М. Достоевского «Преступление и наказание».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0849" y="2780928"/>
            <a:ext cx="8247615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«Она была замечательно хороша собой – высокая, удивительно стройная, сильная, самоуверенная, что высказывалось во всяком жесте её и что, впрочем, не отнимало у её движений мягкости и грациозности»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33171" y="5606164"/>
            <a:ext cx="1436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Дуня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850" y="33355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Портрет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50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0850" y="1240160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По портрету определите героя романа Ф.М. Достоевского «Преступление и наказание».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0849" y="2780928"/>
            <a:ext cx="8247615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«Это был человек лет уже за пятьдесят, среднего роста и плотного сложения, с проседью и с большою лысиной, с отекшим от постоянного пьянства жёлтым, даже зеленоватым лицом…»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5417" y="5606164"/>
            <a:ext cx="3312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Мармеладов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Портрет</a:t>
            </a:r>
            <a:r>
              <a:rPr lang="ru-RU" sz="5400" b="1" i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60</a:t>
            </a:r>
            <a:endParaRPr lang="ru-RU" sz="5400" b="1" i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15098" y="6165304"/>
            <a:ext cx="571504" cy="504056"/>
          </a:xfrm>
          <a:prstGeom prst="actionButtonHome">
            <a:avLst/>
          </a:prstGeom>
          <a:solidFill>
            <a:srgbClr val="FFCC99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1" y="5929330"/>
            <a:ext cx="16561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99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</a:t>
            </a:r>
            <a:endParaRPr lang="ru-RU" sz="4000" b="1" cap="none" spc="50" dirty="0">
              <a:ln w="11430"/>
              <a:solidFill>
                <a:srgbClr val="99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0839" y="980728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По портрету определите героя романа Ф.М. Достоевского «Преступление и наказание».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0849" y="2643795"/>
            <a:ext cx="8247615" cy="28252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Georgia" panose="02040502050405020303" pitchFamily="18" charset="0"/>
              </a:rPr>
              <a:t> </a:t>
            </a:r>
            <a:r>
              <a:rPr lang="ru-RU" b="1" i="1" dirty="0" smtClean="0">
                <a:latin typeface="Georgia" panose="02040502050405020303" pitchFamily="18" charset="0"/>
              </a:rPr>
              <a:t>«Лицо её всё ещё сохраняло в себе остатки прежней красоты, и к тому же она казалась моложе своих лет. Волосы её уже начинали седеть и редеть, маленькие лучистые морщинки уже давно появились около глаз, щёки впали и высохли от заботы и горя, и всё- таки это лицо было прекрасно».</a:t>
            </a:r>
            <a:endParaRPr lang="ru-RU" b="1" i="1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2211" y="5469031"/>
            <a:ext cx="5272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Пульхерия                                     </a:t>
            </a:r>
          </a:p>
          <a:p>
            <a:pPr algn="ctr"/>
            <a:r>
              <a:rPr lang="ru-RU" sz="36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Александровна</a:t>
            </a:r>
            <a:endParaRPr lang="ru-RU" sz="3600" b="1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1617</Words>
  <Application>Microsoft Office PowerPoint</Application>
  <PresentationFormat>Экран (4:3)</PresentationFormat>
  <Paragraphs>267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Интеллектуальная  игра для старшеклассников</vt:lpstr>
      <vt:lpstr>Презентация PowerPoint</vt:lpstr>
      <vt:lpstr>Презентация PowerPoint</vt:lpstr>
      <vt:lpstr>Портрет 10</vt:lpstr>
      <vt:lpstr>Портрет 20</vt:lpstr>
      <vt:lpstr>Портрет 30</vt:lpstr>
      <vt:lpstr>Портрет 40</vt:lpstr>
      <vt:lpstr>Портрет 50</vt:lpstr>
      <vt:lpstr>Портрет 60</vt:lpstr>
      <vt:lpstr>О писателях 10</vt:lpstr>
      <vt:lpstr>О писателях 20</vt:lpstr>
      <vt:lpstr>О писателях 30</vt:lpstr>
      <vt:lpstr>О писателях 40</vt:lpstr>
      <vt:lpstr>О писателях 50</vt:lpstr>
      <vt:lpstr>О писателях 60</vt:lpstr>
      <vt:lpstr>Иллюстрации 10</vt:lpstr>
      <vt:lpstr>Иллюстрации 20</vt:lpstr>
      <vt:lpstr>Иллюстрации 30</vt:lpstr>
      <vt:lpstr>Иллюстрации 40</vt:lpstr>
      <vt:lpstr>Иллюстрации 50</vt:lpstr>
      <vt:lpstr>Иллюстрации 60</vt:lpstr>
      <vt:lpstr>Место действия 10</vt:lpstr>
      <vt:lpstr>Место действия 20</vt:lpstr>
      <vt:lpstr>Место действия 30</vt:lpstr>
      <vt:lpstr>Место действия 40</vt:lpstr>
      <vt:lpstr>Место действия 50</vt:lpstr>
      <vt:lpstr>Место действия 60</vt:lpstr>
      <vt:lpstr>Кому принадлежат 10</vt:lpstr>
      <vt:lpstr>Кому принадлежат 20</vt:lpstr>
      <vt:lpstr>Кому принадлежат 30</vt:lpstr>
      <vt:lpstr>Кому принадлежат 40</vt:lpstr>
      <vt:lpstr>Кому принадлежат 50</vt:lpstr>
      <vt:lpstr>Кому принадлежат 60</vt:lpstr>
      <vt:lpstr>Поместья 10</vt:lpstr>
      <vt:lpstr>Поместья 20</vt:lpstr>
      <vt:lpstr>Поместья 30</vt:lpstr>
      <vt:lpstr>Поместья 40</vt:lpstr>
      <vt:lpstr>Поместья 50</vt:lpstr>
      <vt:lpstr>Поместья 60</vt:lpstr>
      <vt:lpstr>Сцена из произведения 10</vt:lpstr>
      <vt:lpstr>Сцена из произведения 20</vt:lpstr>
      <vt:lpstr>Сцена из произведения 30</vt:lpstr>
      <vt:lpstr>Сцена из произведения 40</vt:lpstr>
      <vt:lpstr>Сцена из произведения 50</vt:lpstr>
      <vt:lpstr>Сцена из произведения 60</vt:lpstr>
      <vt:lpstr>«Супер- игра»</vt:lpstr>
      <vt:lpstr>Вопрос супер-игры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87</cp:revision>
  <dcterms:created xsi:type="dcterms:W3CDTF">2018-02-26T01:00:22Z</dcterms:created>
  <dcterms:modified xsi:type="dcterms:W3CDTF">2018-03-29T23:40:39Z</dcterms:modified>
</cp:coreProperties>
</file>