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98" r:id="rId2"/>
    <p:sldId id="293" r:id="rId3"/>
    <p:sldId id="279" r:id="rId4"/>
    <p:sldId id="280" r:id="rId5"/>
    <p:sldId id="304" r:id="rId6"/>
    <p:sldId id="307" r:id="rId7"/>
    <p:sldId id="308" r:id="rId8"/>
    <p:sldId id="309" r:id="rId9"/>
    <p:sldId id="310" r:id="rId10"/>
    <p:sldId id="311" r:id="rId11"/>
    <p:sldId id="281" r:id="rId12"/>
    <p:sldId id="284" r:id="rId13"/>
    <p:sldId id="286" r:id="rId14"/>
    <p:sldId id="291" r:id="rId15"/>
    <p:sldId id="302" r:id="rId16"/>
    <p:sldId id="303" r:id="rId17"/>
    <p:sldId id="300" r:id="rId18"/>
    <p:sldId id="314" r:id="rId19"/>
    <p:sldId id="305" r:id="rId20"/>
    <p:sldId id="306" r:id="rId21"/>
    <p:sldId id="290" r:id="rId22"/>
    <p:sldId id="31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eznaika.pr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8;&#1088;&#1080;&#1085;&#1072;\Desktop\&#1054;&#1090;&#1082;&#1088;&#1099;&#1090;&#1099;&#1081;%20&#1091;&#1088;&#1086;&#1082;%20&#1050;&#1072;&#1082;%20&#1089;&#1083;&#1086;&#1074;&#1086;%20&#1085;&#1072;&#1096;&#1077;%20&#1086;&#1090;&#1079;&#1086;&#1074;&#1077;&#1090;&#1089;&#1103;\&#1042;&#1083;&#1080;&#1103;&#1085;&#1080;&#1077;%20&#1084;&#1072;&#1090;&#1072;%20&#1085;&#1072;%20&#1074;&#1086;&#1076;&#1091;.mpg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gepro100.blogspot.ru/2012/12/blog-post_434.html" TargetMode="External"/><Relationship Id="rId7" Type="http://schemas.openxmlformats.org/officeDocument/2006/relationships/hyperlink" Target="http://5litra.ru/ege-sochineniya/543-s-kakoy-celyu-pushkin-v-romane-evgeniy-onegin-izobrazhaet-osobennosti-literaturnoy-zhizni-nachala-xix-vek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shkola/russkiy-yazyk/library/2013/01/20/problemy-i-argumenty-ege-po-russkomu-yazyku-chast-s" TargetMode="External"/><Relationship Id="rId5" Type="http://schemas.openxmlformats.org/officeDocument/2006/relationships/hyperlink" Target="https://sites.google.com/site/literaklub/gotovimsa-k-ege/argumenty-k-socineniu" TargetMode="External"/><Relationship Id="rId4" Type="http://schemas.openxmlformats.org/officeDocument/2006/relationships/hyperlink" Target="http://petrova09.rusedu.net/post/451/221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chimcauchitca.blogspot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eznaika.pro/" TargetMode="External"/><Relationship Id="rId4" Type="http://schemas.openxmlformats.org/officeDocument/2006/relationships/hyperlink" Target="http://4ege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chimcauchitca.blogspot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chimcauchitca.blogspot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4eg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018" y="287383"/>
            <a:ext cx="7707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2007</a:t>
            </a:r>
            <a:r>
              <a:rPr lang="ru-RU" sz="4800" b="1" dirty="0" smtClean="0">
                <a:solidFill>
                  <a:srgbClr val="002060"/>
                </a:solidFill>
              </a:rPr>
              <a:t> - Год русского языка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2014</a:t>
            </a:r>
            <a:r>
              <a:rPr lang="ru-RU" sz="4800" b="1" dirty="0" smtClean="0">
                <a:solidFill>
                  <a:srgbClr val="002060"/>
                </a:solidFill>
              </a:rPr>
              <a:t>- Итоговое сочинение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по литературе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2015</a:t>
            </a:r>
            <a:r>
              <a:rPr lang="ru-RU" sz="4800" b="1" dirty="0" smtClean="0">
                <a:solidFill>
                  <a:srgbClr val="002060"/>
                </a:solidFill>
              </a:rPr>
              <a:t> - Год литературы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098" y="3461386"/>
            <a:ext cx="2521948" cy="254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5675" y="3605350"/>
            <a:ext cx="2782388" cy="278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297" y="3716793"/>
            <a:ext cx="2515280" cy="200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8160" y="435820"/>
            <a:ext cx="4410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hlinkClick r:id="rId3"/>
              </a:rPr>
              <a:t>http://neznaika.pro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053" y="1175657"/>
            <a:ext cx="8814816" cy="541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0343" y="313509"/>
            <a:ext cx="6871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Проблема сквернословия как культурной катастрофы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149" y="1449977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О вреде сквернословия - Илья Рыбаков.</a:t>
            </a:r>
          </a:p>
          <a:p>
            <a:pPr marL="342900" indent="-342900"/>
            <a:r>
              <a:rPr lang="ru-RU" sz="2400" i="1" dirty="0" smtClean="0"/>
              <a:t>	- материалы сайтов по данной проблеме,</a:t>
            </a:r>
          </a:p>
          <a:p>
            <a:pPr marL="342900" indent="-342900"/>
            <a:r>
              <a:rPr lang="ru-RU" sz="2400" i="1" dirty="0" smtClean="0"/>
              <a:t>	- видеоролик «Влияние мата на воду».</a:t>
            </a:r>
          </a:p>
          <a:p>
            <a:pPr marL="342900" indent="-342900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Влияние мата на воду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7839" y="2586446"/>
            <a:ext cx="5259978" cy="394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0343" y="313509"/>
            <a:ext cx="6871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Проблема сквернословия как культурной катастрофы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149" y="1449977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Итоги анкетирования – Иван Михайлов</a:t>
            </a:r>
            <a:endParaRPr lang="ru-RU" sz="2400" i="1" dirty="0" smtClean="0"/>
          </a:p>
          <a:p>
            <a:pPr marL="342900" indent="-342900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3366" r="22233" b="5629"/>
          <a:stretch>
            <a:fillRect/>
          </a:stretch>
        </p:blipFill>
        <p:spPr bwMode="auto">
          <a:xfrm>
            <a:off x="1946364" y="1933779"/>
            <a:ext cx="4950823" cy="453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274320"/>
            <a:ext cx="9139938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70709" y="733246"/>
            <a:ext cx="796834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1.Люди употребляют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порыве гнева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таким образом выражают свои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эмоции, либо имеют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маленький словарный запас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2.Есть такие, кто не использует бранные слова, а большинство выражают свои эмоции.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3.Большинство употребляющих бранные слова произносят их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редко.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4.Употребление этих слов происходит в различных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ситауциях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Например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во время спортивных игр или же при общении с друзьями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5.К счастью, все ребята относятся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негативно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к сквернословию.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6.Многие ничего не чувствуют, когда употребляют их.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783" y="0"/>
            <a:ext cx="6622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ИТОГИ АНКЕТИРОВАНИЯ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274320"/>
            <a:ext cx="9139938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66727" y="892413"/>
            <a:ext cx="79683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7.Люди думают 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невоспитанности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ребёнка.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8.Ничего не чувствуют.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9.Чаще всего слышны бранные слова от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сверстников и взрослых людей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10.Предлагают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контролировать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свою речь,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наказывать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штрафами сквернословов.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11.Нужно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следить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за своей речью,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сдерживать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свои эмоции.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.Не хотят,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чтобы дети использовали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бранные слова, потому что это некультурно.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783" y="0"/>
            <a:ext cx="6622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ИТОГИ АНКЕТИРОВАНИЯ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7965" y="697747"/>
            <a:ext cx="71715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endParaRPr lang="ru-RU" sz="4000" b="1" dirty="0" smtClean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sz="4000" b="1" dirty="0" smtClean="0">
                <a:solidFill>
                  <a:srgbClr val="002060"/>
                </a:solidFill>
              </a:rPr>
              <a:t>Вспомните</a:t>
            </a:r>
          </a:p>
          <a:p>
            <a:pPr marL="342900" indent="-342900" algn="ctr"/>
            <a:r>
              <a:rPr lang="ru-RU" sz="6000" b="1" dirty="0" smtClean="0">
                <a:solidFill>
                  <a:srgbClr val="C00000"/>
                </a:solidFill>
              </a:rPr>
              <a:t>алгоритм написания </a:t>
            </a:r>
          </a:p>
          <a:p>
            <a:pPr marL="342900" indent="-342900" algn="ctr"/>
            <a:r>
              <a:rPr lang="ru-RU" sz="6000" b="1" dirty="0" smtClean="0">
                <a:solidFill>
                  <a:srgbClr val="C00000"/>
                </a:solidFill>
              </a:rPr>
              <a:t>сочинения-рассуждения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 algn="ctr"/>
            <a:r>
              <a:rPr lang="ru-RU" sz="4000" b="1" dirty="0" smtClean="0"/>
              <a:t>Взаимопроверка.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8457" y="1733902"/>
            <a:ext cx="77462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 smtClean="0"/>
              <a:t>1. Вступление.</a:t>
            </a:r>
          </a:p>
          <a:p>
            <a:pPr marL="342900" indent="-342900"/>
            <a:r>
              <a:rPr lang="ru-RU" sz="3200" dirty="0" smtClean="0"/>
              <a:t>2. Проблема, над которой размышляет автор.</a:t>
            </a:r>
          </a:p>
          <a:p>
            <a:pPr marL="514350" indent="-514350"/>
            <a:r>
              <a:rPr lang="ru-RU" sz="3200" dirty="0" smtClean="0"/>
              <a:t>   Комментарий </a:t>
            </a:r>
            <a:r>
              <a:rPr lang="ru-RU" sz="3200" dirty="0" smtClean="0"/>
              <a:t>(2 примера-иллюстрации).</a:t>
            </a:r>
          </a:p>
          <a:p>
            <a:pPr marL="342900" indent="-342900"/>
            <a:r>
              <a:rPr lang="ru-RU" sz="3200" dirty="0" smtClean="0"/>
              <a:t>3. Выявление позиции автора.</a:t>
            </a:r>
          </a:p>
          <a:p>
            <a:pPr marL="342900" indent="-342900"/>
            <a:r>
              <a:rPr lang="ru-RU" sz="3200" dirty="0" smtClean="0"/>
              <a:t>4. Собственное мнение (согласие или несогласие с позицией автора).</a:t>
            </a:r>
          </a:p>
          <a:p>
            <a:pPr marL="342900" indent="-342900"/>
            <a:r>
              <a:rPr lang="ru-RU" sz="3200" dirty="0" smtClean="0"/>
              <a:t>5. Первый аргумент.</a:t>
            </a:r>
          </a:p>
          <a:p>
            <a:pPr marL="342900" indent="-342900"/>
            <a:r>
              <a:rPr lang="ru-RU" sz="3200" dirty="0" smtClean="0"/>
              <a:t>6. Второй аргумент.</a:t>
            </a:r>
          </a:p>
          <a:p>
            <a:pPr marL="342900" indent="-342900"/>
            <a:r>
              <a:rPr lang="ru-RU" sz="3200" dirty="0" smtClean="0"/>
              <a:t>7. Вывод (заключение).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3919" y="397470"/>
            <a:ext cx="7171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000" b="1" dirty="0" smtClean="0">
                <a:solidFill>
                  <a:srgbClr val="C00000"/>
                </a:solidFill>
              </a:rPr>
              <a:t>Алгоритм написания </a:t>
            </a:r>
          </a:p>
          <a:p>
            <a:pPr marL="342900" indent="-342900" algn="ctr"/>
            <a:r>
              <a:rPr lang="ru-RU" sz="4000" b="1" dirty="0" smtClean="0">
                <a:solidFill>
                  <a:srgbClr val="C00000"/>
                </a:solidFill>
              </a:rPr>
              <a:t>сочинения-рассуждения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969" y="610136"/>
            <a:ext cx="82774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Работа с текстом С.Виноградова:</a:t>
            </a:r>
          </a:p>
          <a:p>
            <a:pPr>
              <a:buFontTx/>
              <a:buChar char="-"/>
            </a:pPr>
            <a:r>
              <a:rPr lang="ru-RU" sz="4000" b="1" i="1" u="sng" dirty="0" smtClean="0"/>
              <a:t>чтение </a:t>
            </a:r>
            <a:r>
              <a:rPr lang="ru-RU" sz="4000" b="1" i="1" u="sng" dirty="0" smtClean="0"/>
              <a:t>текста</a:t>
            </a:r>
            <a:r>
              <a:rPr lang="ru-RU" sz="4000" b="1" u="sng" dirty="0" smtClean="0"/>
              <a:t>,</a:t>
            </a:r>
          </a:p>
          <a:p>
            <a:pPr>
              <a:buFontTx/>
              <a:buChar char="-"/>
            </a:pPr>
            <a:r>
              <a:rPr lang="ru-RU" sz="4000" b="1" u="sng" dirty="0" smtClean="0"/>
              <a:t>- беседа по тексту:</a:t>
            </a:r>
            <a:endParaRPr lang="ru-RU" sz="4000" b="1" u="sng" dirty="0" smtClean="0"/>
          </a:p>
          <a:p>
            <a:pPr algn="just"/>
            <a:r>
              <a:rPr lang="ru-RU" sz="4000" b="1" dirty="0" smtClean="0">
                <a:solidFill>
                  <a:srgbClr val="002060"/>
                </a:solidFill>
              </a:rPr>
              <a:t>- </a:t>
            </a:r>
            <a:r>
              <a:rPr lang="ru-RU" sz="4000" b="1" dirty="0" smtClean="0">
                <a:solidFill>
                  <a:srgbClr val="002060"/>
                </a:solidFill>
              </a:rPr>
              <a:t>Какая проблема поднимается автором?</a:t>
            </a: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</a:rPr>
              <a:t>- В каком предложении содержится формулировка   проблемы?</a:t>
            </a: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</a:rPr>
              <a:t>- Что делает автор, чтобы раскрыть проблему?</a:t>
            </a:r>
          </a:p>
          <a:p>
            <a:r>
              <a:rPr lang="ru-RU" sz="4000" b="1" dirty="0" smtClean="0"/>
              <a:t>	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969" y="610136"/>
            <a:ext cx="82774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Работа с текстом С.Виноградова:</a:t>
            </a:r>
          </a:p>
          <a:p>
            <a:pPr>
              <a:buFontTx/>
              <a:buChar char="-"/>
            </a:pPr>
            <a:r>
              <a:rPr lang="ru-RU" sz="4000" b="1" u="sng" dirty="0" smtClean="0"/>
              <a:t> беседа по тексту:</a:t>
            </a:r>
            <a:endParaRPr lang="ru-RU" sz="4000" b="1" u="sng" dirty="0" smtClean="0"/>
          </a:p>
          <a:p>
            <a:pPr algn="just"/>
            <a:r>
              <a:rPr lang="ru-RU" sz="4000" b="1" dirty="0" smtClean="0">
                <a:solidFill>
                  <a:srgbClr val="002060"/>
                </a:solidFill>
              </a:rPr>
              <a:t>- К какому выводу приходит  С.Виноградов?</a:t>
            </a:r>
            <a:endParaRPr lang="ru-RU" sz="4000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</a:rPr>
              <a:t>- Согласны ли вы с мнением автора? Поясните свой ответ.</a:t>
            </a:r>
            <a:endParaRPr lang="ru-RU" sz="4000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</a:rPr>
              <a:t>- Кто из писателей писал о русском языке, понимал важность слова, переживал за  судьбу языка?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b="1" dirty="0" smtClean="0"/>
              <a:t>	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3668" y="284258"/>
            <a:ext cx="5812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Проблема сквернословия как культурной катастрофы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709" y="1502229"/>
            <a:ext cx="70931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Литературные аргументы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9120" y="2056686"/>
            <a:ext cx="816236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1)Поэма Н.В.Гоголя «Мертвые души».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Стихотворение Ивана Бунина  «Слово».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3)«Россияне убивают русский язык» - статья Марии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Молиной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http://egepro100.blogspot.ru/2012/12/blog-post_434.html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Иван Сергеевич Тургенев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Русский язык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http://petrova09.rusedu.net/post/451/22101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ttps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://sites.google.com/site/literaklub/gotovimsa-k-ege/argumenty-k-socineniu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9) А. С. Грибоедов.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Горе от ума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А. С. Пушкин.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Евгений Онегин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http://nsportal.ru/shkola/russkiy-yazyk/library/2013/01/20/problemy-i-argumenty-ege-po-russkomu-yazyku-chast-s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10)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А.С.Пушкин «Евгений Онегин»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http://5litra.ru/ege-sochineniya/543-s-kakoy-celyu-pushkin-v-romane-evgeniy-onegin-izobrazhaet-osobennosti-literaturnoy-zhizni-nachala-xix-veka.html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5211" y="1354358"/>
            <a:ext cx="8193048" cy="16709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7200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«Как  слово </a:t>
            </a:r>
          </a:p>
          <a:p>
            <a:pPr algn="ctr">
              <a:lnSpc>
                <a:spcPts val="5800"/>
              </a:lnSpc>
            </a:pPr>
            <a:r>
              <a:rPr lang="ru-RU" sz="7200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наше отзовется…»</a:t>
            </a:r>
            <a:endParaRPr lang="ru-RU" sz="7200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072" y="2943672"/>
            <a:ext cx="8193048" cy="7583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3600" dirty="0" smtClean="0">
                <a:ln w="0"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(Подготовка к сочинению-рассуждению)</a:t>
            </a:r>
            <a:endParaRPr lang="ru-RU" sz="3600" dirty="0">
              <a:ln w="0"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3668" y="284258"/>
            <a:ext cx="6696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Проблема сквернословия как культурной катастрофы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502229"/>
            <a:ext cx="70931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	Работа по группам:</a:t>
            </a:r>
          </a:p>
          <a:p>
            <a:r>
              <a:rPr lang="ru-RU" sz="2600" b="1" dirty="0" smtClean="0"/>
              <a:t>	</a:t>
            </a:r>
            <a:r>
              <a:rPr lang="ru-RU" sz="3200" b="1" dirty="0" smtClean="0"/>
              <a:t>	1) вступление,</a:t>
            </a:r>
          </a:p>
          <a:p>
            <a:r>
              <a:rPr lang="ru-RU" sz="3200" b="1" dirty="0" smtClean="0"/>
              <a:t>		2) 1-й пример-иллюстрация</a:t>
            </a:r>
          </a:p>
          <a:p>
            <a:r>
              <a:rPr lang="ru-RU" sz="3200" b="1" dirty="0" smtClean="0"/>
              <a:t>		3) 2-й пример-иллюстрация,</a:t>
            </a:r>
          </a:p>
          <a:p>
            <a:r>
              <a:rPr lang="ru-RU" sz="3200" b="1" dirty="0" smtClean="0"/>
              <a:t>		4) авторская позиция,</a:t>
            </a:r>
          </a:p>
          <a:p>
            <a:r>
              <a:rPr lang="ru-RU" sz="3200" b="1" dirty="0" smtClean="0"/>
              <a:t>		5) свое мнение,</a:t>
            </a:r>
          </a:p>
          <a:p>
            <a:r>
              <a:rPr lang="ru-RU" sz="3200" b="1" dirty="0" smtClean="0"/>
              <a:t>		6) 1-й аргумент,</a:t>
            </a:r>
          </a:p>
          <a:p>
            <a:r>
              <a:rPr lang="ru-RU" sz="3200" b="1" dirty="0" smtClean="0"/>
              <a:t>		7) 2-й аргумент,</a:t>
            </a:r>
          </a:p>
          <a:p>
            <a:r>
              <a:rPr lang="ru-RU" sz="3200" b="1" dirty="0" smtClean="0"/>
              <a:t>		8) заключение.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19" y="1040850"/>
            <a:ext cx="8193048" cy="30675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6600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«Как  слово </a:t>
            </a:r>
          </a:p>
          <a:p>
            <a:pPr algn="ctr">
              <a:lnSpc>
                <a:spcPts val="5800"/>
              </a:lnSpc>
            </a:pPr>
            <a:r>
              <a:rPr lang="ru-RU" sz="6600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наше отзовется</a:t>
            </a:r>
            <a:r>
              <a:rPr lang="ru-RU" sz="6600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…»</a:t>
            </a:r>
            <a:endParaRPr lang="ru-RU" sz="6600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5800"/>
              </a:lnSpc>
              <a:buFont typeface="Wingdings" pitchFamily="2" charset="2"/>
              <a:buChar char="ü"/>
            </a:pPr>
            <a:r>
              <a:rPr lang="ru-RU" sz="4400" b="1" dirty="0" smtClean="0">
                <a:ln w="0"/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Э.Асадов «О скверном и святом»,</a:t>
            </a:r>
          </a:p>
          <a:p>
            <a:pPr algn="ctr">
              <a:lnSpc>
                <a:spcPts val="5800"/>
              </a:lnSpc>
              <a:buFont typeface="Wingdings" pitchFamily="2" charset="2"/>
              <a:buChar char="ü"/>
            </a:pPr>
            <a:r>
              <a:rPr lang="ru-RU" sz="4400" b="1" dirty="0" smtClean="0">
                <a:ln w="0"/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И.С</a:t>
            </a:r>
            <a:r>
              <a:rPr lang="ru-RU" sz="4400" b="1" dirty="0" smtClean="0">
                <a:ln w="0"/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4400" b="1" dirty="0" smtClean="0">
                <a:ln w="0"/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Тургенева  </a:t>
            </a:r>
            <a:r>
              <a:rPr lang="ru-RU" sz="4400" b="1" dirty="0" smtClean="0">
                <a:ln w="0"/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«Русский язык»</a:t>
            </a:r>
            <a:endParaRPr lang="ru-RU" sz="4400" b="1" dirty="0">
              <a:ln w="0"/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128" y="3366753"/>
            <a:ext cx="8193048" cy="7583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3600" dirty="0">
              <a:ln w="0"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6331" y="2228205"/>
            <a:ext cx="8193048" cy="17325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8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Как  </a:t>
            </a:r>
            <a:r>
              <a:rPr lang="ru-RU" sz="8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слово </a:t>
            </a:r>
          </a:p>
          <a:p>
            <a:pPr algn="ctr">
              <a:lnSpc>
                <a:spcPts val="5800"/>
              </a:lnSpc>
            </a:pPr>
            <a:r>
              <a:rPr lang="ru-RU" sz="8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наше </a:t>
            </a:r>
            <a:r>
              <a:rPr lang="ru-RU" sz="8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отзовется</a:t>
            </a:r>
            <a:r>
              <a:rPr lang="ru-RU" sz="66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6600" i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072" y="2943672"/>
            <a:ext cx="8193048" cy="7583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3600" dirty="0">
              <a:ln w="0"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4457" y="1178418"/>
            <a:ext cx="58652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4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Нам не дано предугадать,</a:t>
            </a:r>
          </a:p>
          <a:p>
            <a:pPr marL="342900" indent="-342900">
              <a:lnSpc>
                <a:spcPct val="150000"/>
              </a:lnSpc>
            </a:pPr>
            <a:r>
              <a:rPr lang="ru-RU" sz="4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Как слово наше отзовется…</a:t>
            </a:r>
          </a:p>
          <a:p>
            <a:pPr marL="342900" indent="-342900">
              <a:lnSpc>
                <a:spcPct val="150000"/>
              </a:lnSpc>
            </a:pPr>
            <a:r>
              <a:rPr lang="ru-RU" sz="4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     Ф.И.Тютчев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137" y="4585063"/>
            <a:ext cx="8334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Согласны ли вы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 высказыванием  поэта?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4514"/>
            <a:ext cx="3262132" cy="277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586" y="368753"/>
            <a:ext cx="2965486" cy="370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4629" y="4333744"/>
            <a:ext cx="83994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</a:t>
            </a:r>
            <a:r>
              <a:rPr lang="ru-RU" sz="3400" dirty="0" smtClean="0"/>
              <a:t>ловом можно убить, словом можно спасти,</a:t>
            </a:r>
          </a:p>
          <a:p>
            <a:pPr algn="ctr"/>
            <a:r>
              <a:rPr lang="ru-RU" sz="3400" dirty="0" smtClean="0"/>
              <a:t> Словом можно полки за собой повести.</a:t>
            </a:r>
            <a:endParaRPr lang="ru-RU" sz="3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8320" y="1703755"/>
            <a:ext cx="3740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Вадим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Шефнер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«Слова»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018" y="287383"/>
            <a:ext cx="7707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Проблема развития и сохранения русского языка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394" y="1476103"/>
            <a:ext cx="7863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</a:t>
            </a:r>
            <a:r>
              <a:rPr lang="ru-RU" sz="2000" b="1" dirty="0" smtClean="0"/>
              <a:t>Д.С.Лихачёв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www.egeteka.ru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Проблема культуры речи. </a:t>
            </a:r>
          </a:p>
          <a:p>
            <a:r>
              <a:rPr lang="ru-RU" sz="2000" dirty="0" smtClean="0"/>
              <a:t>2. </a:t>
            </a:r>
            <a:r>
              <a:rPr lang="ru-RU" sz="2000" b="1" dirty="0" smtClean="0"/>
              <a:t>С.М.Казначеев</a:t>
            </a:r>
            <a:r>
              <a:rPr lang="ru-RU" sz="2000" dirty="0" smtClean="0"/>
              <a:t>  </a:t>
            </a:r>
            <a:r>
              <a:rPr lang="ru-RU" sz="2000" b="1" dirty="0" err="1" smtClean="0">
                <a:solidFill>
                  <a:srgbClr val="002060"/>
                </a:solidFill>
              </a:rPr>
              <a:t>www.saharina.ru</a:t>
            </a:r>
            <a:r>
              <a:rPr lang="ru-RU" sz="2000" dirty="0" smtClean="0"/>
              <a:t> Проблема состояния русского языка под влиянием современной жизни. </a:t>
            </a:r>
          </a:p>
          <a:p>
            <a:r>
              <a:rPr lang="ru-RU" sz="2000" dirty="0" smtClean="0"/>
              <a:t>3.  </a:t>
            </a:r>
            <a:r>
              <a:rPr lang="ru-RU" sz="2000" b="1" dirty="0" smtClean="0"/>
              <a:t>И.А.Ильин</a:t>
            </a:r>
            <a:r>
              <a:rPr lang="ru-RU" sz="2000" dirty="0" smtClean="0"/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vopvet.ru</a:t>
            </a:r>
            <a:r>
              <a:rPr lang="ru-RU" sz="2000" dirty="0" smtClean="0"/>
              <a:t>  Проблема значения родного языка. </a:t>
            </a:r>
          </a:p>
          <a:p>
            <a:r>
              <a:rPr lang="ru-RU" sz="2000" dirty="0" smtClean="0"/>
              <a:t>4. </a:t>
            </a:r>
            <a:r>
              <a:rPr lang="ru-RU" sz="2000" b="1" dirty="0" smtClean="0"/>
              <a:t>И.Руденко</a:t>
            </a:r>
            <a:r>
              <a:rPr lang="ru-RU" sz="2000" dirty="0" smtClean="0"/>
              <a:t>  </a:t>
            </a:r>
            <a:r>
              <a:rPr lang="ru-RU" sz="2000" b="1" dirty="0" err="1" smtClean="0">
                <a:solidFill>
                  <a:srgbClr val="002060"/>
                </a:solidFill>
              </a:rPr>
              <a:t>капканы-егэ.рф</a:t>
            </a:r>
            <a:r>
              <a:rPr lang="ru-RU" sz="2000" dirty="0" smtClean="0"/>
              <a:t>. Проблема бережного отношения к языку. </a:t>
            </a:r>
          </a:p>
          <a:p>
            <a:r>
              <a:rPr lang="ru-RU" sz="2000" dirty="0" smtClean="0"/>
              <a:t>5 . </a:t>
            </a:r>
            <a:r>
              <a:rPr lang="ru-RU" sz="2000" b="1" dirty="0" smtClean="0"/>
              <a:t>С. Виноградов  </a:t>
            </a:r>
            <a:r>
              <a:rPr lang="ru-RU" sz="2000" b="1" dirty="0" err="1" smtClean="0">
                <a:solidFill>
                  <a:srgbClr val="002060"/>
                </a:solidFill>
              </a:rPr>
              <a:t>samopodgotovka.com</a:t>
            </a:r>
            <a:r>
              <a:rPr lang="ru-RU" sz="2000" dirty="0" smtClean="0"/>
              <a:t>. Проблема сквернословия как культурной катастрофы.</a:t>
            </a:r>
          </a:p>
          <a:p>
            <a:r>
              <a:rPr lang="ru-RU" sz="2000" dirty="0" smtClean="0"/>
              <a:t>6. </a:t>
            </a:r>
            <a:r>
              <a:rPr lang="ru-RU" sz="2000" b="1" dirty="0" smtClean="0"/>
              <a:t>Нора Галь  </a:t>
            </a:r>
            <a:r>
              <a:rPr lang="ru-RU" sz="2000" b="1" dirty="0" err="1" smtClean="0">
                <a:solidFill>
                  <a:srgbClr val="002060"/>
                </a:solidFill>
              </a:rPr>
              <a:t>www.saharina.ru</a:t>
            </a:r>
            <a:r>
              <a:rPr lang="ru-RU" sz="2000" dirty="0" smtClean="0"/>
              <a:t>  Проблема сохранения чистоты нашей речи. </a:t>
            </a:r>
          </a:p>
          <a:p>
            <a:r>
              <a:rPr lang="ru-RU" sz="2000" dirty="0" smtClean="0"/>
              <a:t>7. </a:t>
            </a:r>
            <a:r>
              <a:rPr lang="ru-RU" sz="2000" b="1" dirty="0" err="1" smtClean="0"/>
              <a:t>М.А.Кронгауз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www.5splusom-school.ru</a:t>
            </a:r>
            <a:r>
              <a:rPr lang="ru-RU" sz="2000" dirty="0" smtClean="0"/>
              <a:t> Проблема изменения речи с течением времени	</a:t>
            </a:r>
          </a:p>
          <a:p>
            <a:pPr algn="ctr"/>
            <a:r>
              <a:rPr lang="ru-RU" sz="2800" b="1" dirty="0" smtClean="0"/>
              <a:t>Каждый человек несет ответственность за то, </a:t>
            </a:r>
          </a:p>
          <a:p>
            <a:pPr algn="ctr"/>
            <a:r>
              <a:rPr lang="ru-RU" sz="2800" b="1" dirty="0" smtClean="0"/>
              <a:t>как он говорит и пишет на родном языке.</a:t>
            </a:r>
          </a:p>
          <a:p>
            <a:pPr algn="ctr"/>
            <a:r>
              <a:rPr lang="ru-RU" sz="2800" b="1" dirty="0" smtClean="0"/>
              <a:t>Призыв бережно относиться к родному языку.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428" y="1348800"/>
            <a:ext cx="80989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hlinkClick r:id="rId3"/>
              </a:rPr>
              <a:t>http://</a:t>
            </a:r>
            <a:r>
              <a:rPr lang="ru-RU" sz="4000" b="1" dirty="0" smtClean="0">
                <a:hlinkClick r:id="rId3"/>
              </a:rPr>
              <a:t>сезоны- </a:t>
            </a:r>
            <a:r>
              <a:rPr lang="ru-RU" sz="4000" b="1" dirty="0" err="1" smtClean="0">
                <a:hlinkClick r:id="rId3"/>
              </a:rPr>
              <a:t>года.рф</a:t>
            </a:r>
            <a:r>
              <a:rPr lang="ru-RU" sz="4000" b="1" dirty="0" smtClean="0">
                <a:hlinkClick r:id="rId3"/>
              </a:rPr>
              <a:t>/</a:t>
            </a:r>
          </a:p>
          <a:p>
            <a:r>
              <a:rPr lang="ru-RU" sz="4000" b="1" dirty="0" smtClean="0">
                <a:hlinkClick r:id="rId3"/>
              </a:rPr>
              <a:t>http://uchimcauchitca.blogspot.ru/</a:t>
            </a:r>
            <a:r>
              <a:rPr lang="ru-RU" sz="4000" b="1" dirty="0" smtClean="0"/>
              <a:t> </a:t>
            </a:r>
          </a:p>
          <a:p>
            <a:r>
              <a:rPr lang="en-US" sz="4000" b="1" dirty="0" smtClean="0">
                <a:hlinkClick r:id="rId4"/>
              </a:rPr>
              <a:t>http://4ege.ru/</a:t>
            </a:r>
            <a:endParaRPr lang="ru-RU" sz="4000" b="1" dirty="0" smtClean="0"/>
          </a:p>
          <a:p>
            <a:r>
              <a:rPr lang="ru-RU" sz="4000" b="1" dirty="0" smtClean="0">
                <a:hlinkClick r:id="rId5"/>
              </a:rPr>
              <a:t>http://neznaika.pro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4034" y="391886"/>
            <a:ext cx="660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Интернет-сайты в помощь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2594"/>
            <a:ext cx="9112650" cy="569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92331" y="171884"/>
            <a:ext cx="7694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hlinkClick r:id="rId4"/>
              </a:rPr>
              <a:t>http://</a:t>
            </a:r>
            <a:r>
              <a:rPr lang="ru-RU" sz="4000" b="1" dirty="0" err="1" smtClean="0">
                <a:hlinkClick r:id="rId4"/>
              </a:rPr>
              <a:t>сезоны-года.рф</a:t>
            </a:r>
            <a:r>
              <a:rPr lang="ru-RU" sz="4000" b="1" dirty="0" smtClean="0">
                <a:hlinkClick r:id="rId4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040" y="0"/>
            <a:ext cx="780287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hlinkClick r:id="rId3"/>
            </a:endParaRPr>
          </a:p>
          <a:p>
            <a:r>
              <a:rPr lang="ru-RU" sz="4000" b="1" dirty="0" smtClean="0">
                <a:hlinkClick r:id="rId3"/>
              </a:rPr>
              <a:t>http://uchimcauchitca.blogspot.ru/</a:t>
            </a:r>
            <a:r>
              <a:rPr lang="ru-RU" sz="4000" b="1" dirty="0" smtClean="0"/>
              <a:t> </a:t>
            </a:r>
          </a:p>
          <a:p>
            <a:endParaRPr lang="ru-RU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-1374"/>
          <a:stretch>
            <a:fillRect/>
          </a:stretch>
        </p:blipFill>
        <p:spPr bwMode="auto">
          <a:xfrm>
            <a:off x="0" y="1102178"/>
            <a:ext cx="8869680" cy="546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09660" y="292127"/>
            <a:ext cx="3961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hlinkClick r:id="rId3"/>
              </a:rPr>
              <a:t>http://4ege.ru/</a:t>
            </a:r>
            <a:endParaRPr lang="ru-RU" sz="4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752" y="1146553"/>
            <a:ext cx="8615802" cy="538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1242</TotalTime>
  <Words>535</Words>
  <Application>Microsoft Office PowerPoint</Application>
  <PresentationFormat>Экран (4:3)</PresentationFormat>
  <Paragraphs>118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Ирина</cp:lastModifiedBy>
  <cp:revision>40</cp:revision>
  <dcterms:created xsi:type="dcterms:W3CDTF">2013-11-19T05:52:05Z</dcterms:created>
  <dcterms:modified xsi:type="dcterms:W3CDTF">2018-06-27T21:03:33Z</dcterms:modified>
</cp:coreProperties>
</file>