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0"/>
  </p:notesMasterIdLst>
  <p:sldIdLst>
    <p:sldId id="256" r:id="rId2"/>
    <p:sldId id="294" r:id="rId3"/>
    <p:sldId id="295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292" r:id="rId12"/>
    <p:sldId id="284" r:id="rId13"/>
    <p:sldId id="271" r:id="rId14"/>
    <p:sldId id="296" r:id="rId15"/>
    <p:sldId id="272" r:id="rId16"/>
    <p:sldId id="298" r:id="rId17"/>
    <p:sldId id="299" r:id="rId18"/>
    <p:sldId id="274" r:id="rId19"/>
    <p:sldId id="275" r:id="rId20"/>
    <p:sldId id="276" r:id="rId21"/>
    <p:sldId id="277" r:id="rId22"/>
    <p:sldId id="297" r:id="rId23"/>
    <p:sldId id="278" r:id="rId24"/>
    <p:sldId id="279" r:id="rId25"/>
    <p:sldId id="280" r:id="rId26"/>
    <p:sldId id="281" r:id="rId27"/>
    <p:sldId id="282" r:id="rId28"/>
    <p:sldId id="29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0E590-9163-4EB4-9084-70B1675FAFE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7BAED-A9BF-409B-8E5B-39FC1646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BAED-A9BF-409B-8E5B-39FC1646629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60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BB61288-2BA6-4FD9-9EB9-24FA87DAB220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31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1288-2BA6-4FD9-9EB9-24FA87DAB220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1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1288-2BA6-4FD9-9EB9-24FA87DAB220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557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1288-2BA6-4FD9-9EB9-24FA87DAB220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485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1288-2BA6-4FD9-9EB9-24FA87DAB220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814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1288-2BA6-4FD9-9EB9-24FA87DAB220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38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1288-2BA6-4FD9-9EB9-24FA87DAB220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394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1288-2BA6-4FD9-9EB9-24FA87DAB220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234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1288-2BA6-4FD9-9EB9-24FA87DAB220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71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1288-2BA6-4FD9-9EB9-24FA87DAB220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39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1288-2BA6-4FD9-9EB9-24FA87DAB220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63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1288-2BA6-4FD9-9EB9-24FA87DAB220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07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1288-2BA6-4FD9-9EB9-24FA87DAB220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45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1288-2BA6-4FD9-9EB9-24FA87DAB220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53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1288-2BA6-4FD9-9EB9-24FA87DAB220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53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1288-2BA6-4FD9-9EB9-24FA87DAB220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78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1288-2BA6-4FD9-9EB9-24FA87DAB220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34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B61288-2BA6-4FD9-9EB9-24FA87DAB220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55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602256"/>
          </a:xfrm>
        </p:spPr>
        <p:txBody>
          <a:bodyPr/>
          <a:lstStyle/>
          <a:p>
            <a:r>
              <a:rPr lang="ru-RU" sz="4400" b="1" dirty="0"/>
              <a:t>Лев </a:t>
            </a:r>
            <a:r>
              <a:rPr lang="ru-RU" sz="4400" b="1" dirty="0" err="1"/>
              <a:t>Николaевич</a:t>
            </a:r>
            <a:r>
              <a:rPr lang="ru-RU" sz="4400" b="1" dirty="0"/>
              <a:t> Толстой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b="1" dirty="0" err="1"/>
              <a:t>Филипок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800" b="1" dirty="0" smtClean="0"/>
              <a:t>(</a:t>
            </a:r>
            <a:r>
              <a:rPr lang="ru-RU" sz="2800" b="1" dirty="0" smtClean="0"/>
              <a:t>часть 2</a:t>
            </a:r>
            <a:r>
              <a:rPr lang="ru-RU" sz="2800" b="1" dirty="0" smtClean="0"/>
              <a:t>)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4473387"/>
            <a:ext cx="6815669" cy="505011"/>
          </a:xfrm>
        </p:spPr>
        <p:txBody>
          <a:bodyPr/>
          <a:lstStyle/>
          <a:p>
            <a:r>
              <a:rPr lang="ru-RU" dirty="0" smtClean="0"/>
              <a:t>Макарова Татьяна Владимировна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13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6"/>
    </mc:Choice>
    <mc:Fallback xmlns="">
      <p:transition spd="slow" advTm="6606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Значение слова </a:t>
            </a:r>
            <a:r>
              <a:rPr lang="ru-RU" b="1" dirty="0" smtClean="0"/>
              <a:t>«Сенцы»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95402" y="3241212"/>
            <a:ext cx="9601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СЕНИ,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сеней.</a:t>
            </a:r>
          </a:p>
          <a:p>
            <a:pPr indent="717550"/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indent="717550"/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В 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деревенских избах и в старину в городских домах: помещение между жилой частью дома и крыльцом. 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Холодные сени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|| 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уменьш.</a:t>
            </a: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 сенцы,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-ев.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8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Беседа по произведению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9741" y="2523635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О ком рассказ Л. Н. Толстого?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ctr"/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Как Филиппок попал в школу?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ctr"/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Какие «приключения» произошли с Филиппком, пока он шел в школу?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ctr"/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Чем Филиппок понравился учителю?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ctr"/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Как вы думаете, хорошо ли будет учиться Филиппок в школе?</a:t>
            </a:r>
            <a:endParaRPr lang="en-US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algn="ctr"/>
            <a:endParaRPr lang="en-US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Почему?</a:t>
            </a:r>
          </a:p>
        </p:txBody>
      </p:sp>
      <p:sp>
        <p:nvSpPr>
          <p:cNvPr id="4" name="Солнце 3"/>
          <p:cNvSpPr/>
          <p:nvPr/>
        </p:nvSpPr>
        <p:spPr>
          <a:xfrm>
            <a:off x="9484658" y="2512316"/>
            <a:ext cx="430306" cy="349624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9484658" y="3097301"/>
            <a:ext cx="430306" cy="349624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9484658" y="3682286"/>
            <a:ext cx="430306" cy="349624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9484658" y="4442083"/>
            <a:ext cx="430306" cy="349624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Солнце 7"/>
          <p:cNvSpPr/>
          <p:nvPr/>
        </p:nvSpPr>
        <p:spPr>
          <a:xfrm>
            <a:off x="9484658" y="4979964"/>
            <a:ext cx="430306" cy="349624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Солнце 8"/>
          <p:cNvSpPr/>
          <p:nvPr/>
        </p:nvSpPr>
        <p:spPr>
          <a:xfrm>
            <a:off x="9484658" y="5643353"/>
            <a:ext cx="430306" cy="349624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210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Пересказ произведения</a:t>
            </a:r>
            <a:br>
              <a:rPr lang="ru-RU" b="1" dirty="0" smtClean="0"/>
            </a:br>
            <a:r>
              <a:rPr lang="ru-RU" b="1" dirty="0" smtClean="0"/>
              <a:t>с опорой на иллюстрации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02119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/>
              <a:t>Лев </a:t>
            </a:r>
            <a:r>
              <a:rPr lang="ru-RU" sz="4000" b="1" dirty="0" err="1"/>
              <a:t>Николaевич</a:t>
            </a:r>
            <a:r>
              <a:rPr lang="ru-RU" sz="4000" b="1" dirty="0"/>
              <a:t> Толстой</a:t>
            </a:r>
            <a:br>
              <a:rPr lang="ru-RU" sz="4000" b="1" dirty="0"/>
            </a:br>
            <a:r>
              <a:rPr lang="ru-RU" sz="4000" b="1" dirty="0" err="1"/>
              <a:t>Филипок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3200" dirty="0"/>
              <a:t>(Быль)</a:t>
            </a:r>
          </a:p>
        </p:txBody>
      </p:sp>
    </p:spTree>
    <p:extLst>
      <p:ext uri="{BB962C8B-B14F-4D97-AF65-F5344CB8AC3E}">
        <p14:creationId xmlns:p14="http://schemas.microsoft.com/office/powerpoint/2010/main" val="35429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litmir.net/BookBinary/213352/1406755087/i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4" y="705130"/>
            <a:ext cx="7697507" cy="547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27459" y="2908612"/>
            <a:ext cx="22322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Как звали мальчика, что жил в деревне?</a:t>
            </a:r>
          </a:p>
          <a:p>
            <a:pPr algn="just"/>
            <a:endParaRPr lang="ru-RU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Был мальчик, звали его Филипп.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80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kladovay.ucoz.ru/Tolstoy/d565f64547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27" y="660305"/>
            <a:ext cx="4210237" cy="551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04805" y="3234901"/>
            <a:ext cx="3606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Пошли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раз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все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ребята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 школу. 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04804" y="2339788"/>
            <a:ext cx="3606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Куда пошли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все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ребята?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18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6753" y="2967335"/>
            <a:ext cx="5970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Филипп взял шапку и хотел тоже идти.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Но мать сказала ему: куда ты, Филиппок, собрался?</a:t>
            </a:r>
          </a:p>
          <a:p>
            <a:pPr marL="285750" indent="-285750">
              <a:buFontTx/>
              <a:buChar char="-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школу.</a:t>
            </a:r>
          </a:p>
          <a:p>
            <a:pPr marL="285750" indent="-285750">
              <a:buFontTx/>
              <a:buChar char="-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Ты еще мал, не ходи, - и мать оставила его дома. </a:t>
            </a:r>
            <a:endParaRPr lang="ru-RU" dirty="0"/>
          </a:p>
        </p:txBody>
      </p:sp>
      <p:pic>
        <p:nvPicPr>
          <p:cNvPr id="4098" name="Picture 2" descr="http://ollforkids.ru/uploads/posts/2012-01/1327193649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59" y="654423"/>
            <a:ext cx="4186517" cy="556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17507" y="1899628"/>
            <a:ext cx="4302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Почему Филиппок не пошёл в школу?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86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nkomi.ru/content/news/images/17270/20_prev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18" y="696232"/>
            <a:ext cx="72390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52179" y="5716229"/>
            <a:ext cx="3325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Отец еще с утр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уехал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лес.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892867" y="3333981"/>
            <a:ext cx="204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Куда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уехал отец?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16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leaningk.ru/images/gallery/Archipov_prach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15" y="680339"/>
            <a:ext cx="4165216" cy="551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86966" y="3252004"/>
            <a:ext cx="3638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Мать ушла н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поденную р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боту.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96989" y="2213392"/>
            <a:ext cx="2018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Куда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ушла мать?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9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4330" y="3944160"/>
            <a:ext cx="5997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Остались в избе Филиппок д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бабушка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печке.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Стало Филиппку скучно одному, бабушка заснула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он стал искать шапку. </a:t>
            </a:r>
            <a:endParaRPr lang="ru-RU" dirty="0"/>
          </a:p>
        </p:txBody>
      </p:sp>
      <p:pic>
        <p:nvPicPr>
          <p:cNvPr id="5122" name="Picture 2" descr="http://ollforkids.ru/uploads/posts/2012-01/1327193714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32" y="651340"/>
            <a:ext cx="4219203" cy="55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22612" y="1729299"/>
            <a:ext cx="307436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Кто остался в избе?</a:t>
            </a: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Чем занималась бабушка?</a:t>
            </a: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Что делал Филиппок?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30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17" y="616603"/>
            <a:ext cx="4159623" cy="55995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80212" y="42496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Своей не нашёл, взял старую, отцовскую и пошёл в школу.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688141" y="2222358"/>
            <a:ext cx="38017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Куда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пошёл Филиппок?</a:t>
            </a: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В чём пошёл Филиппок в школу? </a:t>
            </a:r>
          </a:p>
        </p:txBody>
      </p:sp>
    </p:spTree>
    <p:extLst>
      <p:ext uri="{BB962C8B-B14F-4D97-AF65-F5344CB8AC3E}">
        <p14:creationId xmlns:p14="http://schemas.microsoft.com/office/powerpoint/2010/main" val="144083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1928" y="2366386"/>
            <a:ext cx="1055145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связной </a:t>
            </a:r>
            <a:r>
              <a:rPr lang="ru-RU" b="1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речи: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диалогической</a:t>
            </a: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беседа после </a:t>
            </a:r>
            <a:r>
              <a:rPr lang="ru-RU" b="1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просмотра мультипликационного фильма «Филиппок»;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монологической</a:t>
            </a: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пересказ рассказа Л</a:t>
            </a:r>
            <a:r>
              <a:rPr lang="ru-RU" b="1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 Толстого </a:t>
            </a: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«Филиппок» (по частям).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Вырабатывать контроль за правильным произношением поставленных звуков при ответах на вопросы и пересказе текста.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Распространенность предложений и согласованность членов предложения.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Актуализация словаря: слова и выражения из рассказа Л</a:t>
            </a:r>
            <a:r>
              <a:rPr lang="ru-RU" b="1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Н. Толстого </a:t>
            </a: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Филиппок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слухового и зрительного восприятия, внимания, памяти и речемыслительных операций.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13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lookomorie.com/upload/iblock/ed3/978-5-386-03198-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45" y="636494"/>
            <a:ext cx="4299883" cy="556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2612" y="392822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Школа была за селом у церкви.</a:t>
            </a:r>
          </a:p>
          <a:p>
            <a:endParaRPr lang="ru-RU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Когда Филипп шел по своей слободе, собаки не трогали его, они его знали.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72989" y="2132711"/>
            <a:ext cx="42638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Где находилась школа?</a:t>
            </a: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Почему собаки не трогали Филиппка?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98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48365" y="3938165"/>
            <a:ext cx="5767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Но когда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он вышел к чужим двор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м, выскочил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Жучка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ял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a, a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Жучкой большая собака Волчок.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Филиппок бросился бежать, собаки з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ним.</a:t>
            </a:r>
            <a:endParaRPr lang="ru-RU" dirty="0"/>
          </a:p>
        </p:txBody>
      </p:sp>
      <p:pic>
        <p:nvPicPr>
          <p:cNvPr id="2050" name="Picture 2" descr="http://mediasubs.ru/group/uploads/mi/mir-iskusstva-tvorchestva-i-krasotyi/image2/ZTZiNy00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13" y="690824"/>
            <a:ext cx="4160018" cy="546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63169" y="2365794"/>
            <a:ext cx="63381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Что произошло, когда Филиппок вышел к чужим дворам?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83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12.nnm.me/a/3/3/8/d/5bdc86b9a86f55440778c569c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98" y="649100"/>
            <a:ext cx="6567955" cy="382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28800" y="4930606"/>
            <a:ext cx="8785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Вышел мужик, отогнал собак и сказал: куда ты, постреленок, один бежишь?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Филиппок ничего не сказал, подобрал полы и пустился бежать во весь дух.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12387" y="1399211"/>
            <a:ext cx="3627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Филиппок стал кричать,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споткнулся 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упал.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35869" y="3254016"/>
            <a:ext cx="38693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Кто вышел на помощь к Филиппу?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Как он помог мальчику?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62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ookz.ru/authors/tolstoi-lev/kosto4ka_539/i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8" y="657691"/>
            <a:ext cx="5913531" cy="557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65575" y="2891255"/>
            <a:ext cx="42851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Прибежал он к школе. На крыльце никого нет, a в школе слышны гудят голоса ребят. На Филиппка нашёл страх: что, как учитель меня прогонит? И стал он думать, что ему делать. Назад идти - опять собака заест, в школу идти - учителя боится. Шла мимо школы баба с ведром и говорит: все учатся, a ты что тут стоишь? Филиппок и пошел в школу.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77787" y="985228"/>
            <a:ext cx="487133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Почему Филиппок сразу не зашёл в школу?</a:t>
            </a:r>
          </a:p>
          <a:p>
            <a:pPr algn="ctr"/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Кто шёл мимо школы?</a:t>
            </a:r>
          </a:p>
          <a:p>
            <a:pPr algn="ctr"/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Что сказала баба с ведром?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18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ollforkids.ru/uploads/posts/2012-01/1327193812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35" y="647887"/>
            <a:ext cx="4228166" cy="558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8141" y="391759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сенцах снял шапку и отворил дверь.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Школа вся была полна ребят. Все кричали свое, и учитель в красном шарфе ходил посередине.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80926" y="2150640"/>
            <a:ext cx="47918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Что сделал Филипп, когда вошёл в сенцы?</a:t>
            </a: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Что увидел мальчик в школе?</a:t>
            </a:r>
          </a:p>
        </p:txBody>
      </p:sp>
    </p:spTree>
    <p:extLst>
      <p:ext uri="{BB962C8B-B14F-4D97-AF65-F5344CB8AC3E}">
        <p14:creationId xmlns:p14="http://schemas.microsoft.com/office/powerpoint/2010/main" val="89418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11" y="672351"/>
            <a:ext cx="4264118" cy="54951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60894" y="2728011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 Ты что? - закричал он на Филиппка.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Филиппок ухватился за шапку и ничего не говорил.</a:t>
            </a:r>
          </a:p>
          <a:p>
            <a:pPr marL="285750" indent="-285750">
              <a:buFontTx/>
              <a:buChar char="-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Да ты кто?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Филиппок молчал.</a:t>
            </a:r>
          </a:p>
          <a:p>
            <a:pPr marL="285750" indent="-285750">
              <a:buFontTx/>
              <a:buChar char="-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Или ты немой?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Филиппок так напугался, что говорить не мог.</a:t>
            </a:r>
          </a:p>
          <a:p>
            <a:pPr marL="285750" indent="-285750">
              <a:buFontTx/>
              <a:buChar char="-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Ну так иди домой, коли говорить не хочешь.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 Филиппок и рад бы что сказать, да в горле у него от страха пересохло. Он посмотрел на учителя и заплакал. Тогда учителю жалко его стало. Он погладил его по голове и спросил у ребят, кто этот мальчик.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60894" y="1352781"/>
            <a:ext cx="5619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Что произошло, когда учитель заметил Филиппка?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02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59.radikal.ru/i165/1008/58/73a2711e9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54" y="627529"/>
            <a:ext cx="4226581" cy="556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04161" y="1695063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 Это Филиппок, Костюшин брат, он давно просится в школу, да мать не пускает его, и он украдкой пришел в школу.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 Ну, садись на лавку возле брата, a я твою мать попрошу, чтоб пускала тебя в школу.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Учитель стал показывать Филиппку буквы, a Филиппок их уж знал и немножко читать умел.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 Ну-ка, сложи свое имя.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Филиппок сказал: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хве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-и-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хви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-и-ли,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пе-ок-пок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Все засмеялись.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 Молодец, - сказал учитель.- Кто же тебя учил читать?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Филиппок осмелился и сказал: Костюшка. Я бедовый, я сразу все понял. Я страсть какой ловкий!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…Учитель остановил его и сказал: ты погоди хвалиться, a поучись.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97467" y="886617"/>
            <a:ext cx="2851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Что произошло дальше?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30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kladovay.ucoz.ru/Tolstoy/d565f64547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27" y="660305"/>
            <a:ext cx="4210237" cy="551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35564" y="4149301"/>
            <a:ext cx="5874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 тех пор Филиппок стал ходить с ребятами в школу.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98516" y="2455439"/>
            <a:ext cx="5149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Стал ли посещать школу Филиппок с тех пор?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42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Объясни фразу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35093" y="3244334"/>
            <a:ext cx="5921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НЕ СТЫДНО НЕ ЗНАТЬ, СТЫДНО НЕ УЧИТЬСЯ.</a:t>
            </a:r>
          </a:p>
        </p:txBody>
      </p:sp>
    </p:spTree>
    <p:extLst>
      <p:ext uri="{BB962C8B-B14F-4D97-AF65-F5344CB8AC3E}">
        <p14:creationId xmlns:p14="http://schemas.microsoft.com/office/powerpoint/2010/main" val="7482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Значение слова «Быль»</a:t>
            </a:r>
            <a:endParaRPr lang="ru-RU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36171" y="2656764"/>
            <a:ext cx="10319657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626262"/>
                </a:solidFill>
                <a:effectLst/>
                <a:latin typeface="Trebuchet MS" panose="020B0603020202020204" pitchFamily="34" charset="0"/>
              </a:rPr>
              <a:t>Новый толково-словообразовательный словарь русского языка. Автор Т. Ф. Ефремова.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626262"/>
                </a:solidFill>
                <a:effectLst/>
                <a:latin typeface="Trebuchet MS" panose="020B0603020202020204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626262"/>
                </a:solidFill>
                <a:effectLst/>
                <a:latin typeface="Trebuchet MS" panose="020B0603020202020204" pitchFamily="34" charset="0"/>
              </a:rPr>
            </a:b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БЫЛЬ,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ж. 1) То, что было в действительности, происходило на самом деле.</a:t>
            </a:r>
          </a:p>
          <a:p>
            <a:pPr marR="0" lvl="0" indent="984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2) Рассказ о действительном событии, происшествии.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626262"/>
                </a:solidFill>
                <a:effectLst/>
                <a:latin typeface="Trebuchet MS" panose="020B0603020202020204" pitchFamily="34" charset="0"/>
              </a:rPr>
              <a:t>Толковый словарь под ред. C. И. Ожегова и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rgbClr val="626262"/>
                </a:solidFill>
                <a:effectLst/>
                <a:latin typeface="Trebuchet MS" panose="020B0603020202020204" pitchFamily="34" charset="0"/>
              </a:rPr>
              <a:t>Н.Ю.Шведовой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626262"/>
                </a:solidFill>
                <a:effectLst/>
                <a:latin typeface="Trebuchet MS" panose="020B0603020202020204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626262"/>
                </a:solidFill>
                <a:effectLst/>
                <a:latin typeface="Trebuchet MS" panose="020B0603020202020204" pitchFamily="34" charset="0"/>
              </a:rPr>
            </a:b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БЫЛЬ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-и, ж. 1. То, что было в прошлом (устар.). </a:t>
            </a:r>
          </a:p>
          <a:p>
            <a:pPr marL="98425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 То, что было в действительности, действительное происшествие, в отличие от небылицы (разг.). Рассказывают и б. и небыль.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626262"/>
                </a:solidFill>
                <a:effectLst/>
                <a:latin typeface="Trebuchet MS" panose="020B0603020202020204" pitchFamily="34" charset="0"/>
              </a:rPr>
              <a:t>Толковый словарь русского языка под ред. Д. Н. Ушакова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626262"/>
                </a:solidFill>
                <a:effectLst/>
                <a:latin typeface="Trebuchet MS" panose="020B0603020202020204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626262"/>
                </a:solidFill>
                <a:effectLst/>
                <a:latin typeface="Trebuchet MS" panose="020B0603020202020204" pitchFamily="34" charset="0"/>
              </a:rPr>
            </a:b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БЫЛЬ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были, ж. 1. То, что было (в поговорках). Были молодцу не укор.</a:t>
            </a:r>
          </a:p>
          <a:p>
            <a:pPr marL="170815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 Рассказ о действительном происшествии; противоп. небылица (устар.). И к былям небылиц без счету прилыгал. Крылов.</a:t>
            </a:r>
          </a:p>
        </p:txBody>
      </p:sp>
    </p:spTree>
    <p:extLst>
      <p:ext uri="{BB962C8B-B14F-4D97-AF65-F5344CB8AC3E}">
        <p14:creationId xmlns:p14="http://schemas.microsoft.com/office/powerpoint/2010/main" val="12473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Значение слова </a:t>
            </a:r>
            <a:r>
              <a:rPr lang="ru-RU" b="1" dirty="0" smtClean="0"/>
              <a:t>«Полы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90922" y="2780891"/>
            <a:ext cx="95160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ПОЛА,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-Ы</a:t>
            </a:r>
            <a:r>
              <a:rPr lang="ru-RU" i="1" dirty="0" smtClean="0">
                <a:solidFill>
                  <a:srgbClr val="444444"/>
                </a:solidFill>
                <a:latin typeface="Arial" panose="020B0604020202020204" pitchFamily="34" charset="0"/>
              </a:rPr>
              <a:t>, мн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.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полы, пол, полам, </a:t>
            </a:r>
            <a:r>
              <a:rPr lang="ru-RU" i="1" dirty="0" smtClean="0">
                <a:solidFill>
                  <a:srgbClr val="444444"/>
                </a:solidFill>
                <a:latin typeface="Arial" panose="020B0604020202020204" pitchFamily="34" charset="0"/>
              </a:rPr>
              <a:t>ж.</a:t>
            </a:r>
          </a:p>
          <a:p>
            <a:pPr indent="717550"/>
            <a:endParaRPr lang="ru-RU" i="1" dirty="0" smtClean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indent="717550"/>
            <a:r>
              <a:rPr lang="ru-RU" i="1" dirty="0" smtClean="0">
                <a:solidFill>
                  <a:srgbClr val="444444"/>
                </a:solidFill>
                <a:latin typeface="Arial" panose="020B0604020202020204" pitchFamily="34" charset="0"/>
              </a:rPr>
              <a:t>I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.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Нижняя часть раскрывающейся спереди одежды. 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Пола </a:t>
            </a:r>
            <a:r>
              <a:rPr lang="ru-RU" i="1" dirty="0" smtClean="0">
                <a:solidFill>
                  <a:srgbClr val="444444"/>
                </a:solidFill>
                <a:latin typeface="Arial" panose="020B0604020202020204" pitchFamily="34" charset="0"/>
              </a:rPr>
              <a:t>пиджака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. Из-под полы продать 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(перен.: тайно, незаконно; разговорное). 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Из полы в палу передать, отдать что-нибудь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(перен.: из рук в руки и тайно; устар. разговорное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).</a:t>
            </a:r>
          </a:p>
          <a:p>
            <a:pPr indent="717550"/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indent="717550"/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2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. Свисающее полотнище, которое откидывается в сторону. Пола 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брезентовой палатки.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9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Значение слова </a:t>
            </a:r>
            <a:r>
              <a:rPr lang="ru-RU" b="1" dirty="0" smtClean="0"/>
              <a:t>«Бедовый»</a:t>
            </a:r>
            <a:endParaRPr lang="ru-RU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13332" y="3686326"/>
            <a:ext cx="9308771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Ударение: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бедо́вый</a:t>
            </a:r>
            <a:endParaRPr lang="ru-RU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прил. разг.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717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Ничего не боящийся; бесстрашный, отчаянный.</a:t>
            </a:r>
          </a:p>
          <a:p>
            <a:pPr marR="0" lvl="0" indent="717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Выражающий бесстрашие, отвагу.</a:t>
            </a:r>
          </a:p>
          <a:p>
            <a:pPr lvl="0" indent="717550">
              <a:buFontTx/>
              <a:buAutoNum type="arabicPeriod" startAt="2"/>
            </a:pPr>
            <a:r>
              <a:rPr lang="ru-RU" dirty="0">
                <a:solidFill>
                  <a:srgbClr val="444444"/>
                </a:solidFill>
              </a:rPr>
              <a:t>Шустрый, смелый.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0565" y="2732246"/>
            <a:ext cx="9441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БЕДОВЫЙ,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-</a:t>
            </a:r>
            <a:r>
              <a:rPr lang="ru-RU" dirty="0" err="1">
                <a:solidFill>
                  <a:srgbClr val="444444"/>
                </a:solidFill>
                <a:latin typeface="Arial" panose="020B0604020202020204" pitchFamily="34" charset="0"/>
              </a:rPr>
              <a:t>ая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, -</a:t>
            </a:r>
            <a:r>
              <a:rPr lang="ru-RU" dirty="0" err="1">
                <a:solidFill>
                  <a:srgbClr val="444444"/>
                </a:solidFill>
                <a:latin typeface="Arial" panose="020B0604020202020204" pitchFamily="34" charset="0"/>
              </a:rPr>
              <a:t>ое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; -</a:t>
            </a:r>
            <a:r>
              <a:rPr lang="ru-RU" dirty="0" err="1">
                <a:solidFill>
                  <a:srgbClr val="444444"/>
                </a:solidFill>
                <a:latin typeface="Arial" panose="020B0604020202020204" pitchFamily="34" charset="0"/>
              </a:rPr>
              <a:t>ов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 (разговорное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).</a:t>
            </a:r>
          </a:p>
          <a:p>
            <a:pPr indent="896938"/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Бедовый мальчишка.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|| 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сущ</a:t>
            </a:r>
            <a:r>
              <a:rPr lang="ru-RU" i="1" dirty="0" smtClean="0">
                <a:solidFill>
                  <a:srgbClr val="444444"/>
                </a:solidFill>
                <a:latin typeface="Arial" panose="020B0604020202020204" pitchFamily="34" charset="0"/>
              </a:rPr>
              <a:t>. </a:t>
            </a:r>
            <a:r>
              <a:rPr lang="ru-RU" b="1" dirty="0" smtClean="0">
                <a:solidFill>
                  <a:srgbClr val="444444"/>
                </a:solidFill>
                <a:latin typeface="Arial" panose="020B0604020202020204" pitchFamily="34" charset="0"/>
              </a:rPr>
              <a:t>бедовость</a:t>
            </a: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,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-и, ж.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Значение слова </a:t>
            </a:r>
            <a:r>
              <a:rPr lang="ru-RU" b="1" dirty="0" smtClean="0"/>
              <a:t>«Слобода»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95402" y="2826621"/>
            <a:ext cx="96011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СЛОБОДА,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-Ы, </a:t>
            </a:r>
            <a:r>
              <a:rPr lang="ru-RU" i="1" dirty="0" err="1">
                <a:solidFill>
                  <a:srgbClr val="444444"/>
                </a:solidFill>
                <a:latin typeface="Arial" panose="020B0604020202020204" pitchFamily="34" charset="0"/>
              </a:rPr>
              <a:t>мя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.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слободы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, -од, -дам, </a:t>
            </a:r>
            <a:r>
              <a:rPr lang="ru-RU" i="1" dirty="0" smtClean="0">
                <a:solidFill>
                  <a:srgbClr val="444444"/>
                </a:solidFill>
                <a:latin typeface="Arial" panose="020B0604020202020204" pitchFamily="34" charset="0"/>
              </a:rPr>
              <a:t>ж.</a:t>
            </a:r>
          </a:p>
          <a:p>
            <a:endParaRPr lang="ru-RU" dirty="0" smtClean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В 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России до отмены крепостного права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: большое 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село с </a:t>
            </a:r>
            <a:r>
              <a:rPr lang="ru-RU" dirty="0" err="1">
                <a:solidFill>
                  <a:srgbClr val="444444"/>
                </a:solidFill>
                <a:latin typeface="Arial" panose="020B0604020202020204" pitchFamily="34" charset="0"/>
              </a:rPr>
              <a:t>некрепостным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 населением, а также торговый или ремесленный посёлок (до 17 в. — поселение, освобождённое от княжеских повинностей). 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Стрелецкая, ямская слобода Торговая, ремесленная </a:t>
            </a:r>
            <a:r>
              <a:rPr lang="ru-RU" i="1" dirty="0" smtClean="0">
                <a:solidFill>
                  <a:srgbClr val="444444"/>
                </a:solidFill>
                <a:latin typeface="Arial" panose="020B0604020202020204" pitchFamily="34" charset="0"/>
              </a:rPr>
              <a:t>слобода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Посёлок 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около города, пригорода (устар.). || </a:t>
            </a:r>
            <a:r>
              <a:rPr lang="ru-RU" i="1" dirty="0" smtClean="0">
                <a:solidFill>
                  <a:srgbClr val="444444"/>
                </a:solidFill>
                <a:latin typeface="Arial" panose="020B0604020202020204" pitchFamily="34" charset="0"/>
              </a:rPr>
              <a:t>уменьш.</a:t>
            </a: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 слободка,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-и, 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ж.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(ко 2 значение). || 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прил.</a:t>
            </a: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 слободской,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-</a:t>
            </a:r>
            <a:r>
              <a:rPr lang="ru-RU" dirty="0" err="1">
                <a:solidFill>
                  <a:srgbClr val="444444"/>
                </a:solidFill>
                <a:latin typeface="Arial" panose="020B0604020202020204" pitchFamily="34" charset="0"/>
              </a:rPr>
              <a:t>ая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, -</a:t>
            </a:r>
            <a:r>
              <a:rPr lang="ru-RU" dirty="0" err="1">
                <a:solidFill>
                  <a:srgbClr val="444444"/>
                </a:solidFill>
                <a:latin typeface="Arial" panose="020B0604020202020204" pitchFamily="34" charset="0"/>
              </a:rPr>
              <a:t>бе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5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Значение слова </a:t>
            </a:r>
            <a:r>
              <a:rPr lang="ru-RU" b="1" dirty="0" smtClean="0"/>
              <a:t>«Пострелёнок»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16424" y="2967335"/>
            <a:ext cx="9480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ПОСТРЕЛ,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-а, 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м.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(разговорное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).</a:t>
            </a:r>
          </a:p>
          <a:p>
            <a:endParaRPr lang="ru-RU" dirty="0" smtClean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717550" algn="just"/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Озорник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, сорванец. 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Наш пострел везде поспел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(погов.). ||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уменьш. </a:t>
            </a: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пострелёнок,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-</a:t>
            </a:r>
            <a:r>
              <a:rPr lang="ru-RU" dirty="0" err="1">
                <a:solidFill>
                  <a:srgbClr val="444444"/>
                </a:solidFill>
                <a:latin typeface="Arial" panose="020B0604020202020204" pitchFamily="34" charset="0"/>
              </a:rPr>
              <a:t>нка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, 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мн.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-</a:t>
            </a:r>
            <a:r>
              <a:rPr lang="ru-RU" dirty="0" err="1">
                <a:solidFill>
                  <a:srgbClr val="444444"/>
                </a:solidFill>
                <a:latin typeface="Arial" panose="020B0604020202020204" pitchFamily="34" charset="0"/>
              </a:rPr>
              <a:t>лята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, -ляг, 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33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Значение слова </a:t>
            </a:r>
            <a:r>
              <a:rPr lang="ru-RU" b="1" dirty="0" smtClean="0"/>
              <a:t>«Украдкой»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98494" y="3105835"/>
            <a:ext cx="9498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УКРАДКОЙ,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карет, (</a:t>
            </a:r>
            <a:r>
              <a:rPr lang="ru-RU" dirty="0" err="1">
                <a:solidFill>
                  <a:srgbClr val="444444"/>
                </a:solidFill>
                <a:latin typeface="Arial" panose="020B0604020202020204" pitchFamily="34" charset="0"/>
              </a:rPr>
              <a:t>разг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).</a:t>
            </a:r>
          </a:p>
          <a:p>
            <a:pPr indent="717550"/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indent="717550"/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Скрытно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, </a:t>
            </a:r>
            <a:r>
              <a:rPr lang="ru-RU" i="1" dirty="0" err="1">
                <a:solidFill>
                  <a:srgbClr val="444444"/>
                </a:solidFill>
                <a:latin typeface="Arial" panose="020B0604020202020204" pitchFamily="34" charset="0"/>
              </a:rPr>
              <a:t>тш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-ком </a:t>
            </a:r>
            <a:r>
              <a:rPr lang="ru-RU" i="1" dirty="0" smtClean="0">
                <a:solidFill>
                  <a:srgbClr val="444444"/>
                </a:solidFill>
                <a:latin typeface="Arial" panose="020B0604020202020204" pitchFamily="34" charset="0"/>
              </a:rPr>
              <a:t>//</a:t>
            </a:r>
            <a:r>
              <a:rPr lang="ru-RU" i="1" dirty="0" err="1" smtClean="0">
                <a:solidFill>
                  <a:srgbClr val="444444"/>
                </a:solidFill>
                <a:latin typeface="Arial" panose="020B0604020202020204" pitchFamily="34" charset="0"/>
              </a:rPr>
              <a:t>уг</a:t>
            </a:r>
            <a:r>
              <a:rPr lang="ru-RU" i="1" dirty="0" smtClean="0">
                <a:solidFill>
                  <a:srgbClr val="444444"/>
                </a:solidFill>
                <a:latin typeface="Arial" panose="020B0604020202020204" pitchFamily="34" charset="0"/>
              </a:rPr>
              <a:t> 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других. Заглянуть украдкой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Значение слова </a:t>
            </a:r>
            <a:r>
              <a:rPr lang="ru-RU" b="1" dirty="0" smtClean="0"/>
              <a:t>«Подённая»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95402" y="3061919"/>
            <a:ext cx="96011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ПОДЕННАЯ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ж. 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разговорное</a:t>
            </a:r>
          </a:p>
          <a:p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358775" indent="358775">
              <a:buAutoNum type="arabicParenR"/>
            </a:pP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Плата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, начисляемая из расчета за один рабочий 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день.</a:t>
            </a:r>
          </a:p>
          <a:p>
            <a:pPr marL="358775" indent="358775">
              <a:buAutoNum type="arabicParenR"/>
            </a:pPr>
            <a:endParaRPr lang="ru-RU" dirty="0" smtClean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358775" indent="358775">
              <a:buAutoNum type="arabicParenR"/>
            </a:pP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Временная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, сезонная работа, оплачиваемая из расчета за один рабочий день.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9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267</TotalTime>
  <Words>574</Words>
  <Application>Microsoft Office PowerPoint</Application>
  <PresentationFormat>Широкоэкранный</PresentationFormat>
  <Paragraphs>138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Garamond</vt:lpstr>
      <vt:lpstr>Trebuchet MS</vt:lpstr>
      <vt:lpstr>Натуральные материалы</vt:lpstr>
      <vt:lpstr>Лев Николaевич Толстой Филипок (часть 2) </vt:lpstr>
      <vt:lpstr>Цель</vt:lpstr>
      <vt:lpstr>Значение слова «Быль»</vt:lpstr>
      <vt:lpstr>Значение слова «Полы»</vt:lpstr>
      <vt:lpstr>Значение слова «Бедовый»</vt:lpstr>
      <vt:lpstr>Значение слова «Слобода»</vt:lpstr>
      <vt:lpstr>Значение слова «Пострелёнок»</vt:lpstr>
      <vt:lpstr>Значение слова «Украдкой»</vt:lpstr>
      <vt:lpstr>Значение слова «Подённая»</vt:lpstr>
      <vt:lpstr>Значение слова «Сенцы»</vt:lpstr>
      <vt:lpstr>Беседа по произведению</vt:lpstr>
      <vt:lpstr>Пересказ произведения с опорой на иллюстрации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Объясни фразу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Лев Николaевич Толстой Филипок (Быль) </dc:title>
  <dc:creator>Алекс</dc:creator>
  <cp:lastModifiedBy>Алекс</cp:lastModifiedBy>
  <cp:revision>42</cp:revision>
  <dcterms:created xsi:type="dcterms:W3CDTF">2014-10-05T18:14:41Z</dcterms:created>
  <dcterms:modified xsi:type="dcterms:W3CDTF">2017-07-26T16:52:03Z</dcterms:modified>
</cp:coreProperties>
</file>