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73" r:id="rId5"/>
    <p:sldId id="274" r:id="rId6"/>
    <p:sldId id="275" r:id="rId7"/>
    <p:sldId id="278" r:id="rId8"/>
    <p:sldId id="276" r:id="rId9"/>
    <p:sldId id="277" r:id="rId10"/>
    <p:sldId id="279" r:id="rId11"/>
    <p:sldId id="281" r:id="rId12"/>
    <p:sldId id="282" r:id="rId13"/>
    <p:sldId id="280" r:id="rId14"/>
    <p:sldId id="284" r:id="rId15"/>
    <p:sldId id="283" r:id="rId16"/>
    <p:sldId id="259" r:id="rId17"/>
    <p:sldId id="268" r:id="rId18"/>
    <p:sldId id="263" r:id="rId19"/>
    <p:sldId id="261" r:id="rId20"/>
    <p:sldId id="270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B2EC-C90C-4599-9998-522001EEC8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682-9C06-40D5-A5F5-116C514CC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6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B2EC-C90C-4599-9998-522001EEC8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682-9C06-40D5-A5F5-116C514CC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0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B2EC-C90C-4599-9998-522001EEC8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682-9C06-40D5-A5F5-116C514CC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18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B2EC-C90C-4599-9998-522001EEC8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682-9C06-40D5-A5F5-116C514CC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B2EC-C90C-4599-9998-522001EEC8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682-9C06-40D5-A5F5-116C514CC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1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B2EC-C90C-4599-9998-522001EEC8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682-9C06-40D5-A5F5-116C514CC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2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B2EC-C90C-4599-9998-522001EEC8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682-9C06-40D5-A5F5-116C514CC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8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B2EC-C90C-4599-9998-522001EEC8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682-9C06-40D5-A5F5-116C514CC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0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B2EC-C90C-4599-9998-522001EEC8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682-9C06-40D5-A5F5-116C514CC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7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B2EC-C90C-4599-9998-522001EEC8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682-9C06-40D5-A5F5-116C514CC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3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B2EC-C90C-4599-9998-522001EEC8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682-9C06-40D5-A5F5-116C514CC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3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FB2EC-C90C-4599-9998-522001EEC8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F682-9C06-40D5-A5F5-116C514CC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27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38000" t="-7000" r="-3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Обобщение опыта работы по </a:t>
            </a:r>
            <a:r>
              <a:rPr lang="ru-RU" sz="4000" b="1" dirty="0" smtClean="0"/>
              <a:t>теме</a:t>
            </a:r>
            <a:r>
              <a:rPr lang="ru-RU" sz="4000" dirty="0" smtClean="0"/>
              <a:t> </a:t>
            </a:r>
            <a:r>
              <a:rPr lang="ru-RU" sz="4000" b="1" dirty="0" smtClean="0"/>
              <a:t>«Опыт </a:t>
            </a:r>
            <a:r>
              <a:rPr lang="ru-RU" sz="4000" b="1" dirty="0"/>
              <a:t>формирования познавательной активности  и личностное развитие учащихся начальной школы»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/>
              <a:t>Автор: Стенькина Ю.Н., учитель начальных классов </a:t>
            </a:r>
            <a:endParaRPr lang="ru-RU" dirty="0"/>
          </a:p>
          <a:p>
            <a:r>
              <a:rPr lang="ru-RU" i="1" dirty="0"/>
              <a:t>МБОУ «Лицей </a:t>
            </a:r>
            <a:r>
              <a:rPr lang="ru-RU" i="1" dirty="0" err="1"/>
              <a:t>г.Шатуры</a:t>
            </a:r>
            <a:r>
              <a:rPr lang="ru-RU" i="1" dirty="0"/>
              <a:t>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2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3" y="1788081"/>
            <a:ext cx="8326796" cy="2103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7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6678700" cy="5233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8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444208" cy="6173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7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5544616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208" y="332656"/>
            <a:ext cx="9036496" cy="72008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/>
                <a:ea typeface="Times New Roman"/>
              </a:rPr>
              <a:t> </a:t>
            </a:r>
            <a:r>
              <a:rPr lang="ru-RU" sz="4000" dirty="0" smtClean="0">
                <a:latin typeface="Times New Roman"/>
                <a:ea typeface="Calibri"/>
              </a:rPr>
              <a:t>Логические универсальные действия</a:t>
            </a:r>
            <a:endParaRPr lang="ru-RU" sz="4000" dirty="0">
              <a:latin typeface="Times New Roman"/>
              <a:ea typeface="Calibri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Calibri"/>
              </a:rPr>
              <a:t>анализ объектов с целью выделения признаков (существенных, </a:t>
            </a:r>
            <a:r>
              <a:rPr lang="ru-RU" sz="2400" dirty="0">
                <a:latin typeface="Times New Roman"/>
                <a:ea typeface="Calibri"/>
              </a:rPr>
              <a:t>несущественных)</a:t>
            </a:r>
            <a:endParaRPr lang="ru-RU" sz="2400" dirty="0">
              <a:latin typeface="Times New Roman"/>
              <a:ea typeface="Calibri"/>
            </a:endParaRPr>
          </a:p>
          <a:p>
            <a:pPr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Calibri"/>
              </a:rPr>
              <a:t>синтез </a:t>
            </a:r>
            <a:r>
              <a:rPr lang="ru-RU" sz="2400" dirty="0">
                <a:latin typeface="Times New Roman"/>
                <a:ea typeface="Calibri"/>
              </a:rPr>
              <a:t>– составление целого из частей, в том </a:t>
            </a:r>
            <a:r>
              <a:rPr lang="ru-RU" sz="2400" dirty="0" smtClean="0">
                <a:latin typeface="Times New Roman"/>
                <a:ea typeface="Calibri"/>
              </a:rPr>
              <a:t>числе </a:t>
            </a:r>
            <a:r>
              <a:rPr lang="ru-RU" sz="2400" dirty="0">
                <a:latin typeface="Times New Roman"/>
                <a:ea typeface="Calibri"/>
              </a:rPr>
              <a:t>самостоятельное достраивание с восполнением недостающих компонентов </a:t>
            </a:r>
            <a:endParaRPr lang="ru-RU" sz="2400" dirty="0">
              <a:latin typeface="Times New Roman"/>
              <a:ea typeface="Calibri"/>
            </a:endParaRPr>
          </a:p>
          <a:p>
            <a:pPr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Calibri"/>
              </a:rPr>
              <a:t>выбор </a:t>
            </a:r>
            <a:r>
              <a:rPr lang="ru-RU" sz="2400" dirty="0">
                <a:latin typeface="Times New Roman"/>
                <a:ea typeface="Calibri"/>
              </a:rPr>
              <a:t>оснований и критериев для сравнения, классификации объектов </a:t>
            </a:r>
            <a:endParaRPr lang="ru-RU" sz="2400" dirty="0">
              <a:latin typeface="Times New Roman"/>
              <a:ea typeface="Calibri"/>
            </a:endParaRPr>
          </a:p>
          <a:p>
            <a:pPr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Calibri"/>
              </a:rPr>
              <a:t>подведение под понятие, выведение следствий; построение логической цепочки рассуждений, анализ истинности </a:t>
            </a:r>
            <a:r>
              <a:rPr lang="ru-RU" sz="2400" dirty="0">
                <a:latin typeface="Times New Roman"/>
                <a:ea typeface="Calibri"/>
              </a:rPr>
              <a:t>утверждений</a:t>
            </a:r>
          </a:p>
          <a:p>
            <a:pPr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выдвижение гипотез и их </a:t>
            </a:r>
            <a:r>
              <a:rPr lang="ru-RU" sz="2400" dirty="0">
                <a:latin typeface="Times New Roman"/>
                <a:ea typeface="Calibri"/>
              </a:rPr>
              <a:t>обоснование</a:t>
            </a:r>
          </a:p>
          <a:p>
            <a:pPr lvl="0"/>
            <a:endParaRPr lang="ru-RU" sz="2000" dirty="0"/>
          </a:p>
          <a:p>
            <a:endParaRPr lang="ru-RU" dirty="0"/>
          </a:p>
        </p:txBody>
      </p:sp>
      <p:pic>
        <p:nvPicPr>
          <p:cNvPr id="9218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704856" cy="5401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4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9"/>
          <a:stretch>
            <a:fillRect/>
          </a:stretch>
        </p:blipFill>
        <p:spPr bwMode="auto">
          <a:xfrm>
            <a:off x="107504" y="188640"/>
            <a:ext cx="7959133" cy="4178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5976664" cy="4990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6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44973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latin typeface="Times New Roman"/>
              <a:ea typeface="Calibri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42" y="188640"/>
            <a:ext cx="5675709" cy="2587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74958"/>
            <a:ext cx="5430143" cy="370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кадемкнига/Учебник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r="18226" b="16894"/>
          <a:stretch/>
        </p:blipFill>
        <p:spPr>
          <a:xfrm>
            <a:off x="251520" y="188640"/>
            <a:ext cx="2826192" cy="2587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88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44973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latin typeface="Times New Roman"/>
              <a:ea typeface="Calibri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6487"/>
            <a:ext cx="6351828" cy="595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7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47" y="2394943"/>
            <a:ext cx="3701197" cy="358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psv4.userapi.com/c834504/u37663211/docs/d15/bbf876f71fe2/IMG_0661.jpg?extra=FqbI5qb7-81JTQbt_9Hg6Gz-qOofInpMupmgGw2Xl2TH3q0yOZihd7pvz5wIRqPCPcsEbZ-MCoe2Nryof4RBpupm8zgNZx2oIKaol0TUIdY2cfC7wzHyCPAp1TVAvNFwvjtZGT6SGe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022771" cy="2388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s001.radikal.ru/i193/1104/f0/cd35710ff0c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r="35651"/>
          <a:stretch/>
        </p:blipFill>
        <p:spPr bwMode="auto">
          <a:xfrm>
            <a:off x="4949501" y="3455703"/>
            <a:ext cx="2389968" cy="261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44973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latin typeface="Times New Roman"/>
              <a:ea typeface="Calibri"/>
            </a:endParaRPr>
          </a:p>
        </p:txBody>
      </p:sp>
      <p:pic>
        <p:nvPicPr>
          <p:cNvPr id="1026" name="Picture 2" descr="https://psv4.userapi.com/c834701/u37663211/docs/d17/822ce65382e7/IMG_0054.jpg?extra=gmXUAoaK92RKwwxsBxqnfJQWug3ELJhhLOaLpPCDwQy7FS-YYUdmanfANnj645A5K3kb2JRcNw-Xs7U88K0eHrrI_AfZ-z70iR_BRfWpvxk9y5FmCNgPFGYidgLZ6Wp5SC1F4z8A9Q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4061"/>
          <a:stretch/>
        </p:blipFill>
        <p:spPr bwMode="auto">
          <a:xfrm>
            <a:off x="4572000" y="3506328"/>
            <a:ext cx="3864429" cy="2658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psv4.userapi.com/c834502/u37663211/docs/d12/a45b3009040f/IMG_0186.jpg?extra=LVkPI3AQA9sSkZhQDUwfdnlc25Lzbkccs7JutC0R7p5Wmps0841b27Fyi-slaQGKGLxEmNB1fv_MvhxEY4CX4INC6cQWrzRehITcd51-0qsLOs0BPKxjx2-0Hyx7JjdR2jDkF0zoz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32" y="2571005"/>
            <a:ext cx="4320481" cy="324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 descr="http://f1.school.mosreg.ru/get.aspx/40/d48e2c4f3067490aa12b0c97cce8b4af.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80" y="440580"/>
            <a:ext cx="4804961" cy="2700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9" y="419792"/>
            <a:ext cx="3764519" cy="2498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4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024" y="1481314"/>
            <a:ext cx="8964488" cy="5361459"/>
          </a:xfrm>
        </p:spPr>
        <p:txBody>
          <a:bodyPr>
            <a:normAutofit/>
          </a:bodyPr>
          <a:lstStyle/>
          <a:p>
            <a:pPr lvl="0" algn="just">
              <a:buFont typeface="Symbol"/>
              <a:buChar char=""/>
            </a:pPr>
            <a:r>
              <a:rPr lang="ru-RU" sz="3600" dirty="0" smtClean="0">
                <a:latin typeface="Times New Roman"/>
                <a:ea typeface="Calibri"/>
              </a:rPr>
              <a:t>Принцип </a:t>
            </a:r>
            <a:r>
              <a:rPr lang="ru-RU" sz="3600" b="1" dirty="0" err="1" smtClean="0">
                <a:latin typeface="Times New Roman"/>
                <a:ea typeface="Calibri"/>
                <a:cs typeface="Times New Roman"/>
              </a:rPr>
              <a:t>субъектности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3600" b="1" dirty="0">
              <a:ea typeface="Calibri"/>
              <a:cs typeface="Times New Roman"/>
            </a:endParaRPr>
          </a:p>
          <a:p>
            <a:pPr lvl="0" algn="just">
              <a:buFont typeface="Symbol"/>
              <a:buChar char=""/>
            </a:pPr>
            <a:r>
              <a:rPr lang="ru-RU" sz="3600" dirty="0">
                <a:latin typeface="Times New Roman"/>
                <a:ea typeface="Calibri"/>
              </a:rPr>
              <a:t>Принцип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самостоятельность;</a:t>
            </a:r>
            <a:endParaRPr lang="ru-RU" sz="3600" b="1" dirty="0">
              <a:ea typeface="Calibri"/>
              <a:cs typeface="Times New Roman"/>
            </a:endParaRPr>
          </a:p>
          <a:p>
            <a:pPr lvl="0" algn="just">
              <a:buFont typeface="Symbol"/>
              <a:buChar char=""/>
            </a:pPr>
            <a:r>
              <a:rPr lang="ru-RU" sz="3600" dirty="0">
                <a:latin typeface="Times New Roman"/>
                <a:ea typeface="Calibri"/>
              </a:rPr>
              <a:t>Принцип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креативность;</a:t>
            </a:r>
            <a:endParaRPr lang="ru-RU" sz="3600" b="1" dirty="0">
              <a:ea typeface="Calibri"/>
              <a:cs typeface="Times New Roman"/>
            </a:endParaRPr>
          </a:p>
          <a:p>
            <a:pPr lvl="0" algn="just">
              <a:buFont typeface="Symbol"/>
              <a:buChar char=""/>
            </a:pPr>
            <a:r>
              <a:rPr lang="ru-RU" sz="3600" dirty="0">
                <a:latin typeface="Times New Roman"/>
                <a:ea typeface="Calibri"/>
              </a:rPr>
              <a:t>Принцип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связь 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жизнью;</a:t>
            </a:r>
            <a:endParaRPr lang="ru-RU" sz="3600" b="1" dirty="0">
              <a:ea typeface="Calibri"/>
              <a:cs typeface="Times New Roman"/>
            </a:endParaRPr>
          </a:p>
          <a:p>
            <a:pPr algn="just"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</a:rPr>
              <a:t>Принцип </a:t>
            </a:r>
            <a:r>
              <a:rPr lang="ru-RU" b="1" dirty="0" smtClean="0">
                <a:latin typeface="Times New Roman"/>
                <a:ea typeface="Calibri"/>
              </a:rPr>
              <a:t>ориентация </a:t>
            </a:r>
            <a:r>
              <a:rPr lang="ru-RU" b="1" dirty="0">
                <a:latin typeface="Times New Roman"/>
                <a:ea typeface="Calibri"/>
              </a:rPr>
              <a:t>на самореализацию и </a:t>
            </a:r>
            <a:r>
              <a:rPr lang="ru-RU" b="1" dirty="0" smtClean="0">
                <a:latin typeface="Times New Roman"/>
                <a:ea typeface="Calibri"/>
              </a:rPr>
              <a:t>педагогическую поддержку;</a:t>
            </a:r>
            <a:endParaRPr lang="ru-RU" b="1" dirty="0">
              <a:latin typeface="Times New Roman"/>
              <a:ea typeface="Calibri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44973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latin typeface="Times New Roman"/>
              <a:ea typeface="Calibri"/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359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27" y="1010642"/>
            <a:ext cx="9176127" cy="405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90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44973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437437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8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97485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/>
                <a:ea typeface="Times New Roman"/>
              </a:rPr>
              <a:t>Современный </a:t>
            </a:r>
            <a:r>
              <a:rPr lang="ru-RU" b="1" dirty="0">
                <a:latin typeface="Times New Roman"/>
                <a:ea typeface="Times New Roman"/>
              </a:rPr>
              <a:t>школьник должен уметь: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ориентироваться в потоке учебной информации;</a:t>
            </a:r>
          </a:p>
          <a:p>
            <a:pPr lvl="0" algn="just"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перерабатывать и усваивать ее;</a:t>
            </a:r>
          </a:p>
          <a:p>
            <a:pPr lvl="0" algn="just"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осуществлять поиск недостающей информации, осмыслять тексты;</a:t>
            </a:r>
          </a:p>
          <a:p>
            <a:pPr lvl="0" algn="just"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выбирать наиболее эффективные способы решения задач в зависимости от конкретных условий; </a:t>
            </a:r>
          </a:p>
          <a:p>
            <a:pPr lvl="0" algn="just"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осуществлять рефлексию способов и условий действия, контроль и оценку процесса и результатов деятельности; </a:t>
            </a:r>
          </a:p>
          <a:p>
            <a:pPr lvl="0" algn="just"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ставить и формулировать проблемы.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5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42194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Познавательные действия</a:t>
            </a:r>
            <a:r>
              <a:rPr lang="ru-RU" dirty="0">
                <a:latin typeface="Times New Roman"/>
                <a:ea typeface="Times New Roman"/>
              </a:rPr>
              <a:t> включают следующие разделы: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3993307"/>
          </a:xfrm>
        </p:spPr>
        <p:txBody>
          <a:bodyPr/>
          <a:lstStyle/>
          <a:p>
            <a:pPr lvl="0" algn="just">
              <a:buFont typeface="Symbol"/>
              <a:buChar char=""/>
              <a:tabLst>
                <a:tab pos="457200" algn="l"/>
              </a:tabLst>
            </a:pPr>
            <a:r>
              <a:rPr lang="ru-RU" sz="3600" dirty="0" err="1">
                <a:latin typeface="Times New Roman"/>
                <a:ea typeface="Times New Roman"/>
              </a:rPr>
              <a:t>общеучебные</a:t>
            </a:r>
            <a:r>
              <a:rPr lang="ru-RU" sz="3600" dirty="0">
                <a:latin typeface="Times New Roman"/>
                <a:ea typeface="Times New Roman"/>
              </a:rPr>
              <a:t>: </a:t>
            </a:r>
            <a:r>
              <a:rPr lang="ru-RU" sz="3600" dirty="0" err="1">
                <a:latin typeface="Times New Roman"/>
                <a:ea typeface="Times New Roman"/>
              </a:rPr>
              <a:t>знаково</a:t>
            </a:r>
            <a:r>
              <a:rPr lang="ru-RU" sz="3600" dirty="0">
                <a:latin typeface="Times New Roman"/>
                <a:ea typeface="Times New Roman"/>
              </a:rPr>
              <a:t> – символические и информационные;</a:t>
            </a:r>
          </a:p>
          <a:p>
            <a:pPr lvl="0" algn="just">
              <a:buFont typeface="Symbol"/>
              <a:buChar char=""/>
              <a:tabLst>
                <a:tab pos="457200" algn="l"/>
              </a:tabLst>
            </a:pPr>
            <a:r>
              <a:rPr lang="ru-RU" sz="3600" dirty="0">
                <a:latin typeface="Times New Roman"/>
                <a:ea typeface="Times New Roman"/>
              </a:rPr>
              <a:t>логические действия;</a:t>
            </a:r>
          </a:p>
          <a:p>
            <a:pPr lvl="0" algn="just">
              <a:buFont typeface="Symbol"/>
              <a:buChar char=""/>
              <a:tabLst>
                <a:tab pos="457200" algn="l"/>
              </a:tabLst>
            </a:pPr>
            <a:r>
              <a:rPr lang="ru-RU" sz="3600" dirty="0">
                <a:latin typeface="Times New Roman"/>
                <a:ea typeface="Times New Roman"/>
              </a:rPr>
              <a:t>постановку и решение проблемы</a:t>
            </a:r>
            <a:r>
              <a:rPr lang="ru-RU" sz="3600" i="1" dirty="0">
                <a:latin typeface="Times New Roman"/>
                <a:ea typeface="Times New Roman"/>
              </a:rPr>
              <a:t>.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8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16088" cy="5805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4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625" y="474657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/>
                <a:ea typeface="Times New Roman"/>
              </a:rPr>
              <a:t>поиск и выделение необходимой </a:t>
            </a:r>
            <a:r>
              <a:rPr lang="ru-RU" sz="3600" dirty="0">
                <a:latin typeface="Times New Roman"/>
                <a:ea typeface="Times New Roman"/>
              </a:rPr>
              <a:t>информации; применение методов информационного поиска </a:t>
            </a:r>
          </a:p>
        </p:txBody>
      </p:sp>
      <p:pic>
        <p:nvPicPr>
          <p:cNvPr id="2050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5" y="0"/>
            <a:ext cx="7632848" cy="6539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5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44973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latin typeface="Times New Roman"/>
              <a:ea typeface="Calibri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204864"/>
            <a:ext cx="3570572" cy="421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4534533" cy="4801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ello_html_468839f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076056" cy="218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2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260366" cy="1772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4677940" cy="4636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0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4512"/>
            <a:ext cx="4896544" cy="5891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5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206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Обобщение опыта работы по теме «Опыт формирования познавательной активности  и личностное развитие учащихся начальной школы» </vt:lpstr>
      <vt:lpstr>Презентация PowerPoint</vt:lpstr>
      <vt:lpstr>Современный школьник должен уметь: </vt:lpstr>
      <vt:lpstr> Познавательные действия включают следующие разделы: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Логические универсальные действия</vt:lpstr>
      <vt:lpstr>Презентация PowerPoint</vt:lpstr>
      <vt:lpstr> </vt:lpstr>
      <vt:lpstr> </vt:lpstr>
      <vt:lpstr>Презентация PowerPoint</vt:lpstr>
      <vt:lpstr>Презентация PowerPoint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 работы по теме «Опыт формирования познавательной активности  и личностное развитие учащихся начальной школы»</dc:title>
  <dc:creator>User</dc:creator>
  <cp:lastModifiedBy>User</cp:lastModifiedBy>
  <cp:revision>22</cp:revision>
  <dcterms:created xsi:type="dcterms:W3CDTF">2018-02-19T19:33:17Z</dcterms:created>
  <dcterms:modified xsi:type="dcterms:W3CDTF">2018-02-20T21:45:58Z</dcterms:modified>
</cp:coreProperties>
</file>