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9" r:id="rId3"/>
    <p:sldId id="260" r:id="rId4"/>
    <p:sldId id="261" r:id="rId5"/>
    <p:sldId id="258" r:id="rId6"/>
    <p:sldId id="262" r:id="rId7"/>
    <p:sldId id="263" r:id="rId8"/>
    <p:sldId id="264" r:id="rId9"/>
    <p:sldId id="265" r:id="rId10"/>
    <p:sldId id="267" r:id="rId11"/>
    <p:sldId id="268" r:id="rId12"/>
    <p:sldId id="257" r:id="rId13"/>
    <p:sldId id="269" r:id="rId14"/>
    <p:sldId id="270" r:id="rId15"/>
    <p:sldId id="271" r:id="rId16"/>
    <p:sldId id="266" r:id="rId17"/>
    <p:sldId id="272" r:id="rId18"/>
    <p:sldId id="273" r:id="rId19"/>
    <p:sldId id="274" r:id="rId2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20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925DAD-58D9-4864-83C2-276E50A370EC}" type="datetimeFigureOut">
              <a:rPr lang="ru-RU" smtClean="0"/>
              <a:t>22.04.2019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87E7B6-CA72-48B9-8D2E-9A89708D5E5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925DAD-58D9-4864-83C2-276E50A370EC}" type="datetimeFigureOut">
              <a:rPr lang="ru-RU" smtClean="0"/>
              <a:t>22.04.2019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87E7B6-CA72-48B9-8D2E-9A89708D5E5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925DAD-58D9-4864-83C2-276E50A370EC}" type="datetimeFigureOut">
              <a:rPr lang="ru-RU" smtClean="0"/>
              <a:t>22.04.2019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87E7B6-CA72-48B9-8D2E-9A89708D5E5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925DAD-58D9-4864-83C2-276E50A370EC}" type="datetimeFigureOut">
              <a:rPr lang="ru-RU" smtClean="0"/>
              <a:t>22.04.2019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87E7B6-CA72-48B9-8D2E-9A89708D5E5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925DAD-58D9-4864-83C2-276E50A370EC}" type="datetimeFigureOut">
              <a:rPr lang="ru-RU" smtClean="0"/>
              <a:t>22.04.2019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87E7B6-CA72-48B9-8D2E-9A89708D5E5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925DAD-58D9-4864-83C2-276E50A370EC}" type="datetimeFigureOut">
              <a:rPr lang="ru-RU" smtClean="0"/>
              <a:t>22.04.2019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87E7B6-CA72-48B9-8D2E-9A89708D5E5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925DAD-58D9-4864-83C2-276E50A370EC}" type="datetimeFigureOut">
              <a:rPr lang="ru-RU" smtClean="0"/>
              <a:t>22.04.2019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87E7B6-CA72-48B9-8D2E-9A89708D5E5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925DAD-58D9-4864-83C2-276E50A370EC}" type="datetimeFigureOut">
              <a:rPr lang="ru-RU" smtClean="0"/>
              <a:t>22.04.2019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87E7B6-CA72-48B9-8D2E-9A89708D5E5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925DAD-58D9-4864-83C2-276E50A370EC}" type="datetimeFigureOut">
              <a:rPr lang="ru-RU" smtClean="0"/>
              <a:t>22.04.2019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87E7B6-CA72-48B9-8D2E-9A89708D5E5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925DAD-58D9-4864-83C2-276E50A370EC}" type="datetimeFigureOut">
              <a:rPr lang="ru-RU" smtClean="0"/>
              <a:t>22.04.2019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87E7B6-CA72-48B9-8D2E-9A89708D5E5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925DAD-58D9-4864-83C2-276E50A370EC}" type="datetimeFigureOut">
              <a:rPr lang="ru-RU" smtClean="0"/>
              <a:t>22.04.2019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87E7B6-CA72-48B9-8D2E-9A89708D5E5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3925DAD-58D9-4864-83C2-276E50A370EC}" type="datetimeFigureOut">
              <a:rPr lang="ru-RU" smtClean="0"/>
              <a:t>22.04.2019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C87E7B6-CA72-48B9-8D2E-9A89708D5E5F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14348" y="1643050"/>
            <a:ext cx="7772400" cy="1470025"/>
          </a:xfrm>
        </p:spPr>
        <p:txBody>
          <a:bodyPr>
            <a:noAutofit/>
          </a:bodyPr>
          <a:lstStyle/>
          <a:p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Сравнительный анализ общепринятых учебных пособий по предмету </a:t>
            </a: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«Сольфеджио»</a:t>
            </a:r>
            <a:endParaRPr lang="ru-RU" sz="3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pPr algn="r"/>
            <a:r>
              <a:rPr lang="ru-RU" sz="2400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Преподаватель ОТМ</a:t>
            </a:r>
          </a:p>
          <a:p>
            <a:pPr algn="r"/>
            <a:r>
              <a:rPr lang="ru-RU" sz="2400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ГБПОУ СО СКИК им. О.Н. </a:t>
            </a:r>
            <a:r>
              <a:rPr lang="ru-RU" sz="2400" i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Носцовой</a:t>
            </a:r>
            <a:r>
              <a:rPr lang="ru-RU" sz="2400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r"/>
            <a:r>
              <a:rPr lang="ru-RU" sz="2400" b="1" i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Тюрякова</a:t>
            </a:r>
            <a:r>
              <a:rPr lang="ru-RU" sz="24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Ю.В. </a:t>
            </a:r>
            <a:endParaRPr lang="ru-RU" sz="2400" b="1" i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Пособия Т. Боровик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4582" name="Picture 6" descr="http://borovik.ucoz.ru/_ph/16/2/967758686.jpg?1553583699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000164" y="2643182"/>
            <a:ext cx="4762500" cy="3571875"/>
          </a:xfrm>
          <a:prstGeom prst="rect">
            <a:avLst/>
          </a:prstGeom>
          <a:noFill/>
        </p:spPr>
      </p:pic>
      <p:pic>
        <p:nvPicPr>
          <p:cNvPr id="24578" name="Picture 2" descr="https://img.labirint.ru/images/comments_pic/1813/3_bf7b7da3917b08f626bd6ec4a4539dc5_152201247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286116" y="1357298"/>
            <a:ext cx="5560817" cy="3121009"/>
          </a:xfrm>
          <a:prstGeom prst="rect">
            <a:avLst/>
          </a:prstGeom>
          <a:noFill/>
        </p:spPr>
      </p:pic>
      <p:pic>
        <p:nvPicPr>
          <p:cNvPr id="24580" name="Picture 4" descr="http://handmade.minemegashop.ru/pictures/1019411311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857488" y="3500438"/>
            <a:ext cx="5091581" cy="350046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Учебные пособия 2000х годов</a:t>
            </a:r>
            <a:endParaRPr lang="ru-RU" sz="4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Е.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Золина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. Учебник с комплектом рабочих тетрадей.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Г. Калинина. Комплект рабочих тетрадей.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Ю. Фролова. Сольфеджио.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Учебник=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рабочая тетрадь.</a:t>
            </a: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Достоинства:</a:t>
            </a:r>
          </a:p>
          <a:p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Ясное поурочное планирование;</a:t>
            </a:r>
          </a:p>
          <a:p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Учебник выступает в комплексе с рабочей тетрадью или уже внутри содержит задания с местом для выполнения (Фролова);</a:t>
            </a:r>
          </a:p>
          <a:p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Присутствие правил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и таблиц. </a:t>
            </a:r>
          </a:p>
          <a:p>
            <a:pPr>
              <a:buNone/>
            </a:pPr>
            <a:endParaRPr lang="ru-RU" sz="1800" b="1" dirty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Недостатки:</a:t>
            </a: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700" dirty="0" smtClean="0">
                <a:latin typeface="Times New Roman" pitchFamily="18" charset="0"/>
                <a:cs typeface="Times New Roman" pitchFamily="18" charset="0"/>
              </a:rPr>
              <a:t>Уменьшается количество номеров для </a:t>
            </a:r>
            <a:r>
              <a:rPr lang="ru-RU" sz="1700" dirty="0" err="1" smtClean="0">
                <a:latin typeface="Times New Roman" pitchFamily="18" charset="0"/>
                <a:cs typeface="Times New Roman" pitchFamily="18" charset="0"/>
              </a:rPr>
              <a:t>сольфеджирования</a:t>
            </a:r>
            <a:r>
              <a:rPr lang="ru-RU" sz="1700" dirty="0" smtClean="0">
                <a:latin typeface="Times New Roman" pitchFamily="18" charset="0"/>
                <a:cs typeface="Times New Roman" pitchFamily="18" charset="0"/>
              </a:rPr>
              <a:t>, чтения с листа.</a:t>
            </a:r>
          </a:p>
          <a:p>
            <a:r>
              <a:rPr lang="ru-RU" sz="1700" dirty="0" smtClean="0">
                <a:latin typeface="Times New Roman" pitchFamily="18" charset="0"/>
                <a:cs typeface="Times New Roman" pitchFamily="18" charset="0"/>
              </a:rPr>
              <a:t>Теоретизация предмета.</a:t>
            </a:r>
          </a:p>
          <a:p>
            <a:pPr>
              <a:buNone/>
            </a:pPr>
            <a:endParaRPr lang="ru-RU" sz="1800" b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https://img.labirint.ru/images/comments_pic/1538/0_3f40ae8c46b5813b38a45421c5ee6788_144241827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428992" y="2214554"/>
            <a:ext cx="5524539" cy="4143404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28728" y="274638"/>
            <a:ext cx="6715172" cy="725470"/>
          </a:xfrm>
        </p:spPr>
        <p:txBody>
          <a:bodyPr>
            <a:normAutofit/>
          </a:bodyPr>
          <a:lstStyle/>
          <a:p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Рабочие тетради Г.Ф. </a:t>
            </a:r>
            <a:r>
              <a:rPr lang="ru-RU" sz="3200" dirty="0" err="1" smtClean="0">
                <a:latin typeface="Times New Roman" pitchFamily="18" charset="0"/>
                <a:cs typeface="Times New Roman" pitchFamily="18" charset="0"/>
              </a:rPr>
              <a:t>Калининой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https://25.img.avito.st/640x480/2971254125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2844" y="2143116"/>
            <a:ext cx="4572000" cy="4572000"/>
          </a:xfrm>
          <a:prstGeom prst="rect">
            <a:avLst/>
          </a:prstGeom>
          <a:noFill/>
        </p:spPr>
      </p:pic>
      <p:pic>
        <p:nvPicPr>
          <p:cNvPr id="5" name="Picture 4" descr="http://site-to-you.ru/task/images/image-134677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214546" y="1142983"/>
            <a:ext cx="3500462" cy="481754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6" name="Picture 6" descr="https://www.muzkniga.com/image/cache/catalog/images/solf/solf_137-800x80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2000" y="1643050"/>
            <a:ext cx="5014898" cy="5014898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1472" y="0"/>
            <a:ext cx="8229600" cy="1143000"/>
          </a:xfrm>
        </p:spPr>
        <p:txBody>
          <a:bodyPr>
            <a:normAutofit/>
          </a:bodyPr>
          <a:lstStyle/>
          <a:p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Е.М. </a:t>
            </a:r>
            <a:r>
              <a:rPr lang="ru-RU" sz="3600" dirty="0" err="1" smtClean="0">
                <a:latin typeface="Times New Roman" pitchFamily="18" charset="0"/>
                <a:cs typeface="Times New Roman" pitchFamily="18" charset="0"/>
              </a:rPr>
              <a:t>Золина</a:t>
            </a:r>
            <a:r>
              <a:rPr lang="ru-RU" sz="3600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pic>
        <p:nvPicPr>
          <p:cNvPr id="25602" name="Picture 2" descr="https://studfiles.net/html/2706/230/html_OR1ySPMiW7.gxEm/htmlconvd-wLPVfY20x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0034" y="1714488"/>
            <a:ext cx="3334382" cy="4643470"/>
          </a:xfrm>
          <a:prstGeom prst="rect">
            <a:avLst/>
          </a:prstGeom>
          <a:noFill/>
        </p:spPr>
      </p:pic>
      <p:pic>
        <p:nvPicPr>
          <p:cNvPr id="25604" name="Picture 4" descr="https://bookstr.ru/wa-data/public/shop/products/67/67/6767/images/9515/9515.750x0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071802" y="1000108"/>
            <a:ext cx="2868510" cy="414340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Ю. Фролова. Сольфеджио.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7650" name="Picture 2" descr="http://itd2.mycdn.me/image?id=835872809111&amp;t=20&amp;plc=WEB&amp;tkn=*ihBKjE7jhFx7zvk584ehqLMidC8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571612"/>
            <a:ext cx="5562600" cy="4429126"/>
          </a:xfrm>
          <a:prstGeom prst="rect">
            <a:avLst/>
          </a:prstGeom>
          <a:noFill/>
        </p:spPr>
      </p:pic>
      <p:pic>
        <p:nvPicPr>
          <p:cNvPr id="27652" name="Picture 4" descr="http://img1.labirint.ru/books/604506/scrn_big_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705495" y="2500306"/>
            <a:ext cx="5438505" cy="421484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700" b="1" dirty="0" smtClean="0"/>
              <a:t>Новейшее поколение пособий</a:t>
            </a:r>
            <a:r>
              <a:rPr lang="ru-RU" sz="2700" dirty="0" smtClean="0"/>
              <a:t/>
            </a:r>
            <a:br>
              <a:rPr lang="ru-RU" sz="2700" dirty="0" smtClean="0"/>
            </a:br>
            <a:r>
              <a:rPr lang="ru-RU" sz="2000" dirty="0" smtClean="0"/>
              <a:t>разработанное или переизданное с ориентировкой </a:t>
            </a:r>
            <a:br>
              <a:rPr lang="ru-RU" sz="2000" dirty="0" smtClean="0"/>
            </a:br>
            <a:r>
              <a:rPr lang="ru-RU" sz="2000" dirty="0" smtClean="0"/>
              <a:t>на новые образовательные стандарты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algn="just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Ю. Фролова.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Занимательное сольфеджио (для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общеразвивающих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программ); </a:t>
            </a:r>
          </a:p>
          <a:p>
            <a:pPr algn="just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Ж. </a:t>
            </a:r>
            <a:r>
              <a:rPr lang="ru-RU" sz="2400" b="1" dirty="0" err="1" smtClean="0">
                <a:latin typeface="Times New Roman" pitchFamily="18" charset="0"/>
                <a:cs typeface="Times New Roman" pitchFamily="18" charset="0"/>
              </a:rPr>
              <a:t>Металлиди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, А. </a:t>
            </a:r>
            <a:r>
              <a:rPr lang="ru-RU" sz="2400" b="1" dirty="0" err="1" smtClean="0">
                <a:latin typeface="Times New Roman" pitchFamily="18" charset="0"/>
                <a:cs typeface="Times New Roman" pitchFamily="18" charset="0"/>
              </a:rPr>
              <a:t>Перцовская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. Учиться музыке легко.  </a:t>
            </a:r>
          </a:p>
          <a:p>
            <a:pPr algn="just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Д. </a:t>
            </a:r>
            <a:r>
              <a:rPr lang="ru-RU" sz="2400" b="1" dirty="0" err="1" smtClean="0">
                <a:latin typeface="Times New Roman" pitchFamily="18" charset="0"/>
                <a:cs typeface="Times New Roman" pitchFamily="18" charset="0"/>
              </a:rPr>
              <a:t>Шайхутдинова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. Проблемно-модульное обучение (УМК).</a:t>
            </a:r>
          </a:p>
          <a:p>
            <a:pPr algn="just"/>
            <a:endParaRPr lang="ru-RU" sz="2400" dirty="0">
              <a:latin typeface="Times New Roman" pitchFamily="18" charset="0"/>
              <a:cs typeface="Times New Roman" pitchFamily="18" charset="0"/>
            </a:endParaRPr>
          </a:p>
          <a:p>
            <a:pPr algn="just">
              <a:buNone/>
            </a:pPr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Основные достоинства: </a:t>
            </a:r>
          </a:p>
          <a:p>
            <a:pPr algn="just">
              <a:buNone/>
            </a:pPr>
            <a:r>
              <a:rPr lang="ru-RU" sz="1700" dirty="0" smtClean="0">
                <a:latin typeface="Times New Roman" pitchFamily="18" charset="0"/>
                <a:cs typeface="Times New Roman" pitchFamily="18" charset="0"/>
              </a:rPr>
              <a:t>Детальное поурочное планирование (иногда с методическими рекомендациями)</a:t>
            </a:r>
          </a:p>
          <a:p>
            <a:pPr algn="just">
              <a:buNone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Полное аудио сопровождение</a:t>
            </a:r>
          </a:p>
          <a:p>
            <a:pPr algn="just">
              <a:buNone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Ориентировка на ПП и ОП</a:t>
            </a:r>
          </a:p>
          <a:p>
            <a:pPr algn="just">
              <a:buNone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Стремление к преодолению «сухости предмета»</a:t>
            </a:r>
          </a:p>
          <a:p>
            <a:pPr algn="just">
              <a:buNone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Упор на ансамблевое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музицирование</a:t>
            </a:r>
            <a:endParaRPr lang="ru-RU" sz="1800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buNone/>
            </a:pPr>
            <a:endParaRPr lang="ru-RU" sz="1800" dirty="0">
              <a:latin typeface="Times New Roman" pitchFamily="18" charset="0"/>
              <a:cs typeface="Times New Roman" pitchFamily="18" charset="0"/>
            </a:endParaRPr>
          </a:p>
          <a:p>
            <a:pPr algn="just">
              <a:buNone/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Недостаток:</a:t>
            </a:r>
          </a:p>
          <a:p>
            <a:pPr algn="just">
              <a:buNone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Меньшее количество вокально-интонационных упражнений и примеров для чтения с листа</a:t>
            </a:r>
          </a:p>
          <a:p>
            <a:pPr algn="just">
              <a:buNone/>
            </a:pP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Переизданное (усовершенствованное):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3554" name="Picture 2" descr="http://my-bookshop.ru/image/101237193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2910" y="1571612"/>
            <a:ext cx="3736445" cy="5072098"/>
          </a:xfrm>
          <a:prstGeom prst="rect">
            <a:avLst/>
          </a:prstGeom>
          <a:noFill/>
        </p:spPr>
      </p:pic>
      <p:pic>
        <p:nvPicPr>
          <p:cNvPr id="23560" name="Picture 8" descr="https://compozitor.spb.ru/images/First_pages-pdf/note-6814_4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857752" y="1357274"/>
            <a:ext cx="3890876" cy="5500726"/>
          </a:xfrm>
          <a:prstGeom prst="rect">
            <a:avLst/>
          </a:prstGeom>
          <a:noFill/>
        </p:spPr>
      </p:pic>
      <p:pic>
        <p:nvPicPr>
          <p:cNvPr id="23558" name="Picture 6" descr="https://cache3.youla.io/files/images/780_780/5b/92/5b926ceeeef1419a944ab872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714744" y="3857628"/>
            <a:ext cx="2071702" cy="207170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ПМО Сольфеджио. Д. </a:t>
            </a:r>
            <a:r>
              <a:rPr lang="ru-RU" sz="3600" dirty="0" err="1" smtClean="0">
                <a:latin typeface="Times New Roman" pitchFamily="18" charset="0"/>
                <a:cs typeface="Times New Roman" pitchFamily="18" charset="0"/>
              </a:rPr>
              <a:t>Шайхутдинова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9698" name="Picture 2" descr="https://avatars.mds.yandex.net/get-marketpic/1677137/market_KOZYaxg0CVWD_dy8uyemig/ori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472" y="1214422"/>
            <a:ext cx="3936736" cy="5143512"/>
          </a:xfrm>
          <a:prstGeom prst="rect">
            <a:avLst/>
          </a:prstGeom>
          <a:noFill/>
        </p:spPr>
      </p:pic>
      <p:pic>
        <p:nvPicPr>
          <p:cNvPr id="29700" name="Picture 4" descr="https://img.labirint.ru/images/comments_pic/1714/5_d7d60b255176bb7b144901b0e30ba449_149150515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86314" y="1357298"/>
            <a:ext cx="3896211" cy="514351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Ю. Фролова. Занимательное сольфеджио.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24" name="Picture 4" descr="http://img1.labirint.ru/books/616085/scrn_big_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00364" y="2000240"/>
            <a:ext cx="5842425" cy="4184637"/>
          </a:xfrm>
          <a:prstGeom prst="rect">
            <a:avLst/>
          </a:prstGeom>
          <a:noFill/>
        </p:spPr>
      </p:pic>
      <p:pic>
        <p:nvPicPr>
          <p:cNvPr id="30722" name="Picture 2" descr="https://im0-tub-ru.yandex.net/i?id=cab3bf95ce15ac3d1d4dc95ca12ba540-l&amp;n=1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14348" y="1214422"/>
            <a:ext cx="3071834" cy="434339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58" y="2571744"/>
            <a:ext cx="8229600" cy="1143000"/>
          </a:xfrm>
        </p:spPr>
        <p:txBody>
          <a:bodyPr/>
          <a:lstStyle/>
          <a:p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Спасибо за внимание!</a:t>
            </a:r>
            <a:endParaRPr lang="ru-RU" b="1" i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Классификация учебных пособий</a:t>
            </a:r>
            <a:endParaRPr lang="ru-RU" sz="3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Общая характеристика:</a:t>
            </a:r>
          </a:p>
          <a:p>
            <a:pPr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а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) сборники-хрестоматии из отрывков музыкальных произведений;</a:t>
            </a:r>
          </a:p>
          <a:p>
            <a:pPr>
              <a:buNone/>
            </a:pP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б) сборники музыкальных примеров, сочиненные автором пособия;</a:t>
            </a:r>
          </a:p>
          <a:p>
            <a:pPr>
              <a:buNone/>
            </a:pP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в) учебники сольфеджио для ДМШ.</a:t>
            </a:r>
          </a:p>
          <a:p>
            <a:pPr algn="just">
              <a:buNone/>
            </a:pP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П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о 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назначению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(для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сольфеджирования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, диктанта, слухового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анализа, усвоения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теоретических знаний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);</a:t>
            </a:r>
          </a:p>
          <a:p>
            <a:pPr algn="just">
              <a:buNone/>
            </a:pP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П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о 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методической направленности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(как использование определенной системы музыкального слуха, так и собственного педагогического опыта);</a:t>
            </a:r>
          </a:p>
          <a:p>
            <a:pPr algn="just">
              <a:buNone/>
            </a:pP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П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о 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принципу подбора и систематизации музыкального материала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(тональный, теоретический, стилистический, вокально-интонационный,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тесситурный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и др.)</a:t>
            </a: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0"/>
            <a:ext cx="8229600" cy="1143000"/>
          </a:xfrm>
        </p:spPr>
        <p:txBody>
          <a:bodyPr>
            <a:normAutofit/>
          </a:bodyPr>
          <a:lstStyle/>
          <a:p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«Классические» советские издания:</a:t>
            </a:r>
            <a:endParaRPr lang="ru-RU" sz="3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000108"/>
            <a:ext cx="8229600" cy="5126055"/>
          </a:xfrm>
        </p:spPr>
        <p:txBody>
          <a:bodyPr>
            <a:normAutofit fontScale="92500" lnSpcReduction="20000"/>
          </a:bodyPr>
          <a:lstStyle/>
          <a:p>
            <a:pPr algn="just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Б.Калмыков и </a:t>
            </a:r>
            <a:r>
              <a:rPr lang="ru-RU" sz="2000" b="1" dirty="0" err="1" smtClean="0">
                <a:latin typeface="Times New Roman" pitchFamily="18" charset="0"/>
                <a:cs typeface="Times New Roman" pitchFamily="18" charset="0"/>
              </a:rPr>
              <a:t>Г.Фридкин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. Сольфеджио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Однологосие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Двухголосие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) без комментариев и заданий. Рубрикатор по классам. В поздних изданиях по массивным разделам. </a:t>
            </a:r>
          </a:p>
          <a:p>
            <a:pPr algn="just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Н.Баева, </a:t>
            </a:r>
            <a:r>
              <a:rPr lang="ru-RU" sz="2000" b="1" dirty="0" err="1" smtClean="0">
                <a:latin typeface="Times New Roman" pitchFamily="18" charset="0"/>
                <a:cs typeface="Times New Roman" pitchFamily="18" charset="0"/>
              </a:rPr>
              <a:t>Т.Зебряк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. Сольфеджио для 1-2 классов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С вкраплением вокально-интонационных упражнений. Рубрикатор по классам и крупным темам.</a:t>
            </a: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А.Барабошкина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. Сольфеджио.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С заданиями и картинками. Рубрикатор по небольшим разделам (практически по урокам). </a:t>
            </a:r>
          </a:p>
          <a:p>
            <a:pPr algn="just"/>
            <a:r>
              <a:rPr lang="ru-RU" sz="1900" dirty="0" smtClean="0">
                <a:latin typeface="Times New Roman" pitchFamily="18" charset="0"/>
                <a:cs typeface="Times New Roman" pitchFamily="18" charset="0"/>
              </a:rPr>
              <a:t>Е.Давыдова. Сольфеджио. </a:t>
            </a:r>
            <a:r>
              <a:rPr lang="ru-RU" sz="1500" dirty="0" smtClean="0">
                <a:latin typeface="Times New Roman" pitchFamily="18" charset="0"/>
                <a:cs typeface="Times New Roman" pitchFamily="18" charset="0"/>
              </a:rPr>
              <a:t>С более детальными упражнениями и домашними заданиями. Рубрикатор по разделам и темам.  </a:t>
            </a:r>
            <a:endParaRPr lang="ru-RU" sz="30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sz="1600" dirty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Достоинства: </a:t>
            </a:r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у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пор на вокально-интонационные упражнения и чтения с листа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достаточное количество примеров для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сольфеджирования</a:t>
            </a: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sz="2000" b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Недостатки:</a:t>
            </a:r>
          </a:p>
          <a:p>
            <a:r>
              <a:rPr lang="ru-RU" sz="1900" dirty="0" smtClean="0">
                <a:latin typeface="Times New Roman" pitchFamily="18" charset="0"/>
                <a:cs typeface="Times New Roman" pitchFamily="18" charset="0"/>
              </a:rPr>
              <a:t>В целом (</a:t>
            </a:r>
            <a:r>
              <a:rPr lang="ru-RU" sz="1900" dirty="0" err="1" smtClean="0">
                <a:latin typeface="Times New Roman" pitchFamily="18" charset="0"/>
                <a:cs typeface="Times New Roman" pitchFamily="18" charset="0"/>
              </a:rPr>
              <a:t>Калмыков-Фридкин</a:t>
            </a:r>
            <a:r>
              <a:rPr lang="ru-RU" sz="1900" dirty="0" smtClean="0">
                <a:latin typeface="Times New Roman" pitchFamily="18" charset="0"/>
                <a:cs typeface="Times New Roman" pitchFamily="18" charset="0"/>
              </a:rPr>
              <a:t> и </a:t>
            </a:r>
            <a:r>
              <a:rPr lang="ru-RU" sz="1900" dirty="0" err="1" smtClean="0">
                <a:latin typeface="Times New Roman" pitchFamily="18" charset="0"/>
                <a:cs typeface="Times New Roman" pitchFamily="18" charset="0"/>
              </a:rPr>
              <a:t>Баева-Зебряк</a:t>
            </a:r>
            <a:r>
              <a:rPr lang="ru-RU" sz="1900" dirty="0" smtClean="0">
                <a:latin typeface="Times New Roman" pitchFamily="18" charset="0"/>
                <a:cs typeface="Times New Roman" pitchFamily="18" charset="0"/>
              </a:rPr>
              <a:t>) отсутствие теоретических заданий</a:t>
            </a:r>
          </a:p>
          <a:p>
            <a:r>
              <a:rPr lang="ru-RU" sz="1900" dirty="0" smtClean="0">
                <a:latin typeface="Times New Roman" pitchFamily="18" charset="0"/>
                <a:cs typeface="Times New Roman" pitchFamily="18" charset="0"/>
              </a:rPr>
              <a:t>Отсутствие разделов с объяснением правил</a:t>
            </a:r>
          </a:p>
          <a:p>
            <a:r>
              <a:rPr lang="ru-RU" sz="1900" dirty="0" smtClean="0">
                <a:latin typeface="Times New Roman" pitchFamily="18" charset="0"/>
                <a:cs typeface="Times New Roman" pitchFamily="18" charset="0"/>
              </a:rPr>
              <a:t>Отсутствие поурочного планирования</a:t>
            </a:r>
            <a:endParaRPr lang="ru-RU" sz="17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8" name="Picture 4" descr="http://www.gornitsa.ru/images/products/2016-11/15418769-image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43042" y="928670"/>
            <a:ext cx="5372080" cy="4029060"/>
          </a:xfrm>
          <a:prstGeom prst="rect">
            <a:avLst/>
          </a:prstGeom>
          <a:noFill/>
        </p:spPr>
      </p:pic>
      <p:pic>
        <p:nvPicPr>
          <p:cNvPr id="16386" name="Picture 2" descr="https://studfiles.net/html/2706/1155/html_A45150pKyS._MF_/htmlconvd-Dj2N7N3x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0034" y="2500306"/>
            <a:ext cx="2794396" cy="3929091"/>
          </a:xfrm>
          <a:prstGeom prst="rect">
            <a:avLst/>
          </a:prstGeom>
          <a:noFill/>
        </p:spPr>
      </p:pic>
      <p:pic>
        <p:nvPicPr>
          <p:cNvPr id="16390" name="Picture 6" descr="http://www.rgub.ru/searchcat/covers/RGUB-BIBL-0000520256-note-large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643570" y="2143116"/>
            <a:ext cx="3210186" cy="4357718"/>
          </a:xfrm>
          <a:prstGeom prst="rect">
            <a:avLst/>
          </a:prstGeom>
          <a:noFill/>
        </p:spPr>
      </p:pic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82594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Б.Калмыков и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Г.Фридкин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 </a:t>
            </a:r>
            <a:endParaRPr lang="ru-RU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6" name="Picture 6" descr="https://cache3.youla.io/files/images/720_720_out/5b/f3/5bf329b7c3bdd244d64f483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1285860"/>
            <a:ext cx="3536180" cy="4714908"/>
          </a:xfrm>
          <a:prstGeom prst="rect">
            <a:avLst/>
          </a:prstGeom>
          <a:noFill/>
        </p:spPr>
      </p:pic>
      <p:pic>
        <p:nvPicPr>
          <p:cNvPr id="15370" name="Picture 10" descr="https://cache3.youla.io/files/images/720_720_out/5b/ad/5bad5b38a380b6077c5fcd0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321948" y="1071522"/>
            <a:ext cx="4018405" cy="5357874"/>
          </a:xfrm>
          <a:prstGeom prst="rect">
            <a:avLst/>
          </a:prstGeom>
          <a:noFill/>
        </p:spPr>
      </p:pic>
      <p:pic>
        <p:nvPicPr>
          <p:cNvPr id="15372" name="Picture 12" descr="https://www.libex.ru/img/x/26/26/819a6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571736" y="3286124"/>
            <a:ext cx="2514600" cy="3362326"/>
          </a:xfrm>
          <a:prstGeom prst="rect">
            <a:avLst/>
          </a:prstGeom>
          <a:noFill/>
        </p:spPr>
      </p:pic>
      <p:sp>
        <p:nvSpPr>
          <p:cNvPr id="15" name="Заголовок 1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3100" dirty="0" smtClean="0">
                <a:latin typeface="Times New Roman" pitchFamily="18" charset="0"/>
                <a:cs typeface="Times New Roman" pitchFamily="18" charset="0"/>
              </a:rPr>
              <a:t>Н.Баева, </a:t>
            </a:r>
            <a:r>
              <a:rPr lang="ru-RU" sz="3100" dirty="0" err="1" smtClean="0">
                <a:latin typeface="Times New Roman" pitchFamily="18" charset="0"/>
                <a:cs typeface="Times New Roman" pitchFamily="18" charset="0"/>
              </a:rPr>
              <a:t>Т.Зебряк</a:t>
            </a:r>
            <a:r>
              <a:rPr lang="ru-RU" sz="3100" dirty="0" smtClean="0">
                <a:latin typeface="Times New Roman" pitchFamily="18" charset="0"/>
                <a:cs typeface="Times New Roman" pitchFamily="18" charset="0"/>
              </a:rPr>
              <a:t>. Сольфеджио для 1-2 классов.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endParaRPr lang="ru-RU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А. </a:t>
            </a:r>
            <a:r>
              <a:rPr lang="ru-RU" sz="3600" dirty="0" err="1" smtClean="0">
                <a:latin typeface="Times New Roman" pitchFamily="18" charset="0"/>
                <a:cs typeface="Times New Roman" pitchFamily="18" charset="0"/>
              </a:rPr>
              <a:t>Барабошкина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. Сольфеджио.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9460" name="Picture 4" descr="https://static.auction.ru/offer_images/2017/11/17/03/big/Y/YHmg58o1J1Z/kniga_sssr_a_baraboshkina_solfedzhio_dlja_1_go_klassa_s_rublja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86116" y="1500174"/>
            <a:ext cx="5641827" cy="4214842"/>
          </a:xfrm>
          <a:prstGeom prst="rect">
            <a:avLst/>
          </a:prstGeom>
          <a:noFill/>
        </p:spPr>
      </p:pic>
      <p:pic>
        <p:nvPicPr>
          <p:cNvPr id="19458" name="Picture 2" descr="http://www.rgub.ru/searchcat/covers/RGUB-BIBL-0000824287-note-large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8596" y="1857364"/>
            <a:ext cx="3457599" cy="471490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Е.Давыдова. Сольфеджио.</a:t>
            </a:r>
            <a:endParaRPr lang="ru-RU" sz="40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484" name="Picture 4" descr="https://image.ua.market/storage/640x640/f/a/0/f/fa0f5ab659bd5d50abf8d30f1ef2e34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500694" y="1714488"/>
            <a:ext cx="3380356" cy="4786346"/>
          </a:xfrm>
          <a:prstGeom prst="rect">
            <a:avLst/>
          </a:prstGeom>
          <a:noFill/>
        </p:spPr>
      </p:pic>
      <p:pic>
        <p:nvPicPr>
          <p:cNvPr id="20482" name="Picture 2" descr="https://image.ua.market/storage/640x640/e/1/7/0/e170da083cc93577bdb36a4fb2b94f4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1472" y="1643050"/>
            <a:ext cx="6096000" cy="4572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714480" y="142852"/>
            <a:ext cx="5815026" cy="941385"/>
          </a:xfrm>
        </p:spPr>
        <p:txBody>
          <a:bodyPr>
            <a:normAutofit/>
          </a:bodyPr>
          <a:lstStyle/>
          <a:p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Поколение «90-х»</a:t>
            </a:r>
            <a:endParaRPr lang="ru-RU" sz="3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857224" y="1357298"/>
            <a:ext cx="7500990" cy="4286280"/>
          </a:xfrm>
        </p:spPr>
        <p:txBody>
          <a:bodyPr>
            <a:normAutofit/>
          </a:bodyPr>
          <a:lstStyle/>
          <a:p>
            <a:pPr algn="l">
              <a:buFont typeface="Arial" pitchFamily="34" charset="0"/>
              <a:buChar char="•"/>
            </a:pP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Ж. </a:t>
            </a:r>
            <a:r>
              <a:rPr lang="ru-RU" sz="20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Металлиди</a:t>
            </a:r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А. </a:t>
            </a:r>
            <a:r>
              <a:rPr lang="ru-RU" sz="20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Перцовская</a:t>
            </a:r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Мы играем, сочиняем и поем.</a:t>
            </a:r>
          </a:p>
          <a:p>
            <a:pPr algn="l"/>
            <a:r>
              <a:rPr lang="ru-RU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Поурочный рубрикатор. </a:t>
            </a:r>
          </a:p>
          <a:p>
            <a:pPr algn="l"/>
            <a:r>
              <a:rPr lang="ru-RU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Обилие муз примеров для анализа, </a:t>
            </a:r>
            <a:r>
              <a:rPr lang="ru-RU" sz="1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сольфеджирования</a:t>
            </a:r>
            <a:r>
              <a:rPr lang="ru-RU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ансамблевого пения с сопровождением и без. </a:t>
            </a:r>
          </a:p>
          <a:p>
            <a:pPr algn="l"/>
            <a:r>
              <a:rPr lang="ru-RU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 конце учебника комментарии с заданиями. </a:t>
            </a:r>
          </a:p>
          <a:p>
            <a:pPr algn="l"/>
            <a:r>
              <a:rPr lang="ru-RU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Имеются ритмические партитура для шумового оркестра (по </a:t>
            </a:r>
            <a:r>
              <a:rPr lang="ru-RU" sz="1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Орфу</a:t>
            </a:r>
            <a:r>
              <a:rPr lang="ru-RU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). </a:t>
            </a:r>
          </a:p>
          <a:p>
            <a:pPr algn="l">
              <a:buFont typeface="Arial" pitchFamily="34" charset="0"/>
              <a:buChar char="•"/>
            </a:pPr>
            <a:endParaRPr lang="ru-RU" sz="20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l">
              <a:buFont typeface="Arial" pitchFamily="34" charset="0"/>
              <a:buChar char="•"/>
            </a:pPr>
            <a:r>
              <a:rPr lang="ru-RU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Т. Боровик. </a:t>
            </a: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Комплексная методика (с УМК). </a:t>
            </a:r>
          </a:p>
          <a:p>
            <a:pPr algn="l"/>
            <a:r>
              <a:rPr lang="ru-RU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Пособия для различных возрастных групп (с подробным планированием).</a:t>
            </a:r>
          </a:p>
          <a:p>
            <a:pPr algn="l"/>
            <a:r>
              <a:rPr lang="ru-RU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Множество примеров </a:t>
            </a:r>
            <a:r>
              <a:rPr lang="ru-RU" sz="1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ритмодекламации</a:t>
            </a:r>
            <a:r>
              <a:rPr lang="ru-RU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l"/>
            <a:r>
              <a:rPr lang="ru-RU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Пение под </a:t>
            </a:r>
            <a:r>
              <a:rPr lang="ru-RU" sz="1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фонограмму.</a:t>
            </a:r>
          </a:p>
          <a:p>
            <a:pPr algn="l"/>
            <a:r>
              <a:rPr lang="ru-RU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Взаимодействие с </a:t>
            </a:r>
            <a:r>
              <a:rPr lang="ru-RU" sz="1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Орф-методикой</a:t>
            </a:r>
            <a:r>
              <a:rPr lang="ru-RU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endParaRPr lang="ru-RU" sz="1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l"/>
            <a:endParaRPr lang="ru-RU" sz="24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l"/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Ж.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Металлиди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, А.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Перцовская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. </a:t>
            </a:r>
            <a:br>
              <a:rPr lang="ru-RU" sz="2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Мы играем, сочиняем и поем.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1506" name="Picture 2" descr="http://oskol-book.ru/_sh/12014/120147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28662" y="1357298"/>
            <a:ext cx="3362325" cy="4762500"/>
          </a:xfrm>
          <a:prstGeom prst="rect">
            <a:avLst/>
          </a:prstGeom>
          <a:noFill/>
        </p:spPr>
      </p:pic>
      <p:pic>
        <p:nvPicPr>
          <p:cNvPr id="4" name="Picture 4" descr="https://im0-tub-ru.yandex.net/i?id=3f99448ffc64406b375dfd12cfcc1f81-l&amp;n=1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857752" y="1500174"/>
            <a:ext cx="3486629" cy="492922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95</TotalTime>
  <Words>547</Words>
  <Application>Microsoft Office PowerPoint</Application>
  <PresentationFormat>Экран (4:3)</PresentationFormat>
  <Paragraphs>80</Paragraphs>
  <Slides>19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0" baseType="lpstr">
      <vt:lpstr>Тема Office</vt:lpstr>
      <vt:lpstr>Сравнительный анализ общепринятых учебных пособий по предмету «Сольфеджио»</vt:lpstr>
      <vt:lpstr>Классификация учебных пособий</vt:lpstr>
      <vt:lpstr>«Классические» советские издания:</vt:lpstr>
      <vt:lpstr>Б.Калмыков и Г.Фридкин. </vt:lpstr>
      <vt:lpstr>Н.Баева, Т.Зебряк. Сольфеджио для 1-2 классов. </vt:lpstr>
      <vt:lpstr>А. Барабошкина. Сольфеджио.</vt:lpstr>
      <vt:lpstr>Е.Давыдова. Сольфеджио.</vt:lpstr>
      <vt:lpstr>Поколение «90-х»</vt:lpstr>
      <vt:lpstr>Ж. Металлиди, А. Перцовская.  Мы играем, сочиняем и поем.</vt:lpstr>
      <vt:lpstr>Пособия Т. Боровик</vt:lpstr>
      <vt:lpstr>Учебные пособия 2000х годов</vt:lpstr>
      <vt:lpstr>Рабочие тетради Г.Ф. Калининой</vt:lpstr>
      <vt:lpstr>Е.М. Золина.</vt:lpstr>
      <vt:lpstr>Ю. Фролова. Сольфеджио.</vt:lpstr>
      <vt:lpstr>Новейшее поколение пособий разработанное или переизданное с ориентировкой  на новые образовательные стандарты</vt:lpstr>
      <vt:lpstr>Переизданное (усовершенствованное):</vt:lpstr>
      <vt:lpstr>ПМО Сольфеджио. Д. Шайхутдинова.</vt:lpstr>
      <vt:lpstr>Ю. Фролова. Занимательное сольфеджио.</vt:lpstr>
      <vt:lpstr>Спасибо за внимание!</vt:lpstr>
    </vt:vector>
  </TitlesOfParts>
  <Company>SPecialiST RePack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Сравнительный анализ общепринятых учебных пособий по предмету «Сольфеджио»</dc:title>
  <dc:creator>Aladin</dc:creator>
  <cp:lastModifiedBy>Aladin</cp:lastModifiedBy>
  <cp:revision>11</cp:revision>
  <dcterms:created xsi:type="dcterms:W3CDTF">2019-04-22T18:03:53Z</dcterms:created>
  <dcterms:modified xsi:type="dcterms:W3CDTF">2019-04-22T19:39:17Z</dcterms:modified>
</cp:coreProperties>
</file>