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88" r:id="rId2"/>
    <p:sldId id="267" r:id="rId3"/>
    <p:sldId id="268" r:id="rId4"/>
    <p:sldId id="269" r:id="rId5"/>
    <p:sldId id="256" r:id="rId6"/>
    <p:sldId id="259" r:id="rId7"/>
    <p:sldId id="257" r:id="rId8"/>
    <p:sldId id="276" r:id="rId9"/>
    <p:sldId id="258" r:id="rId10"/>
    <p:sldId id="260" r:id="rId11"/>
    <p:sldId id="261" r:id="rId12"/>
    <p:sldId id="262" r:id="rId13"/>
    <p:sldId id="263" r:id="rId14"/>
    <p:sldId id="278" r:id="rId15"/>
    <p:sldId id="277" r:id="rId16"/>
    <p:sldId id="279" r:id="rId17"/>
    <p:sldId id="264" r:id="rId18"/>
    <p:sldId id="265" r:id="rId19"/>
    <p:sldId id="289" r:id="rId20"/>
    <p:sldId id="266" r:id="rId21"/>
    <p:sldId id="285" r:id="rId22"/>
    <p:sldId id="286" r:id="rId23"/>
    <p:sldId id="287" r:id="rId24"/>
    <p:sldId id="270" r:id="rId25"/>
    <p:sldId id="271" r:id="rId26"/>
    <p:sldId id="290" r:id="rId27"/>
    <p:sldId id="280" r:id="rId28"/>
    <p:sldId id="281" r:id="rId29"/>
    <p:sldId id="284" r:id="rId30"/>
    <p:sldId id="283" r:id="rId31"/>
    <p:sldId id="282" r:id="rId32"/>
    <p:sldId id="292" r:id="rId33"/>
    <p:sldId id="291" r:id="rId34"/>
    <p:sldId id="293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35" userDrawn="1">
          <p15:clr>
            <a:srgbClr val="A4A3A4"/>
          </p15:clr>
        </p15:guide>
        <p15:guide id="6" orient="horz" pos="2183" userDrawn="1">
          <p15:clr>
            <a:srgbClr val="A4A3A4"/>
          </p15:clr>
        </p15:guide>
        <p15:guide id="7" orient="horz" pos="482" userDrawn="1">
          <p15:clr>
            <a:srgbClr val="A4A3A4"/>
          </p15:clr>
        </p15:guide>
        <p15:guide id="8" pos="272" userDrawn="1">
          <p15:clr>
            <a:srgbClr val="A4A3A4"/>
          </p15:clr>
        </p15:guide>
        <p15:guide id="9" pos="5488" userDrawn="1">
          <p15:clr>
            <a:srgbClr val="A4A3A4"/>
          </p15:clr>
        </p15:guide>
        <p15:guide id="10" orient="horz" pos="86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F5FF"/>
    <a:srgbClr val="CCECFF"/>
    <a:srgbClr val="4171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7" autoAdjust="0"/>
    <p:restoredTop sz="96846" autoAdjust="0"/>
  </p:normalViewPr>
  <p:slideViewPr>
    <p:cSldViewPr snapToGrid="0" showGuides="1">
      <p:cViewPr varScale="1">
        <p:scale>
          <a:sx n="97" d="100"/>
          <a:sy n="97" d="100"/>
        </p:scale>
        <p:origin x="78" y="684"/>
      </p:cViewPr>
      <p:guideLst>
        <p:guide pos="2835"/>
        <p:guide orient="horz" pos="2183"/>
        <p:guide orient="horz" pos="482"/>
        <p:guide pos="272"/>
        <p:guide pos="5488"/>
        <p:guide orient="horz" pos="8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7" d="100"/>
          <a:sy n="97" d="100"/>
        </p:scale>
        <p:origin x="1458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E52751-8841-4461-9AC2-5DAC29ECAA67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2426E7-7B6F-466E-9FFD-7FA1591619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618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Вопросы появляются</a:t>
            </a:r>
            <a:r>
              <a:rPr lang="ru-RU" baseline="0" dirty="0" smtClean="0"/>
              <a:t> по порядку, после того как получен ответ на предыдущий вопрос.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426E7-7B6F-466E-9FFD-7FA15916195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543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 нажатию эмблемы браузера, он устанавливается рядом с названием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426E7-7B6F-466E-9FFD-7FA15916195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20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 щелчку английской аббревиатуры протокола, появляется</a:t>
            </a:r>
            <a:r>
              <a:rPr lang="ru-RU" baseline="0" dirty="0" smtClean="0"/>
              <a:t> линия, соединяющая английское и русское название.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426E7-7B6F-466E-9FFD-7FA15916195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545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 щелчку на стрелке, появляется дополнительная информация о названиях улиц.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426E7-7B6F-466E-9FFD-7FA15916195A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644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81FC-4209-429C-8A1C-F6769266FF5B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9F023-C976-4940-882B-E7B37E3E87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306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81FC-4209-429C-8A1C-F6769266FF5B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9F023-C976-4940-882B-E7B37E3E87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187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81FC-4209-429C-8A1C-F6769266FF5B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9F023-C976-4940-882B-E7B37E3E87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241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81FC-4209-429C-8A1C-F6769266FF5B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9F023-C976-4940-882B-E7B37E3E87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853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81FC-4209-429C-8A1C-F6769266FF5B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9F023-C976-4940-882B-E7B37E3E87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236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81FC-4209-429C-8A1C-F6769266FF5B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9F023-C976-4940-882B-E7B37E3E87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00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81FC-4209-429C-8A1C-F6769266FF5B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9F023-C976-4940-882B-E7B37E3E87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144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81FC-4209-429C-8A1C-F6769266FF5B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9F023-C976-4940-882B-E7B37E3E87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388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81FC-4209-429C-8A1C-F6769266FF5B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9F023-C976-4940-882B-E7B37E3E87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46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81FC-4209-429C-8A1C-F6769266FF5B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9F023-C976-4940-882B-E7B37E3E87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49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81FC-4209-429C-8A1C-F6769266FF5B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9F023-C976-4940-882B-E7B37E3E87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797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D81FC-4209-429C-8A1C-F6769266FF5B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9F023-C976-4940-882B-E7B37E3E87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50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andex.ru/clck/jsredir?bu=3bbaka&amp;from=www.yandex.ru;search/;web;;&amp;text=&amp;etext=1779.ZvrZSKDINeL7ElDrn_OVR_NDjmh8yfp16XigXK2thq0fr7nAAdQ0SjaKf1TNZ9xZKO-xUpfAf9IRaBjZYe1wmA.ff5e0057361defce7f12c4d1bd5f9ff1721c9ac1&amp;uuid=&amp;state=PEtFfuTeVD5kpHnK9lio9WCnKp0DidhEeeKLc3dMa-wGD2uSZlVe85VFIoxMLRxflgAXcx_XcsNtJ_F479BF5HnHhZVDOgYf9quOPLbWEotdN5gTdOBnWdnSWzL7LQYI&amp;&amp;cst=AiuY0DBWFJ5Hyx_fyvalFCJ8HkDyOJ194HjCDNMH0mvElgbkZMk0Ec6XlO7uO5HwLPX6TzpUyRJ3sEGXe-_l3u_t37FbuzHJgwytttRewE5K0BVwIeLyp-6TLBAN8A0c7uFngLostIKunAphGuXVRI3J3Qh2EYVWEyeTNcbvuJ4V3hjoby2piUE5S0fzwDnZ5Xj29uRZCjyBidLWJpW9BnHwLu4ElMSJ4etaFw5jRyA714NFHh208-mvhYhMGFnH6Yw7WJURYdV5zTcyWCd8vXN7UIlYv2z7hJmYpHRFBo2hTu5CJro3LViUxx3YKScG9gBa4tseTXM7eO9afPK2v7uaFhQLTqJ9B7vZ-7LCBKUqqnd8WNdqEn4JIqghEg5P&amp;data=UlNrNmk5WktYejR0eWJFYk1LdmtxaUlUNTVVRWxjQW00ODQwd0ZQNVV0Y0dUMTVyUDBwVFFvVnNmVktnYVhHTzl6ZkJZQ0dfcFFqMGliOTQ2bDNwc1p5eldBNjRlejNEazBJX3ZiQnpkdm90X0xxQmh3b0lkQldYQWxHdW53cVdIWXRkRTlwM2hWYTU3VVpLUE5yTEZ3LCw,&amp;sign=0adf8ecd704f9dfc88051ef55fcde5d5&amp;keyno=0&amp;b64e=2&amp;ref=orjY4mGPRjlSKyJlbRuxUg7kv3-HD3rXBde6r9T1920,&amp;l10n=ru&amp;cts=1525618279963&amp;mc=5.643851925560557" TargetMode="External"/><Relationship Id="rId2" Type="http://schemas.openxmlformats.org/officeDocument/2006/relationships/hyperlink" Target="http://www.yandex.ru/clck/jsredir?bu=3lbaja&amp;from=www.yandex.ru;search/;web;;&amp;text=&amp;etext=1779.Vpw51XOKRzJ14MNLKcAVrF2WSltLgtJxWOGA8KpJyU7ukIxaE_GnkIjyEhn9bBFvOORowEAl6zYAt5ATNjLQhA.c6b8bd2dbaf548412486b2068ff4f4a3421462fe&amp;uuid=&amp;state=PEtFfuTeVD5kpHnK9lio9dFa2ePbDzX7kPpTCH_rtQkH2bBEi5M--bO-cYhaTVRUoRk_ZWu4JsKOt-pLKnbYCLnvOrQJ4nVD&amp;&amp;cst=AiuY0DBWFJ5Hyx_fyvalFCJ8HkDyOJ194HjCDNMH0mvElgbkZMk0Ec6XlO7uO5HwLPX6TzpUyRJ3sEGXe-_l3u_t37FbuzHJgwytttRewE5K0BVwIeLyp-6TLBAN8A0c7uFngLostIKunAphGuXVRI3J3Qh2EYVWEyeTNcbvuJ4V3hjoby2piUE5S0fzwDnZ5Xj29uRZCjyBidLWJpW9BnHwLu4ElMSJ4etaFw5jRyA714NFHh208-mvhYhMGFnH6Yw7WJURYdV5zTcyWCd8vXN7UIlYv2z7hJmYpHRFBo2hTu5CJro3LViUxx3YKScGUSutNfa9ab3LNyBjCnm-d3XDRy-ni5K8Tbc-jFbF_jqRdzmRi0tl-CDBWrF4Mw06&amp;data=UlNrNmk5WktYejR0eWJFYk1LdmtxbF9mQkM1NlFKa3hjMV82N29MZnlJbnRvcFpaZU93X3VfQzBzY21zWFNNamdSNEYybWFDSXJXeUN0cWdFbWZpenVUQzE5cG9uVjJ3UGdRTzdpSVRCYklHWDg5aGJYM09oMlU4My1kbnVubGEyTDJOd3FFS1FfMXc5cWlMVkRpMlpYZ1BjMlZFNDNieTBzNmZoZXI1RFdFTWtBY0RPNEVIekRRME5MQUZ0NE5RekF4OUMtMHRFcXFBU01aLXdKc2lsdndCaDZCTHpHdXE,&amp;sign=59e4e6fa34a29f05c02aba5f34e1f54a&amp;keyno=0&amp;b64e=2&amp;ref=orjY4mGPRjlSKyJlbRuxUg7kv3-HD3rXBde6r9T1920,&amp;l10n=ru&amp;cts=1525618297474&amp;mc=5.647260721973178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gif"/><Relationship Id="rId9" Type="http://schemas.openxmlformats.org/officeDocument/2006/relationships/image" Target="../media/image7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8692" y="944563"/>
            <a:ext cx="4359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к уроку на тему: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745" y="2097498"/>
            <a:ext cx="8819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 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в 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сети Интернет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44462" y="4132959"/>
            <a:ext cx="5099538" cy="2357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Автор:</a:t>
            </a:r>
          </a:p>
          <a:p>
            <a:pPr>
              <a:lnSpc>
                <a:spcPct val="125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информатики</a:t>
            </a:r>
          </a:p>
          <a:p>
            <a:pPr>
              <a:lnSpc>
                <a:spcPct val="125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МОУ Гимназии № 1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Центрального района г. Волгограда</a:t>
            </a:r>
          </a:p>
          <a:p>
            <a:pPr>
              <a:lnSpc>
                <a:spcPct val="125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Костюкова Татьяна Николаевна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68313" y="2923449"/>
            <a:ext cx="8280400" cy="1"/>
          </a:xfrm>
          <a:prstGeom prst="line">
            <a:avLst/>
          </a:prstGeom>
          <a:ln w="149225" cmpd="thickThin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514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799" y="1376363"/>
            <a:ext cx="8280401" cy="4465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900"/>
              </a:spcBef>
              <a:spcAft>
                <a:spcPts val="0"/>
              </a:spcAft>
            </a:pP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Первой компьютерной программой для поиска в Интернете была программа Арчи.</a:t>
            </a:r>
          </a:p>
          <a:p>
            <a:pPr indent="355600" algn="just">
              <a:lnSpc>
                <a:spcPct val="107000"/>
              </a:lnSpc>
              <a:spcBef>
                <a:spcPts val="900"/>
              </a:spcBef>
              <a:spcAft>
                <a:spcPts val="0"/>
              </a:spcAft>
            </a:pPr>
            <a:r>
              <a:rPr lang="ru-RU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Создана в 1990 году Аланом </a:t>
            </a:r>
            <a:r>
              <a:rPr lang="ru-RU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Эмтэджем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Alan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Emtage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Биллом </a:t>
            </a:r>
            <a:r>
              <a:rPr lang="ru-RU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Хиланом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Bill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Heelan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и Дж. Питером </a:t>
            </a:r>
            <a:r>
              <a:rPr lang="ru-RU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Дойчем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(J. </a:t>
            </a:r>
            <a:r>
              <a:rPr lang="ru-RU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Peter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Deutsch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студентами в университете </a:t>
            </a:r>
            <a:r>
              <a:rPr lang="ru-RU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Макгилла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Монреале. </a:t>
            </a:r>
          </a:p>
          <a:p>
            <a:pPr indent="355600" algn="just">
              <a:lnSpc>
                <a:spcPct val="107000"/>
              </a:lnSpc>
              <a:spcBef>
                <a:spcPts val="900"/>
              </a:spcBef>
              <a:spcAft>
                <a:spcPts val="0"/>
              </a:spcAft>
            </a:pPr>
            <a:r>
              <a:rPr lang="ru-RU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Программа скачивала списки всех файлов со всех доступных анонимных FTP-серверов и строила базу данных, в которой можно было выполнять поиск по именам файлов. </a:t>
            </a:r>
          </a:p>
          <a:p>
            <a:pPr indent="355600" algn="just">
              <a:lnSpc>
                <a:spcPct val="107000"/>
              </a:lnSpc>
              <a:spcBef>
                <a:spcPts val="900"/>
              </a:spcBef>
              <a:spcAft>
                <a:spcPts val="0"/>
              </a:spcAft>
            </a:pPr>
            <a:r>
              <a:rPr lang="ru-RU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Программа Арчи не индексировала содержимое этих файлов, так как объём данных был настолько мал, что всё можно было легко найти вручную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31800" y="881289"/>
            <a:ext cx="8280400" cy="1"/>
          </a:xfrm>
          <a:prstGeom prst="line">
            <a:avLst/>
          </a:prstGeom>
          <a:ln w="149225" cmpd="thickThin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Ð¤Ð°Ð¹Ð»:Quer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671" y="5537200"/>
            <a:ext cx="4396529" cy="109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8667" y="165876"/>
            <a:ext cx="7606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Поиск информации в сети Интернет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80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800" y="1376363"/>
            <a:ext cx="8280400" cy="2759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Первый поисковый робот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был написан на языке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Perl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World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Wide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Web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Wanderer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-</a:t>
            </a:r>
            <a:b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бот Мэтью Грэя (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Matthew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Gray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из Массачусетского технологического института в июне 1993 года.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Робот создавал поисковый индекс «</a:t>
            </a:r>
            <a:r>
              <a:rPr lang="ru-RU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Wandex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2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робота </a:t>
            </a:r>
            <a:r>
              <a:rPr lang="ru-RU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Wanderer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измерить размер всемирной паутины и найти все веб-страницы, содержащие слова из запроса. 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31800" y="881289"/>
            <a:ext cx="8280400" cy="1"/>
          </a:xfrm>
          <a:prstGeom prst="line">
            <a:avLst/>
          </a:prstGeom>
          <a:ln w="149225" cmpd="thickThin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68667" y="165876"/>
            <a:ext cx="7606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Поиск информации в сети Интернет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https://upload.wikimedia.org/wikipedia/commons/0/0b/%D0%93%D0%BB%D0%B0%D0%B2%D0%BD%D0%B0%D1%8F_%D1%81%D1%82%D1%80%D0%B0%D0%BD%D0%B8%D1%86%D0%B0_Wande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920" y="4270322"/>
            <a:ext cx="4500880" cy="217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32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800" y="1376363"/>
            <a:ext cx="8280400" cy="3451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900"/>
              </a:spcBef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Поисковая система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WebCrawler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b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запущенная в 1994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году -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ервая полнотекстовая система </a:t>
            </a:r>
            <a:r>
              <a:rPr lang="ru-RU" sz="23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индексирующая ресурсы при помощи робота («</a:t>
            </a:r>
            <a:r>
              <a:rPr lang="ru-RU" sz="23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craweler-based</a:t>
            </a:r>
            <a:r>
              <a:rPr lang="ru-RU" sz="23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»).</a:t>
            </a:r>
          </a:p>
          <a:p>
            <a:pPr algn="just">
              <a:lnSpc>
                <a:spcPct val="107000"/>
              </a:lnSpc>
              <a:spcBef>
                <a:spcPts val="900"/>
              </a:spcBef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 позволяла пользователям искать по любым словам, расположенным на любой веб-странице — с тех пор это стало стандартом для большинства поисковых систем. </a:t>
            </a:r>
          </a:p>
          <a:p>
            <a:pPr algn="just">
              <a:lnSpc>
                <a:spcPct val="107000"/>
              </a:lnSpc>
              <a:spcBef>
                <a:spcPts val="900"/>
              </a:spcBef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Поисковая система «</a:t>
            </a:r>
            <a:r>
              <a:rPr lang="ru-RU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WebCrawler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первый поисковик, получивший широкое распространение.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31800" y="881289"/>
            <a:ext cx="8280400" cy="1"/>
          </a:xfrm>
          <a:prstGeom prst="line">
            <a:avLst/>
          </a:prstGeom>
          <a:ln w="149225" cmpd="thickThin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68667" y="165876"/>
            <a:ext cx="7606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Поиск информации в сети Интернет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ÐÐ°ÑÑÐ¸Ð½ÐºÐ¸ Ð¿Ð¾ Ð·Ð°Ð¿ÑÐ¾ÑÑ WebCrawl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79"/>
          <a:stretch/>
        </p:blipFill>
        <p:spPr bwMode="auto">
          <a:xfrm>
            <a:off x="1801495" y="4940300"/>
            <a:ext cx="4810125" cy="146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46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2440" y="1640523"/>
            <a:ext cx="4068763" cy="2858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1996 году реализован поиск с учётом русской морфологии на поисковой машине </a:t>
            </a:r>
            <a:r>
              <a:rPr lang="ru-RU" sz="2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Altavista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запущены оригинальные российские поисковые машины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Рамблер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Апорт. 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31800" y="881289"/>
            <a:ext cx="8280400" cy="1"/>
          </a:xfrm>
          <a:prstGeom prst="line">
            <a:avLst/>
          </a:prstGeom>
          <a:ln w="149225" cmpd="thickThin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68667" y="165876"/>
            <a:ext cx="7606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Поиск информации в сети Интернет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ÐÐ¿Ð¾ÑÑ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535" y="4417770"/>
            <a:ext cx="3471545" cy="222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769" y="4417770"/>
            <a:ext cx="3828870" cy="2221789"/>
          </a:xfrm>
          <a:prstGeom prst="rect">
            <a:avLst/>
          </a:prstGeom>
        </p:spPr>
      </p:pic>
      <p:pic>
        <p:nvPicPr>
          <p:cNvPr id="2054" name="Picture 6" descr="ÐÐ°ÑÑÐ¸Ð½ÐºÐ¸ Ð¿Ð¾ Ð·Ð°Ð¿ÑÐ¾ÑÑ altavista Ð¿Ð¾Ð¸ÑÐºÐ¾Ð²Ð°Ñ ÑÐ¸ÑÑÐµÐ¼Ð°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6" r="9827" b="30510"/>
          <a:stretch/>
        </p:blipFill>
        <p:spPr bwMode="auto">
          <a:xfrm>
            <a:off x="4670107" y="1808885"/>
            <a:ext cx="3708400" cy="252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53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431800" y="881289"/>
            <a:ext cx="8280400" cy="1"/>
          </a:xfrm>
          <a:prstGeom prst="line">
            <a:avLst/>
          </a:prstGeom>
          <a:ln w="149225" cmpd="thickThin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68667" y="165876"/>
            <a:ext cx="7606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Поиск информации в сети Интернет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0362" y="1376363"/>
            <a:ext cx="8351837" cy="849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23 сентября 1997 года </a:t>
            </a:r>
            <a:endParaRPr lang="ru-RU" sz="23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открыта </a:t>
            </a:r>
            <a:r>
              <a:rPr lang="ru-RU" sz="2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поисковая машина </a:t>
            </a:r>
            <a:r>
              <a:rPr lang="ru-RU" sz="2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Яндекс. </a:t>
            </a:r>
            <a:endParaRPr lang="ru-RU" sz="23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280" y="2342563"/>
            <a:ext cx="5500052" cy="438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800" y="1376363"/>
            <a:ext cx="8280400" cy="856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900"/>
              </a:spcBef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 мая 2014 года компанией Ростелеком была открыта национальная поисковая машина Спутник. 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31800" y="881289"/>
            <a:ext cx="8280400" cy="1"/>
          </a:xfrm>
          <a:prstGeom prst="line">
            <a:avLst/>
          </a:prstGeom>
          <a:ln w="149225" cmpd="thickThin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68667" y="165876"/>
            <a:ext cx="7606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Поиск информации в сети Интернет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247" y="2727504"/>
            <a:ext cx="7112632" cy="263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28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431800" y="881289"/>
            <a:ext cx="8280400" cy="1"/>
          </a:xfrm>
          <a:prstGeom prst="line">
            <a:avLst/>
          </a:prstGeom>
          <a:ln w="149225" cmpd="thickThin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68667" y="165876"/>
            <a:ext cx="7606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Поиск информации в сети Интернет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1800" y="1376363"/>
            <a:ext cx="8280400" cy="816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900"/>
              </a:spcBef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 апреля 2015 года 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открыт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новый 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сервис </a:t>
            </a:r>
            <a:r>
              <a:rPr lang="ru-RU" sz="2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Спутник</a:t>
            </a:r>
            <a:r>
              <a:rPr lang="ru-R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Дети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специально для детей 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повышенной безопасностью.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895" y="2455019"/>
            <a:ext cx="4962207" cy="406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26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800" y="1376363"/>
            <a:ext cx="82804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900"/>
              </a:spcBef>
              <a:spcAft>
                <a:spcPts val="0"/>
              </a:spcAft>
            </a:pP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Типы поисковых систем:</a:t>
            </a:r>
          </a:p>
          <a:p>
            <a:pPr marL="342900" indent="-342900" algn="just"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системы, использующие поисковые роботы</a:t>
            </a:r>
          </a:p>
          <a:p>
            <a:pPr marL="342900" indent="-342900" algn="just"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системы, управляемые человеком (каталоги ресурсов)</a:t>
            </a:r>
          </a:p>
          <a:p>
            <a:pPr marL="342900" indent="-342900" algn="just"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гибридные системы</a:t>
            </a:r>
          </a:p>
          <a:p>
            <a:pPr marL="342900" indent="-342900" algn="just"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мета-системы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31800" y="881289"/>
            <a:ext cx="8280400" cy="1"/>
          </a:xfrm>
          <a:prstGeom prst="line">
            <a:avLst/>
          </a:prstGeom>
          <a:ln w="149225" cmpd="thickThin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853883" y="180400"/>
            <a:ext cx="5293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Поисковая система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80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800" y="1376363"/>
            <a:ext cx="8112760" cy="2628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>
              <a:lnSpc>
                <a:spcPct val="107000"/>
              </a:lnSpc>
              <a:spcAft>
                <a:spcPts val="0"/>
              </a:spcAft>
            </a:pPr>
            <a:r>
              <a:rPr lang="ru-RU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Многие поисковые системы, такие как </a:t>
            </a:r>
            <a:r>
              <a:rPr lang="ru-RU" sz="22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Google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22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Bing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используют алгоритмы выборочного угадывания того, какую информацию пользователь хотел бы увидеть, основываясь на его прошлых действиях в системе. </a:t>
            </a:r>
          </a:p>
          <a:p>
            <a:pPr indent="355600" algn="just">
              <a:lnSpc>
                <a:spcPct val="107000"/>
              </a:lnSpc>
              <a:spcAft>
                <a:spcPts val="0"/>
              </a:spcAft>
            </a:pPr>
            <a:r>
              <a:rPr lang="ru-RU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результате, веб-сайты показывают только ту информацию, которая согласуется с прошлыми интересами пользователя. </a:t>
            </a:r>
          </a:p>
          <a:p>
            <a:pPr indent="355600" algn="just">
              <a:lnSpc>
                <a:spcPct val="107000"/>
              </a:lnSpc>
              <a:spcAft>
                <a:spcPts val="0"/>
              </a:spcAft>
            </a:pPr>
            <a:r>
              <a:rPr lang="ru-RU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Этот эффект получил название </a:t>
            </a:r>
            <a:r>
              <a:rPr lang="ru-RU" sz="2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«пузырь фильтров».</a:t>
            </a:r>
            <a:endParaRPr lang="ru-RU" sz="2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31800" y="881289"/>
            <a:ext cx="8280400" cy="1"/>
          </a:xfrm>
          <a:prstGeom prst="line">
            <a:avLst/>
          </a:prstGeom>
          <a:ln w="149225" cmpd="thickThin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853883" y="180400"/>
            <a:ext cx="5293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Поисковая система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949" y="4155774"/>
            <a:ext cx="3625113" cy="16837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6751" y="4155774"/>
            <a:ext cx="4393410" cy="168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42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marketer.ua/wp-content/uploads/2017/06/russian-s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62"/>
          <a:stretch/>
        </p:blipFill>
        <p:spPr bwMode="auto">
          <a:xfrm>
            <a:off x="673734" y="1358913"/>
            <a:ext cx="7931786" cy="530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431800" y="881289"/>
            <a:ext cx="8280400" cy="1"/>
          </a:xfrm>
          <a:prstGeom prst="line">
            <a:avLst/>
          </a:prstGeom>
          <a:ln w="149225" cmpd="thickThin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3760" y="180400"/>
            <a:ext cx="7325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 поисковых систем в России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51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230162" y="3994298"/>
            <a:ext cx="396000" cy="396000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337488" y="1674501"/>
            <a:ext cx="396000" cy="396000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230162" y="3064264"/>
            <a:ext cx="396000" cy="396000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230162" y="3528237"/>
            <a:ext cx="396000" cy="396000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230162" y="2600292"/>
            <a:ext cx="396000" cy="396000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294666" y="273470"/>
            <a:ext cx="396000" cy="396000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294666" y="1217382"/>
            <a:ext cx="396000" cy="396000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294666" y="762252"/>
            <a:ext cx="396000" cy="396000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335250" y="1217382"/>
            <a:ext cx="396000" cy="396000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814958" y="1217382"/>
            <a:ext cx="396000" cy="396000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375834" y="1205306"/>
            <a:ext cx="396000" cy="396000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855542" y="1217382"/>
            <a:ext cx="396000" cy="396000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909082" y="1229221"/>
            <a:ext cx="396000" cy="396000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774374" y="1217382"/>
            <a:ext cx="396000" cy="396000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432050" y="1228503"/>
            <a:ext cx="396000" cy="396000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294666" y="2139198"/>
            <a:ext cx="396000" cy="396000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337488" y="2160246"/>
            <a:ext cx="396000" cy="396000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294666" y="1674501"/>
            <a:ext cx="396000" cy="396000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382312" y="1688217"/>
            <a:ext cx="396000" cy="396000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333164" y="2630355"/>
            <a:ext cx="396000" cy="396000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390516" y="2171128"/>
            <a:ext cx="396000" cy="396000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390516" y="3074265"/>
            <a:ext cx="396000" cy="396000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390516" y="2610648"/>
            <a:ext cx="396000" cy="396000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7234211" y="4926420"/>
            <a:ext cx="396000" cy="396000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382312" y="3522446"/>
            <a:ext cx="396000" cy="396000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7230162" y="4460359"/>
            <a:ext cx="396000" cy="396000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6742122" y="4019331"/>
            <a:ext cx="396000" cy="396000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6254082" y="4019331"/>
            <a:ext cx="396000" cy="396000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5774374" y="4019331"/>
            <a:ext cx="396000" cy="396000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294666" y="4019331"/>
            <a:ext cx="396000" cy="396000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4814958" y="4019331"/>
            <a:ext cx="396000" cy="396000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5294666" y="3553270"/>
            <a:ext cx="396000" cy="396000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5294666" y="2600292"/>
            <a:ext cx="396000" cy="396000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5294666" y="3061386"/>
            <a:ext cx="396000" cy="396000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7736792" y="4005263"/>
            <a:ext cx="396000" cy="396000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4337488" y="759215"/>
            <a:ext cx="396000" cy="396000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8206242" y="2610648"/>
            <a:ext cx="396000" cy="396000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8677618" y="2610648"/>
            <a:ext cx="396000" cy="396000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6254082" y="2600292"/>
            <a:ext cx="396000" cy="396000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7734866" y="2604319"/>
            <a:ext cx="396000" cy="396000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6742122" y="2600292"/>
            <a:ext cx="396000" cy="396000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2438441" y="280179"/>
            <a:ext cx="396000" cy="396000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2438441" y="754788"/>
            <a:ext cx="396000" cy="396000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2438441" y="3506715"/>
            <a:ext cx="396000" cy="396000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2432050" y="2610648"/>
            <a:ext cx="396000" cy="396000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2432050" y="3056313"/>
            <a:ext cx="396000" cy="396000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2432050" y="2160246"/>
            <a:ext cx="396000" cy="396000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2432050" y="1690604"/>
            <a:ext cx="396000" cy="396000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3382312" y="734913"/>
            <a:ext cx="396000" cy="396000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961643" y="734913"/>
            <a:ext cx="396000" cy="396000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961643" y="2160246"/>
            <a:ext cx="396000" cy="396000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961643" y="1690604"/>
            <a:ext cx="396000" cy="396000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1953461" y="2153215"/>
            <a:ext cx="396000" cy="396000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1447088" y="2160246"/>
            <a:ext cx="396000" cy="396000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963975" y="267201"/>
            <a:ext cx="396000" cy="396000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961643" y="3067866"/>
            <a:ext cx="396000" cy="396000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961643" y="2607320"/>
            <a:ext cx="396000" cy="396000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3382312" y="4005263"/>
            <a:ext cx="396000" cy="396000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498323" y="2156537"/>
            <a:ext cx="396000" cy="396000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961643" y="3542660"/>
            <a:ext cx="396000" cy="396000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47137" y="2153215"/>
            <a:ext cx="396000" cy="396000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3375834" y="4488080"/>
            <a:ext cx="396000" cy="396000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2432050" y="4464186"/>
            <a:ext cx="396000" cy="396000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2438441" y="3994106"/>
            <a:ext cx="396000" cy="396000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961643" y="4019331"/>
            <a:ext cx="396000" cy="396000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961643" y="4460359"/>
            <a:ext cx="396000" cy="396000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955250" y="1184397"/>
            <a:ext cx="396000" cy="396000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TextBox 71"/>
          <p:cNvSpPr txBox="1"/>
          <p:nvPr/>
        </p:nvSpPr>
        <p:spPr>
          <a:xfrm>
            <a:off x="2445798" y="1167276"/>
            <a:ext cx="417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905193" y="1148927"/>
            <a:ext cx="417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402538" y="1148927"/>
            <a:ext cx="417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908848" y="1130913"/>
            <a:ext cx="417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342744" y="1148019"/>
            <a:ext cx="417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817196" y="1148578"/>
            <a:ext cx="417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332880" y="1180289"/>
            <a:ext cx="417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796002" y="1156955"/>
            <a:ext cx="417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294666" y="212351"/>
            <a:ext cx="417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294666" y="683045"/>
            <a:ext cx="417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320072" y="1578617"/>
            <a:ext cx="417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309959" y="2068566"/>
            <a:ext cx="417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302275" y="2564690"/>
            <a:ext cx="417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й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289458" y="2977245"/>
            <a:ext cx="417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308253" y="3489613"/>
            <a:ext cx="417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345932" y="3945183"/>
            <a:ext cx="417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805334" y="3961273"/>
            <a:ext cx="417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297611" y="3902715"/>
            <a:ext cx="417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815916" y="3950217"/>
            <a:ext cx="417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805274" y="3945182"/>
            <a:ext cx="417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7262126" y="3936466"/>
            <a:ext cx="417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7750211" y="3921776"/>
            <a:ext cx="417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7254866" y="4398131"/>
            <a:ext cx="417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7266704" y="2530450"/>
            <a:ext cx="417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7262126" y="3031431"/>
            <a:ext cx="417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285915" y="3472377"/>
            <a:ext cx="417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7265528" y="4839201"/>
            <a:ext cx="417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7228487" y="5326816"/>
            <a:ext cx="417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254866" y="5761518"/>
            <a:ext cx="417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7230162" y="5888610"/>
            <a:ext cx="396000" cy="396000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Прямоугольник 101"/>
          <p:cNvSpPr/>
          <p:nvPr/>
        </p:nvSpPr>
        <p:spPr>
          <a:xfrm>
            <a:off x="7239301" y="5392481"/>
            <a:ext cx="396000" cy="396000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TextBox 103"/>
          <p:cNvSpPr txBox="1"/>
          <p:nvPr/>
        </p:nvSpPr>
        <p:spPr>
          <a:xfrm>
            <a:off x="6282988" y="2508071"/>
            <a:ext cx="417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6783178" y="2549215"/>
            <a:ext cx="417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8195428" y="2530231"/>
            <a:ext cx="417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7771503" y="2508071"/>
            <a:ext cx="417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8710747" y="2528559"/>
            <a:ext cx="417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4326872" y="641481"/>
            <a:ext cx="417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4318098" y="1578616"/>
            <a:ext cx="417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4344766" y="2073533"/>
            <a:ext cx="417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4338915" y="2549215"/>
            <a:ext cx="417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3382312" y="633278"/>
            <a:ext cx="417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3395612" y="1635993"/>
            <a:ext cx="417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366422" y="2072217"/>
            <a:ext cx="417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3391689" y="2549215"/>
            <a:ext cx="417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3406682" y="3056313"/>
            <a:ext cx="417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ь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3384473" y="3476509"/>
            <a:ext cx="417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3411950" y="3928441"/>
            <a:ext cx="417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3422169" y="4404737"/>
            <a:ext cx="417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2480787" y="212999"/>
            <a:ext cx="417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2434741" y="691342"/>
            <a:ext cx="417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2447839" y="1582901"/>
            <a:ext cx="417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2460130" y="2024359"/>
            <a:ext cx="417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2418632" y="2512533"/>
            <a:ext cx="417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2464652" y="2942427"/>
            <a:ext cx="417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2448673" y="3383594"/>
            <a:ext cx="417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2451922" y="3915772"/>
            <a:ext cx="417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2443377" y="4394694"/>
            <a:ext cx="417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76646" y="2094581"/>
            <a:ext cx="417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525541" y="2087550"/>
            <a:ext cx="417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994286" y="2087550"/>
            <a:ext cx="417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1432695" y="2087550"/>
            <a:ext cx="417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2008125" y="2090872"/>
            <a:ext cx="417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944436" y="633278"/>
            <a:ext cx="417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968600" y="171613"/>
            <a:ext cx="417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951072" y="1097242"/>
            <a:ext cx="417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950099" y="1635740"/>
            <a:ext cx="417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962637" y="2535702"/>
            <a:ext cx="417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975454" y="2988807"/>
            <a:ext cx="417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975244" y="3506226"/>
            <a:ext cx="417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959766" y="3943072"/>
            <a:ext cx="417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947275" y="4356896"/>
            <a:ext cx="417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4" name="Прямоугольная выноска 143"/>
          <p:cNvSpPr/>
          <p:nvPr/>
        </p:nvSpPr>
        <p:spPr>
          <a:xfrm>
            <a:off x="2905193" y="5025772"/>
            <a:ext cx="4232929" cy="1728787"/>
          </a:xfrm>
          <a:prstGeom prst="wedgeRectCallout">
            <a:avLst>
              <a:gd name="adj1" fmla="val -56140"/>
              <a:gd name="adj2" fmla="val -255475"/>
            </a:avLst>
          </a:prstGeom>
          <a:solidFill>
            <a:schemeClr val="bg1"/>
          </a:solidFill>
          <a:ln w="25400">
            <a:solidFill>
              <a:srgbClr val="41719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ru-RU" sz="2200" dirty="0" smtClean="0">
                <a:solidFill>
                  <a:srgbClr val="002060"/>
                </a:solidFill>
                <a:latin typeface="Arial" panose="020B0604020202020204" pitchFamily="34" charset="0"/>
              </a:rPr>
              <a:t>Набор соглашений и правил, определяющих порядок обмена информацией в компьютерной сети</a:t>
            </a:r>
            <a:endParaRPr lang="ru-RU" sz="2200" dirty="0">
              <a:solidFill>
                <a:srgbClr val="002060"/>
              </a:solidFill>
            </a:endParaRPr>
          </a:p>
        </p:txBody>
      </p:sp>
      <p:sp>
        <p:nvSpPr>
          <p:cNvPr id="148" name="Прямоугольная выноска 147"/>
          <p:cNvSpPr/>
          <p:nvPr/>
        </p:nvSpPr>
        <p:spPr>
          <a:xfrm>
            <a:off x="2878978" y="5006787"/>
            <a:ext cx="4232929" cy="1728787"/>
          </a:xfrm>
          <a:prstGeom prst="wedgeRectCallout">
            <a:avLst>
              <a:gd name="adj1" fmla="val 14759"/>
              <a:gd name="adj2" fmla="val -302943"/>
            </a:avLst>
          </a:prstGeom>
          <a:solidFill>
            <a:schemeClr val="bg1"/>
          </a:solidFill>
          <a:ln w="25400">
            <a:solidFill>
              <a:srgbClr val="41719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ru-RU" altLang="ru-RU" sz="2200" dirty="0">
                <a:solidFill>
                  <a:srgbClr val="002060"/>
                </a:solidFill>
                <a:latin typeface="Arial" panose="020B0604020202020204" pitchFamily="34" charset="0"/>
              </a:rPr>
              <a:t>Ф</a:t>
            </a:r>
            <a:r>
              <a:rPr lang="ru-RU" altLang="ru-RU" sz="2200" dirty="0" smtClean="0">
                <a:solidFill>
                  <a:srgbClr val="002060"/>
                </a:solidFill>
                <a:latin typeface="Arial" panose="020B0604020202020204" pitchFamily="34" charset="0"/>
              </a:rPr>
              <a:t>ирма, предоставляющая пользователям выход в Интернет через её локальную сеть.</a:t>
            </a:r>
            <a:endParaRPr lang="ru-RU" altLang="ru-RU" sz="22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50" name="Прямоугольная выноска 149"/>
          <p:cNvSpPr/>
          <p:nvPr/>
        </p:nvSpPr>
        <p:spPr>
          <a:xfrm>
            <a:off x="2903682" y="5006787"/>
            <a:ext cx="4232929" cy="1728787"/>
          </a:xfrm>
          <a:prstGeom prst="wedgeRectCallout">
            <a:avLst>
              <a:gd name="adj1" fmla="val 2019"/>
              <a:gd name="adj2" fmla="val -91372"/>
            </a:avLst>
          </a:prstGeom>
          <a:solidFill>
            <a:schemeClr val="bg1"/>
          </a:solidFill>
          <a:ln w="25400">
            <a:solidFill>
              <a:srgbClr val="41719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rgbClr val="002060"/>
                </a:solidFill>
                <a:latin typeface="Arial" charset="0"/>
              </a:rPr>
              <a:t>Программа для просмотра веб-страниц на экране.</a:t>
            </a:r>
            <a:endParaRPr lang="ru-RU" sz="2200" dirty="0">
              <a:solidFill>
                <a:srgbClr val="002060"/>
              </a:solidFill>
            </a:endParaRPr>
          </a:p>
        </p:txBody>
      </p:sp>
      <p:sp>
        <p:nvSpPr>
          <p:cNvPr id="151" name="Прямоугольная выноска 150"/>
          <p:cNvSpPr/>
          <p:nvPr/>
        </p:nvSpPr>
        <p:spPr>
          <a:xfrm>
            <a:off x="2902171" y="4998941"/>
            <a:ext cx="4232929" cy="1728787"/>
          </a:xfrm>
          <a:prstGeom prst="wedgeRectCallout">
            <a:avLst>
              <a:gd name="adj1" fmla="val 53809"/>
              <a:gd name="adj2" fmla="val -177492"/>
            </a:avLst>
          </a:prstGeom>
          <a:solidFill>
            <a:schemeClr val="bg1"/>
          </a:solidFill>
          <a:ln w="25400">
            <a:solidFill>
              <a:srgbClr val="41719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ru-RU" sz="2200" dirty="0">
                <a:solidFill>
                  <a:srgbClr val="002060"/>
                </a:solidFill>
                <a:latin typeface="Arial" panose="020B0604020202020204" pitchFamily="34" charset="0"/>
              </a:rPr>
              <a:t>Г</a:t>
            </a:r>
            <a:r>
              <a:rPr lang="ru-RU" altLang="ru-RU" sz="2200" dirty="0" smtClean="0">
                <a:solidFill>
                  <a:srgbClr val="002060"/>
                </a:solidFill>
                <a:latin typeface="Arial" panose="020B0604020202020204" pitchFamily="34" charset="0"/>
              </a:rPr>
              <a:t>лобальная сеть, объединяющая компьютерные сети.</a:t>
            </a:r>
            <a:endParaRPr lang="ru-RU" sz="2200" dirty="0">
              <a:solidFill>
                <a:srgbClr val="002060"/>
              </a:solidFill>
            </a:endParaRPr>
          </a:p>
        </p:txBody>
      </p:sp>
      <p:sp>
        <p:nvSpPr>
          <p:cNvPr id="152" name="Прямоугольная выноска 151"/>
          <p:cNvSpPr/>
          <p:nvPr/>
        </p:nvSpPr>
        <p:spPr>
          <a:xfrm>
            <a:off x="2890883" y="5009210"/>
            <a:ext cx="4232929" cy="1728787"/>
          </a:xfrm>
          <a:prstGeom prst="wedgeRectCallout">
            <a:avLst>
              <a:gd name="adj1" fmla="val 34146"/>
              <a:gd name="adj2" fmla="val -175458"/>
            </a:avLst>
          </a:prstGeom>
          <a:solidFill>
            <a:schemeClr val="bg1"/>
          </a:solidFill>
          <a:ln w="25400">
            <a:solidFill>
              <a:srgbClr val="41719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rgbClr val="002060"/>
                </a:solidFill>
                <a:latin typeface="Arial" charset="0"/>
              </a:rPr>
              <a:t>Компьютер, использующий ресурсы сервера.</a:t>
            </a:r>
            <a:endParaRPr lang="ru-RU" sz="2200" dirty="0">
              <a:solidFill>
                <a:srgbClr val="002060"/>
              </a:solidFill>
            </a:endParaRPr>
          </a:p>
        </p:txBody>
      </p:sp>
      <p:sp>
        <p:nvSpPr>
          <p:cNvPr id="153" name="Прямоугольная выноска 152"/>
          <p:cNvSpPr/>
          <p:nvPr/>
        </p:nvSpPr>
        <p:spPr>
          <a:xfrm>
            <a:off x="2911634" y="4995592"/>
            <a:ext cx="4232929" cy="1728787"/>
          </a:xfrm>
          <a:prstGeom prst="wedgeRectCallout">
            <a:avLst>
              <a:gd name="adj1" fmla="val -10166"/>
              <a:gd name="adj2" fmla="val -286668"/>
            </a:avLst>
          </a:prstGeom>
          <a:solidFill>
            <a:schemeClr val="bg1"/>
          </a:solidFill>
          <a:ln w="25400">
            <a:solidFill>
              <a:srgbClr val="41719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60363" indent="-360363" algn="ctr">
              <a:defRPr/>
            </a:pPr>
            <a:r>
              <a:rPr lang="ru-RU" sz="2200" dirty="0" smtClean="0">
                <a:solidFill>
                  <a:srgbClr val="002060"/>
                </a:solidFill>
                <a:latin typeface="Arial" charset="0"/>
              </a:rPr>
              <a:t>Группа </a:t>
            </a:r>
            <a:r>
              <a:rPr lang="ru-RU" sz="2200" dirty="0">
                <a:solidFill>
                  <a:srgbClr val="002060"/>
                </a:solidFill>
                <a:latin typeface="Arial" charset="0"/>
              </a:rPr>
              <a:t>символьных адресов в Интернете.</a:t>
            </a:r>
          </a:p>
        </p:txBody>
      </p:sp>
      <p:sp>
        <p:nvSpPr>
          <p:cNvPr id="154" name="Прямоугольная выноска 153"/>
          <p:cNvSpPr/>
          <p:nvPr/>
        </p:nvSpPr>
        <p:spPr>
          <a:xfrm>
            <a:off x="2921183" y="4997762"/>
            <a:ext cx="4232929" cy="1728787"/>
          </a:xfrm>
          <a:prstGeom prst="wedgeRectCallout">
            <a:avLst>
              <a:gd name="adj1" fmla="val -30938"/>
              <a:gd name="adj2" fmla="val -278531"/>
            </a:avLst>
          </a:prstGeom>
          <a:solidFill>
            <a:schemeClr val="bg1"/>
          </a:solidFill>
          <a:ln w="25400">
            <a:solidFill>
              <a:srgbClr val="41719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ru-RU" sz="2200" dirty="0" smtClean="0">
                <a:solidFill>
                  <a:srgbClr val="002060"/>
                </a:solidFill>
                <a:latin typeface="Arial" panose="020B0604020202020204" pitchFamily="34" charset="0"/>
              </a:rPr>
              <a:t>Сеть, объединяющая компьютеры в одном или нескольких зданиях.</a:t>
            </a:r>
            <a:endParaRPr lang="ru-RU" sz="2200" dirty="0">
              <a:solidFill>
                <a:srgbClr val="002060"/>
              </a:solidFill>
            </a:endParaRPr>
          </a:p>
        </p:txBody>
      </p:sp>
      <p:sp>
        <p:nvSpPr>
          <p:cNvPr id="155" name="Прямоугольная выноска 154"/>
          <p:cNvSpPr/>
          <p:nvPr/>
        </p:nvSpPr>
        <p:spPr>
          <a:xfrm>
            <a:off x="2891777" y="4986703"/>
            <a:ext cx="4232929" cy="1728787"/>
          </a:xfrm>
          <a:prstGeom prst="wedgeRectCallout">
            <a:avLst>
              <a:gd name="adj1" fmla="val -54201"/>
              <a:gd name="adj2" fmla="val -310402"/>
            </a:avLst>
          </a:prstGeom>
          <a:solidFill>
            <a:schemeClr val="bg1"/>
          </a:solidFill>
          <a:ln w="25400">
            <a:solidFill>
              <a:srgbClr val="41719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ru-RU" sz="2200" dirty="0">
                <a:solidFill>
                  <a:srgbClr val="002060"/>
                </a:solidFill>
                <a:latin typeface="Arial" panose="020B0604020202020204" pitchFamily="34" charset="0"/>
              </a:rPr>
              <a:t>Д</a:t>
            </a:r>
            <a:r>
              <a:rPr lang="ru-RU" altLang="ru-RU" sz="2200" dirty="0" smtClean="0">
                <a:solidFill>
                  <a:srgbClr val="002060"/>
                </a:solidFill>
                <a:latin typeface="Arial" panose="020B0604020202020204" pitchFamily="34" charset="0"/>
              </a:rPr>
              <a:t>окумент, который включает в себя текст, рисунки, звуки, видео, причём каждый элемент может быть гиперссылкой.</a:t>
            </a:r>
            <a:endParaRPr lang="ru-RU" sz="2200" dirty="0">
              <a:solidFill>
                <a:srgbClr val="002060"/>
              </a:solidFill>
            </a:endParaRPr>
          </a:p>
        </p:txBody>
      </p:sp>
      <p:sp>
        <p:nvSpPr>
          <p:cNvPr id="156" name="Прямоугольная выноска 155"/>
          <p:cNvSpPr/>
          <p:nvPr/>
        </p:nvSpPr>
        <p:spPr>
          <a:xfrm>
            <a:off x="2911753" y="4985181"/>
            <a:ext cx="4232929" cy="1728787"/>
          </a:xfrm>
          <a:prstGeom prst="wedgeRectCallout">
            <a:avLst>
              <a:gd name="adj1" fmla="val -113746"/>
              <a:gd name="adj2" fmla="val -194445"/>
            </a:avLst>
          </a:prstGeom>
          <a:solidFill>
            <a:schemeClr val="bg1"/>
          </a:solidFill>
          <a:ln w="25400">
            <a:solidFill>
              <a:srgbClr val="41719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60363" indent="-360363" algn="ctr">
              <a:defRPr/>
            </a:pPr>
            <a:r>
              <a:rPr lang="ru-RU" sz="2200" dirty="0" smtClean="0">
                <a:solidFill>
                  <a:srgbClr val="002060"/>
                </a:solidFill>
                <a:latin typeface="Arial" charset="0"/>
              </a:rPr>
              <a:t>Компьютер</a:t>
            </a:r>
            <a:r>
              <a:rPr lang="ru-RU" sz="2200" dirty="0">
                <a:solidFill>
                  <a:srgbClr val="002060"/>
                </a:solidFill>
                <a:latin typeface="Arial" charset="0"/>
              </a:rPr>
              <a:t>, предоставляющий свои ресурсы в общее </a:t>
            </a:r>
            <a:r>
              <a:rPr lang="ru-RU" sz="2200" dirty="0" smtClean="0">
                <a:solidFill>
                  <a:srgbClr val="002060"/>
                </a:solidFill>
                <a:latin typeface="Arial" charset="0"/>
              </a:rPr>
              <a:t>пользование</a:t>
            </a:r>
            <a:r>
              <a:rPr lang="ru-RU" sz="2200" dirty="0">
                <a:solidFill>
                  <a:srgbClr val="002060"/>
                </a:solidFill>
                <a:latin typeface="Arial" charset="0"/>
              </a:rPr>
              <a:t>.</a:t>
            </a:r>
          </a:p>
        </p:txBody>
      </p:sp>
      <p:sp>
        <p:nvSpPr>
          <p:cNvPr id="149" name="Прямоугольная выноска 148"/>
          <p:cNvSpPr/>
          <p:nvPr/>
        </p:nvSpPr>
        <p:spPr>
          <a:xfrm>
            <a:off x="2889203" y="4985180"/>
            <a:ext cx="4232929" cy="1728787"/>
          </a:xfrm>
          <a:prstGeom prst="wedgeRectCallout">
            <a:avLst>
              <a:gd name="adj1" fmla="val -88820"/>
              <a:gd name="adj2" fmla="val -306333"/>
            </a:avLst>
          </a:prstGeom>
          <a:solidFill>
            <a:schemeClr val="bg1"/>
          </a:solidFill>
          <a:ln w="25400">
            <a:solidFill>
              <a:srgbClr val="41719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ru-RU" sz="2200" dirty="0">
                <a:solidFill>
                  <a:srgbClr val="002060"/>
                </a:solidFill>
                <a:latin typeface="Arial" panose="020B0604020202020204" pitchFamily="34" charset="0"/>
              </a:rPr>
              <a:t>Т</a:t>
            </a:r>
            <a:r>
              <a:rPr lang="ru-RU" altLang="ru-RU" sz="2200" dirty="0" smtClean="0">
                <a:solidFill>
                  <a:srgbClr val="002060"/>
                </a:solidFill>
                <a:latin typeface="Arial" panose="020B0604020202020204" pitchFamily="34" charset="0"/>
              </a:rPr>
              <a:t>екст, содержащий активные ссылки на другие документы.</a:t>
            </a:r>
            <a:endParaRPr lang="ru-RU" sz="2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15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  <p:bldP spid="141" grpId="0"/>
      <p:bldP spid="142" grpId="0"/>
      <p:bldP spid="143" grpId="0"/>
      <p:bldP spid="144" grpId="0" animBg="1"/>
      <p:bldP spid="144" grpId="1" animBg="1"/>
      <p:bldP spid="148" grpId="0" animBg="1"/>
      <p:bldP spid="148" grpId="1" animBg="1"/>
      <p:bldP spid="150" grpId="0" animBg="1"/>
      <p:bldP spid="150" grpId="1" animBg="1"/>
      <p:bldP spid="151" grpId="0" animBg="1"/>
      <p:bldP spid="151" grpId="1" animBg="1"/>
      <p:bldP spid="152" grpId="0" animBg="1"/>
      <p:bldP spid="152" grpId="1" animBg="1"/>
      <p:bldP spid="153" grpId="0" animBg="1"/>
      <p:bldP spid="153" grpId="1" animBg="1"/>
      <p:bldP spid="154" grpId="0" animBg="1"/>
      <p:bldP spid="154" grpId="1" animBg="1"/>
      <p:bldP spid="155" grpId="0" animBg="1"/>
      <p:bldP spid="155" grpId="1" animBg="1"/>
      <p:bldP spid="156" grpId="0" animBg="1"/>
      <p:bldP spid="156" grpId="1" animBg="1"/>
      <p:bldP spid="149" grpId="0" animBg="1"/>
      <p:bldP spid="149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431800" y="881289"/>
            <a:ext cx="8280400" cy="1"/>
          </a:xfrm>
          <a:prstGeom prst="line">
            <a:avLst/>
          </a:prstGeom>
          <a:ln w="149225" cmpd="thickThin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2693467" y="157347"/>
            <a:ext cx="3133037" cy="593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90500" algn="ctr"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Язык запросов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857296"/>
              </p:ext>
            </p:extLst>
          </p:nvPr>
        </p:nvGraphicFramePr>
        <p:xfrm>
          <a:off x="431800" y="1376363"/>
          <a:ext cx="8280400" cy="484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5400"/>
                <a:gridCol w="6985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!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запрет перебора всех словоформ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обязательное присутствие слов в найденных документах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исключение слова из результатов поиска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&amp;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обязательное вхождение слов в одно предложение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~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требование присутствия первого слова</a:t>
                      </a:r>
                      <a:br>
                        <a:rPr lang="ru-RU" sz="2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предложении без присутствия второго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|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поиск любого из данных слов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«»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поиск устойчивых словосочетаний</a:t>
                      </a:r>
                      <a:endParaRPr lang="ru-RU" sz="2400" dirty="0"/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r>
                        <a:rPr lang="ru-RU" sz="24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title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поиск информации по названиям заголовков</a:t>
                      </a:r>
                      <a:endParaRPr lang="ru-RU" sz="2400" dirty="0"/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r>
                        <a:rPr lang="ru-RU" sz="24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anchor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поиск информации по названию ссылок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788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800" y="180400"/>
            <a:ext cx="6119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Динамическая пауза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8744" y="944563"/>
            <a:ext cx="843791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 для глаз по методике Э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С. Аветисова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первая (для улучшения циркуляции крови и внутриглазной жидкости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25000"/>
              </a:lnSpc>
            </a:pP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Сомкните веки обоих глаз на 3-5 секунд, затем откройте их на 3-5 секунд; повторите 6-8 раз.</a:t>
            </a:r>
          </a:p>
          <a:p>
            <a:pPr algn="just">
              <a:lnSpc>
                <a:spcPct val="125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2.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Быстро моргайте обоими глазами в течение 10-15 секунд, затем повторите то же самое 3-4 раза с интервалами 7-10 секунд.</a:t>
            </a:r>
          </a:p>
          <a:p>
            <a:pPr algn="just">
              <a:lnSpc>
                <a:spcPct val="125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3.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Сомкните веки обоих глаз и указательным пальцем соответствующей руки массируйте их круговыми движениями в течение одной минуты.</a:t>
            </a:r>
          </a:p>
          <a:p>
            <a:pPr algn="just">
              <a:lnSpc>
                <a:spcPct val="125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4.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Сомкните веки обоих глаз и тремя пальцами соответствующей руки слегка надавливайте на глазные яблоки через верхние веки в течение 1-3 секунд; повторите 3-4раза.</a:t>
            </a:r>
          </a:p>
          <a:p>
            <a:pPr algn="just">
              <a:lnSpc>
                <a:spcPct val="125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5.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Прижмите указательными пальцами каждой руки кожу соответствующей надбровной дуге и закройте глаза, при этом пальцы должны оказывать сопротивление мышцам верхних век и лба; повторите 6-8 раз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31800" y="881289"/>
            <a:ext cx="8280400" cy="1"/>
          </a:xfrm>
          <a:prstGeom prst="line">
            <a:avLst/>
          </a:prstGeom>
          <a:ln w="149225" cmpd="thickThin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725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3238" y="944563"/>
            <a:ext cx="835342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 для глаз по методике Э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С. Аветисова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(для укрепления мышц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25000"/>
              </a:lnSpc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1.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Медленно переведите взгляд с пола на потолок и обратно, не меняя положения головы; повторите 8-12 раз.</a:t>
            </a:r>
          </a:p>
          <a:p>
            <a:pPr algn="just">
              <a:lnSpc>
                <a:spcPct val="125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2.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Медленно переводите взгляд вправо, влево и обратно; повторите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8-10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раз.</a:t>
            </a:r>
          </a:p>
          <a:p>
            <a:pPr algn="just">
              <a:lnSpc>
                <a:spcPct val="125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3.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Медленно переводите взгляд вправо-вверх, затем влево-вниз и обратно, после этого переводите взгляд по другой диагонали — влево-вверх, вправо-вниз и обратно; и так -8-10 раз.</a:t>
            </a:r>
          </a:p>
          <a:p>
            <a:pPr algn="just">
              <a:lnSpc>
                <a:spcPct val="125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4.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Делайте круговые движения глазами в одном, затем в другом направлении; повторите 4-6 раз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31800" y="881289"/>
            <a:ext cx="8280400" cy="1"/>
          </a:xfrm>
          <a:prstGeom prst="line">
            <a:avLst/>
          </a:prstGeom>
          <a:ln w="149225" cmpd="thickThin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31800" y="180400"/>
            <a:ext cx="6119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Динамическая пауза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83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3238" y="944563"/>
            <a:ext cx="8353425" cy="5253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 для глаз по методике Э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С. Аветисова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третья (для улучшения аккомодации)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этой группе упражнения выполняются из положения стоя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5000"/>
              </a:lnSpc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1.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Смотрите обоими глазами вперед в течение 2-3 секунд, затем переводите взгляд на палец правой руки, поставив его перед лицом до уровня носа на расстоянии 25-30 сантиметров, и через 3-5 секунд руку опустите; повторите так 10-12 раз.</a:t>
            </a:r>
          </a:p>
          <a:p>
            <a:pPr algn="just">
              <a:lnSpc>
                <a:spcPct val="125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2.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Обоими глазами смотрите 3-5 секунд на указательный палец левой руки, вытянутый перед лицом, затем, сгибая руку, приближайте палец к носу до тех пор, пока палец не начнет двоиться; и так — 6-8 раз.</a:t>
            </a:r>
          </a:p>
          <a:p>
            <a:pPr algn="just">
              <a:lnSpc>
                <a:spcPct val="125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3.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3-5 секунд смотрите обоими глазами на указательный палец вытянутой правой руки, после чего прикройте левой ладонью левый глаз на 3-5 секунд, а правую руку в это время сгибайте и разгибайте. То же самое делайте, закрывая правой рукой правый глаз; повторите 6-8 раз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31800" y="881289"/>
            <a:ext cx="8280400" cy="1"/>
          </a:xfrm>
          <a:prstGeom prst="line">
            <a:avLst/>
          </a:prstGeom>
          <a:ln w="149225" cmpd="thickThin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31800" y="180400"/>
            <a:ext cx="6119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Динамическая пауза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62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121910"/>
              </p:ext>
            </p:extLst>
          </p:nvPr>
        </p:nvGraphicFramePr>
        <p:xfrm>
          <a:off x="168642" y="1924142"/>
          <a:ext cx="8733692" cy="460857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726953"/>
                <a:gridCol w="1911848"/>
                <a:gridCol w="3094891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Структура запроса 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найденных страниц 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Электронный адрес первой найденной ссылки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Скоростной! трамвай! 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900"/>
                        </a:spcBef>
                      </a:pPr>
                      <a:endParaRPr lang="ru-RU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Скоростной + трамвай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900"/>
                        </a:spcBef>
                      </a:pPr>
                      <a:endParaRPr lang="ru-RU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Скоростной - трамвай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900"/>
                        </a:spcBef>
                      </a:pPr>
                      <a:endParaRPr lang="ru-RU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«Скоростной трамвай» 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900"/>
                        </a:spcBef>
                      </a:pPr>
                      <a:endParaRPr lang="ru-RU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6995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Сталинградская битва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900"/>
                        </a:spcBef>
                      </a:pPr>
                      <a:endParaRPr lang="ru-RU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Сталинградская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&amp; битва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900"/>
                        </a:spcBef>
                      </a:pPr>
                      <a:endParaRPr lang="ru-RU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900"/>
                        </a:spcBef>
                      </a:pPr>
                      <a:endParaRPr lang="ru-RU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9545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$title (река Волга)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900"/>
                        </a:spcBef>
                      </a:pPr>
                      <a:endParaRPr lang="ru-RU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900"/>
                        </a:spcBef>
                      </a:pPr>
                      <a:endParaRPr lang="ru-RU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anchor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(река Волга)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900"/>
                        </a:spcBef>
                      </a:pPr>
                      <a:endParaRPr lang="ru-RU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900"/>
                        </a:spcBef>
                      </a:pPr>
                      <a:endParaRPr lang="ru-RU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14826" y="114177"/>
            <a:ext cx="8241323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90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905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Практическая работа</a:t>
            </a:r>
          </a:p>
          <a:p>
            <a:pPr marL="0" marR="0" lvl="0" indent="1905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905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 1. Особенности поиска по группе слов.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905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Заполните таблицу, используя поисковую систему Яндекс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31800" y="881289"/>
            <a:ext cx="8280400" cy="1"/>
          </a:xfrm>
          <a:prstGeom prst="line">
            <a:avLst/>
          </a:prstGeom>
          <a:ln w="149225" cmpd="thickThin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93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800" y="2159139"/>
            <a:ext cx="82804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900"/>
              </a:spcBef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Чем уникальна улица Ковентри в Волгограде?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900"/>
              </a:spcBef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Где расположен </a:t>
            </a:r>
            <a:r>
              <a:rPr lang="ru-RU" sz="2400" spc="1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самый высокий памятник в мире, установленный реальному человеку? Укажите его размеры и фото.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900"/>
              </a:spcBef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Какой размер имеет самый длинный дом в Европе? Укажите его адреса и фото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900"/>
              </a:spcBef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Когда Волгоград переименовывается в </a:t>
            </a:r>
            <a:r>
              <a:rPr lang="ru-RU" sz="2400" spc="1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"город-герой Сталинград" (точные даты)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900"/>
              </a:spcBef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Чему равна протяженность самой длинной улицы России, котора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не имеет официального статуса улицы? Какое название она носит?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1800" y="881289"/>
            <a:ext cx="8280400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2. Поиск информации.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Найдите информацию об интересных фактах </a:t>
            </a:r>
            <a:br>
              <a:rPr lang="ru-RU" sz="240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городе Волгограда в Интернете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31800" y="881289"/>
            <a:ext cx="8280400" cy="1"/>
          </a:xfrm>
          <a:prstGeom prst="line">
            <a:avLst/>
          </a:prstGeom>
          <a:ln w="149225" cmpd="thickThin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2294157" y="74414"/>
            <a:ext cx="44128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1905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Практическая </a:t>
            </a:r>
            <a:r>
              <a:rPr lang="ru-RU" alt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</a:t>
            </a:r>
            <a:endParaRPr lang="ru-RU" alt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13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0910948"/>
              </p:ext>
            </p:extLst>
          </p:nvPr>
        </p:nvGraphicFramePr>
        <p:xfrm>
          <a:off x="205154" y="1623518"/>
          <a:ext cx="8733692" cy="480364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726953"/>
                <a:gridCol w="1911848"/>
                <a:gridCol w="3094891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Структура запроса 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найденных страниц 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Электронный адрес первой найденной ссылки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Скоростной! трамвай! 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lang="ru-RU" sz="2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млн. стр.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Википедия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Скоростной + трамвай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2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ru-RU" sz="24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млн. стр.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Википедия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Скоростной - трамвай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lang="ru-RU" sz="2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млн. стр.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Википедия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«Скоростной трамвай» 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</a:t>
                      </a:r>
                      <a:r>
                        <a:rPr lang="ru-RU" sz="24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млн. стр.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Википедия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6995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Сталинградская битва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</a:t>
                      </a:r>
                      <a:r>
                        <a:rPr lang="ru-RU" sz="24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млн. стр.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Википедия, энциклопедия министерства обороны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Сталинградская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&amp; битва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900"/>
                        </a:spcBef>
                      </a:pPr>
                      <a:r>
                        <a:rPr lang="ru-RU" sz="2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</a:t>
                      </a:r>
                      <a:r>
                        <a:rPr lang="ru-RU" sz="24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млн. стр.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Википедия, энциклопедия министерства обороны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9545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title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(река Волга)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900"/>
                        </a:spcBef>
                      </a:pPr>
                      <a:r>
                        <a:rPr lang="ru-RU" sz="2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961 тыс. стр.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Энциклопедия «Вокруг света»</a:t>
                      </a:r>
                      <a:endParaRPr lang="ru-RU" sz="16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hlinkClick r:id="rId2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ru-RU" sz="16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anchor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(река Волга)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900"/>
                        </a:spcBef>
                      </a:pPr>
                      <a:r>
                        <a:rPr lang="ru-RU" sz="2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</a:t>
                      </a:r>
                      <a:r>
                        <a:rPr lang="ru-RU" sz="2400" b="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тыс. стр.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Судоходство на Волге</a:t>
                      </a:r>
                      <a:endParaRPr lang="ru-RU" sz="16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hlinkClick r:id="rId3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ru-RU" sz="16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79901" y="0"/>
            <a:ext cx="824132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90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905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Возможные ответы задания 1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1905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Особенности поиска по группе слов.</a:t>
            </a:r>
            <a:endParaRPr kumimoji="0" lang="ru-RU" altLang="ru-RU" sz="24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31800" y="881289"/>
            <a:ext cx="8280400" cy="1"/>
          </a:xfrm>
          <a:prstGeom prst="line">
            <a:avLst/>
          </a:prstGeom>
          <a:ln w="149225" cmpd="thickThin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4020855" y="2768252"/>
            <a:ext cx="1691013" cy="3382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020854" y="3205132"/>
            <a:ext cx="1691013" cy="3382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020853" y="3646750"/>
            <a:ext cx="1691013" cy="3382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020848" y="4098982"/>
            <a:ext cx="1691013" cy="3382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020851" y="4523705"/>
            <a:ext cx="1691013" cy="3382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020850" y="5040514"/>
            <a:ext cx="1691013" cy="3382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966628" y="5505618"/>
            <a:ext cx="1792613" cy="3382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020848" y="5990251"/>
            <a:ext cx="1691013" cy="3382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890295" y="2768251"/>
            <a:ext cx="1691013" cy="3382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890295" y="3205131"/>
            <a:ext cx="1691013" cy="3382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890294" y="3642011"/>
            <a:ext cx="1691013" cy="3382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890293" y="4077254"/>
            <a:ext cx="1691013" cy="3382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890293" y="4514229"/>
            <a:ext cx="2481548" cy="4304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890293" y="5002249"/>
            <a:ext cx="2481548" cy="4304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890292" y="5485288"/>
            <a:ext cx="2730931" cy="4304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890293" y="5968327"/>
            <a:ext cx="2481548" cy="4304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66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800" y="1840970"/>
            <a:ext cx="8280400" cy="539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Чем уникальна улица Ковентри в Волгограде?</a:t>
            </a:r>
            <a:endParaRPr lang="ru-RU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31800" y="881289"/>
            <a:ext cx="8280400" cy="1"/>
          </a:xfrm>
          <a:prstGeom prst="line">
            <a:avLst/>
          </a:prstGeom>
          <a:ln w="149225" cmpd="thickThin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431800" y="1376363"/>
            <a:ext cx="13484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Вопрос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1801" y="0"/>
            <a:ext cx="8280400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Возможные ответы задания 2.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Информация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 интересных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фактах города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Волгограда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1800" y="2942293"/>
            <a:ext cx="11689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31800" y="3465513"/>
            <a:ext cx="5105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одной из самых необычных улиц города - Ковентри в Центральном районе, названной так в честь английского города-побратима - нет ни одного дома! Дело в том, что эта улица находится на стыке между улицами Чуйкова и Советской, а городские власти отнесли все находящиеся тут постройки именно к этим двум улицам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7200" y="3465513"/>
            <a:ext cx="3175000" cy="307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76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800" y="1840970"/>
            <a:ext cx="8280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Где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расположен </a:t>
            </a:r>
            <a:r>
              <a:rPr lang="ru-RU" sz="2200" spc="1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самый высокий памятник в мире, установленный реальному человеку? Укажите его размеры и фото.</a:t>
            </a:r>
            <a:endParaRPr lang="ru-RU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31800" y="881289"/>
            <a:ext cx="8280400" cy="1"/>
          </a:xfrm>
          <a:prstGeom prst="line">
            <a:avLst/>
          </a:prstGeom>
          <a:ln w="149225" cmpd="thickThin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431800" y="1376363"/>
            <a:ext cx="13484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Вопрос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1801" y="0"/>
            <a:ext cx="8280400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Возможные ответы задания 2.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Информация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 интересных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фактах города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Волгограда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1800" y="2942293"/>
            <a:ext cx="11689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50240" y="3616960"/>
            <a:ext cx="3423920" cy="2428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77877" y="3465513"/>
            <a:ext cx="505772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Красноармейском районе Волгограда, у входа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Волго-Донской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И. Ленину; его высота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–27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метров,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высота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постамента — 30 метров.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высота - 57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метров.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Монумент занесён в Книгу рекордов Гиннеса, в качестве самого большого в мире памятника, установленный реально жившему человеку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https://billionnews.ru/uploads/posts/2018-02/thumbs/1519839571_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346" y="3565158"/>
            <a:ext cx="3379257" cy="253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49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800" y="1840970"/>
            <a:ext cx="8280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Какой размер имеет самый длинный дом в Европе? Укажите его адреса и фото</a:t>
            </a:r>
            <a:endParaRPr lang="ru-RU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31800" y="881289"/>
            <a:ext cx="8280400" cy="1"/>
          </a:xfrm>
          <a:prstGeom prst="line">
            <a:avLst/>
          </a:prstGeom>
          <a:ln w="149225" cmpd="thickThin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431800" y="1376363"/>
            <a:ext cx="13484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Вопрос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1801" y="0"/>
            <a:ext cx="8280400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Возможные ответы задания 2.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Информация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 интересных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фактах города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Волгограда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1800" y="2942293"/>
            <a:ext cx="11689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31800" y="3465513"/>
            <a:ext cx="4292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Картографы установили, что самый длинный в мире дом находится в Волгограде, в микрорайоне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Спартановка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 въезде в город со стороны Волжской ГЭС.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https://cdnimg.rg.ru/pril/article/57/07/51/shem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471" y="2942292"/>
            <a:ext cx="3943730" cy="242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31800" y="5589171"/>
            <a:ext cx="8280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цельное жилое девятиэтажное здание с административными помещениями, расписанное на восемь адресов: ул. Грамши, 43, 47, 49 и 51 и ул. Николая Отрады, 34, 36, 40 и 44.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10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4090" y="-36865"/>
            <a:ext cx="7649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Установите соответствие между логотипами популярных браузеров и их названиями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9317" y="974035"/>
            <a:ext cx="2376000" cy="430887"/>
          </a:xfrm>
          <a:prstGeom prst="rect">
            <a:avLst/>
          </a:prstGeom>
          <a:ln>
            <a:solidFill>
              <a:srgbClr val="41719C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2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Amigo</a:t>
            </a: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Acoo Brows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820" y="1068887"/>
            <a:ext cx="720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9768" y="2461954"/>
            <a:ext cx="2376000" cy="430887"/>
          </a:xfrm>
          <a:prstGeom prst="rect">
            <a:avLst/>
          </a:prstGeom>
          <a:ln>
            <a:solidFill>
              <a:srgbClr val="41719C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2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Safari </a:t>
            </a: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Safar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680" y="5295295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hrom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181" y="3902780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9317" y="3875108"/>
            <a:ext cx="2376000" cy="430887"/>
          </a:xfrm>
          <a:prstGeom prst="rect">
            <a:avLst/>
          </a:prstGeom>
          <a:ln>
            <a:solidFill>
              <a:srgbClr val="41719C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2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Google Chrome</a:t>
            </a: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84256" y="962000"/>
            <a:ext cx="2376000" cy="430887"/>
          </a:xfrm>
          <a:prstGeom prst="rect">
            <a:avLst/>
          </a:prstGeom>
          <a:ln>
            <a:solidFill>
              <a:srgbClr val="41719C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2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Internet Explorer</a:t>
            </a: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6" name="Picture 8" descr="Internet Explor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428" y="5411747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Mozilla Firefox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680" y="3773776"/>
            <a:ext cx="720000" cy="71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69768" y="5411747"/>
            <a:ext cx="2376000" cy="430887"/>
          </a:xfrm>
          <a:prstGeom prst="rect">
            <a:avLst/>
          </a:prstGeom>
          <a:ln>
            <a:solidFill>
              <a:srgbClr val="41719C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2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Mozilla Firefox</a:t>
            </a: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84256" y="2461954"/>
            <a:ext cx="2376000" cy="430887"/>
          </a:xfrm>
          <a:prstGeom prst="rect">
            <a:avLst/>
          </a:prstGeom>
          <a:ln>
            <a:solidFill>
              <a:srgbClr val="41719C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2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Netscape Navigator</a:t>
            </a: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60" name="Picture 12" descr="Netscap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753" y="1112507"/>
            <a:ext cx="720000" cy="74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584256" y="3837720"/>
            <a:ext cx="2376000" cy="430887"/>
          </a:xfrm>
          <a:prstGeom prst="rect">
            <a:avLst/>
          </a:prstGeom>
          <a:ln>
            <a:solidFill>
              <a:srgbClr val="41719C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2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Opera</a:t>
            </a: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62" name="Picture 14" descr="Oper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825" y="2539566"/>
            <a:ext cx="720000" cy="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584256" y="5411747"/>
            <a:ext cx="2376000" cy="430887"/>
          </a:xfrm>
          <a:prstGeom prst="rect">
            <a:avLst/>
          </a:prstGeom>
          <a:ln>
            <a:solidFill>
              <a:srgbClr val="41719C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200" b="1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Yandex</a:t>
            </a: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68" name="Picture 20" descr="Ð¯Ð½Ð´ÐµÐºÑ.ÐÑÐ°ÑÐ·ÐµÑ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52"/>
          <a:stretch/>
        </p:blipFill>
        <p:spPr bwMode="auto">
          <a:xfrm>
            <a:off x="5122199" y="2494071"/>
            <a:ext cx="720000" cy="56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431800" y="881289"/>
            <a:ext cx="8280400" cy="1"/>
          </a:xfrm>
          <a:prstGeom prst="line">
            <a:avLst/>
          </a:prstGeom>
          <a:ln w="149225" cmpd="thickThin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41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7.40741E-7 L -0.23489 0.074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53" y="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6 L 0.46024 0.2812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03" y="1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481E-6 L -0.23107 0.3173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63" y="1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-0.22465 -0.3224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33" y="-1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22222E-6 L -0.40573 0.1152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95" y="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33333E-6 L 0.25903 -0.5578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51" y="-2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0.24896 0.5171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48" y="2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81481E-6 L 0.25973 0.2740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86" y="1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800" y="1840970"/>
            <a:ext cx="8280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Когда Волгоград переименовывается в </a:t>
            </a:r>
            <a:r>
              <a:rPr lang="ru-RU" sz="2200" spc="1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"город-герой Сталинград" (точные даты)</a:t>
            </a:r>
            <a:endParaRPr lang="ru-RU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31800" y="881289"/>
            <a:ext cx="8280400" cy="1"/>
          </a:xfrm>
          <a:prstGeom prst="line">
            <a:avLst/>
          </a:prstGeom>
          <a:ln w="149225" cmpd="thickThin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431800" y="1376363"/>
            <a:ext cx="13484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Вопрос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1801" y="0"/>
            <a:ext cx="8280400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Возможные ответы задания 2.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Информация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 интересных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фактах города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Волгограда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1800" y="2942293"/>
            <a:ext cx="11689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31800" y="3465513"/>
            <a:ext cx="82804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февраля – в день разгрома немецко-фашистских войск в Сталинградской битве, </a:t>
            </a:r>
            <a:endParaRPr lang="ru-RU" sz="2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мая – в День Победы, </a:t>
            </a:r>
            <a:endParaRPr lang="ru-RU" sz="2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июня – в День памяти и скорби, </a:t>
            </a:r>
            <a:endParaRPr lang="ru-RU" sz="2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сентября – в день окончания Второй мировой войны, </a:t>
            </a:r>
            <a:endParaRPr lang="ru-RU" sz="2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августа – в день памяти жертв массированной бомбардировки Сталинграда немецко-фашистской 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авиацией,</a:t>
            </a:r>
          </a:p>
          <a:p>
            <a:pPr algn="just"/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ноября – в день начала разгрома фашистских войск под Сталинградом.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24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9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6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3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 build="p" advAuto="20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800" y="1840970"/>
            <a:ext cx="8280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Чему равна протяженность самой длинной улицы России, которая не имеет официального статуса улицы? Какое название она носит?</a:t>
            </a:r>
            <a:endParaRPr lang="ru-RU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31800" y="881289"/>
            <a:ext cx="8280400" cy="1"/>
          </a:xfrm>
          <a:prstGeom prst="line">
            <a:avLst/>
          </a:prstGeom>
          <a:ln w="149225" cmpd="thickThin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431800" y="1376363"/>
            <a:ext cx="13484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Вопрос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1801" y="0"/>
            <a:ext cx="8280400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Возможные ответы задания 2.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Информация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 интересных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фактах города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Волгограда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1800" y="2942293"/>
            <a:ext cx="11689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31800" y="3465513"/>
            <a:ext cx="508349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из длиннейших улиц России расположена в Волгограде. Это Вторая продольная улица, или магистраль. Она не имеет официального статуса улицы. Магистраль тянется через весь город. По разным источникам ее длина превышает 50 километров. Для удобства жителей ее участки в разных частях города имеют свое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(название улиц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2607012"/>
            <a:ext cx="2949892" cy="4148107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05180" y="1101034"/>
            <a:ext cx="8758779" cy="5683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099034" y="6232634"/>
            <a:ext cx="401529" cy="372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49111" y="1376363"/>
            <a:ext cx="626364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продольная магистраль разграничена на несколько более коротких. Начинается на трассе Р-228, проходит по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Тракторозаводскому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(улица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Шурухина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улица Ополченская) и Краснооктябрьского району (улица имени Маршала Ерёменко, улица Лермонтова), огибает с запада Мамаев курган и выходит на улицу имени Маршала Рокоссовского (Центральный район города), пересекает реку Царицу, далее идёт по Ворошиловскому району (Череповецкая улица), Советскому району(проспект Университетский), Кировскому району (улица имени 64-й Армии, улица Колосовая, улица Лимоновая, улица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Рославльская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улица Песчаная, улица Лазоревая) отсюда выход на трассу Каспий и Красноармейскому району (проспект Героев Сталинграда, улица 40 лет ВЛКСМ) и далее продолжается трассой М6«Каспий».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1001" y="1099646"/>
            <a:ext cx="2194707" cy="533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68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12" grpId="0" animBg="1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431800" y="881289"/>
            <a:ext cx="8280400" cy="1"/>
          </a:xfrm>
          <a:prstGeom prst="line">
            <a:avLst/>
          </a:prstGeom>
          <a:ln w="149225" cmpd="thickThin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239966" y="171871"/>
            <a:ext cx="6664068" cy="593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Оценивание практической работы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5256826"/>
              </p:ext>
            </p:extLst>
          </p:nvPr>
        </p:nvGraphicFramePr>
        <p:xfrm>
          <a:off x="651639" y="1397000"/>
          <a:ext cx="8060561" cy="3566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6651"/>
                <a:gridCol w="689391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32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верно даны ответы на задание 1, </a:t>
                      </a:r>
                      <a:br>
                        <a:rPr lang="ru-RU" sz="2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задание 2 выполнено полностью</a:t>
                      </a:r>
                    </a:p>
                    <a:p>
                      <a:pPr algn="l"/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пояснениями и фотографиями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32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задании 1 допущены неточности в 1-2 ответах, </a:t>
                      </a:r>
                      <a:br>
                        <a:rPr lang="ru-RU" sz="2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один или два вопроса задания 2 </a:t>
                      </a:r>
                    </a:p>
                    <a:p>
                      <a:pPr algn="l"/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дан неполный ответ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32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задании 1 допущены неточности в 3-4 ответах, </a:t>
                      </a:r>
                      <a:br>
                        <a:rPr lang="ru-RU" sz="2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три вопроса задания 2 даны неполные ответы или отсутствуют ответы на 2 вопроса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520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431800" y="881289"/>
            <a:ext cx="8280400" cy="1"/>
          </a:xfrm>
          <a:prstGeom prst="line">
            <a:avLst/>
          </a:prstGeom>
          <a:ln w="149225" cmpd="thickThin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431800" y="1376363"/>
            <a:ext cx="8280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ts val="9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3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Выучить 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лекционный материал</a:t>
            </a:r>
          </a:p>
          <a:p>
            <a:pPr marL="342900" lvl="0" indent="-342900" algn="just">
              <a:spcBef>
                <a:spcPts val="9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 Л. Л.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Босова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А. Я.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Босова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«Информатика 9» </a:t>
            </a:r>
          </a:p>
          <a:p>
            <a:pPr marL="342900" lvl="0" indent="-342900" algn="just">
              <a:spcBef>
                <a:spcPts val="9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Рабочая тетрадь Л. Л.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Босова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А. Я.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Босова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«Информатика 9» </a:t>
            </a:r>
            <a:endParaRPr lang="ru-RU" sz="23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42354" y="171871"/>
            <a:ext cx="3638112" cy="593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Домашнее задание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25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431800" y="881289"/>
            <a:ext cx="8280400" cy="1"/>
          </a:xfrm>
          <a:prstGeom prst="line">
            <a:avLst/>
          </a:prstGeom>
          <a:ln w="149225" cmpd="thickThin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431800" y="1376363"/>
            <a:ext cx="8280400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90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Ответьте выборочно на 2-3 из предложенных вопросов: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9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сегодня я узнал</a:t>
            </a:r>
          </a:p>
          <a:p>
            <a:pPr marL="342900" lvl="0" indent="-342900" algn="just">
              <a:spcBef>
                <a:spcPts val="9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меня получилось</a:t>
            </a:r>
          </a:p>
          <a:p>
            <a:pPr marL="342900" lvl="0" indent="-342900" algn="just">
              <a:spcBef>
                <a:spcPts val="9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меня возникли трудности</a:t>
            </a:r>
          </a:p>
          <a:p>
            <a:pPr marL="342900" lvl="0" indent="-342900" algn="just">
              <a:spcBef>
                <a:spcPts val="9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выполнял задания</a:t>
            </a:r>
          </a:p>
          <a:p>
            <a:pPr marL="342900" lvl="0" indent="-342900" algn="just">
              <a:spcBef>
                <a:spcPts val="9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научился</a:t>
            </a:r>
          </a:p>
          <a:p>
            <a:pPr marL="342900" lvl="0" indent="-342900" algn="just">
              <a:spcBef>
                <a:spcPts val="9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теперь я могу</a:t>
            </a: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2124" y="180400"/>
            <a:ext cx="4445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 урока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6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7040" y="-28900"/>
            <a:ext cx="7649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Установите соответствие между названиями протоколов и их назначением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6494" y="2005831"/>
            <a:ext cx="1260000" cy="430887"/>
          </a:xfrm>
          <a:prstGeom prst="rect">
            <a:avLst/>
          </a:prstGeom>
          <a:noFill/>
          <a:ln w="158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6494" y="2995431"/>
            <a:ext cx="1260000" cy="430887"/>
          </a:xfrm>
          <a:prstGeom prst="rect">
            <a:avLst/>
          </a:prstGeom>
          <a:noFill/>
          <a:ln w="158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</a:t>
            </a: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6494" y="3985031"/>
            <a:ext cx="1260000" cy="430887"/>
          </a:xfrm>
          <a:prstGeom prst="rect">
            <a:avLst/>
          </a:prstGeom>
          <a:noFill/>
          <a:ln w="158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</a:t>
            </a: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6494" y="4979114"/>
            <a:ext cx="1260000" cy="430887"/>
          </a:xfrm>
          <a:prstGeom prst="rect">
            <a:avLst/>
          </a:prstGeom>
          <a:noFill/>
          <a:ln w="158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FTP</a:t>
            </a: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0286" y="1018591"/>
            <a:ext cx="1260000" cy="430887"/>
          </a:xfrm>
          <a:prstGeom prst="rect">
            <a:avLst/>
          </a:prstGeom>
          <a:noFill/>
          <a:ln w="158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SMPT</a:t>
            </a: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6494" y="5972711"/>
            <a:ext cx="1260000" cy="430887"/>
          </a:xfrm>
          <a:prstGeom prst="rect">
            <a:avLst/>
          </a:prstGeom>
          <a:noFill/>
          <a:ln w="158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POP3</a:t>
            </a: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28936" y="3985031"/>
            <a:ext cx="4500000" cy="430887"/>
          </a:xfrm>
          <a:prstGeom prst="rect">
            <a:avLst/>
          </a:prstGeom>
          <a:noFill/>
          <a:ln w="158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Транспортный протокол</a:t>
            </a: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28936" y="2005831"/>
            <a:ext cx="4500000" cy="430887"/>
          </a:xfrm>
          <a:prstGeom prst="rect">
            <a:avLst/>
          </a:prstGeom>
          <a:noFill/>
          <a:ln w="158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маршрутизации</a:t>
            </a: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28936" y="2995431"/>
            <a:ext cx="4500000" cy="430887"/>
          </a:xfrm>
          <a:prstGeom prst="rect">
            <a:avLst/>
          </a:prstGeom>
          <a:noFill/>
          <a:ln w="158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передачи гипертекста</a:t>
            </a: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28936" y="1009254"/>
            <a:ext cx="4500000" cy="430887"/>
          </a:xfrm>
          <a:prstGeom prst="rect">
            <a:avLst/>
          </a:prstGeom>
          <a:noFill/>
          <a:ln w="158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передачи файлов</a:t>
            </a: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35488" y="4979116"/>
            <a:ext cx="4500000" cy="430887"/>
          </a:xfrm>
          <a:prstGeom prst="rect">
            <a:avLst/>
          </a:prstGeom>
          <a:noFill/>
          <a:ln w="158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приема почты</a:t>
            </a: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28936" y="5972711"/>
            <a:ext cx="4500000" cy="430887"/>
          </a:xfrm>
          <a:prstGeom prst="rect">
            <a:avLst/>
          </a:prstGeom>
          <a:noFill/>
          <a:ln w="158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передачи почты</a:t>
            </a: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 стрелкой 15"/>
          <p:cNvCxnSpPr>
            <a:stCxn id="7" idx="3"/>
            <a:endCxn id="14" idx="1"/>
          </p:cNvCxnSpPr>
          <p:nvPr/>
        </p:nvCxnSpPr>
        <p:spPr>
          <a:xfrm>
            <a:off x="1890286" y="1234035"/>
            <a:ext cx="2638650" cy="4954120"/>
          </a:xfrm>
          <a:prstGeom prst="straightConnector1">
            <a:avLst/>
          </a:prstGeom>
          <a:ln w="38100">
            <a:solidFill>
              <a:srgbClr val="00206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1923046" y="2229561"/>
            <a:ext cx="2612442" cy="989600"/>
          </a:xfrm>
          <a:prstGeom prst="straightConnector1">
            <a:avLst/>
          </a:prstGeom>
          <a:ln w="38100">
            <a:solidFill>
              <a:srgbClr val="00206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12" idx="1"/>
          </p:cNvCxnSpPr>
          <p:nvPr/>
        </p:nvCxnSpPr>
        <p:spPr>
          <a:xfrm flipV="1">
            <a:off x="1909942" y="1224698"/>
            <a:ext cx="2618994" cy="3973856"/>
          </a:xfrm>
          <a:prstGeom prst="straightConnector1">
            <a:avLst/>
          </a:prstGeom>
          <a:ln w="38100">
            <a:solidFill>
              <a:srgbClr val="00206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10" idx="1"/>
          </p:cNvCxnSpPr>
          <p:nvPr/>
        </p:nvCxnSpPr>
        <p:spPr>
          <a:xfrm flipV="1">
            <a:off x="1890286" y="2221275"/>
            <a:ext cx="2638650" cy="2011031"/>
          </a:xfrm>
          <a:prstGeom prst="straightConnector1">
            <a:avLst/>
          </a:prstGeom>
          <a:ln w="38100">
            <a:solidFill>
              <a:srgbClr val="00206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endCxn id="13" idx="1"/>
          </p:cNvCxnSpPr>
          <p:nvPr/>
        </p:nvCxnSpPr>
        <p:spPr>
          <a:xfrm flipV="1">
            <a:off x="1936150" y="5194560"/>
            <a:ext cx="2599338" cy="1016946"/>
          </a:xfrm>
          <a:prstGeom prst="straightConnector1">
            <a:avLst/>
          </a:prstGeom>
          <a:ln w="38100">
            <a:solidFill>
              <a:srgbClr val="00206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endCxn id="9" idx="1"/>
          </p:cNvCxnSpPr>
          <p:nvPr/>
        </p:nvCxnSpPr>
        <p:spPr>
          <a:xfrm>
            <a:off x="1923046" y="3271724"/>
            <a:ext cx="2605890" cy="928751"/>
          </a:xfrm>
          <a:prstGeom prst="straightConnector1">
            <a:avLst/>
          </a:prstGeom>
          <a:ln w="38100">
            <a:solidFill>
              <a:srgbClr val="00206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31800" y="881289"/>
            <a:ext cx="8280400" cy="1"/>
          </a:xfrm>
          <a:prstGeom prst="line">
            <a:avLst/>
          </a:prstGeom>
          <a:ln w="149225" cmpd="thickThin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558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31800" y="1381760"/>
            <a:ext cx="8280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Поисковая система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это аппаратно-программный комплекс, который предназначен для осуществления функции поиска в интернете, и реагирующий на пользовательский запрос, который обычно задают в виде какой-либо текстовой фразы (или точнее поискового запроса), выдачей ссылочного списка на информационные источники, осуществляющейся по релевантности. 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31800" y="881289"/>
            <a:ext cx="8280400" cy="1"/>
          </a:xfrm>
          <a:prstGeom prst="line">
            <a:avLst/>
          </a:prstGeom>
          <a:ln w="149225" cmpd="thickThin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53883" y="180400"/>
            <a:ext cx="5293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Поисковая система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905" y="4059415"/>
            <a:ext cx="3650313" cy="240647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880" y="4065762"/>
            <a:ext cx="3722052" cy="24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31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800" y="1376363"/>
            <a:ext cx="8280400" cy="3013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90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1F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поисковых систем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1F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полнота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1F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точность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1F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1F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скорость поиска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1F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наглядность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31800" y="881289"/>
            <a:ext cx="8280400" cy="1"/>
          </a:xfrm>
          <a:prstGeom prst="line">
            <a:avLst/>
          </a:prstGeom>
          <a:ln w="149225" cmpd="thickThin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853883" y="180400"/>
            <a:ext cx="5293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Поисковая система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67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dvAuto="50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800" y="1332958"/>
            <a:ext cx="8280400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1F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Каталог ссылок </a:t>
            </a:r>
            <a:r>
              <a:rPr lang="ru-RU" sz="2400" dirty="0" smtClean="0">
                <a:solidFill>
                  <a:srgbClr val="1F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это разбитый по темам список ссылок на сайты с их кратким описанием.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31800" y="881289"/>
            <a:ext cx="8280400" cy="1"/>
          </a:xfrm>
          <a:prstGeom prst="line">
            <a:avLst/>
          </a:prstGeom>
          <a:ln w="149225" cmpd="thickThin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499360" y="1524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Каталог ссылок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1800" y="2667304"/>
            <a:ext cx="78790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ссылок в зависимости 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широты тематики </a:t>
            </a:r>
            <a:endParaRPr lang="ru-RU" sz="2400" dirty="0" smtClean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i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 smtClean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i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специализированные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sz="2400" i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</a:t>
            </a:r>
            <a:r>
              <a:rPr lang="ru-RU" sz="2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4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431800" y="881289"/>
            <a:ext cx="8280400" cy="1"/>
          </a:xfrm>
          <a:prstGeom prst="line">
            <a:avLst/>
          </a:prstGeom>
          <a:ln w="149225" cmpd="thickThin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920240" y="152400"/>
            <a:ext cx="5151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каталогов ссылок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1800" y="1376363"/>
            <a:ext cx="8280400" cy="5409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ru-RU" sz="2200" b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закрытые </a:t>
            </a:r>
            <a:r>
              <a:rPr lang="ru-RU" sz="22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каталоги</a:t>
            </a:r>
            <a:r>
              <a:rPr lang="ru-RU" sz="2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добавление сайтов в данный каталог может проводить только одно ответственное лицо.</a:t>
            </a:r>
          </a:p>
          <a:p>
            <a:pPr algn="just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белые каталоги</a:t>
            </a:r>
            <a:r>
              <a:rPr lang="ru-RU" sz="2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НЕ требуют обратную ссылку и СТАВЯТ прямую ссылку.</a:t>
            </a:r>
          </a:p>
          <a:p>
            <a:pPr algn="just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серые каталоги</a:t>
            </a:r>
            <a:r>
              <a:rPr lang="ru-RU" sz="2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ТРЕБУЮТ обратную ссылку и СТАВЯТ прямую ссылку.</a:t>
            </a:r>
          </a:p>
          <a:p>
            <a:pPr algn="just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черные каталоги</a:t>
            </a:r>
            <a:r>
              <a:rPr lang="ru-RU" sz="2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ТРЕБУЮТ обратную ссылку и НЕ ставят прямую ссылку.</a:t>
            </a:r>
          </a:p>
          <a:p>
            <a:pPr algn="just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каталоги сайтов с прямыми ссылками</a:t>
            </a:r>
            <a:r>
              <a:rPr lang="ru-RU" sz="2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при регистрации сайта в данном каталоге веб-мастер получает ответную прямую (без перенаправления) ссылку на свой сайт.</a:t>
            </a:r>
          </a:p>
          <a:p>
            <a:pPr algn="just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каталоги сайтов с ссылками</a:t>
            </a:r>
            <a:r>
              <a:rPr lang="ru-RU" sz="2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регистрация сайта в данном каталоге не даёт ссылки на регистрируемый сайт. Ссылки в таких каталогах даны через перенаправление (</a:t>
            </a:r>
            <a:r>
              <a:rPr lang="ru-RU" sz="22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редирект</a:t>
            </a:r>
            <a:r>
              <a:rPr lang="ru-RU" sz="2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200" b="0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04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dvAuto="50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7040" y="1376363"/>
            <a:ext cx="8280400" cy="167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1F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Поисковая машина </a:t>
            </a:r>
            <a:r>
              <a:rPr lang="ru-RU" sz="2400" dirty="0" smtClean="0">
                <a:solidFill>
                  <a:srgbClr val="1F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это автоматическая система, которая хранит информацию об известных ей веб-страницах и выдает по запросу адреса тех из них, где встречаются введённые ключевые слова.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2280" y="3826019"/>
            <a:ext cx="8265160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1F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Ключевые слова</a:t>
            </a:r>
            <a:r>
              <a:rPr lang="ru-RU" sz="2400" dirty="0" smtClean="0">
                <a:solidFill>
                  <a:srgbClr val="1F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это набор слов и выражений, которые отражают требуемую информацию.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31800" y="881289"/>
            <a:ext cx="8280400" cy="1"/>
          </a:xfrm>
          <a:prstGeom prst="line">
            <a:avLst/>
          </a:prstGeom>
          <a:ln w="149225" cmpd="thickThin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286000" y="180400"/>
            <a:ext cx="4602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Поисковая машина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60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487</TotalTime>
  <Words>1558</Words>
  <Application>Microsoft Office PowerPoint</Application>
  <PresentationFormat>Экран (4:3)</PresentationFormat>
  <Paragraphs>331</Paragraphs>
  <Slides>34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1" baseType="lpstr">
      <vt:lpstr>Arial</vt:lpstr>
      <vt:lpstr>Calibri</vt:lpstr>
      <vt:lpstr>Calibri Light</vt:lpstr>
      <vt:lpstr>Symbol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nikotat</dc:creator>
  <cp:lastModifiedBy>nikotat</cp:lastModifiedBy>
  <cp:revision>47</cp:revision>
  <dcterms:created xsi:type="dcterms:W3CDTF">2018-05-05T14:21:30Z</dcterms:created>
  <dcterms:modified xsi:type="dcterms:W3CDTF">2018-05-06T17:00:18Z</dcterms:modified>
</cp:coreProperties>
</file>