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7" r:id="rId2"/>
    <p:sldId id="256" r:id="rId3"/>
    <p:sldId id="323" r:id="rId4"/>
    <p:sldId id="259" r:id="rId5"/>
    <p:sldId id="321" r:id="rId6"/>
    <p:sldId id="325" r:id="rId7"/>
    <p:sldId id="260" r:id="rId8"/>
    <p:sldId id="258" r:id="rId9"/>
    <p:sldId id="261" r:id="rId10"/>
    <p:sldId id="262" r:id="rId11"/>
    <p:sldId id="263" r:id="rId12"/>
    <p:sldId id="314" r:id="rId13"/>
    <p:sldId id="264" r:id="rId14"/>
    <p:sldId id="322" r:id="rId15"/>
    <p:sldId id="320" r:id="rId16"/>
    <p:sldId id="265" r:id="rId17"/>
    <p:sldId id="295" r:id="rId18"/>
    <p:sldId id="296" r:id="rId19"/>
    <p:sldId id="268" r:id="rId20"/>
    <p:sldId id="302" r:id="rId21"/>
    <p:sldId id="271" r:id="rId22"/>
    <p:sldId id="267" r:id="rId23"/>
    <p:sldId id="297" r:id="rId24"/>
    <p:sldId id="272" r:id="rId25"/>
    <p:sldId id="298" r:id="rId26"/>
    <p:sldId id="299" r:id="rId27"/>
    <p:sldId id="290" r:id="rId28"/>
    <p:sldId id="288" r:id="rId29"/>
    <p:sldId id="289" r:id="rId30"/>
    <p:sldId id="300" r:id="rId31"/>
    <p:sldId id="301" r:id="rId32"/>
    <p:sldId id="303" r:id="rId33"/>
    <p:sldId id="274" r:id="rId34"/>
    <p:sldId id="275" r:id="rId35"/>
    <p:sldId id="304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91" r:id="rId44"/>
    <p:sldId id="306" r:id="rId45"/>
    <p:sldId id="284" r:id="rId46"/>
    <p:sldId id="305" r:id="rId47"/>
    <p:sldId id="316" r:id="rId48"/>
    <p:sldId id="283" r:id="rId49"/>
    <p:sldId id="292" r:id="rId50"/>
    <p:sldId id="308" r:id="rId51"/>
    <p:sldId id="309" r:id="rId52"/>
    <p:sldId id="293" r:id="rId53"/>
    <p:sldId id="310" r:id="rId54"/>
    <p:sldId id="287" r:id="rId55"/>
    <p:sldId id="294" r:id="rId56"/>
    <p:sldId id="317" r:id="rId57"/>
    <p:sldId id="319" r:id="rId58"/>
    <p:sldId id="327" r:id="rId59"/>
    <p:sldId id="318" r:id="rId60"/>
    <p:sldId id="326" r:id="rId61"/>
    <p:sldId id="313" r:id="rId62"/>
    <p:sldId id="312" r:id="rId63"/>
    <p:sldId id="311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90033"/>
    <a:srgbClr val="00FF00"/>
    <a:srgbClr val="800000"/>
    <a:srgbClr val="66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87119" autoAdjust="0"/>
  </p:normalViewPr>
  <p:slideViewPr>
    <p:cSldViewPr>
      <p:cViewPr varScale="1">
        <p:scale>
          <a:sx n="109" d="100"/>
          <a:sy n="109" d="100"/>
        </p:scale>
        <p:origin x="-15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73B0C-2E61-414C-8B13-C15F7914C741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F54D1-A75D-4D23-B4DB-13EF3E2A3B7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946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F54D1-A75D-4D23-B4DB-13EF3E2A3B77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20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F54D1-A75D-4D23-B4DB-13EF3E2A3B7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20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F54D1-A75D-4D23-B4DB-13EF3E2A3B77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66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CF54D1-A75D-4D23-B4DB-13EF3E2A3B77}" type="slidenum">
              <a:rPr lang="ru-RU" smtClean="0"/>
              <a:pPr/>
              <a:t>39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711797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855304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750886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199786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753177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570753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95974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841594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221974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10682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982784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177AD-13FB-4EB3-9ABF-898AB326D19A}" type="datetimeFigureOut">
              <a:rPr lang="ru-RU" smtClean="0"/>
              <a:pPr/>
              <a:t>24.11.2019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3D277-B8A0-439E-93B9-D1E89641C7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323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4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5.wdp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ulture.ru/materials/137487/recepty-chto-kazachka-podaet-k-stolu" TargetMode="External"/><Relationship Id="rId3" Type="http://schemas.openxmlformats.org/officeDocument/2006/relationships/hyperlink" Target="https://big-rostov.ru/turizm/otdyxaem-v-rostovskoj-oblasti/kazachi-remyosla-i-promysly/" TargetMode="External"/><Relationship Id="rId7" Type="http://schemas.openxmlformats.org/officeDocument/2006/relationships/hyperlink" Target="https://yugarf.ru/hram-vseh-svyatyh-taganrog/" TargetMode="External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vemaster.ru/topic/1733413-obzor-grecheskih-ornamentov" TargetMode="External"/><Relationship Id="rId5" Type="http://schemas.openxmlformats.org/officeDocument/2006/relationships/hyperlink" Target="https://sciencepop.ru/kostyum-zhitelej-drevnej-gretsii/" TargetMode="External"/><Relationship Id="rId4" Type="http://schemas.openxmlformats.org/officeDocument/2006/relationships/hyperlink" Target="https://russian7.ru/post/kazachiy-kuren-chto-vazhno-znat/" TargetMode="External"/><Relationship Id="rId9" Type="http://schemas.openxmlformats.org/officeDocument/2006/relationships/hyperlink" Target="http://avtor-dona.ru/kazachij-kuren/traditsii-chaepitiya-na-donu/kazachij-promysel-lozopletenie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02"/>
          <a:stretch/>
        </p:blipFill>
        <p:spPr>
          <a:xfrm>
            <a:off x="1" y="0"/>
            <a:ext cx="916834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9512" y="148423"/>
            <a:ext cx="56166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Два чувства дивно близки нам,</a:t>
            </a:r>
          </a:p>
          <a:p>
            <a:r>
              <a:rPr lang="ru-R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В них обретает сердце пищу: </a:t>
            </a:r>
          </a:p>
          <a:p>
            <a:r>
              <a:rPr lang="ru-R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Любовь к родному пепелищу,</a:t>
            </a:r>
          </a:p>
          <a:p>
            <a:r>
              <a:rPr lang="ru-R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Любовь к отеческим гробам.</a:t>
            </a:r>
          </a:p>
          <a:p>
            <a:r>
              <a:rPr lang="ru-R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 них основано от века</a:t>
            </a:r>
          </a:p>
          <a:p>
            <a:r>
              <a:rPr lang="ru-R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 воле бога самого</a:t>
            </a:r>
          </a:p>
          <a:p>
            <a:r>
              <a:rPr lang="ru-R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Самостоянье человека, </a:t>
            </a:r>
          </a:p>
          <a:p>
            <a:r>
              <a:rPr lang="ru-R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Залог величия его.</a:t>
            </a:r>
          </a:p>
          <a:p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   	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С. Пушкин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8024" y="3103126"/>
            <a:ext cx="446449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Без любви к родному дому, к родному уголку земли невозможна большая любовь к Родине. А любим мы надежнее и крепче то, что лучше знаем.</a:t>
            </a:r>
          </a:p>
          <a:p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        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К. Г. Паустовский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8662407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2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80"/>
                            </p:stCondLst>
                            <p:childTnLst>
                              <p:par>
                                <p:cTn id="1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40"/>
                            </p:stCondLst>
                            <p:childTnLst>
                              <p:par>
                                <p:cTn id="2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900"/>
                            </p:stCondLst>
                            <p:childTnLst>
                              <p:par>
                                <p:cTn id="3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40"/>
                            </p:stCondLst>
                            <p:childTnLst>
                              <p:par>
                                <p:cTn id="4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90"/>
                            </p:stCondLst>
                            <p:childTnLst>
                              <p:par>
                                <p:cTn id="47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360"/>
                            </p:stCondLst>
                            <p:childTnLst>
                              <p:par>
                                <p:cTn id="5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110"/>
                            </p:stCondLst>
                            <p:childTnLst>
                              <p:par>
                                <p:cTn id="6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680"/>
                            </p:stCondLst>
                            <p:childTnLst>
                              <p:par>
                                <p:cTn id="6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280"/>
                            </p:stCondLst>
                            <p:childTnLst>
                              <p:par>
                                <p:cTn id="7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8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6" y="0"/>
            <a:ext cx="9161225" cy="687263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640"/>
            <a:ext cx="6866191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98878" y="5229200"/>
            <a:ext cx="93245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Шейная </a:t>
            </a: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ажурная </a:t>
            </a:r>
            <a:r>
              <a:rPr lang="ru-RU" sz="40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гривна </a:t>
            </a:r>
            <a:r>
              <a:rPr lang="ru-RU" sz="24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(конец I - нач. </a:t>
            </a:r>
            <a:r>
              <a:rPr lang="ru-RU" sz="24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вв. н.э.)</a:t>
            </a:r>
            <a:r>
              <a:rPr lang="ru-RU" sz="20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b="1" i="1" dirty="0" smtClean="0">
              <a:ln>
                <a:solidFill>
                  <a:srgbClr val="660033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  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b="1" i="1" u="sng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штифтовое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3200" b="1" i="1" dirty="0" smtClean="0">
              <a:ln>
                <a:solidFill>
                  <a:srgbClr val="660033"/>
                </a:solidFill>
              </a:ln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 </a:t>
            </a:r>
            <a:r>
              <a:rPr lang="ru-RU" sz="3200" b="1" i="1" u="sng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цилиндрическое</a:t>
            </a:r>
            <a:endParaRPr lang="ru-RU" sz="3200" b="1" i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3887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6" y="0"/>
            <a:ext cx="9161225" cy="687263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6632"/>
            <a:ext cx="7272808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5157192"/>
            <a:ext cx="91103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Повозка  </a:t>
            </a:r>
            <a:r>
              <a:rPr lang="ru-RU" sz="32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(II-I тыс. 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н. э</a:t>
            </a:r>
            <a:r>
              <a:rPr lang="ru-RU" sz="32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4000" b="1" i="1" dirty="0" smtClean="0">
              <a:ln>
                <a:solidFill>
                  <a:srgbClr val="660033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u="sng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600" b="1" i="1" u="sng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руг</a:t>
            </a:r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3600" b="1" i="1" u="sng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прямоугольник,</a:t>
            </a:r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i="1" u="sng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параллельность.</a:t>
            </a:r>
            <a:endParaRPr lang="ru-RU" sz="3600" b="1" i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01672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6" y="0"/>
            <a:ext cx="9161225" cy="6872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20163" y="5301208"/>
            <a:ext cx="95770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 </a:t>
            </a:r>
            <a:r>
              <a:rPr lang="ru-RU" sz="36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сбруйного </a:t>
            </a:r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набора </a:t>
            </a:r>
            <a:r>
              <a:rPr lang="ru-RU" sz="24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(конец </a:t>
            </a:r>
            <a:r>
              <a:rPr lang="ru-RU" sz="24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- I-я пол. III </a:t>
            </a:r>
            <a:r>
              <a:rPr lang="ru-RU" sz="24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lang="ru-RU" sz="24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н.э.)</a:t>
            </a:r>
            <a:endParaRPr lang="ru-RU" sz="2400" b="1" i="1" dirty="0" smtClean="0">
              <a:ln>
                <a:solidFill>
                  <a:srgbClr val="660033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u="sng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Колесовидные</a:t>
            </a:r>
            <a:r>
              <a:rPr lang="ru-RU" sz="3200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псалии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u="sng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ромбовидные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нащечники</a:t>
            </a:r>
            <a:r>
              <a:rPr lang="ru-RU" sz="3200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r="4180"/>
          <a:stretch/>
        </p:blipFill>
        <p:spPr bwMode="auto">
          <a:xfrm>
            <a:off x="1628409" y="3408"/>
            <a:ext cx="5895919" cy="529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729506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44624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Квест-игра в Лавке-музее семьи писателя, связанная с торговлей времён А.П. Чехова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5506"/>
          <a:stretch/>
        </p:blipFill>
        <p:spPr>
          <a:xfrm>
            <a:off x="-36374" y="1168422"/>
            <a:ext cx="4544027" cy="363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772" y="3140968"/>
            <a:ext cx="4510271" cy="3636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25963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314"/>
            <a:ext cx="9252520" cy="6858000"/>
          </a:xfrm>
          <a:prstGeom prst="rect">
            <a:avLst/>
          </a:prstGeom>
        </p:spPr>
      </p:pic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0" y="635682"/>
            <a:ext cx="4480148" cy="1266155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Единицы </a:t>
            </a:r>
            <a:r>
              <a:rPr lang="ru-RU" sz="3600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длины, объема</a:t>
            </a:r>
            <a:r>
              <a:rPr 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, массы</a:t>
            </a:r>
          </a:p>
        </p:txBody>
      </p:sp>
      <p:sp>
        <p:nvSpPr>
          <p:cNvPr id="18" name="Объект 17"/>
          <p:cNvSpPr>
            <a:spLocks noGrp="1"/>
          </p:cNvSpPr>
          <p:nvPr>
            <p:ph sz="half" idx="2"/>
          </p:nvPr>
        </p:nvSpPr>
        <p:spPr>
          <a:xfrm>
            <a:off x="-108520" y="1844824"/>
            <a:ext cx="5243968" cy="4206453"/>
          </a:xfrm>
        </p:spPr>
        <p:txBody>
          <a:bodyPr numCol="2">
            <a:noAutofit/>
          </a:bodyPr>
          <a:lstStyle/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Фунт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Пуд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Золотник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Аршин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Сажень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Верста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Бочка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Ведро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Кварта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Четверть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Чарка</a:t>
            </a:r>
          </a:p>
          <a:p>
            <a:r>
              <a:rPr lang="ru-RU" sz="40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Мерзавчик</a:t>
            </a:r>
            <a:endParaRPr lang="ru-RU" sz="4000" b="1" dirty="0">
              <a:solidFill>
                <a:srgbClr val="660033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" name="Текст 18"/>
          <p:cNvSpPr>
            <a:spLocks noGrp="1"/>
          </p:cNvSpPr>
          <p:nvPr>
            <p:ph type="body" sz="quarter" idx="3"/>
          </p:nvPr>
        </p:nvSpPr>
        <p:spPr>
          <a:xfrm>
            <a:off x="4770785" y="908720"/>
            <a:ext cx="4373215" cy="639762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3600" i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Денежные единицы</a:t>
            </a:r>
          </a:p>
        </p:txBody>
      </p:sp>
      <p:sp>
        <p:nvSpPr>
          <p:cNvPr id="20" name="Объект 19"/>
          <p:cNvSpPr>
            <a:spLocks noGrp="1"/>
          </p:cNvSpPr>
          <p:nvPr>
            <p:ph sz="quarter" idx="4"/>
          </p:nvPr>
        </p:nvSpPr>
        <p:spPr>
          <a:xfrm>
            <a:off x="4860032" y="1700808"/>
            <a:ext cx="4283968" cy="3951288"/>
          </a:xfrm>
        </p:spPr>
        <p:txBody>
          <a:bodyPr>
            <a:normAutofit/>
          </a:bodyPr>
          <a:lstStyle/>
          <a:p>
            <a:r>
              <a:rPr lang="ru-RU" sz="44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Алтын</a:t>
            </a:r>
          </a:p>
          <a:p>
            <a:r>
              <a:rPr lang="ru-RU" sz="44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Пятиалтынный</a:t>
            </a:r>
          </a:p>
          <a:p>
            <a:r>
              <a:rPr lang="ru-RU" sz="44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Гривенник</a:t>
            </a:r>
          </a:p>
          <a:p>
            <a:r>
              <a:rPr lang="ru-RU" sz="44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Грош</a:t>
            </a:r>
          </a:p>
          <a:p>
            <a:endParaRPr lang="ru-RU" sz="2800" b="1" dirty="0">
              <a:solidFill>
                <a:srgbClr val="660033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1425" y="-315416"/>
            <a:ext cx="900100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Лавка-музей А.П</a:t>
            </a:r>
            <a:r>
              <a:rPr lang="ru-RU" sz="4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Чехова</a:t>
            </a:r>
          </a:p>
        </p:txBody>
      </p:sp>
      <p:pic>
        <p:nvPicPr>
          <p:cNvPr id="9" name="Рисунок 8" descr="ÐÑÑÐµÐ·Ð¾Ðº ÐÐ·Ð¼ÐµÑÐµÐ½Ð¸Ðµ Ð¾ÑÑÐµÐ·ÐºÐ¾Ð² 2 1 2018 140 2"/>
          <p:cNvPicPr/>
          <p:nvPr/>
        </p:nvPicPr>
        <p:blipFill>
          <a:blip r:embed="rId4" cstate="print"/>
          <a:srcRect l="55799" t="23291" r="5238" b="4915"/>
          <a:stretch>
            <a:fillRect/>
          </a:stretch>
        </p:blipFill>
        <p:spPr bwMode="auto">
          <a:xfrm>
            <a:off x="6804248" y="3933056"/>
            <a:ext cx="2051720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92852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8974" y="548680"/>
            <a:ext cx="9162973" cy="3528392"/>
          </a:xfrm>
        </p:spPr>
        <p:txBody>
          <a:bodyPr>
            <a:normAutofit lnSpcReduction="10000"/>
          </a:bodyPr>
          <a:lstStyle/>
          <a:p>
            <a:pPr marL="182563" indent="-182563"/>
            <a:r>
              <a:rPr lang="ru-RU" sz="3000" b="1" dirty="0">
                <a:latin typeface="Monotype Corsiva" panose="03010101010201010101" pitchFamily="66" charset="0"/>
              </a:rPr>
              <a:t>На 12 яиц – 1 фунта сахара-пудры,</a:t>
            </a:r>
          </a:p>
          <a:p>
            <a:pPr marL="182563" indent="-182563"/>
            <a:r>
              <a:rPr lang="ru-RU" sz="3000" b="1" dirty="0" smtClean="0">
                <a:latin typeface="Monotype Corsiva" panose="03010101010201010101" pitchFamily="66" charset="0"/>
              </a:rPr>
              <a:t> </a:t>
            </a:r>
            <a:r>
              <a:rPr lang="ru-RU" sz="3000" b="1" dirty="0">
                <a:latin typeface="Monotype Corsiva" panose="03010101010201010101" pitchFamily="66" charset="0"/>
              </a:rPr>
              <a:t>цедру с 1 лимона или 10 зерен кардамону или 1 </a:t>
            </a:r>
            <a:r>
              <a:rPr lang="ru-RU" sz="3000" b="1" dirty="0" smtClean="0">
                <a:latin typeface="Monotype Corsiva" panose="03010101010201010101" pitchFamily="66" charset="0"/>
              </a:rPr>
              <a:t>л. чайную ванили,</a:t>
            </a:r>
            <a:endParaRPr lang="ru-RU" sz="3000" b="1" dirty="0">
              <a:latin typeface="Monotype Corsiva" panose="03010101010201010101" pitchFamily="66" charset="0"/>
            </a:endParaRPr>
          </a:p>
          <a:p>
            <a:pPr marL="182563" indent="-182563"/>
            <a:r>
              <a:rPr lang="ru-RU" sz="3000" b="1" dirty="0" smtClean="0">
                <a:latin typeface="Monotype Corsiva" panose="03010101010201010101" pitchFamily="66" charset="0"/>
              </a:rPr>
              <a:t>-¼ </a:t>
            </a:r>
            <a:r>
              <a:rPr lang="ru-RU" sz="3000" b="1" dirty="0">
                <a:latin typeface="Monotype Corsiva" panose="03010101010201010101" pitchFamily="66" charset="0"/>
              </a:rPr>
              <a:t>фунта крупичатой муки, и ¼ фунта картофельной муки, </a:t>
            </a:r>
          </a:p>
          <a:p>
            <a:pPr marL="182563" indent="-182563"/>
            <a:r>
              <a:rPr lang="ru-RU" sz="3000" b="1" dirty="0" smtClean="0">
                <a:latin typeface="Monotype Corsiva" panose="03010101010201010101" pitchFamily="66" charset="0"/>
              </a:rPr>
              <a:t> </a:t>
            </a:r>
            <a:r>
              <a:rPr lang="ru-RU" sz="3000" b="1" dirty="0">
                <a:latin typeface="Monotype Corsiva" panose="03010101010201010101" pitchFamily="66" charset="0"/>
              </a:rPr>
              <a:t>1/8 </a:t>
            </a:r>
            <a:r>
              <a:rPr lang="ru-RU" sz="3000" b="1" dirty="0" smtClean="0">
                <a:latin typeface="Monotype Corsiva" panose="03010101010201010101" pitchFamily="66" charset="0"/>
              </a:rPr>
              <a:t>фунта</a:t>
            </a:r>
            <a:r>
              <a:rPr lang="en-US" sz="3000" b="1" dirty="0" smtClean="0">
                <a:latin typeface="Monotype Corsiva" panose="03010101010201010101" pitchFamily="66" charset="0"/>
              </a:rPr>
              <a:t> </a:t>
            </a:r>
            <a:r>
              <a:rPr lang="ru-RU" sz="3000" b="1" dirty="0" smtClean="0">
                <a:latin typeface="Monotype Corsiva" panose="03010101010201010101" pitchFamily="66" charset="0"/>
              </a:rPr>
              <a:t>масла </a:t>
            </a:r>
            <a:r>
              <a:rPr lang="ru-RU" sz="3000" b="1" dirty="0">
                <a:latin typeface="Monotype Corsiva" panose="03010101010201010101" pitchFamily="66" charset="0"/>
              </a:rPr>
              <a:t>коровьего для смазки форм, </a:t>
            </a:r>
          </a:p>
          <a:p>
            <a:pPr marL="182563" indent="-182563"/>
            <a:r>
              <a:rPr lang="ru-RU" sz="3000" b="1" dirty="0" smtClean="0">
                <a:latin typeface="Monotype Corsiva" panose="03010101010201010101" pitchFamily="66" charset="0"/>
              </a:rPr>
              <a:t> </a:t>
            </a:r>
            <a:r>
              <a:rPr lang="ru-RU" sz="3000" b="1" dirty="0">
                <a:latin typeface="Monotype Corsiva" panose="03010101010201010101" pitchFamily="66" charset="0"/>
              </a:rPr>
              <a:t>ягоды, глазурь,</a:t>
            </a:r>
          </a:p>
          <a:p>
            <a:pPr marL="182563" indent="-182563"/>
            <a:r>
              <a:rPr lang="ru-RU" sz="3000" b="1" dirty="0" smtClean="0">
                <a:latin typeface="Monotype Corsiva" panose="03010101010201010101" pitchFamily="66" charset="0"/>
              </a:rPr>
              <a:t> </a:t>
            </a:r>
            <a:r>
              <a:rPr lang="ru-RU" sz="3000" b="1" dirty="0">
                <a:latin typeface="Monotype Corsiva" panose="03010101010201010101" pitchFamily="66" charset="0"/>
              </a:rPr>
              <a:t>¼ фунта густого варенья или пюре или повидла. </a:t>
            </a:r>
          </a:p>
          <a:p>
            <a:endParaRPr lang="ru-RU" dirty="0"/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7" r="8136"/>
          <a:stretch/>
        </p:blipFill>
        <p:spPr>
          <a:xfrm>
            <a:off x="2771800" y="3861048"/>
            <a:ext cx="3913170" cy="2905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8973" y="-266925"/>
            <a:ext cx="9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Бисквитный </a:t>
            </a:r>
            <a:r>
              <a:rPr lang="ru-RU" sz="36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торт периода </a:t>
            </a:r>
            <a:r>
              <a:rPr lang="ru-RU" sz="3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П. Чехова </a:t>
            </a:r>
          </a:p>
        </p:txBody>
      </p:sp>
    </p:spTree>
    <p:extLst>
      <p:ext uri="{BB962C8B-B14F-4D97-AF65-F5344CB8AC3E}">
        <p14:creationId xmlns:p14="http://schemas.microsoft.com/office/powerpoint/2010/main" val="247114380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243408"/>
            <a:ext cx="9468544" cy="1872208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Лекция </a:t>
            </a:r>
            <a:r>
              <a:rPr lang="ru-RU" sz="36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«Историко-археологические </a:t>
            </a:r>
            <a:r>
              <a:rPr lang="ru-RU" sz="36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памятники на территории Таганрога»</a:t>
            </a:r>
          </a:p>
        </p:txBody>
      </p:sp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624736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766838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675456"/>
            <a:ext cx="9937104" cy="2736304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 в музее Таганрогского института </a:t>
            </a:r>
            <a:r>
              <a:rPr lang="ru-RU" sz="3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А.П. Чехова. Тема «Этноматематика». </a:t>
            </a:r>
            <a:br>
              <a:rPr lang="ru-RU" sz="32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Проводит П</a:t>
            </a:r>
            <a:r>
              <a:rPr lang="ru-RU" sz="32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С. </a:t>
            </a:r>
            <a:r>
              <a:rPr lang="ru-RU" sz="3200" b="1" i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Качевский</a:t>
            </a:r>
            <a:endParaRPr lang="ru-RU" sz="3200" b="1" i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2776"/>
            <a:ext cx="7128792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441164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9505056" cy="740107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63688" y="274638"/>
            <a:ext cx="6923112" cy="1282154"/>
          </a:xfrm>
        </p:spPr>
        <p:txBody>
          <a:bodyPr>
            <a:noAutofit/>
          </a:bodyPr>
          <a:lstStyle/>
          <a:p>
            <a:r>
              <a:rPr lang="ru-RU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Математические идеи в одежде разных народов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267744" y="1844824"/>
            <a:ext cx="6696744" cy="46085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i="1" u="sng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  <a:endParaRPr lang="ru-RU" sz="4000" b="1" i="1" dirty="0" smtClean="0">
              <a:ln>
                <a:solidFill>
                  <a:srgbClr val="660033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Найти математические идеи в одежде скифов, сарматов, греческом костюме, казачьем </a:t>
            </a:r>
            <a:r>
              <a:rPr lang="ru-RU" sz="4000" i="1" dirty="0" err="1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кубельке</a:t>
            </a:r>
            <a:r>
              <a:rPr lang="ru-RU" sz="4000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dirty="0">
              <a:ln>
                <a:solidFill>
                  <a:srgbClr val="660033"/>
                </a:solidFill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1696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ngolian Baiti" panose="03000500000000000000" pitchFamily="66" charset="0"/>
              </a:rPr>
              <a:t>Платье </a:t>
            </a:r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Mongolian Baiti" panose="03000500000000000000" pitchFamily="66" charset="0"/>
              </a:rPr>
              <a:t>кубелек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1"/>
          <a:stretch/>
        </p:blipFill>
        <p:spPr bwMode="auto">
          <a:xfrm>
            <a:off x="0" y="1700808"/>
            <a:ext cx="4032448" cy="5157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4" t="13716" r="26626"/>
          <a:stretch/>
        </p:blipFill>
        <p:spPr bwMode="auto">
          <a:xfrm>
            <a:off x="4463480" y="878335"/>
            <a:ext cx="4680520" cy="5949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0528" y="548680"/>
            <a:ext cx="4998067" cy="13154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Платье кубелек – </a:t>
            </a:r>
            <a:r>
              <a:rPr lang="ru-RU" sz="36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трапеции</a:t>
            </a:r>
            <a:endParaRPr lang="ru-RU" sz="36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7762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260648"/>
            <a:ext cx="9036496" cy="2220277"/>
          </a:xfrm>
        </p:spPr>
        <p:txBody>
          <a:bodyPr>
            <a:noAutofit/>
          </a:bodyPr>
          <a:lstStyle/>
          <a:p>
            <a:r>
              <a:rPr lang="ru-RU" sz="5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«Идеи математики и этноматематики в культуре»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278925" y="2708921"/>
            <a:ext cx="4113833" cy="3929668"/>
            <a:chOff x="5087941" y="2479662"/>
            <a:chExt cx="3521819" cy="3809507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18" b="97955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1" r="11616"/>
            <a:stretch/>
          </p:blipFill>
          <p:spPr>
            <a:xfrm rot="19105354">
              <a:off x="6040099" y="3722033"/>
              <a:ext cx="2569661" cy="1584351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59" t="1467" r="32323" b="4449"/>
            <a:stretch/>
          </p:blipFill>
          <p:spPr>
            <a:xfrm>
              <a:off x="5087941" y="2479662"/>
              <a:ext cx="2236989" cy="3050805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6" t="5617" r="4138" b="5907"/>
            <a:stretch/>
          </p:blipFill>
          <p:spPr>
            <a:xfrm>
              <a:off x="6372200" y="5013176"/>
              <a:ext cx="1688238" cy="1275993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716016" y="3225874"/>
            <a:ext cx="4896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Выполнили:</a:t>
            </a:r>
          </a:p>
          <a:p>
            <a:pPr lvl="0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Шейко Е.В. – учитель математики</a:t>
            </a:r>
          </a:p>
          <a:p>
            <a:pPr lvl="0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Иванова Е.Ю. – учитель истории</a:t>
            </a:r>
          </a:p>
          <a:p>
            <a:pPr lvl="0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МОБУ СОШ №6</a:t>
            </a:r>
          </a:p>
          <a:p>
            <a:pPr lvl="0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г. Таганрога</a:t>
            </a:r>
          </a:p>
        </p:txBody>
      </p:sp>
    </p:spTree>
    <p:extLst>
      <p:ext uri="{BB962C8B-B14F-4D97-AF65-F5344CB8AC3E}">
        <p14:creationId xmlns:p14="http://schemas.microsoft.com/office/powerpoint/2010/main" val="402257665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71400"/>
            <a:ext cx="9505056" cy="7401072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1143000"/>
          </a:xfrm>
        </p:spPr>
        <p:txBody>
          <a:bodyPr>
            <a:noAutofit/>
          </a:bodyPr>
          <a:lstStyle/>
          <a:p>
            <a:r>
              <a:rPr lang="ru-RU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Математические идеи в одежде разных народов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403648" y="1556792"/>
            <a:ext cx="7632848" cy="46085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3600" b="1" i="1" u="sng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600" b="1" i="1" dirty="0" smtClean="0">
              <a:ln>
                <a:solidFill>
                  <a:srgbClr val="660033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редлагается </a:t>
            </a:r>
            <a:r>
              <a:rPr lang="ru-RU" sz="3600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проанализировать текст </a:t>
            </a:r>
            <a:endParaRPr lang="ru-RU" sz="3600" i="1" dirty="0" smtClean="0">
              <a:ln>
                <a:solidFill>
                  <a:srgbClr val="660033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Художественные особенности женских кубелечных поясов на Дону» </a:t>
            </a:r>
            <a:endParaRPr lang="ru-RU" sz="3600" i="1" dirty="0" smtClean="0">
              <a:ln>
                <a:solidFill>
                  <a:srgbClr val="660033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600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</a:t>
            </a:r>
            <a:r>
              <a:rPr lang="ru-RU" sz="3600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</a:t>
            </a:r>
            <a:r>
              <a:rPr lang="ru-RU" sz="3600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идеи в них. </a:t>
            </a:r>
            <a:endParaRPr lang="ru-RU" sz="3600" dirty="0">
              <a:ln>
                <a:solidFill>
                  <a:srgbClr val="660033"/>
                </a:solidFill>
              </a:ln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2346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-243408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Кубелёчный пояс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0" y="4536581"/>
            <a:ext cx="2180056" cy="2234762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7352" b="9191"/>
          <a:stretch/>
        </p:blipFill>
        <p:spPr bwMode="auto">
          <a:xfrm>
            <a:off x="3995936" y="633663"/>
            <a:ext cx="4320480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47864" y="3628832"/>
            <a:ext cx="6048672" cy="9077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Новочеркасского музея донского 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казачества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84" r="14644"/>
          <a:stretch/>
        </p:blipFill>
        <p:spPr bwMode="auto">
          <a:xfrm>
            <a:off x="311687" y="633663"/>
            <a:ext cx="3024335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09" y="2605708"/>
            <a:ext cx="1811994" cy="52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753877" y="3133094"/>
            <a:ext cx="267841" cy="35067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4" name="Поле 51"/>
          <p:cNvSpPr txBox="1"/>
          <p:nvPr/>
        </p:nvSpPr>
        <p:spPr>
          <a:xfrm>
            <a:off x="427414" y="3347840"/>
            <a:ext cx="2704426" cy="485566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Кубелёчный пояс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Поле 53"/>
          <p:cNvSpPr txBox="1"/>
          <p:nvPr/>
        </p:nvSpPr>
        <p:spPr>
          <a:xfrm>
            <a:off x="-113876" y="3789040"/>
            <a:ext cx="4104456" cy="992068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algn="ctr" fontAlgn="auto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казачки. </a:t>
            </a:r>
          </a:p>
          <a:p>
            <a:pPr marR="0" lvl="0" indent="0" algn="ctr" fontAlgn="auto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</a:t>
            </a: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9561" y="4437112"/>
            <a:ext cx="6874132" cy="2967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3200" b="1" i="1" u="sng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200" b="1" i="1" u="sng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ропорциональные соотношения</a:t>
            </a:r>
            <a:r>
              <a:rPr lang="ru-RU" sz="32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i="1" u="sng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3200" b="1" i="1" u="sng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3 </a:t>
            </a:r>
            <a:r>
              <a:rPr lang="ru-RU" sz="3200" b="1" i="1" u="sng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см,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i="1" dirty="0" smtClean="0">
              <a:ln>
                <a:solidFill>
                  <a:srgbClr val="660033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32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звенья </a:t>
            </a:r>
            <a:r>
              <a:rPr lang="ru-RU" sz="3200" b="1" i="1" u="sng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прямоугольной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3200" b="1" i="1" u="sng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квадратной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формы.</a:t>
            </a:r>
            <a:endParaRPr lang="ru-RU" sz="3200" b="1" i="1" dirty="0">
              <a:ln>
                <a:solidFill>
                  <a:srgbClr val="660033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endParaRPr lang="ru-RU" sz="2000" b="1" i="1" dirty="0">
              <a:ln>
                <a:solidFill>
                  <a:srgbClr val="660033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15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3" t="1662" r="7793" b="1143"/>
          <a:stretch/>
        </p:blipFill>
        <p:spPr>
          <a:xfrm>
            <a:off x="0" y="0"/>
            <a:ext cx="9159723" cy="686343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964488" cy="1143000"/>
          </a:xfrm>
        </p:spPr>
        <p:txBody>
          <a:bodyPr>
            <a:noAutofit/>
          </a:bodyPr>
          <a:lstStyle/>
          <a:p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Древнегреческий костюм </a:t>
            </a: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(Танаис) 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79513" y="5589240"/>
            <a:ext cx="8964488" cy="1080120"/>
          </a:xfrm>
        </p:spPr>
        <p:txBody>
          <a:bodyPr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ru-RU" sz="34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Прямоугольник</a:t>
            </a:r>
            <a:r>
              <a:rPr lang="ru-RU" sz="3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4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</a:t>
            </a:r>
            <a:r>
              <a:rPr lang="ru-RU" sz="34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орнаменты.</a:t>
            </a:r>
            <a:endParaRPr lang="ru-RU" sz="3400" i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6712"/>
            <a:ext cx="4536504" cy="494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49026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1" b="1549"/>
          <a:stretch/>
        </p:blipFill>
        <p:spPr bwMode="auto">
          <a:xfrm>
            <a:off x="0" y="0"/>
            <a:ext cx="91747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95736" y="0"/>
            <a:ext cx="4978896" cy="994122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Узоры</a:t>
            </a: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19" y="2564904"/>
            <a:ext cx="2627784" cy="420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35" y="-223294"/>
            <a:ext cx="2109787" cy="407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83969" y="764704"/>
            <a:ext cx="71365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8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геометрическая </a:t>
            </a:r>
            <a:r>
              <a:rPr lang="ru-RU" sz="36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структура,  </a:t>
            </a:r>
            <a:r>
              <a:rPr lang="ru-RU" sz="3600" b="1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</a:t>
            </a:r>
            <a:r>
              <a:rPr lang="ru-RU" sz="36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точность.</a:t>
            </a:r>
            <a:endParaRPr lang="ru-RU" sz="3600" b="1" i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</a:pPr>
            <a:endParaRPr lang="ru-RU" sz="3200" b="1" dirty="0" smtClean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115616" y="2060848"/>
            <a:ext cx="5112568" cy="4425961"/>
            <a:chOff x="414116" y="2369914"/>
            <a:chExt cx="5612108" cy="4823535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9250" l="0" r="100000">
                          <a14:foregroundMark x1="16444" y1="18500" x2="16444" y2="18500"/>
                          <a14:foregroundMark x1="67222" y1="8500" x2="67222" y2="8500"/>
                          <a14:foregroundMark x1="25000" y1="68375" x2="25000" y2="68375"/>
                          <a14:foregroundMark x1="25778" y1="90375" x2="28111" y2="92500"/>
                          <a14:foregroundMark x1="25889" y1="90375" x2="28000" y2="92125"/>
                          <a14:foregroundMark x1="26333" y1="90500" x2="26333" y2="90500"/>
                          <a14:backgroundMark x1="32556" y1="8750" x2="32556" y2="8750"/>
                          <a14:backgroundMark x1="32667" y1="8250" x2="35111" y2="14250"/>
                          <a14:backgroundMark x1="36222" y1="8375" x2="38667" y2="15750"/>
                          <a14:backgroundMark x1="38333" y1="6750" x2="44333" y2="5500"/>
                          <a14:backgroundMark x1="48444" y1="4250" x2="48556" y2="10375"/>
                          <a14:backgroundMark x1="49556" y1="2000" x2="61000" y2="4250"/>
                          <a14:backgroundMark x1="62556" y1="5000" x2="69778" y2="8625"/>
                          <a14:backgroundMark x1="59333" y1="14375" x2="54444" y2="13125"/>
                          <a14:backgroundMark x1="39778" y1="10000" x2="41556" y2="13375"/>
                          <a14:backgroundMark x1="30111" y1="10875" x2="22889" y2="16750"/>
                          <a14:backgroundMark x1="27444" y1="16250" x2="28778" y2="19875"/>
                          <a14:backgroundMark x1="30889" y1="8000" x2="24333" y2="12500"/>
                          <a14:backgroundMark x1="23444" y1="14000" x2="16889" y2="19750"/>
                          <a14:backgroundMark x1="16889" y1="20875" x2="12444" y2="28125"/>
                          <a14:backgroundMark x1="12444" y1="28500" x2="9556" y2="36875"/>
                          <a14:backgroundMark x1="9556" y1="36875" x2="8111" y2="45625"/>
                          <a14:backgroundMark x1="8111" y1="45625" x2="8222" y2="55750"/>
                          <a14:backgroundMark x1="8222" y1="55750" x2="10778" y2="67625"/>
                          <a14:backgroundMark x1="10778" y1="67625" x2="17444" y2="80375"/>
                          <a14:backgroundMark x1="17889" y1="81000" x2="26111" y2="89125"/>
                          <a14:backgroundMark x1="26444" y1="90250" x2="39667" y2="96250"/>
                          <a14:backgroundMark x1="39667" y1="96250" x2="51778" y2="97875"/>
                          <a14:backgroundMark x1="52222" y1="97375" x2="62889" y2="95375"/>
                          <a14:backgroundMark x1="62889" y1="95375" x2="72222" y2="90875"/>
                          <a14:backgroundMark x1="72222" y1="90875" x2="80667" y2="83125"/>
                          <a14:backgroundMark x1="80000" y1="83625" x2="85444" y2="76125"/>
                          <a14:backgroundMark x1="85778" y1="75750" x2="89556" y2="66750"/>
                          <a14:backgroundMark x1="89556" y1="66750" x2="91556" y2="58750"/>
                          <a14:backgroundMark x1="91556" y1="58750" x2="92444" y2="47625"/>
                          <a14:backgroundMark x1="92444" y1="47625" x2="90222" y2="34875"/>
                          <a14:backgroundMark x1="90222" y1="34875" x2="85000" y2="23125"/>
                          <a14:backgroundMark x1="76556" y1="17500" x2="76556" y2="17500"/>
                          <a14:backgroundMark x1="19778" y1="23750" x2="19778" y2="23750"/>
                          <a14:backgroundMark x1="51222" y1="6250" x2="51222" y2="6250"/>
                          <a14:backgroundMark x1="66333" y1="10875" x2="66333" y2="10875"/>
                          <a14:backgroundMark x1="73889" y1="16000" x2="73889" y2="16000"/>
                          <a14:backgroundMark x1="87333" y1="34625" x2="87333" y2="34625"/>
                          <a14:backgroundMark x1="82889" y1="40125" x2="82889" y2="40125"/>
                          <a14:backgroundMark x1="86889" y1="61500" x2="86889" y2="61500"/>
                          <a14:backgroundMark x1="79111" y1="75250" x2="79111" y2="75250"/>
                          <a14:backgroundMark x1="63889" y1="91125" x2="63889" y2="91125"/>
                          <a14:backgroundMark x1="59667" y1="89000" x2="59667" y2="89000"/>
                          <a14:backgroundMark x1="39222" y1="92750" x2="39222" y2="92750"/>
                          <a14:backgroundMark x1="34222" y1="89250" x2="34222" y2="89250"/>
                          <a14:backgroundMark x1="22333" y1="78250" x2="22333" y2="78250"/>
                          <a14:backgroundMark x1="14889" y1="65125" x2="14889" y2="65125"/>
                          <a14:backgroundMark x1="15111" y1="61125" x2="15111" y2="61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116" y="2369914"/>
              <a:ext cx="5612108" cy="4823535"/>
            </a:xfrm>
            <a:prstGeom prst="rect">
              <a:avLst/>
            </a:prstGeom>
          </p:spPr>
        </p:pic>
        <p:sp>
          <p:nvSpPr>
            <p:cNvPr id="10" name="Прямоугольник 9"/>
            <p:cNvSpPr/>
            <p:nvPr/>
          </p:nvSpPr>
          <p:spPr>
            <a:xfrm>
              <a:off x="1511963" y="3390106"/>
              <a:ext cx="3464893" cy="2918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 panose="020B0604020202020204" pitchFamily="34" charset="0"/>
              </a:pPr>
              <a:r>
                <a:rPr lang="ru-RU" sz="2800" b="1" i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Меандр</a:t>
              </a:r>
              <a:r>
                <a:rPr lang="ru-RU" sz="2800" b="1" dirty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- тип </a:t>
              </a:r>
              <a:r>
                <a:rPr lang="ru-RU" sz="2800" b="1" dirty="0" smtClean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геометрического </a:t>
              </a:r>
              <a:r>
                <a:rPr lang="ru-RU" sz="2800" b="1" dirty="0">
                  <a:solidFill>
                    <a:srgbClr val="66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орнамента в виде ломаной линии под прямым углом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31098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0" y="-22626"/>
            <a:ext cx="9144001" cy="6902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380" y="-245773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Скифский костюм (Танаис)</a:t>
            </a:r>
          </a:p>
        </p:txBody>
      </p:sp>
      <p:pic>
        <p:nvPicPr>
          <p:cNvPr id="8" name="Объект 7"/>
          <p:cNvPicPr>
            <a:picLocks noGrp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0238"/>
          <a:stretch/>
        </p:blipFill>
        <p:spPr bwMode="auto">
          <a:xfrm>
            <a:off x="467544" y="699619"/>
            <a:ext cx="4484672" cy="4558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" b="99600" l="0" r="100000">
                        <a14:backgroundMark x1="59746" y1="61700" x2="59746" y2="61700"/>
                        <a14:backgroundMark x1="8475" y1="36900" x2="8475" y2="36900"/>
                        <a14:backgroundMark x1="66949" y1="13700" x2="66949" y2="13700"/>
                        <a14:backgroundMark x1="62994" y1="10900" x2="62994" y2="10900"/>
                        <a14:backgroundMark x1="15819" y1="64600" x2="15819" y2="64600"/>
                        <a14:backgroundMark x1="46328" y1="17100" x2="46328" y2="17100"/>
                        <a14:backgroundMark x1="44492" y1="13500" x2="44492" y2="13500"/>
                        <a14:backgroundMark x1="57768" y1="14100" x2="57768" y2="14100"/>
                        <a14:backgroundMark x1="65254" y1="71800" x2="65254" y2="71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6248" cy="1774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529" y="5288340"/>
            <a:ext cx="89494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8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крашения для костюма:</a:t>
            </a:r>
          </a:p>
          <a:p>
            <a:pPr algn="ctr">
              <a:buFont typeface="Arial" panose="020B0604020202020204" pitchFamily="34" charset="0"/>
            </a:pPr>
            <a:r>
              <a:rPr lang="ru-RU" sz="28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фибулы, браслеты, гривны, перстни, диадемы, </a:t>
            </a:r>
            <a:r>
              <a:rPr lang="ru-RU" sz="28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бусы (аксессуары).</a:t>
            </a:r>
            <a:endParaRPr lang="ru-RU" sz="2800" b="1" i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1" t="6108" r="27801" b="3540"/>
          <a:stretch/>
        </p:blipFill>
        <p:spPr bwMode="auto">
          <a:xfrm>
            <a:off x="5193676" y="692696"/>
            <a:ext cx="3384376" cy="4684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55327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0" y="-22626"/>
            <a:ext cx="9144001" cy="6902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579296" cy="1143000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Сарматский костюм </a:t>
            </a:r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(Танаис)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27134" y="6196545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8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 общего со скифским</a:t>
            </a:r>
            <a:endParaRPr lang="ru-RU" sz="2800" b="1" i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43116"/>
            <a:ext cx="4176464" cy="543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98488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4" y="-2805"/>
            <a:ext cx="9108151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3508" y="-130851"/>
            <a:ext cx="8856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Жилища казаков в свете этноматематических идей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36" y="3933056"/>
            <a:ext cx="4697792" cy="3046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196752"/>
            <a:ext cx="91709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3200" i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4000" b="1" i="1" u="sng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200" b="1" i="1" u="sng" dirty="0" smtClean="0">
              <a:ln>
                <a:solidFill>
                  <a:srgbClr val="660033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ru-RU" sz="4000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</a:t>
            </a:r>
            <a:r>
              <a:rPr lang="ru-RU" sz="3200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</a:t>
            </a:r>
            <a:r>
              <a:rPr lang="ru-RU" sz="4000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геометрии в жилищах казаков и в архитектурном стиле культурных </a:t>
            </a:r>
            <a:r>
              <a:rPr lang="ru-RU" sz="4000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сооружений Ростовской области.</a:t>
            </a:r>
            <a:endParaRPr lang="ru-RU" sz="4000" i="1" dirty="0">
              <a:ln>
                <a:solidFill>
                  <a:srgbClr val="660033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4252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3508" y="-145558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Казачий курень</a:t>
            </a:r>
            <a:endParaRPr lang="ru-RU" sz="5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https://pic.kino.mail.ru/3160151/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0" t="9648" r="10515"/>
          <a:stretch/>
        </p:blipFill>
        <p:spPr bwMode="auto">
          <a:xfrm>
            <a:off x="5505103" y="4005064"/>
            <a:ext cx="3456384" cy="24790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39586"/>
            <a:ext cx="3503431" cy="3181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оле 40"/>
          <p:cNvSpPr txBox="1"/>
          <p:nvPr/>
        </p:nvSpPr>
        <p:spPr>
          <a:xfrm>
            <a:off x="5387349" y="3353196"/>
            <a:ext cx="3024336" cy="936104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8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казака Булавина</a:t>
            </a:r>
          </a:p>
        </p:txBody>
      </p:sp>
      <p:pic>
        <p:nvPicPr>
          <p:cNvPr id="9" name="Рисунок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3582"/>
            <a:ext cx="4279490" cy="3217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оле 83"/>
          <p:cNvSpPr txBox="1"/>
          <p:nvPr/>
        </p:nvSpPr>
        <p:spPr>
          <a:xfrm>
            <a:off x="413819" y="3254659"/>
            <a:ext cx="4413734" cy="1133179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4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казака Жученкова, 1797 г. </a:t>
            </a:r>
          </a:p>
          <a:p>
            <a:pPr algn="ctr">
              <a:spcAft>
                <a:spcPts val="1000"/>
              </a:spcAft>
            </a:pPr>
            <a:r>
              <a:rPr lang="ru-RU" sz="24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Старочеркасск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80528" y="4144138"/>
            <a:ext cx="62170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800" b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800" b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вадратный</a:t>
            </a:r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плане дом. Комнаты - </a:t>
            </a:r>
            <a:r>
              <a:rPr lang="ru-RU" sz="2800" b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кругу</a:t>
            </a:r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крыша - </a:t>
            </a:r>
            <a:r>
              <a:rPr lang="ru-RU" sz="2800" b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четырехскатная.</a:t>
            </a:r>
          </a:p>
          <a:p>
            <a:pPr algn="ctr">
              <a:buFont typeface="Arial" panose="020B0604020202020204" pitchFamily="34" charset="0"/>
            </a:pPr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Элементы орнамента – </a:t>
            </a:r>
          </a:p>
          <a:p>
            <a:pPr algn="ctr">
              <a:buFont typeface="Arial" panose="020B0604020202020204" pitchFamily="34" charset="0"/>
            </a:pPr>
            <a:r>
              <a:rPr lang="ru-RU" sz="2800" b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ромб, треугольник, прямой</a:t>
            </a:r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</a:p>
          <a:p>
            <a:pPr algn="ctr">
              <a:buFont typeface="Arial" panose="020B0604020202020204" pitchFamily="34" charset="0"/>
            </a:pPr>
            <a:r>
              <a:rPr lang="ru-RU" sz="2800" b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косой крест.</a:t>
            </a:r>
            <a:endParaRPr lang="ru-RU" sz="2400" b="1" u="sng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11973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3508" y="188640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Математические идеи в архитектурном стиле культовых сооружений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t="1551" r="1616" b="13306"/>
          <a:stretch/>
        </p:blipFill>
        <p:spPr>
          <a:xfrm>
            <a:off x="254444" y="2619454"/>
            <a:ext cx="8635112" cy="3872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238999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r="19802" b="8363"/>
          <a:stretch/>
        </p:blipFill>
        <p:spPr>
          <a:xfrm>
            <a:off x="1691680" y="692696"/>
            <a:ext cx="5930299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5753" y="446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Новочеркасский Патриарший </a:t>
            </a: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ознесенский войсковой всеказачий  собор 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589240"/>
            <a:ext cx="9119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ru-RU" sz="28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Пирамидальная</a:t>
            </a:r>
            <a:r>
              <a:rPr lang="ru-RU" sz="28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форма. Византийский </a:t>
            </a:r>
            <a:r>
              <a:rPr lang="ru-RU" sz="28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купол – </a:t>
            </a:r>
            <a:r>
              <a:rPr lang="ru-RU" sz="2800" b="1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полусфера</a:t>
            </a:r>
            <a:r>
              <a:rPr lang="ru-RU" sz="28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Архитектурный стиль -</a:t>
            </a:r>
            <a:r>
              <a:rPr lang="ru-RU" sz="28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диалог </a:t>
            </a:r>
            <a:r>
              <a:rPr lang="ru-RU" sz="2800" b="1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круга</a:t>
            </a:r>
            <a:r>
              <a:rPr lang="ru-RU" sz="28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8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квадрата</a:t>
            </a:r>
            <a:r>
              <a:rPr lang="ru-RU" sz="28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366871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contras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4" r="4226"/>
          <a:stretch/>
        </p:blipFill>
        <p:spPr>
          <a:xfrm>
            <a:off x="10857" y="0"/>
            <a:ext cx="9133143" cy="68580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04664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 где люди? - спросил Маленький принц.</a:t>
            </a:r>
          </a:p>
          <a:p>
            <a:pPr marL="457200" indent="-457200"/>
            <a:r>
              <a:rPr lang="ru-RU" sz="3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-Люди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? 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Их 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унесло ветром: у них нет корней</a:t>
            </a: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…»</a:t>
            </a:r>
          </a:p>
          <a:p>
            <a:pPr algn="r"/>
            <a:r>
              <a:rPr lang="ru-RU" sz="36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Антуан </a:t>
            </a:r>
            <a:r>
              <a:rPr lang="ru-RU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 Сент-Экзюпери</a:t>
            </a:r>
          </a:p>
        </p:txBody>
      </p:sp>
    </p:spTree>
    <p:extLst>
      <p:ext uri="{BB962C8B-B14F-4D97-AF65-F5344CB8AC3E}">
        <p14:creationId xmlns:p14="http://schemas.microsoft.com/office/powerpoint/2010/main" val="140821245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89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Старочеркасск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Объект 10"/>
          <p:cNvPicPr>
            <a:picLocks noGrp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36712"/>
            <a:ext cx="6516786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007604" y="5877272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Воскресенский собор </a:t>
            </a:r>
            <a:r>
              <a:rPr lang="ru-RU" sz="44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i="1" dirty="0">
              <a:ln>
                <a:solidFill>
                  <a:srgbClr val="660033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5567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89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14077"/>
            <a:ext cx="822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Старочеркасск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32040" y="1052736"/>
            <a:ext cx="4038600" cy="54006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i="1" dirty="0"/>
              <a:t> </a:t>
            </a:r>
            <a:r>
              <a:rPr lang="ru-RU" sz="39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 </a:t>
            </a:r>
            <a:r>
              <a:rPr lang="ru-RU" sz="39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московских </a:t>
            </a:r>
            <a:r>
              <a:rPr lang="ru-RU" sz="3900" b="1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восьмигранных </a:t>
            </a:r>
            <a:r>
              <a:rPr lang="ru-RU" sz="39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шатровых </a:t>
            </a:r>
            <a:r>
              <a:rPr lang="ru-RU" sz="39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колоколен.  </a:t>
            </a:r>
          </a:p>
          <a:p>
            <a:pPr marL="0" indent="0" algn="ctr">
              <a:buNone/>
            </a:pPr>
            <a:r>
              <a:rPr lang="ru-RU" sz="39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Три </a:t>
            </a:r>
            <a:r>
              <a:rPr lang="ru-RU" sz="39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части: </a:t>
            </a:r>
          </a:p>
          <a:p>
            <a:pPr marL="0" indent="0" algn="ctr">
              <a:buNone/>
            </a:pPr>
            <a:r>
              <a:rPr lang="ru-RU" sz="39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9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четверик,</a:t>
            </a:r>
          </a:p>
          <a:p>
            <a:pPr marL="0" indent="0" algn="ctr">
              <a:buNone/>
            </a:pPr>
            <a:r>
              <a:rPr lang="ru-RU" sz="39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стройный </a:t>
            </a:r>
            <a:r>
              <a:rPr lang="ru-RU" sz="3900" b="1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восьмерик</a:t>
            </a:r>
            <a:r>
              <a:rPr lang="ru-RU" sz="39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 algn="ctr">
              <a:buNone/>
            </a:pPr>
            <a:r>
              <a:rPr lang="ru-RU" sz="39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острый </a:t>
            </a:r>
            <a:r>
              <a:rPr lang="ru-RU" sz="39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восьмигранный</a:t>
            </a:r>
            <a:r>
              <a:rPr lang="ru-RU" sz="39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шатер.</a:t>
            </a:r>
            <a:endParaRPr lang="ru-RU" sz="3900" b="1" i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24"/>
            <a:ext cx="5249982" cy="514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67544" y="5877272"/>
            <a:ext cx="4284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Шатровая колокольня</a:t>
            </a:r>
          </a:p>
        </p:txBody>
      </p:sp>
      <p:grpSp>
        <p:nvGrpSpPr>
          <p:cNvPr id="1025" name="Группа 1024"/>
          <p:cNvGrpSpPr/>
          <p:nvPr/>
        </p:nvGrpSpPr>
        <p:grpSpPr>
          <a:xfrm>
            <a:off x="2123728" y="4005064"/>
            <a:ext cx="1800200" cy="756084"/>
            <a:chOff x="2123728" y="4005064"/>
            <a:chExt cx="1800200" cy="756084"/>
          </a:xfrm>
        </p:grpSpPr>
        <p:cxnSp>
          <p:nvCxnSpPr>
            <p:cNvPr id="3" name="Прямая соединительная линия 2"/>
            <p:cNvCxnSpPr/>
            <p:nvPr/>
          </p:nvCxnSpPr>
          <p:spPr>
            <a:xfrm flipV="1">
              <a:off x="2123728" y="4005064"/>
              <a:ext cx="1800200" cy="720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V="1">
              <a:off x="2123728" y="4689140"/>
              <a:ext cx="1800200" cy="720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2127954" y="4077072"/>
              <a:ext cx="0" cy="68407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>
              <a:off x="3923928" y="4005064"/>
              <a:ext cx="0" cy="68407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4" name="Группа 1023"/>
          <p:cNvGrpSpPr/>
          <p:nvPr/>
        </p:nvGrpSpPr>
        <p:grpSpPr>
          <a:xfrm>
            <a:off x="2339752" y="2060848"/>
            <a:ext cx="1520552" cy="2016224"/>
            <a:chOff x="2339752" y="2060848"/>
            <a:chExt cx="1520552" cy="2016224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>
              <a:off x="2339752" y="2132856"/>
              <a:ext cx="0" cy="19442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851920" y="2060848"/>
              <a:ext cx="0" cy="19442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V="1">
              <a:off x="2339752" y="2060848"/>
              <a:ext cx="1520552" cy="6362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30"/>
          <p:cNvGrpSpPr/>
          <p:nvPr/>
        </p:nvGrpSpPr>
        <p:grpSpPr>
          <a:xfrm>
            <a:off x="2647678" y="836712"/>
            <a:ext cx="800676" cy="1280714"/>
            <a:chOff x="2647678" y="836712"/>
            <a:chExt cx="800676" cy="1280714"/>
          </a:xfrm>
        </p:grpSpPr>
        <p:cxnSp>
          <p:nvCxnSpPr>
            <p:cNvPr id="23" name="Прямая соединительная линия 22"/>
            <p:cNvCxnSpPr/>
            <p:nvPr/>
          </p:nvCxnSpPr>
          <p:spPr>
            <a:xfrm>
              <a:off x="3100028" y="836712"/>
              <a:ext cx="348326" cy="12807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flipH="1">
              <a:off x="2647678" y="836712"/>
              <a:ext cx="452350" cy="128071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430122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" y="0"/>
            <a:ext cx="9141048" cy="685800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Лозоплетение на Дону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95536" y="692696"/>
            <a:ext cx="8568952" cy="288031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4000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4</a:t>
            </a:r>
          </a:p>
          <a:p>
            <a:pPr marL="0" indent="0" algn="ctr">
              <a:buNone/>
            </a:pPr>
            <a:r>
              <a:rPr lang="ru-RU" sz="4700" b="1" i="1" u="sng" dirty="0" smtClean="0">
                <a:ln>
                  <a:solidFill>
                    <a:srgbClr val="660033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ru-RU" sz="4700" i="1" dirty="0">
                <a:ln>
                  <a:solidFill>
                    <a:srgbClr val="660033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каким должен быть угол сгиба, если нужно обернуть один прут вокруг другого прута той же толщины?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01008"/>
            <a:ext cx="4536504" cy="315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38657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34"/>
          <a:stretch/>
        </p:blipFill>
        <p:spPr>
          <a:xfrm>
            <a:off x="-6820" y="0"/>
            <a:ext cx="9150820" cy="685800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88840"/>
            <a:ext cx="385192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252520" cy="1930226"/>
          </a:xfrm>
        </p:spPr>
        <p:txBody>
          <a:bodyPr>
            <a:noAutofit/>
          </a:bodyPr>
          <a:lstStyle/>
          <a:p>
            <a:r>
              <a:rPr lang="ru-RU" sz="3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Лозоплетение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ремесло изготовления плетёных изделий из лозы, развитое в основном среди славянских народов.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745" y="5013176"/>
            <a:ext cx="92890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4800" b="1" baseline="30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2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определяется при помощи тригонометрических расчетов. На практике этот угол определяется складыванием лозы вдвое, как показано на </a:t>
            </a:r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рисунке.</a:t>
            </a:r>
            <a:endParaRPr lang="ru-RU" sz="28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529750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41408" y="4941168"/>
            <a:ext cx="1002200" cy="1008112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1511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52520" cy="6858000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r="10167"/>
          <a:stretch/>
        </p:blipFill>
        <p:spPr>
          <a:xfrm>
            <a:off x="1475656" y="476672"/>
            <a:ext cx="5742892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008" y="-531440"/>
            <a:ext cx="8928992" cy="1656184"/>
          </a:xfrm>
        </p:spPr>
        <p:txBody>
          <a:bodyPr>
            <a:noAutofit/>
          </a:bodyPr>
          <a:lstStyle/>
          <a:p>
            <a:pPr algn="l"/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Интервью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Михаилом Павловичем Астапенко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324544" y="5498117"/>
            <a:ext cx="9361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Павлович </a:t>
            </a:r>
            <a:r>
              <a:rPr lang="ru-RU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Астапенко</a:t>
            </a:r>
            <a:r>
              <a:rPr lang="ru-RU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писатель, историк, журналист </a:t>
            </a:r>
          </a:p>
        </p:txBody>
      </p:sp>
    </p:spTree>
    <p:extLst>
      <p:ext uri="{BB962C8B-B14F-4D97-AF65-F5344CB8AC3E}">
        <p14:creationId xmlns:p14="http://schemas.microsoft.com/office/powerpoint/2010/main" val="295899358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260" y="19673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5</a:t>
            </a:r>
            <a:r>
              <a:rPr lang="ru-RU" sz="4800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800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4800" b="1" i="1" u="sng" dirty="0">
              <a:ln>
                <a:solidFill>
                  <a:srgbClr val="660033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" y="476672"/>
            <a:ext cx="886682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Доклады </a:t>
            </a:r>
            <a:r>
              <a:rPr lang="ru-RU" sz="3600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темы </a:t>
            </a:r>
            <a:r>
              <a:rPr lang="ru-RU" sz="3600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идей </a:t>
            </a:r>
            <a:r>
              <a:rPr lang="ru-RU" sz="3600" i="1" dirty="0" err="1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этноматематики</a:t>
            </a:r>
            <a:r>
              <a:rPr lang="ru-RU" sz="3600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39897" y="1196752"/>
            <a:ext cx="9144000" cy="560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Aft>
                <a:spcPts val="1000"/>
              </a:spcAft>
              <a:buFont typeface="+mj-lt"/>
              <a:buAutoNum type="arabicPeriod"/>
            </a:pP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Кобяковская гривна.</a:t>
            </a:r>
          </a:p>
          <a:p>
            <a:pPr indent="-342900">
              <a:spcAft>
                <a:spcPts val="1000"/>
              </a:spcAft>
              <a:buFont typeface="+mj-lt"/>
              <a:buAutoNum type="arabicPeriod"/>
            </a:pP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особенности женских кубелечных поясов на Дону.</a:t>
            </a:r>
          </a:p>
          <a:p>
            <a:pPr indent="-342900">
              <a:spcAft>
                <a:spcPts val="1000"/>
              </a:spcAft>
              <a:buFont typeface="+mj-lt"/>
              <a:buAutoNum type="arabicPeriod"/>
            </a:pP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торговли на Дону.  XVII -  </a:t>
            </a:r>
            <a:r>
              <a:rPr lang="en-US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XVIII</a:t>
            </a: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вв.</a:t>
            </a:r>
          </a:p>
          <a:p>
            <a:pPr indent="-342900">
              <a:spcAft>
                <a:spcPts val="1000"/>
              </a:spcAft>
              <a:buFont typeface="+mj-lt"/>
              <a:buAutoNum type="arabicPeriod"/>
            </a:pP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Донская торговля 1801 – 1914 гг.</a:t>
            </a:r>
          </a:p>
          <a:p>
            <a:pPr indent="-342900">
              <a:spcAft>
                <a:spcPts val="1000"/>
              </a:spcAft>
              <a:buFont typeface="+mj-lt"/>
              <a:buAutoNum type="arabicPeriod"/>
            </a:pPr>
            <a:r>
              <a:rPr lang="ru-RU" sz="3000" b="1" i="1" dirty="0" err="1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Этноматематическое</a:t>
            </a: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национальное своеобразие донского женского </a:t>
            </a:r>
            <a:r>
              <a:rPr lang="ru-RU" sz="3000" b="1" i="1" dirty="0" err="1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кубелечного</a:t>
            </a: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костюма.</a:t>
            </a:r>
          </a:p>
          <a:p>
            <a:pPr indent="-342900">
              <a:spcAft>
                <a:spcPts val="1000"/>
              </a:spcAft>
              <a:buFont typeface="+mj-lt"/>
              <a:buAutoNum type="arabicPeriod"/>
            </a:pP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Этноматематика и рецепты донской кухни.</a:t>
            </a:r>
          </a:p>
          <a:p>
            <a:pPr indent="-342900">
              <a:spcAft>
                <a:spcPts val="1000"/>
              </a:spcAft>
              <a:buFont typeface="+mj-lt"/>
              <a:buAutoNum type="arabicPeriod"/>
            </a:pP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Живая старина Таганрога.</a:t>
            </a:r>
          </a:p>
          <a:p>
            <a:pPr indent="-342900">
              <a:spcAft>
                <a:spcPts val="1000"/>
              </a:spcAft>
              <a:buFont typeface="+mj-lt"/>
              <a:buAutoNum type="arabicPeriod"/>
            </a:pP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 </a:t>
            </a:r>
            <a:r>
              <a:rPr lang="ru-RU" sz="3000" b="1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ажуре</a:t>
            </a:r>
            <a:r>
              <a:rPr lang="ru-RU" sz="30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729578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95536" y="30778"/>
            <a:ext cx="8229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</a:t>
            </a:r>
            <a:r>
              <a:rPr lang="ru-RU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99" y="2763673"/>
            <a:ext cx="6324199" cy="412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07504" y="764705"/>
            <a:ext cx="8928992" cy="28083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200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200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сследовательская </a:t>
            </a:r>
            <a:r>
              <a:rPr lang="ru-RU" sz="4200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нахождению идей этноматематики в </a:t>
            </a:r>
            <a:endParaRPr lang="ru-RU" sz="4200" i="1" dirty="0" smtClean="0">
              <a:ln>
                <a:solidFill>
                  <a:srgbClr val="660033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200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4200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Таганроге</a:t>
            </a:r>
          </a:p>
        </p:txBody>
      </p:sp>
    </p:spTree>
    <p:extLst>
      <p:ext uri="{BB962C8B-B14F-4D97-AF65-F5344CB8AC3E}">
        <p14:creationId xmlns:p14="http://schemas.microsoft.com/office/powerpoint/2010/main" val="282983530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54" y="692696"/>
            <a:ext cx="661121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12453" y="11909"/>
            <a:ext cx="88569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Железнодорожный </a:t>
            </a:r>
            <a:r>
              <a:rPr lang="ru-RU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вокзал «Таганрог-2»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5373216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рямоугольник </a:t>
            </a:r>
            <a:r>
              <a:rPr lang="ru-RU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пропорциях </a:t>
            </a:r>
            <a:r>
              <a:rPr lang="ru-RU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золотого </a:t>
            </a:r>
            <a:r>
              <a:rPr lang="ru-RU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сечения</a:t>
            </a: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около 1200 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600" b="1" i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3600" b="1" i="1" baseline="30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502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3508" y="157863"/>
            <a:ext cx="8856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Каменная лестница Таганрога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6" r="7880"/>
          <a:stretch/>
        </p:blipFill>
        <p:spPr bwMode="auto">
          <a:xfrm>
            <a:off x="107504" y="1136766"/>
            <a:ext cx="5436453" cy="498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52120" y="1556792"/>
            <a:ext cx="34236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Длина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108 метров, </a:t>
            </a:r>
            <a:r>
              <a:rPr lang="ru-RU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6,5 метров.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Первоначально 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имела 13 площадок, 142 ступени. </a:t>
            </a:r>
            <a:r>
              <a:rPr lang="ru-RU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Ширина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верхней части 5,42 метра, в нижней 7,12 метра. </a:t>
            </a:r>
            <a:r>
              <a:rPr lang="ru-RU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Длина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113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метров.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14956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3508" y="-128903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градостроительства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3511" y="5157192"/>
            <a:ext cx="90207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Асимметрия фасада.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2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строверхие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башни, </a:t>
            </a:r>
            <a:r>
              <a:rPr lang="ru-RU" sz="32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трапециевидная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кровля. </a:t>
            </a:r>
            <a:r>
              <a:rPr lang="ru-RU" sz="32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4-х угольная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башня 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шатровым </a:t>
            </a:r>
            <a:r>
              <a:rPr lang="ru-RU" sz="3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восьмигранным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завершением.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11515"/>
          <a:stretch/>
        </p:blipFill>
        <p:spPr>
          <a:xfrm>
            <a:off x="1691680" y="692696"/>
            <a:ext cx="5760640" cy="474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39196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7" y="0"/>
            <a:ext cx="9181022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7" y="0"/>
            <a:ext cx="9181022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60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07504" y="836712"/>
            <a:ext cx="8856984" cy="5688632"/>
          </a:xfrm>
        </p:spPr>
        <p:txBody>
          <a:bodyPr/>
          <a:lstStyle/>
          <a:p>
            <a:pPr lvl="0"/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Приобрести </a:t>
            </a:r>
            <a:r>
              <a:rPr lang="ru-RU" sz="3600" b="1" i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знания по математике родного края, истории, искусству, осознать важность этого вопроса для академической науки и реальной </a:t>
            </a:r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жизни.</a:t>
            </a:r>
            <a:endParaRPr lang="ru-RU" sz="3600" b="1" i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lvl="0"/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Познакомиться </a:t>
            </a:r>
            <a:r>
              <a:rPr lang="ru-RU" sz="3600" b="1" i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 математикой разных народов, проживавших в разное время на территории нашего края.</a:t>
            </a:r>
          </a:p>
          <a:p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539" y="4077072"/>
            <a:ext cx="4066461" cy="2896091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98725124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37484" y="-30115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Старинные окна и двери Таганрога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899592" y="4509120"/>
            <a:ext cx="7071702" cy="2348880"/>
            <a:chOff x="1" y="0"/>
            <a:chExt cx="5552311" cy="1796052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0" r="17234"/>
            <a:stretch/>
          </p:blipFill>
          <p:spPr bwMode="auto">
            <a:xfrm>
              <a:off x="1" y="0"/>
              <a:ext cx="1755232" cy="17960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8" r="12285"/>
            <a:stretch/>
          </p:blipFill>
          <p:spPr bwMode="auto">
            <a:xfrm>
              <a:off x="1924667" y="5353"/>
              <a:ext cx="1683370" cy="1748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25" r="9208"/>
            <a:stretch/>
          </p:blipFill>
          <p:spPr bwMode="auto">
            <a:xfrm>
              <a:off x="3718901" y="26095"/>
              <a:ext cx="1833411" cy="16845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1" y="3933056"/>
            <a:ext cx="900210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Круглые, полуциркулярные, овальные, </a:t>
            </a:r>
            <a:r>
              <a:rPr lang="ru-RU" sz="3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стрельчатые</a:t>
            </a:r>
            <a:endParaRPr lang="ru-RU" sz="3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53" y="611659"/>
            <a:ext cx="6273256" cy="345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75281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87016" y="116632"/>
            <a:ext cx="88569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Наличники, скульптурный </a:t>
            </a:r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декор 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23528" y="980728"/>
            <a:ext cx="8496944" cy="5400600"/>
            <a:chOff x="0" y="0"/>
            <a:chExt cx="6334125" cy="330517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2009775" cy="1504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0"/>
              <a:ext cx="2047875" cy="1533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075" y="1695450"/>
              <a:ext cx="2085975" cy="15621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4350" y="28575"/>
              <a:ext cx="2009775" cy="15049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8" t="16726" r="13508"/>
            <a:stretch/>
          </p:blipFill>
          <p:spPr bwMode="auto">
            <a:xfrm>
              <a:off x="3409950" y="1695450"/>
              <a:ext cx="1885950" cy="1609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222737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634440" y="932824"/>
            <a:ext cx="8064896" cy="4320480"/>
            <a:chOff x="0" y="0"/>
            <a:chExt cx="7048500" cy="351472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900" y="0"/>
              <a:ext cx="2266950" cy="1647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3300" y="0"/>
              <a:ext cx="2266950" cy="1647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38325"/>
              <a:ext cx="2314575" cy="167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9825" y="1838325"/>
              <a:ext cx="2314575" cy="167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0125" y="1838325"/>
              <a:ext cx="2238375" cy="167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108519" y="-147593"/>
            <a:ext cx="9252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Железное </a:t>
            </a: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кружево козырьков, ворот, парапет, решеток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223423" y="5157192"/>
            <a:ext cx="93466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Ромбические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сетки. 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Цветочные мотивы </a:t>
            </a:r>
            <a:r>
              <a:rPr lang="ru-RU" sz="28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геометризированы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Квадраты</a:t>
            </a:r>
            <a:r>
              <a:rPr lang="ru-RU" sz="2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окружности, параллельность и </a:t>
            </a:r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перпендикулярность.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620086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108519" y="-60271"/>
            <a:ext cx="9252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Пушки Таганрога – </a:t>
            </a:r>
            <a:r>
              <a:rPr lang="ru-RU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цилиндрической формы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79513" y="548680"/>
            <a:ext cx="6499378" cy="6278007"/>
            <a:chOff x="273456" y="-368802"/>
            <a:chExt cx="3922044" cy="3518247"/>
          </a:xfrm>
        </p:grpSpPr>
        <p:pic>
          <p:nvPicPr>
            <p:cNvPr id="12" name="Рисунок 11" descr="https://avatars.mds.yandex.net/get-pdb/27625/432da9d5-35c1-440a-ac78-c804f0aae096/s1200?webp=false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0" r="4059"/>
            <a:stretch/>
          </p:blipFill>
          <p:spPr bwMode="auto">
            <a:xfrm>
              <a:off x="1652696" y="-368802"/>
              <a:ext cx="2542804" cy="186408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Рисунок 10" descr="https://img-a.photosight.ru/da3/6158713_xlarge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456" y="1349257"/>
              <a:ext cx="2700283" cy="18001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86" y="3614408"/>
            <a:ext cx="4334330" cy="32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3948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54260" y="29383"/>
            <a:ext cx="9252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	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Башни. Купола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07504" y="836712"/>
            <a:ext cx="8856983" cy="5832648"/>
            <a:chOff x="-50330" y="-1"/>
            <a:chExt cx="5850942" cy="395405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330" y="-1"/>
              <a:ext cx="2862459" cy="21468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458" y="1753113"/>
              <a:ext cx="2938154" cy="22009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2438365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21582" y="188640"/>
            <a:ext cx="9252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Колодцы, цистерны 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 виде цилиндров)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985" y="1412776"/>
            <a:ext cx="4738286" cy="5128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04170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108519" y="188640"/>
            <a:ext cx="9252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Колонны (цилиндры)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65107" y="1412776"/>
            <a:ext cx="8892480" cy="4248472"/>
            <a:chOff x="0" y="0"/>
            <a:chExt cx="5381625" cy="200025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625" y="0"/>
              <a:ext cx="2667000" cy="2000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2"/>
            <a:stretch/>
          </p:blipFill>
          <p:spPr bwMode="auto">
            <a:xfrm>
              <a:off x="0" y="0"/>
              <a:ext cx="2476500" cy="1981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130173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108519" y="0"/>
            <a:ext cx="9252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Керамика напольная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4615665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69" y="3429001"/>
            <a:ext cx="4354907" cy="3263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353303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" y="0"/>
            <a:ext cx="9144000" cy="6858000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1403648" y="1118970"/>
            <a:ext cx="6998784" cy="5717175"/>
            <a:chOff x="-218981" y="-346907"/>
            <a:chExt cx="5656264" cy="4317427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141304" y="1589255"/>
              <a:ext cx="4826409" cy="2381265"/>
              <a:chOff x="-134921" y="-458620"/>
              <a:chExt cx="4826409" cy="2381265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42"/>
              <a:stretch/>
            </p:blipFill>
            <p:spPr>
              <a:xfrm>
                <a:off x="-134921" y="-193556"/>
                <a:ext cx="2177043" cy="21162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1" name="Рисунок 2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503" r="28357"/>
              <a:stretch/>
            </p:blipFill>
            <p:spPr bwMode="auto">
              <a:xfrm>
                <a:off x="2872674" y="-458620"/>
                <a:ext cx="1818814" cy="235449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grpSp>
          <p:nvGrpSpPr>
            <p:cNvPr id="17" name="Группа 16"/>
            <p:cNvGrpSpPr/>
            <p:nvPr/>
          </p:nvGrpSpPr>
          <p:grpSpPr>
            <a:xfrm>
              <a:off x="-218981" y="-346907"/>
              <a:ext cx="5656264" cy="2114505"/>
              <a:chOff x="-218981" y="-346907"/>
              <a:chExt cx="5656264" cy="2114505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18981" y="-346907"/>
                <a:ext cx="2746098" cy="20622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9" name="Рисунок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331" y="-298203"/>
                <a:ext cx="2757952" cy="206580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16808"/>
            <a:ext cx="92525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Заборы, арки, флагштоки, фонарные столбы, рекламные тумбы</a:t>
            </a:r>
          </a:p>
        </p:txBody>
      </p:sp>
    </p:spTree>
    <p:extLst>
      <p:ext uri="{BB962C8B-B14F-4D97-AF65-F5344CB8AC3E}">
        <p14:creationId xmlns:p14="http://schemas.microsoft.com/office/powerpoint/2010/main" val="395803711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108519" y="-99392"/>
            <a:ext cx="9252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Дом Папкова</a:t>
            </a:r>
          </a:p>
        </p:txBody>
      </p:sp>
      <p:pic>
        <p:nvPicPr>
          <p:cNvPr id="5" name="Рисунок 4" descr="https://everipedia-storage.s3-accelerate.amazonaws.com/ProfilePics/1376671__46220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574385"/>
            <a:ext cx="6984776" cy="4438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18903" y="4919008"/>
            <a:ext cx="9001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Симметричность фасада</a:t>
            </a:r>
            <a:r>
              <a:rPr lang="ru-RU" sz="32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шесть </a:t>
            </a:r>
            <a:r>
              <a:rPr lang="ru-RU" sz="32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колонн</a:t>
            </a:r>
            <a:r>
              <a:rPr lang="ru-RU" sz="32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дорического ордера, </a:t>
            </a:r>
            <a:r>
              <a:rPr lang="ru-RU" sz="32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треугольный</a:t>
            </a:r>
            <a:r>
              <a:rPr lang="ru-RU" sz="32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фронтон. </a:t>
            </a:r>
            <a:endParaRPr lang="ru-RU" sz="3200" b="1" i="1" dirty="0" smtClean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Окна  </a:t>
            </a:r>
            <a:r>
              <a:rPr lang="ru-RU" sz="3200" b="1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прямоугольной</a:t>
            </a:r>
            <a:r>
              <a:rPr lang="ru-RU" sz="32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формы. </a:t>
            </a:r>
          </a:p>
        </p:txBody>
      </p:sp>
      <p:sp>
        <p:nvSpPr>
          <p:cNvPr id="6" name="Овал 5"/>
          <p:cNvSpPr/>
          <p:nvPr/>
        </p:nvSpPr>
        <p:spPr>
          <a:xfrm rot="873110">
            <a:off x="4116922" y="758551"/>
            <a:ext cx="2376264" cy="103781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771800" y="3032956"/>
            <a:ext cx="2232248" cy="79208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757031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7" y="0"/>
            <a:ext cx="9181022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7" y="0"/>
            <a:ext cx="9181022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Этноматематика</a:t>
            </a:r>
            <a:endParaRPr lang="ru-RU" sz="4800" b="1" u="sng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22" b="9685"/>
          <a:stretch/>
        </p:blipFill>
        <p:spPr>
          <a:xfrm>
            <a:off x="5508104" y="2817832"/>
            <a:ext cx="3170840" cy="37795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557356" y="980728"/>
            <a:ext cx="8028496" cy="5976664"/>
          </a:xfrm>
        </p:spPr>
        <p:txBody>
          <a:bodyPr>
            <a:normAutofit/>
          </a:bodyPr>
          <a:lstStyle/>
          <a:p>
            <a:pPr lvl="0"/>
            <a:r>
              <a:rPr lang="ru-RU" sz="4400" b="1" i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Математика, которую может создать народ или группа людей, называется </a:t>
            </a:r>
            <a:r>
              <a:rPr lang="ru-RU" sz="4400" b="1" i="1" dirty="0" err="1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этноматематикой</a:t>
            </a:r>
            <a:r>
              <a:rPr lang="ru-RU" sz="4400" b="1" i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92784566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54260" y="3421"/>
            <a:ext cx="9252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Солнечные 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часы в Таганроге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35" y="1033717"/>
            <a:ext cx="4432665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79512" y="4293096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Указатель </a:t>
            </a:r>
            <a:r>
              <a:rPr lang="ru-RU" sz="36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– </a:t>
            </a:r>
            <a:r>
              <a:rPr lang="ru-RU" sz="36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гномон -  </a:t>
            </a:r>
            <a:r>
              <a:rPr lang="ru-RU" sz="3600" b="1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</a:t>
            </a:r>
            <a:r>
              <a:rPr lang="ru-RU" sz="36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Перпендикулярность</a:t>
            </a:r>
            <a:r>
              <a:rPr lang="ru-RU" sz="36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циферблату.  </a:t>
            </a:r>
            <a:r>
              <a:rPr lang="ru-RU" sz="3600" b="1" i="1" u="sng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6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ипотенуза </a:t>
            </a:r>
            <a:r>
              <a:rPr lang="ru-RU" sz="36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</a:t>
            </a:r>
            <a:r>
              <a:rPr lang="ru-RU" sz="36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полюс </a:t>
            </a:r>
            <a:r>
              <a:rPr lang="ru-RU" sz="36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мира. </a:t>
            </a:r>
            <a:r>
              <a:rPr lang="ru-RU" sz="36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Острый угол – 47</a:t>
            </a:r>
            <a:r>
              <a:rPr lang="ru-RU" sz="3600" b="1" i="1" u="sng" baseline="300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3600" b="1" i="1" u="sng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ru-RU" sz="3600" b="1" i="1" u="sng" baseline="30000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ʹ</a:t>
            </a:r>
            <a:endParaRPr lang="ru-RU" sz="3600" b="1" i="1" u="sng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0" r="15826"/>
          <a:stretch/>
        </p:blipFill>
        <p:spPr>
          <a:xfrm>
            <a:off x="179512" y="908720"/>
            <a:ext cx="4222230" cy="3274331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1763688" y="980728"/>
            <a:ext cx="792088" cy="792088"/>
          </a:xfrm>
          <a:prstGeom prst="ellipse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noFill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4499992" y="1376772"/>
            <a:ext cx="2088232" cy="2484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4495436" y="2708920"/>
            <a:ext cx="2216331" cy="12771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588224" y="1376772"/>
            <a:ext cx="89454" cy="1332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6876256" y="2132856"/>
            <a:ext cx="1800200" cy="4860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62897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108519" y="-58463"/>
            <a:ext cx="9252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Круглый 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 в Таганроге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72" y="681824"/>
            <a:ext cx="7002778" cy="476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7504" y="5589240"/>
            <a:ext cx="90364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плане - разорванное </a:t>
            </a:r>
            <a:r>
              <a:rPr lang="ru-RU" sz="44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кольцо</a:t>
            </a:r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14556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http://ordenxc.org/wp-content/uploads/2017/09/Staroe%20kladbishhe%20Taganroga%20(centralnyj%20vxod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4"/>
          <a:stretch/>
        </p:blipFill>
        <p:spPr bwMode="auto">
          <a:xfrm>
            <a:off x="179512" y="734800"/>
            <a:ext cx="3528392" cy="4432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67544" y="57692"/>
            <a:ext cx="92525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Таганрогский </a:t>
            </a:r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некрополь. </a:t>
            </a:r>
            <a:r>
              <a:rPr lang="en-US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20,7 </a:t>
            </a: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 </a:t>
            </a:r>
          </a:p>
        </p:txBody>
      </p:sp>
      <p:sp>
        <p:nvSpPr>
          <p:cNvPr id="8" name="Поле 83"/>
          <p:cNvSpPr txBox="1"/>
          <p:nvPr/>
        </p:nvSpPr>
        <p:spPr>
          <a:xfrm>
            <a:off x="331576" y="5167228"/>
            <a:ext cx="3191838" cy="792090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Центральные арочные ворота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9"/>
          <a:stretch/>
        </p:blipFill>
        <p:spPr bwMode="auto">
          <a:xfrm>
            <a:off x="3995936" y="750573"/>
            <a:ext cx="4680520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Поле 83"/>
          <p:cNvSpPr txBox="1"/>
          <p:nvPr/>
        </p:nvSpPr>
        <p:spPr>
          <a:xfrm>
            <a:off x="4139952" y="4581128"/>
            <a:ext cx="4824536" cy="534381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3200" b="1" i="1" dirty="0" err="1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Всехсвятская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церковь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08721" y="5229200"/>
            <a:ext cx="553527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Пропорциональность</a:t>
            </a:r>
            <a:r>
              <a:rPr lang="ru-RU" sz="3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ru-RU" sz="3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Цилиндр. Полусфера. </a:t>
            </a:r>
          </a:p>
          <a:p>
            <a:pPr algn="ctr"/>
            <a:r>
              <a:rPr lang="ru-RU" sz="3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4-х </a:t>
            </a:r>
            <a:r>
              <a:rPr lang="ru-RU" sz="30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гранник</a:t>
            </a:r>
            <a:r>
              <a:rPr lang="ru-RU" sz="3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8-ми </a:t>
            </a:r>
            <a:r>
              <a:rPr lang="ru-RU" sz="30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гранник</a:t>
            </a:r>
            <a:r>
              <a:rPr lang="ru-RU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5701835" y="1628800"/>
            <a:ext cx="526349" cy="713109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804248" y="1191853"/>
            <a:ext cx="263176" cy="793501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072448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108519" y="0"/>
            <a:ext cx="9252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</a:t>
            </a:r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памятников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7" t="5711" r="19647" b="8307"/>
          <a:stretch/>
        </p:blipFill>
        <p:spPr bwMode="auto">
          <a:xfrm>
            <a:off x="179512" y="1052736"/>
            <a:ext cx="2880320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8520" y="4581128"/>
            <a:ext cx="31683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endParaRPr lang="ru-RU" sz="28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М.Ф</a:t>
            </a:r>
            <a:r>
              <a:rPr lang="ru-RU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 Алфераки </a:t>
            </a:r>
          </a:p>
          <a:p>
            <a:pPr algn="ctr"/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усеченная </a:t>
            </a:r>
            <a:r>
              <a:rPr lang="ru-RU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пирамида, </a:t>
            </a:r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призма</a:t>
            </a:r>
            <a:endParaRPr lang="ru-RU" sz="2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http://cemetery.su/uploaded_images/381006/icon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t="10104" r="15331" b="10453"/>
          <a:stretch/>
        </p:blipFill>
        <p:spPr bwMode="auto">
          <a:xfrm>
            <a:off x="6012160" y="1052736"/>
            <a:ext cx="2807781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24039" y="4221088"/>
            <a:ext cx="301176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</a:t>
            </a:r>
            <a:r>
              <a:rPr lang="ru-RU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М.С. </a:t>
            </a:r>
            <a:r>
              <a:rPr lang="ru-RU" sz="28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Магуле</a:t>
            </a:r>
            <a:endParaRPr lang="ru-RU" sz="28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цилиндр, куб, призма</a:t>
            </a:r>
            <a:endParaRPr lang="ru-RU" sz="32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r="12904"/>
          <a:stretch/>
        </p:blipFill>
        <p:spPr bwMode="auto">
          <a:xfrm>
            <a:off x="3203848" y="1052736"/>
            <a:ext cx="273630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5816" y="4293096"/>
            <a:ext cx="35944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Могила И.Д. Василенко </a:t>
            </a:r>
            <a:endParaRPr lang="ru-RU" sz="28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призма, пирамида, усеченная пирамида</a:t>
            </a:r>
            <a:endParaRPr lang="ru-RU" sz="2800" b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93374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6075" cy="6858000"/>
          </a:xfrm>
          <a:prstGeom prst="rect">
            <a:avLst/>
          </a:prstGeom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-63223" y="-5899"/>
            <a:ext cx="92525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3600" b="1" i="1" u="sng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/>
            </a:r>
            <a:br>
              <a:rPr lang="ru-RU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Исследование 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методов счёта торговцев на рынке Таганрога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5" y="3284985"/>
            <a:ext cx="4592161" cy="344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7437" y="1628800"/>
            <a:ext cx="8946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2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узнать, как продавцы каждый день выполняют  сложение и вычитание в уме  без калькулятора.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355977" y="2269614"/>
            <a:ext cx="4788024" cy="4490198"/>
            <a:chOff x="107504" y="2492896"/>
            <a:chExt cx="4812518" cy="4241821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7" t="4546" r="1383" b="3818"/>
            <a:stretch/>
          </p:blipFill>
          <p:spPr>
            <a:xfrm>
              <a:off x="107504" y="4581128"/>
              <a:ext cx="2573474" cy="2001591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" b="100000" l="2064" r="100000">
                          <a14:backgroundMark x1="39962" y1="29625" x2="39962" y2="29625"/>
                          <a14:backgroundMark x1="61538" y1="29500" x2="61538" y2="29500"/>
                          <a14:backgroundMark x1="48030" y1="22125" x2="48030" y2="22125"/>
                          <a14:backgroundMark x1="53659" y1="22125" x2="53659" y2="22125"/>
                          <a14:backgroundMark x1="81614" y1="49125" x2="81614" y2="49125"/>
                          <a14:backgroundMark x1="87805" y1="47250" x2="87805" y2="47250"/>
                          <a14:backgroundMark x1="81801" y1="38500" x2="81801" y2="38500"/>
                          <a14:backgroundMark x1="51407" y1="5125" x2="51407" y2="5125"/>
                          <a14:backgroundMark x1="64353" y1="70375" x2="64353" y2="70375"/>
                          <a14:backgroundMark x1="26079" y1="70000" x2="26079" y2="70000"/>
                          <a14:backgroundMark x1="6004" y1="76750" x2="6004" y2="76750"/>
                          <a14:backgroundMark x1="8068" y1="66500" x2="8068" y2="66500"/>
                          <a14:backgroundMark x1="8818" y1="60375" x2="8818" y2="60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6192" y="2492896"/>
              <a:ext cx="2488068" cy="3734436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9257" b="77928" l="4531" r="95234">
                          <a14:foregroundMark x1="40469" y1="39865" x2="40469" y2="67005"/>
                          <a14:foregroundMark x1="57891" y1="47523" x2="57891" y2="69595"/>
                          <a14:foregroundMark x1="73906" y1="46171" x2="73516" y2="69482"/>
                          <a14:foregroundMark x1="89219" y1="52928" x2="88359" y2="679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1" t="19825" r="4754" b="21935"/>
            <a:stretch/>
          </p:blipFill>
          <p:spPr>
            <a:xfrm>
              <a:off x="1547664" y="5229200"/>
              <a:ext cx="3372358" cy="15055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037731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3" y="0"/>
            <a:ext cx="9153593" cy="688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593" y="-171400"/>
            <a:ext cx="9138250" cy="66247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рынке считают      </a:t>
            </a:r>
            <a:r>
              <a:rPr lang="ru-RU" sz="2800" u="sng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800" u="sng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ольше половины:</a:t>
            </a:r>
            <a:endParaRPr lang="ru-RU" sz="2800" u="sng" dirty="0">
              <a:ln>
                <a:solidFill>
                  <a:srgbClr val="800000"/>
                </a:solidFill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52-7=52-2-5=45</a:t>
            </a:r>
            <a:endParaRPr lang="ru-RU" b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u="sng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800" u="sng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реть </a:t>
            </a:r>
            <a:r>
              <a:rPr lang="ru-RU" sz="2800" u="sng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опрошенных:</a:t>
            </a:r>
          </a:p>
          <a:p>
            <a:pPr marL="0" indent="0" algn="ctr">
              <a:buNone/>
            </a:pPr>
            <a:r>
              <a:rPr lang="ru-RU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52-7=50-7+2=45</a:t>
            </a:r>
          </a:p>
          <a:p>
            <a:pPr marL="0" indent="0" algn="ctr">
              <a:buNone/>
            </a:pPr>
            <a:r>
              <a:rPr lang="ru-RU" sz="2800" u="sng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u="sng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еньшинство:</a:t>
            </a:r>
            <a:endParaRPr lang="ru-RU" sz="2800" u="sng" dirty="0">
              <a:ln>
                <a:solidFill>
                  <a:srgbClr val="800000"/>
                </a:solidFill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52-7</a:t>
            </a:r>
            <a:r>
              <a:rPr lang="ru-RU" b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=(52-10)+(10-7)=45</a:t>
            </a:r>
          </a:p>
          <a:p>
            <a:pPr marL="0" indent="0" algn="ctr">
              <a:buNone/>
            </a:pPr>
            <a:r>
              <a:rPr lang="ru-RU" sz="2800" u="sng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умножении большинство удваивали числа до тех пор, пока не получали приближенный результат примеру, они умножали: </a:t>
            </a:r>
          </a:p>
          <a:p>
            <a:pPr marL="0" indent="0" algn="ctr">
              <a:buNone/>
            </a:pPr>
            <a:r>
              <a:rPr lang="ru-RU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6*19=114</a:t>
            </a:r>
            <a:endParaRPr lang="ru-RU" b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2*19=38</a:t>
            </a:r>
            <a:endParaRPr lang="ru-RU" b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4*19=2*38=76</a:t>
            </a:r>
            <a:r>
              <a:rPr lang="ru-RU" b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b="1" i="1" u="sng" dirty="0" smtClean="0">
                <a:ln>
                  <a:solidFill>
                    <a:srgbClr val="660033"/>
                  </a:solidFill>
                </a:ln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Следовательно:</a:t>
            </a:r>
            <a:r>
              <a:rPr lang="ru-RU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6*19=38+76=114</a:t>
            </a:r>
            <a:endParaRPr lang="ru-RU" b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01914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3" y="0"/>
            <a:ext cx="9153593" cy="688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u="sng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Зафиксированы алгоритмы вычисления в уме </a:t>
            </a:r>
            <a:r>
              <a:rPr lang="ru-RU" sz="3600" b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17+23=(17-7)+(23+7)=40</a:t>
            </a:r>
          </a:p>
          <a:p>
            <a:pPr marL="0" indent="0" algn="ctr">
              <a:buNone/>
            </a:pPr>
            <a:r>
              <a:rPr lang="ru-RU" u="sng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делении </a:t>
            </a:r>
            <a:endParaRPr lang="ru-RU" u="sng" dirty="0" smtClean="0">
              <a:ln>
                <a:solidFill>
                  <a:srgbClr val="800000"/>
                </a:solidFill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dirty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51:3=(24+24+3):</a:t>
            </a:r>
            <a:r>
              <a:rPr lang="ru-RU" sz="3600" b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3=8+8+1=17</a:t>
            </a:r>
            <a:endParaRPr lang="ru-RU" sz="3600" b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i="1" u="sng" dirty="0" smtClean="0">
              <a:ln>
                <a:solidFill>
                  <a:srgbClr val="660033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800" i="1" u="sng" dirty="0" smtClean="0">
              <a:ln>
                <a:solidFill>
                  <a:srgbClr val="660033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i="1" u="sng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Вывод: </a:t>
            </a:r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3600" b="1" i="1" dirty="0">
                <a:ln>
                  <a:solidFill>
                    <a:srgbClr val="660033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описанные способы счета в уме составляют часть культурной традиции,  связанной с ролью продавца в торговых отношениях.</a:t>
            </a:r>
          </a:p>
        </p:txBody>
      </p:sp>
    </p:spTree>
    <p:extLst>
      <p:ext uri="{BB962C8B-B14F-4D97-AF65-F5344CB8AC3E}">
        <p14:creationId xmlns:p14="http://schemas.microsoft.com/office/powerpoint/2010/main" val="178026802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260" y="19673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Задание </a:t>
            </a:r>
            <a:r>
              <a:rPr lang="ru-RU" sz="4000" b="1" i="1" u="sng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r>
              <a:rPr lang="ru-RU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b="1" i="1" u="sng" dirty="0">
              <a:ln>
                <a:solidFill>
                  <a:srgbClr val="660033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55522"/>
            <a:ext cx="9144000" cy="102926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 </a:t>
            </a:r>
            <a:r>
              <a:rPr lang="ru-RU" b="1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книге </a:t>
            </a:r>
            <a:endParaRPr lang="ru-RU" b="1" i="1" dirty="0" smtClean="0">
              <a:ln>
                <a:solidFill>
                  <a:srgbClr val="660033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i="1" u="sng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П.П</a:t>
            </a:r>
            <a:r>
              <a:rPr lang="ru-RU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i="1" u="sng" dirty="0" err="1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Филевского</a:t>
            </a:r>
            <a:r>
              <a:rPr lang="ru-RU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«История города Таганрога</a:t>
            </a:r>
            <a:r>
              <a:rPr lang="ru-RU" b="1" i="1" u="sng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i="1" u="sng" dirty="0">
              <a:ln>
                <a:solidFill>
                  <a:srgbClr val="660033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7802" y="1484784"/>
            <a:ext cx="9144000" cy="356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u="sng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ru-RU" sz="240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С 1776-1777 гг. привоз товара в Таганрог равен 85000 руб., а отпуск – 305000 руб., в 1793-1797 гг. привоз на сумму 270000 руб</a:t>
            </a:r>
            <a:r>
              <a:rPr lang="ru-RU" sz="24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отпуск – 587000 руб. Найти на сколько процентов произошло увеличение привоза товара в Таганрог с 1776 до 1793 гг. и аналогично отпуск товара? (6 класс</a:t>
            </a:r>
            <a:r>
              <a:rPr lang="ru-RU" sz="24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ln>
                <a:solidFill>
                  <a:srgbClr val="800000"/>
                </a:solidFill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ru-RU" sz="240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Число торговых судов, приходивших в Таганрог с 1776 по 1793 гг. </a:t>
            </a:r>
            <a:r>
              <a:rPr lang="ru-RU" sz="24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возросло </a:t>
            </a:r>
            <a:r>
              <a:rPr lang="ru-RU" sz="240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29 до 85. </a:t>
            </a:r>
            <a:r>
              <a:rPr lang="ru-RU" sz="24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Найти </a:t>
            </a:r>
            <a:r>
              <a:rPr lang="ru-RU" sz="240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роста? (6 класс</a:t>
            </a:r>
            <a:r>
              <a:rPr lang="ru-RU" sz="24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ru-RU" sz="24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u="sng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  <a:r>
              <a:rPr lang="ru-RU" sz="24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70-е годы XVIII  </a:t>
            </a:r>
            <a:r>
              <a:rPr lang="ru-RU" sz="2400" dirty="0" smtClean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столетия</a:t>
            </a:r>
          </a:p>
          <a:p>
            <a:pPr>
              <a:spcBef>
                <a:spcPct val="20000"/>
              </a:spcBef>
            </a:pPr>
            <a:endParaRPr lang="ru-RU" sz="2000" dirty="0">
              <a:ln>
                <a:solidFill>
                  <a:srgbClr val="800000"/>
                </a:solidFill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737040"/>
              </p:ext>
            </p:extLst>
          </p:nvPr>
        </p:nvGraphicFramePr>
        <p:xfrm>
          <a:off x="467544" y="4653136"/>
          <a:ext cx="4608512" cy="1737360"/>
        </p:xfrm>
        <a:graphic>
          <a:graphicData uri="http://schemas.openxmlformats.org/drawingml/2006/table">
            <a:tbl>
              <a:tblPr firstRow="1" firstCol="1" bandRow="1">
                <a:tableStyleId>{08FB837D-C827-4EFA-A057-4D05807E0F7C}</a:tableStyleId>
              </a:tblPr>
              <a:tblGrid>
                <a:gridCol w="2088232"/>
                <a:gridCol w="1224136"/>
                <a:gridCol w="1296144"/>
              </a:tblGrid>
              <a:tr h="2023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Купцы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Цеховые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Таганрог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55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9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Крепость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св.Дмитрия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smtClean="0">
                          <a:effectLst/>
                        </a:rPr>
                        <a:t>Ростовского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131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7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Азов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effectLst/>
                        </a:rPr>
                        <a:t>201</a:t>
                      </a:r>
                      <a:endParaRPr lang="ru-RU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12</a:t>
                      </a:r>
                      <a:endParaRPr lang="ru-R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79512" y="6381328"/>
            <a:ext cx="799288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400" dirty="0">
                <a:ln>
                  <a:solidFill>
                    <a:srgbClr val="800000"/>
                  </a:solidFill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Где было больше всего купцов, цеховых? (2 класс)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ru-RU" sz="2400" dirty="0">
              <a:ln>
                <a:solidFill>
                  <a:srgbClr val="800000"/>
                </a:solidFill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0" r="95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5" r="8190"/>
          <a:stretch/>
        </p:blipFill>
        <p:spPr>
          <a:xfrm rot="19999979">
            <a:off x="5674719" y="4430288"/>
            <a:ext cx="2954696" cy="17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44977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352" y="-171400"/>
            <a:ext cx="8579296" cy="1143000"/>
          </a:xfrm>
        </p:spPr>
        <p:txBody>
          <a:bodyPr>
            <a:noAutofit/>
          </a:bodyPr>
          <a:lstStyle/>
          <a:p>
            <a:r>
              <a:rPr lang="ru-RU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Математические идеи в орудиях труда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836712"/>
            <a:ext cx="7704856" cy="5882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604908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</a:t>
            </a: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-108519" y="908720"/>
            <a:ext cx="9252519" cy="59492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культуры без </a:t>
            </a:r>
            <a:r>
              <a:rPr lang="ru-RU" sz="4000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4000" b="1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ир становится </a:t>
            </a: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более глобальным, и </a:t>
            </a:r>
            <a:r>
              <a:rPr lang="ru-RU" sz="4000" b="1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движущая сила - </a:t>
            </a:r>
            <a:r>
              <a:rPr lang="ru-RU" sz="4000" b="1" i="1" u="sng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000" b="1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невозможны </a:t>
            </a: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 </a:t>
            </a:r>
            <a:r>
              <a:rPr lang="ru-RU" sz="4000" b="1" i="1" u="sng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</a:t>
            </a: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000" b="1" i="1" dirty="0" smtClean="0">
              <a:ln>
                <a:solidFill>
                  <a:srgbClr val="660033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000" b="1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народа  и в каждой </a:t>
            </a:r>
            <a:r>
              <a:rPr lang="ru-RU" sz="4000" b="1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культуре </a:t>
            </a: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пытливый человек может найти немало </a:t>
            </a:r>
            <a:r>
              <a:rPr lang="ru-RU" sz="4000" b="1" i="1" dirty="0" smtClean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интересного…</a:t>
            </a:r>
            <a:endParaRPr lang="ru-RU" sz="4000" b="1" i="1" dirty="0">
              <a:ln>
                <a:solidFill>
                  <a:srgbClr val="660033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495143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7" y="0"/>
            <a:ext cx="9181022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1022" cy="659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Этноматематика</a:t>
            </a:r>
            <a:endParaRPr lang="ru-RU" sz="4800" b="1" u="sng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047" y="970882"/>
            <a:ext cx="3615035" cy="444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1124" y="5411573"/>
            <a:ext cx="8640960" cy="13593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1000"/>
              </a:spcAft>
              <a:defRPr/>
            </a:pPr>
            <a:r>
              <a:rPr lang="ru-RU" sz="3400" b="1" i="1" dirty="0" smtClean="0">
                <a:solidFill>
                  <a:srgbClr val="990033"/>
                </a:solidFill>
                <a:latin typeface="+mj-lt"/>
                <a:cs typeface="Times New Roman" panose="02020603050405020304" pitchFamily="18" charset="0"/>
              </a:rPr>
              <a:t>Бразильский </a:t>
            </a:r>
            <a:r>
              <a:rPr lang="ru-RU" sz="3400" b="1" i="1" dirty="0">
                <a:solidFill>
                  <a:srgbClr val="990033"/>
                </a:solidFill>
                <a:latin typeface="+mj-lt"/>
                <a:cs typeface="Times New Roman" panose="02020603050405020304" pitchFamily="18" charset="0"/>
              </a:rPr>
              <a:t>математик и преподаватель </a:t>
            </a:r>
            <a:endParaRPr lang="ru-RU" sz="3400" b="1" i="1" dirty="0" smtClean="0">
              <a:solidFill>
                <a:srgbClr val="990033"/>
              </a:solidFill>
              <a:latin typeface="+mj-lt"/>
              <a:cs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defRPr/>
            </a:pPr>
            <a:r>
              <a:rPr lang="ru-RU" sz="4000" b="1" i="1" dirty="0" err="1" smtClean="0">
                <a:solidFill>
                  <a:srgbClr val="990033"/>
                </a:solidFill>
                <a:latin typeface="+mj-lt"/>
                <a:cs typeface="Times New Roman" panose="02020603050405020304" pitchFamily="18" charset="0"/>
              </a:rPr>
              <a:t>Убиратан</a:t>
            </a:r>
            <a:r>
              <a:rPr lang="ru-RU" sz="4000" b="1" i="1" dirty="0" smtClean="0">
                <a:solidFill>
                  <a:srgbClr val="990033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rgbClr val="990033"/>
                </a:solidFill>
                <a:latin typeface="+mj-lt"/>
                <a:cs typeface="Times New Roman" panose="02020603050405020304" pitchFamily="18" charset="0"/>
              </a:rPr>
              <a:t>д’Амброзио</a:t>
            </a:r>
            <a:endParaRPr lang="ru-RU" sz="4000" b="1" i="1" dirty="0">
              <a:solidFill>
                <a:srgbClr val="990033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83030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8" r="15755"/>
          <a:stretch/>
        </p:blipFill>
        <p:spPr>
          <a:xfrm>
            <a:off x="0" y="1"/>
            <a:ext cx="9144000" cy="6855278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295128" y="2276872"/>
            <a:ext cx="7848872" cy="3096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b="1" i="1" dirty="0">
                <a:ln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Лучший способ изучить что-либо - это открыть самому. </a:t>
            </a:r>
            <a:endParaRPr lang="ru-RU" sz="4800" b="1" i="1" dirty="0" smtClean="0">
              <a:ln>
                <a:solidFill>
                  <a:srgbClr val="660033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	(</a:t>
            </a:r>
            <a:r>
              <a:rPr lang="ru-RU" sz="36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Д. Пойа)</a:t>
            </a:r>
            <a:endParaRPr lang="ru-RU" sz="2400" b="1" i="1" dirty="0">
              <a:ln>
                <a:solidFill>
                  <a:srgbClr val="660033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04333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1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04" y="-20568"/>
            <a:ext cx="9157704" cy="687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25" y="1628800"/>
            <a:ext cx="6780245" cy="508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852" y="188640"/>
            <a:ext cx="9144000" cy="1143000"/>
          </a:xfrm>
        </p:spPr>
        <p:txBody>
          <a:bodyPr>
            <a:noAutofit/>
          </a:bodyPr>
          <a:lstStyle/>
          <a:p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книг, используемых  для изучения вопросов этноматематики местного края.</a:t>
            </a:r>
          </a:p>
        </p:txBody>
      </p:sp>
    </p:spTree>
    <p:extLst>
      <p:ext uri="{BB962C8B-B14F-4D97-AF65-F5344CB8AC3E}">
        <p14:creationId xmlns:p14="http://schemas.microsoft.com/office/powerpoint/2010/main" val="112835695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8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87424"/>
            <a:ext cx="9144000" cy="1143000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Литература и интернет-источники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976" y="294873"/>
            <a:ext cx="9132836" cy="6597352"/>
          </a:xfrm>
        </p:spPr>
        <p:txBody>
          <a:bodyPr>
            <a:normAutofit fontScale="25000" lnSpcReduction="20000"/>
          </a:bodyPr>
          <a:lstStyle/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Георгий Арутюнов. Азов имя знаменитое. ПАТАРВА. Информационно-издательский центр. Азов, 2012.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Е.А. Шапочка «Таганрогская Александровская гимназия». Книга очерков. 1806 - 1919. Таганрог. Лукоморье, 2010.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Е.И. Кирсанов, А.В. Пониделко. Новочеркасск. Столица Мирового казачества. Москва. ВАГРИУС, 2088.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Живая старина Таганрога, проект Сергея Андреенко. Таганрог. «Антон», 2013.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Иван Платов «Новочеркасск – город Платова». Альтаир, Ростов-на-Дону, 2014.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Известия Ростовского областного музея краеведения. Выпуск 5. Ростов-на-Дону: кн. изд-во, 1988.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Известия Ростовского областного музея краеведения. Выпуск 9. Ростов-на-Дону. РЮИ МВД России, 2001.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Картавенко В.Л. Новочеркасский Патриарший Вознесенский войсковой всеказачий собор: фотоальбом / В.Л. Картавенко. Новочеркасск: Лик,  2018.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Мир математики. 40. Математическая планета. Путешествие вокруг света. Микель Альберти. Москва, 2014. </a:t>
            </a:r>
            <a:r>
              <a:rPr lang="en-US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DeAGOSTINI</a:t>
            </a: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Музей истории Донского казачества. Новочеркасск, 2016.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П.П. Филевский «История города Таганрога». ООО Издательство «Лукоморье», 2007.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Петровский Форпост. На пути преобразований. /под ред. Воробьёва К.: НД  «АДЕФ – Украина», 2013.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Путеводитель по залам музея. Министерство культуры Ростовской области ГБУК РО «Ростовский областной музей краеведения», 2015.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Ростов-Дон. Фотоальбом. Ростов-на-Дону, типография «Омега-Принт», 2009.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С.А. Долгополов «Заповедная краса Дона. Историко-туристический путеводитель по Усть-Донецкому району.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Сарепта: история успеха [Текст] А. В. Курьицев [и др.; науч. ред. Н.О. Тюменцев, сост. А. В. Курьицев; ред. нем. текста Ронья Абхальтер]. – Волгоград: Издатель, 2013.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Сокровища Донских степей. Из собрания Ростовского областного музея краеведения. Открытое акционерное общество. Коммерческий банк «Центр-Инвест», 2004.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Таганрог. «Сборник статей», Таганрог, 1997.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Таганрог. Всё в ажуре. Издательство «Старые русские». Ростов-на-Дону, 2010.</a:t>
            </a: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3"/>
              </a:rPr>
              <a:t>https://big-rostov.ru/turizm/otdyxaem-v-rostovskoj-oblasti/kazachi-remyosla-i-promysly/</a:t>
            </a:r>
            <a:endParaRPr lang="ru-RU" sz="4800" b="1" u="sng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4"/>
              </a:rPr>
              <a:t>https://russian7.ru/post/kazachiy-kuren-chto-vazhno-znat/</a:t>
            </a:r>
            <a:endParaRPr lang="ru-RU" sz="4800" b="1" u="sng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5"/>
              </a:rPr>
              <a:t>https://sciencepop.ru/kostyum-zhitelej-drevnej-gretsii/</a:t>
            </a:r>
            <a:endParaRPr lang="ru-RU" sz="4800" b="1" u="sng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6"/>
              </a:rPr>
              <a:t>https://www.livemaster.ru/topic/1733413-obzor-grecheskih-ornamentov</a:t>
            </a:r>
            <a:endParaRPr lang="ru-RU" sz="4800" b="1" u="sng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7"/>
              </a:rPr>
              <a:t>https://yugarf.ru/hram-vseh-svyatyh-taganrog/</a:t>
            </a:r>
            <a:endParaRPr lang="ru-RU" sz="4800" b="1" u="sng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8"/>
              </a:rPr>
              <a:t>https://www.culture.ru/materials/137487/recepty-chto-kazachka-podaet-k-stolu</a:t>
            </a:r>
            <a:endParaRPr lang="ru-RU" sz="4800" b="1" u="sng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just">
              <a:lnSpc>
                <a:spcPct val="120000"/>
              </a:lnSpc>
              <a:buFont typeface="+mj-lt"/>
              <a:buAutoNum type="arabicPeriod"/>
              <a:tabLst>
                <a:tab pos="270510" algn="l"/>
              </a:tabLst>
            </a:pPr>
            <a:r>
              <a:rPr lang="ru-RU" sz="4800" b="1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9"/>
              </a:rPr>
              <a:t>http://</a:t>
            </a:r>
            <a:r>
              <a:rPr lang="ru-RU" sz="4800" b="1" u="sng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hlinkClick r:id="rId9"/>
              </a:rPr>
              <a:t>avtor-dona.ru/kazachij-kuren/traditsii-chaepitiya-na-donu/kazachij-promysel-lozopletenie</a:t>
            </a:r>
            <a:endParaRPr lang="ru-RU" sz="6400" b="1" u="sng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692853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3067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564904"/>
            <a:ext cx="8856984" cy="1143000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ln w="1905">
                  <a:solidFill>
                    <a:srgbClr val="660033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sz="8000" b="1" dirty="0">
              <a:ln w="1905">
                <a:solidFill>
                  <a:srgbClr val="660033"/>
                </a:solidFill>
              </a:ln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15680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35"/>
            <a:ext cx="9127588" cy="687263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984776" cy="5191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94" y="44624"/>
            <a:ext cx="90010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Ростовский Областной музей краеведения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59423385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8"/>
            <a:ext cx="9165932" cy="68534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043" y="-171400"/>
            <a:ext cx="9108504" cy="114300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Проявление этноматематики в культуре</a:t>
            </a:r>
            <a:endParaRPr lang="ru-RU" sz="3600" b="1" i="1" dirty="0">
              <a:ln>
                <a:solidFill>
                  <a:srgbClr val="660033"/>
                </a:solidFill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idx="1"/>
          </p:nvPr>
        </p:nvSpPr>
        <p:spPr>
          <a:xfrm>
            <a:off x="323528" y="705078"/>
            <a:ext cx="8640960" cy="5328592"/>
          </a:xfrm>
        </p:spPr>
        <p:txBody>
          <a:bodyPr numCol="2" anchor="ctr">
            <a:normAutofit fontScale="92500" lnSpcReduction="20000"/>
          </a:bodyPr>
          <a:lstStyle/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Общение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Верования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Окружение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Труд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Технологии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Архитектура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endParaRPr lang="ru-RU" sz="5200" b="1" dirty="0" smtClean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 smtClean="0">
                <a:solidFill>
                  <a:srgbClr val="660033"/>
                </a:solidFill>
                <a:latin typeface="Monotype Corsiva" panose="03010101010201010101" pitchFamily="66" charset="0"/>
              </a:rPr>
              <a:t>Питание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Одежда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Обмен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Искусство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Досуг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 fontAlgn="t">
              <a:buFont typeface="+mj-lt"/>
              <a:buAutoNum type="arabicPeriod"/>
            </a:pPr>
            <a:r>
              <a:rPr lang="ru-RU" sz="5200" b="1" dirty="0">
                <a:solidFill>
                  <a:srgbClr val="660033"/>
                </a:solidFill>
                <a:latin typeface="Monotype Corsiva" panose="03010101010201010101" pitchFamily="66" charset="0"/>
              </a:rPr>
              <a:t>Отношения</a:t>
            </a:r>
            <a:endParaRPr lang="ru-RU" sz="5200" dirty="0">
              <a:solidFill>
                <a:srgbClr val="660033"/>
              </a:solidFill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solidFill>
                <a:srgbClr val="660033"/>
              </a:solidFill>
              <a:latin typeface="Monotype Corsiva" panose="03010101010201010101" pitchFamily="66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283968" y="1124744"/>
            <a:ext cx="0" cy="396044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393510"/>
            <a:ext cx="2073652" cy="17114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14" b="100000" l="0" r="100000">
                        <a14:foregroundMark x1="11468" y1="25571" x2="10397" y2="54143"/>
                        <a14:foregroundMark x1="11468" y1="24571" x2="6645" y2="38429"/>
                        <a14:foregroundMark x1="83494" y1="45429" x2="83601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199619"/>
            <a:ext cx="2232248" cy="16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192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6" y="0"/>
            <a:ext cx="9161225" cy="6872635"/>
          </a:xfrm>
          <a:prstGeom prst="rect">
            <a:avLst/>
          </a:prstGeom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61" y="260648"/>
            <a:ext cx="7344816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80702" y="5733256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Пояс </a:t>
            </a:r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ракушек Каури (</a:t>
            </a:r>
            <a:r>
              <a:rPr lang="en-US" sz="36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6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 до н.э</a:t>
            </a:r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</a:p>
          <a:p>
            <a:pPr algn="ctr"/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3600" b="1" i="1" dirty="0" smtClean="0">
                <a:ln>
                  <a:solidFill>
                    <a:srgbClr val="660033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латёжное средство</a:t>
            </a:r>
            <a:endParaRPr lang="ru-RU" sz="3600" b="1" i="1" dirty="0">
              <a:ln>
                <a:solidFill>
                  <a:srgbClr val="660033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65725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1762</Words>
  <Application>Microsoft Office PowerPoint</Application>
  <PresentationFormat>Экран (4:3)</PresentationFormat>
  <Paragraphs>271</Paragraphs>
  <Slides>63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«Идеи математики и этноматематики в культуре» </vt:lpstr>
      <vt:lpstr>Презентация PowerPoint</vt:lpstr>
      <vt:lpstr>Цели</vt:lpstr>
      <vt:lpstr>Этноматематика</vt:lpstr>
      <vt:lpstr>Этноматематика</vt:lpstr>
      <vt:lpstr>Ростовский Областной музей краеведения</vt:lpstr>
      <vt:lpstr>Проявление этноматематики в культуре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Лекция  «Историко-археологические памятники на территории Таганрога»</vt:lpstr>
      <vt:lpstr>Урок в музее Таганрогского института  им. А.П. Чехова. Тема «Этноматематика».  Проводит П. С. Качевский</vt:lpstr>
      <vt:lpstr>Математические идеи в одежде разных народов</vt:lpstr>
      <vt:lpstr>Платье кубелек</vt:lpstr>
      <vt:lpstr>Математические идеи в одежде разных народов</vt:lpstr>
      <vt:lpstr>Кубелёчный пояс</vt:lpstr>
      <vt:lpstr>Древнегреческий костюм (Танаис) </vt:lpstr>
      <vt:lpstr>Узоры</vt:lpstr>
      <vt:lpstr>Скифский костюм (Танаис)</vt:lpstr>
      <vt:lpstr>Сарматский костюм (Танаис)</vt:lpstr>
      <vt:lpstr>Жилища казаков в свете этноматематических идей</vt:lpstr>
      <vt:lpstr>Казачий курень</vt:lpstr>
      <vt:lpstr>Математические идеи в архитектурном стиле культовых сооружений</vt:lpstr>
      <vt:lpstr>Новочеркасский Патриарший Вознесенский войсковой всеказачий  собор </vt:lpstr>
      <vt:lpstr>Старочеркасск</vt:lpstr>
      <vt:lpstr>Старочеркасск</vt:lpstr>
      <vt:lpstr>Лозоплетение на Дону</vt:lpstr>
      <vt:lpstr>Лозоплетение– ремесло изготовления плетёных изделий из лозы, развитое в основном среди славянских народов. </vt:lpstr>
      <vt:lpstr>Интервью с Михаилом Павловичем Астапенко </vt:lpstr>
      <vt:lpstr>Задание 5 </vt:lpstr>
      <vt:lpstr>Задание 6</vt:lpstr>
      <vt:lpstr>Железнодорожный вокзал «Таганрог-2» </vt:lpstr>
      <vt:lpstr>Каменная лестница Таганрога </vt:lpstr>
      <vt:lpstr>Музей градостроительства</vt:lpstr>
      <vt:lpstr>Старинные окна и двери Таганрога</vt:lpstr>
      <vt:lpstr>Наличники, скульптурный декор </vt:lpstr>
      <vt:lpstr>Железное кружево козырьков, ворот, парапет, решеток</vt:lpstr>
      <vt:lpstr>Пушки Таганрога – цилиндрической формы</vt:lpstr>
      <vt:lpstr> Башни. Купола</vt:lpstr>
      <vt:lpstr>Колодцы, цистерны (в виде цилиндров)</vt:lpstr>
      <vt:lpstr>Колонны (цилиндры)</vt:lpstr>
      <vt:lpstr>Керамика напольная</vt:lpstr>
      <vt:lpstr>Заборы, арки, флагштоки, фонарные столбы, рекламные тумбы</vt:lpstr>
      <vt:lpstr>Дом Папкова</vt:lpstr>
      <vt:lpstr>Солнечные часы в Таганроге</vt:lpstr>
      <vt:lpstr>Круглый дом в Таганроге </vt:lpstr>
      <vt:lpstr>Таганрогский некрополь. S = 20,7 га </vt:lpstr>
      <vt:lpstr>Типы памятников</vt:lpstr>
      <vt:lpstr>Задание 7 Исследование методов счёта торговцев на рынке Таганрога</vt:lpstr>
      <vt:lpstr>Презентация PowerPoint</vt:lpstr>
      <vt:lpstr>Презентация PowerPoint</vt:lpstr>
      <vt:lpstr>Задание 8 </vt:lpstr>
      <vt:lpstr>Математические идеи в орудиях труда </vt:lpstr>
      <vt:lpstr>Вывод</vt:lpstr>
      <vt:lpstr>Презентация PowerPoint</vt:lpstr>
      <vt:lpstr>Выставка книг, используемых  для изучения вопросов этноматематики местного края.</vt:lpstr>
      <vt:lpstr>Литература и интернет-источники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Этноматематематика</dc:title>
  <dc:creator>Иванов</dc:creator>
  <cp:lastModifiedBy>Иванов</cp:lastModifiedBy>
  <cp:revision>265</cp:revision>
  <dcterms:created xsi:type="dcterms:W3CDTF">2019-07-30T17:03:15Z</dcterms:created>
  <dcterms:modified xsi:type="dcterms:W3CDTF">2019-11-24T09:20:49Z</dcterms:modified>
</cp:coreProperties>
</file>