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Минутка чистописания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600" y="2348880"/>
          <a:ext cx="7200800" cy="1448166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1448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Весна, веснянка</a:t>
                      </a:r>
                      <a:endParaRPr lang="ru-RU" sz="66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268760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ОЙОЕАЯОГООГООЙОМУОМУОЙОЙОЕУЮОГОИМИМОЙОМ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ОМОЙ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404664"/>
            <a:ext cx="7488832" cy="6053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ОЙ ОЕ АЯ ОГО ОГО</a:t>
            </a:r>
          </a:p>
          <a:p>
            <a:pPr algn="just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ОЙ ОМУ ОМУ  ОЙ</a:t>
            </a:r>
          </a:p>
          <a:p>
            <a:pPr algn="just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ОЙ ОЕ УЮ ОГО ИМ</a:t>
            </a:r>
          </a:p>
          <a:p>
            <a:pPr algn="just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ИМ ОЙ ОМ ОМ ОЙ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692696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учиться правильно определять падеж имени прилагательного;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работать над безошибочным написанием безударных падежных окончаний прилагательных в единственном числе мужского, женского и среднего рода;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развивать орфографическую зоркость;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работать над развитием речи;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учиться контролировать свою работу;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работать в парах и группах;</a:t>
            </a:r>
          </a:p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формировать адекватную самооценку.</a:t>
            </a:r>
          </a:p>
          <a:p>
            <a:pPr algn="just"/>
            <a:endParaRPr lang="ru-RU" sz="1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620688"/>
          <a:ext cx="7632849" cy="5573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248"/>
                <a:gridCol w="2233867"/>
                <a:gridCol w="2233867"/>
                <a:gridCol w="2233867"/>
              </a:tblGrid>
              <a:tr h="7715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ЖЕНСКИЙ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ой, 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ое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ее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ая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яя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ого, его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ого, его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ой, ей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ому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ему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ому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ему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ой, ей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ой, </a:t>
                      </a:r>
                      <a:r>
                        <a:rPr lang="ru-RU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ий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ого, 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ое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ее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ую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юю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ым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им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ым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им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ой, ей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ем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ем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ой</a:t>
                      </a:r>
                      <a:r>
                        <a:rPr lang="ru-RU" sz="2800" b="1" smtClean="0">
                          <a:latin typeface="Times New Roman" pitchFamily="18" charset="0"/>
                          <a:cs typeface="Times New Roman" pitchFamily="18" charset="0"/>
                        </a:rPr>
                        <a:t>, ей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141277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Интересный рассказ, на лесной дороге,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пушистой осине, в глубоком болоте,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чудесной погодой, яркого месяца,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вкусном завтраке, золотистой тарелки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141277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Интересный рассказ, на 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сной дороге,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пушистой осине, в глубоком болоте,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чудесной погодой, яркого месяца,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вкусном завтраке, золотистой тарелки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141277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Интересный рассказ, на 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сной дороге,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пу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стой осине, в глубоком болоте,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чудесной погодой, яркого месяца,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вкусном завтраке, золотистой тарелки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141277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Интересный рассказ, на 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сной дороге,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пу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стой осине, в глубоком болоте,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десной погодой, яркого месяца,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вкусном завтраке, золотистой тарелки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141277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Интересный рассказ, на 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сной дороге,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пу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стой осине, в глубоком болоте,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десной погодой, яркого месяца,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вку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ном завтраке, золотистой тарелки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141277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Интересный рассказ, на 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сной дороге,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пу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стой осине, в глубоком болоте,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десной погодой, яркого месяца,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вку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ном завтраке, з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тистой тарелки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628800"/>
          <a:ext cx="7920880" cy="2808312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2808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Весна, веснянка, весенний,</a:t>
                      </a:r>
                      <a:r>
                        <a:rPr lang="ru-RU" sz="6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веснушка</a:t>
                      </a:r>
                      <a:endParaRPr lang="ru-RU" sz="66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mtdata.ru/u23/photoF861/20992621480-0/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7704" y="573325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Грабарь И.Э. Вешний поток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6096" y="1124744"/>
            <a:ext cx="3168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Апрель! Апрель!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..ре звенит к..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п..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лям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б..гут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руч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..и,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д..рогах луж.. 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Скоро выйдут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..в..и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зимн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.. стуж.. 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Пробирается м..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дведь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Сквозь густой валежник.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Стали птицы песни петь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расцвёл подснежник.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mtdata.ru/u23/photoF861/20992621480-0/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453650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6096" y="1124744"/>
            <a:ext cx="3168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Апрель! Апрель!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дв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 звенит 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пель.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лям б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гут руч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д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рогах луж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Скоро выйдут мур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 зимн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стуж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Пробирается 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дведь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Сквозь густой валежник.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Стали птицы песни петь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расцвёл подснежник.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mtdata.ru/u23/photoF861/20992621480-0/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47525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Разноцветная весна</a:t>
            </a:r>
            <a:endParaRPr lang="ru-RU" sz="6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Говорливый ручеёк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Лучистое солнце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Сказочный лес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Солнечная погода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Ласковое утро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Звонкая трель</a:t>
            </a:r>
            <a:endParaRPr lang="ru-RU" sz="66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79" y="692694"/>
          <a:ext cx="7632852" cy="5400600"/>
        </p:xfrm>
        <a:graphic>
          <a:graphicData uri="http://schemas.openxmlformats.org/drawingml/2006/table">
            <a:tbl>
              <a:tblPr/>
              <a:tblGrid>
                <a:gridCol w="847636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Голубое небо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Голубое небо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Тёплый луч солнца радовал шустрого воробья.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Голубое небо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prezentacii.info/wp-content/uploads/2015/11/Ld1gttRONea8xSQc/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844099" cy="655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Голубое небо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476673"/>
          <a:ext cx="8064896" cy="1962912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944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Карточка № 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Дополни предложения, используя подходящие по смыслу прилагательные. Не забывай ставить их в нужную форму. У прилагательных определи падеж.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Подснежники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Ночью ещё наступают холода. Прозрачные (И.п.) лужицы покрываются звонким (Т.п.) льдом. А под пушистым снежным (Т.п.) ковром трогаются в рост подснежники. Они пустили цепкие (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В.п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 корни в мёрзлую (В.п.) землю и тянутся к тёплому (Д.п.) солнцу. Зацветай же скорей, весенний (И.п.) цветок!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Слова для справок: звонкий, прозрачный, цепкий, снежный, пушистый, тёплый, мёрзлый, весенний.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2708920"/>
          <a:ext cx="8064896" cy="1563297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563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Карточка № 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Вставь пропущенные окончания. У прилагательных определи падеж.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лесу весной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Редк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(И.п.) лесок. Ласково светит весенн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(И.п.) солнце. На деревьях надулись пушист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(И.п.) почки. Из коры белоствольн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(Р.п.) берёзы закапал сладк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(И.п.) сок. Задремала на ласков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(П.п.) солнышке стар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(И.п.) лосиха. У её ног резвится маленьк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(И.п.) лосёнок.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4581128"/>
          <a:ext cx="8064896" cy="1226820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Карточка № 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Выдели окончания у прилагательных и определи падеж.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 хорош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(Т.п.) настроением, весенн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яя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(И.п.) капель, у высок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ого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(Р.п.) дома, по голуб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ому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(Д.п.) небу, по широк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(Д.п.) дороге, к лучш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ему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(Д.п.) другу, под высок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(Т.в.) деревом, внимательн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(И.п.) ученик.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Голубое небо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836712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учиться правильно определять падеж имени прилагательного;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работать над безошибочным написанием безударных падежных окончаний прилагательных в единственном числе мужского, женского и среднего рода;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развивать орфографическую зоркость;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работать над развитием речи;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учиться контролировать свою работу;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работать в парах и группах;</a:t>
            </a:r>
          </a:p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формировать адекватную самооценку.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79" y="692694"/>
          <a:ext cx="7632852" cy="5400600"/>
        </p:xfrm>
        <a:graphic>
          <a:graphicData uri="http://schemas.openxmlformats.org/drawingml/2006/table">
            <a:tbl>
              <a:tblPr/>
              <a:tblGrid>
                <a:gridCol w="847636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79" y="692694"/>
          <a:ext cx="7632852" cy="5400600"/>
        </p:xfrm>
        <a:graphic>
          <a:graphicData uri="http://schemas.openxmlformats.org/drawingml/2006/table">
            <a:tbl>
              <a:tblPr/>
              <a:tblGrid>
                <a:gridCol w="847636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79" y="692694"/>
          <a:ext cx="7632852" cy="5400600"/>
        </p:xfrm>
        <a:graphic>
          <a:graphicData uri="http://schemas.openxmlformats.org/drawingml/2006/table">
            <a:tbl>
              <a:tblPr/>
              <a:tblGrid>
                <a:gridCol w="847636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79" y="692694"/>
          <a:ext cx="7632852" cy="5400600"/>
        </p:xfrm>
        <a:graphic>
          <a:graphicData uri="http://schemas.openxmlformats.org/drawingml/2006/table">
            <a:tbl>
              <a:tblPr/>
              <a:tblGrid>
                <a:gridCol w="847636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79" y="692694"/>
          <a:ext cx="7632852" cy="5400600"/>
        </p:xfrm>
        <a:graphic>
          <a:graphicData uri="http://schemas.openxmlformats.org/drawingml/2006/table">
            <a:tbl>
              <a:tblPr/>
              <a:tblGrid>
                <a:gridCol w="847636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79" y="692694"/>
          <a:ext cx="7632852" cy="5400600"/>
        </p:xfrm>
        <a:graphic>
          <a:graphicData uri="http://schemas.openxmlformats.org/drawingml/2006/table">
            <a:tbl>
              <a:tblPr/>
              <a:tblGrid>
                <a:gridCol w="847636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  <a:gridCol w="848152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6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6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1092</Words>
  <Application>Microsoft Office PowerPoint</Application>
  <PresentationFormat>Экран (4:3)</PresentationFormat>
  <Paragraphs>474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25</cp:revision>
  <dcterms:created xsi:type="dcterms:W3CDTF">2018-03-30T12:20:24Z</dcterms:created>
  <dcterms:modified xsi:type="dcterms:W3CDTF">2018-04-27T14:25:34Z</dcterms:modified>
</cp:coreProperties>
</file>