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0" r:id="rId4"/>
    <p:sldId id="263" r:id="rId5"/>
    <p:sldId id="258" r:id="rId7"/>
    <p:sldId id="262" r:id="rId8"/>
    <p:sldId id="269" r:id="rId9"/>
    <p:sldId id="259" r:id="rId10"/>
    <p:sldId id="25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E75"/>
    <a:srgbClr val="9D4B51"/>
    <a:srgbClr val="081109"/>
    <a:srgbClr val="502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static.diary.ru/userdir/6/7/4/8/674872/37973734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static.diary.ru/userdir/6/7/4/8/674872/3797373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470" y="1675130"/>
            <a:ext cx="10942955" cy="1732280"/>
          </a:xfrm>
        </p:spPr>
        <p:txBody>
          <a:bodyPr/>
          <a:lstStyle/>
          <a:p>
            <a:r>
              <a:rPr 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English Contest </a:t>
            </a:r>
            <a:br>
              <a:rPr 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Healthy food</a:t>
            </a:r>
            <a:endParaRPr lang="en-US" sz="4400" b="1" dirty="0">
              <a:solidFill>
                <a:schemeClr val="accent4">
                  <a:lumMod val="95000"/>
                  <a:lumOff val="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908" y="3994785"/>
            <a:ext cx="10949517" cy="1752600"/>
          </a:xfrm>
        </p:spPr>
        <p:txBody>
          <a:bodyPr/>
          <a:lstStyle/>
          <a:p>
            <a:r>
              <a:rPr lang="ru-RU" dirty="0" smtClean="0">
                <a:solidFill>
                  <a:srgbClr val="081109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Составила:</a:t>
            </a:r>
            <a:endParaRPr lang="ru-RU" dirty="0" smtClean="0">
              <a:solidFill>
                <a:srgbClr val="081109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dirty="0" smtClean="0">
                <a:solidFill>
                  <a:srgbClr val="081109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Мелешко О.Г.</a:t>
            </a:r>
            <a:endParaRPr lang="ru-RU" dirty="0" smtClean="0">
              <a:solidFill>
                <a:srgbClr val="081109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dirty="0" smtClean="0">
                <a:solidFill>
                  <a:srgbClr val="081109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Учитель «МБОУ Лицей Сигма»</a:t>
            </a:r>
            <a:endParaRPr lang="ru-RU" dirty="0" smtClean="0">
              <a:solidFill>
                <a:srgbClr val="081109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dirty="0" smtClean="0">
                <a:solidFill>
                  <a:srgbClr val="081109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Барнаул</a:t>
            </a:r>
            <a:endParaRPr lang="ru-RU" dirty="0" smtClean="0">
              <a:solidFill>
                <a:srgbClr val="081109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600">
                <a:solidFill>
                  <a:schemeClr val="accent3">
                    <a:lumMod val="7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Solve the puzzle. The first who solves, wins.</a:t>
            </a:r>
            <a:endParaRPr lang="en-US" sz="3600" b="1">
              <a:solidFill>
                <a:schemeClr val="accent1">
                  <a:lumMod val="7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Content Placeholder 1" descr="еда не заполненный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92760" y="1078865"/>
            <a:ext cx="4414520" cy="4525010"/>
          </a:xfrm>
          <a:prstGeom prst="rect">
            <a:avLst/>
          </a:prstGeom>
        </p:spPr>
      </p:pic>
      <p:pic>
        <p:nvPicPr>
          <p:cNvPr id="4" name="Content Placeholder 3" descr="food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8385" y="952500"/>
            <a:ext cx="4325620" cy="455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/>
          <p:nvPr/>
        </p:nvSpPr>
        <p:spPr>
          <a:xfrm>
            <a:off x="379730" y="162560"/>
            <a:ext cx="9970770" cy="5537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705" fontAlgn="base">
              <a:spcAft>
                <a:spcPts val="570"/>
              </a:spcAft>
              <a:buClr>
                <a:srgbClr val="5ED1E5">
                  <a:lumMod val="75000"/>
                </a:srgbClr>
              </a:buClr>
            </a:pPr>
            <a:r>
              <a:rPr lang="en-US" altLang="zh-CN" sz="3600" b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charset="0"/>
                <a:ea typeface="Calibri" panose="020F0502020204030204" charset="0"/>
                <a:cs typeface="Times New Roman" panose="02020603050405020304" charset="0"/>
                <a:sym typeface="Arial" panose="020B0604020202020204" pitchFamily="34" charset="0"/>
              </a:rPr>
              <a:t>What foods can help us be healthy and feel great?</a:t>
            </a:r>
            <a:r>
              <a:rPr lang="en-US" altLang="zh-CN" sz="3415" b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charset="0"/>
                <a:ea typeface="Calibri" panose="020F0502020204030204" charset="0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endParaRPr lang="en-US" altLang="zh-CN" sz="3415" b="1">
              <a:solidFill>
                <a:schemeClr val="accent1">
                  <a:lumMod val="75000"/>
                </a:schemeClr>
              </a:solidFill>
              <a:uFillTx/>
              <a:latin typeface="Times New Roman" panose="02020603050405020304" charset="0"/>
              <a:ea typeface="Calibri" panose="020F05020202040302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11892470" y="-17494"/>
            <a:ext cx="298861" cy="884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805894" y="6586355"/>
            <a:ext cx="1384100" cy="136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pic>
        <p:nvPicPr>
          <p:cNvPr id="7" name="Picture 6" descr="злак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315" y="1061720"/>
            <a:ext cx="3368040" cy="2254885"/>
          </a:xfrm>
          <a:prstGeom prst="rect">
            <a:avLst/>
          </a:prstGeom>
        </p:spPr>
      </p:pic>
      <p:pic>
        <p:nvPicPr>
          <p:cNvPr id="14" name="Picture 13" descr="zvJI10g5wNwPjgBCsam5iz1PKHXbV8L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5" y="3529330"/>
            <a:ext cx="2745105" cy="1831340"/>
          </a:xfrm>
          <a:prstGeom prst="rect">
            <a:avLst/>
          </a:prstGeom>
        </p:spPr>
      </p:pic>
      <p:pic>
        <p:nvPicPr>
          <p:cNvPr id="17" name="Picture 16" descr="Surprising-Benefits-of-Eating-Dry-Fruits-and-Nu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785" y="1073150"/>
            <a:ext cx="3362325" cy="2232025"/>
          </a:xfrm>
          <a:prstGeom prst="rect">
            <a:avLst/>
          </a:prstGeom>
        </p:spPr>
      </p:pic>
      <p:pic>
        <p:nvPicPr>
          <p:cNvPr id="19" name="Picture 18" descr="dessert-meringue-sweets-christmas-winter-new-year-wallpaper-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830" y="1118870"/>
            <a:ext cx="3459480" cy="2162810"/>
          </a:xfrm>
          <a:prstGeom prst="rect">
            <a:avLst/>
          </a:prstGeom>
        </p:spPr>
      </p:pic>
      <p:pic>
        <p:nvPicPr>
          <p:cNvPr id="20" name="Picture 19" descr="мяс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420" y="3529965"/>
            <a:ext cx="2745105" cy="1830705"/>
          </a:xfrm>
          <a:prstGeom prst="rect">
            <a:avLst/>
          </a:prstGeom>
        </p:spPr>
      </p:pic>
      <p:pic>
        <p:nvPicPr>
          <p:cNvPr id="21" name="Picture 20" descr="горох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525" y="3529330"/>
            <a:ext cx="2564765" cy="1880870"/>
          </a:xfrm>
          <a:prstGeom prst="rect">
            <a:avLst/>
          </a:prstGeom>
        </p:spPr>
      </p:pic>
      <p:pic>
        <p:nvPicPr>
          <p:cNvPr id="22" name="Picture 21" descr="масл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3290" y="3529965"/>
            <a:ext cx="2816225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Circle the odd word.</a:t>
            </a:r>
            <a:endParaRPr lang="en-US" b="1">
              <a:solidFill>
                <a:schemeClr val="accent1">
                  <a:lumMod val="7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>
                <a:solidFill>
                  <a:srgbClr val="502273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1. carton   bottle   piece   jug   loaf   shadow   cup   </a:t>
            </a:r>
            <a:endParaRPr lang="en-US">
              <a:solidFill>
                <a:srgbClr val="502273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502273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2. cranberry   cherry   currant    raisin   raspberry   </a:t>
            </a:r>
            <a:endParaRPr lang="en-US">
              <a:solidFill>
                <a:srgbClr val="502273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502273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3. beetroot   eggplant   cucumber   lamb   onion   lettuce</a:t>
            </a:r>
            <a:endParaRPr lang="en-US">
              <a:solidFill>
                <a:srgbClr val="502273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502273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4. poultry   mushroom   lamb   beef   pork   bacon   veal</a:t>
            </a:r>
            <a:endParaRPr lang="en-US">
              <a:solidFill>
                <a:srgbClr val="502273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502273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5. cheese   cream   yougurt   butter   mustard   custard</a:t>
            </a:r>
            <a:endParaRPr lang="en-US">
              <a:solidFill>
                <a:srgbClr val="502273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502273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6. ginger   cardamon   pepper   anise   plum   paprika</a:t>
            </a:r>
            <a:endParaRPr lang="en-US">
              <a:solidFill>
                <a:srgbClr val="502273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502273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7. peanut   macadamia   trout   hazelnut   pistachio</a:t>
            </a:r>
            <a:endParaRPr lang="en-US">
              <a:solidFill>
                <a:srgbClr val="502273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Let's repeat grammar!</a:t>
            </a:r>
            <a:endParaRPr lang="en-US" b="1">
              <a:solidFill>
                <a:schemeClr val="accent1">
                  <a:lumMod val="7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Now each team will name uncountable nouns (products). Wait your turn!</a:t>
            </a:r>
            <a:endParaRPr lang="en-US">
              <a:solidFill>
                <a:srgbClr val="002060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solidFill>
                <a:srgbClr val="002060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Can you do the same with countable nouns?</a:t>
            </a:r>
            <a:endParaRPr lang="en-US">
              <a:solidFill>
                <a:srgbClr val="002060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solidFill>
                <a:srgbClr val="002060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Thank you!</a:t>
            </a:r>
            <a:endParaRPr lang="en-US">
              <a:solidFill>
                <a:srgbClr val="002060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What ingredients do you need to make waffles?</a:t>
            </a:r>
            <a:endParaRPr lang="en-US" b="1">
              <a:solidFill>
                <a:schemeClr val="accent1">
                  <a:lumMod val="7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flour</a:t>
            </a:r>
            <a:endParaRPr lang="en-US">
              <a:solidFill>
                <a:srgbClr val="002060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salt</a:t>
            </a:r>
            <a:endParaRPr lang="en-US">
              <a:solidFill>
                <a:srgbClr val="002060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baking powder</a:t>
            </a:r>
            <a:endParaRPr lang="en-US">
              <a:solidFill>
                <a:srgbClr val="002060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white sugar</a:t>
            </a:r>
            <a:endParaRPr lang="en-US">
              <a:solidFill>
                <a:srgbClr val="002060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eggs</a:t>
            </a:r>
            <a:endParaRPr lang="en-US">
              <a:solidFill>
                <a:srgbClr val="002060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milk</a:t>
            </a:r>
            <a:endParaRPr lang="en-US">
              <a:solidFill>
                <a:srgbClr val="002060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butter</a:t>
            </a:r>
            <a:endParaRPr lang="en-US">
              <a:solidFill>
                <a:srgbClr val="002060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vanilla extract</a:t>
            </a:r>
            <a:endParaRPr lang="en-US">
              <a:solidFill>
                <a:srgbClr val="002060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136005" y="1290320"/>
            <a:ext cx="5446395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5646420" y="1174750"/>
            <a:ext cx="5446395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pic>
        <p:nvPicPr>
          <p:cNvPr id="4" name="Content Placeholder 3" descr="вафля 2 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469890" y="1106805"/>
            <a:ext cx="4953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1470"/>
            <a:ext cx="10972800" cy="6001385"/>
          </a:xfrm>
        </p:spPr>
        <p:txBody>
          <a:bodyPr/>
          <a:p>
            <a:pPr marL="0" indent="0">
              <a:buNone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Make the directions.</a:t>
            </a:r>
            <a:endParaRPr lang="en-US" b="1">
              <a:solidFill>
                <a:schemeClr val="accent2">
                  <a:lumMod val="50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1.In a large bowl, mix together flour, salt, baking powder and sugar; set aside. </a:t>
            </a:r>
            <a:endParaRPr lang="en-US" sz="2800">
              <a:solidFill>
                <a:schemeClr val="tx2">
                  <a:lumMod val="95000"/>
                  <a:lumOff val="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2.Preheat waffle iron to desired temperature. </a:t>
            </a:r>
            <a:endParaRPr lang="en-US" sz="2800">
              <a:solidFill>
                <a:schemeClr val="tx2">
                  <a:lumMod val="95000"/>
                  <a:lumOff val="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3.In a separate bowl, beat the eggs. </a:t>
            </a:r>
            <a:endParaRPr lang="en-US" sz="2800">
              <a:solidFill>
                <a:schemeClr val="tx2">
                  <a:lumMod val="95000"/>
                  <a:lumOff val="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4.Stir in the milk, butter and vanilla. </a:t>
            </a:r>
            <a:endParaRPr lang="en-US" sz="2800">
              <a:solidFill>
                <a:schemeClr val="tx2">
                  <a:lumMod val="95000"/>
                  <a:lumOff val="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5.Pour the milk mixture into the flour mixture; beat until blended. </a:t>
            </a:r>
            <a:endParaRPr lang="en-US" sz="2800">
              <a:solidFill>
                <a:schemeClr val="tx2">
                  <a:lumMod val="95000"/>
                  <a:lumOff val="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6.Ladle the batter into a preheated waffle iron. </a:t>
            </a:r>
            <a:endParaRPr lang="en-US" sz="2800">
              <a:solidFill>
                <a:schemeClr val="tx2">
                  <a:lumMod val="95000"/>
                  <a:lumOff val="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7.Cook the waffles until golden and crisp. </a:t>
            </a:r>
            <a:endParaRPr lang="en-US" sz="2800">
              <a:solidFill>
                <a:schemeClr val="tx2">
                  <a:lumMod val="95000"/>
                  <a:lumOff val="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8.Serve immediately.</a:t>
            </a:r>
            <a:endParaRPr lang="en-US" sz="2800">
              <a:solidFill>
                <a:schemeClr val="tx2">
                  <a:lumMod val="95000"/>
                  <a:lumOff val="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800">
              <a:solidFill>
                <a:schemeClr val="tx2">
                  <a:lumMod val="95000"/>
                  <a:lumOff val="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dirty="0" smtClean="0">
                <a:sym typeface="+mn-ea"/>
              </a:rPr>
              <a:t>Список источников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Учебник по английскому языку «Английский в фокусе» для 6 класса , Ю.Е.Ваулина, Дж.Дули, О.Е.Подоляко, В.Эванс, Просвещение 2006</a:t>
            </a:r>
            <a:endParaRPr lang="ru-RU" sz="14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Онлайн словарь Оксфорд</a:t>
            </a:r>
            <a:endParaRPr lang="ru-RU" sz="14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  <a:hlinkClick r:id="rId1"/>
              </a:rPr>
              <a:t>https://www.oxfordlearnersdictionaries.com/</a:t>
            </a:r>
            <a:endParaRPr lang="en-US" sz="14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Изображение злаки</a:t>
            </a:r>
            <a:endParaRPr lang="ru-RU" sz="14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  <a:hlinkClick r:id="rId1"/>
              </a:rPr>
              <a:t>https://nutrino.co/wp-content/uploads/2014/10/Fotolia_52775325_Subscription_Monthly_XL.jpg</a:t>
            </a:r>
            <a:r>
              <a:rPr lang="en-US" sz="14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14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Изображение фрукты</a:t>
            </a:r>
            <a:endParaRPr lang="ru-RU" sz="14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  <a:hlinkClick r:id="rId1"/>
              </a:rPr>
              <a:t>http://phpography.com/images/dessert-meringue-sweets-christmas-winter-new-year-wallpaper-6.jpg</a:t>
            </a:r>
            <a:r>
              <a:rPr lang="en-US" sz="14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14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Изображение орехи</a:t>
            </a:r>
            <a:endParaRPr lang="ru-RU" sz="14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  <a:hlinkClick r:id="rId1"/>
              </a:rPr>
              <a:t>https://www.tapasyamundhra.com/blog/wp-content/uploads/2019/06/Surprising-Benefits-of-Eating-Dry-Fruits-and-Nuts.jpg</a:t>
            </a:r>
            <a:r>
              <a:rPr lang="en-US" sz="14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14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Изображение молочные продукты</a:t>
            </a:r>
            <a:endParaRPr lang="ru-RU" sz="14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  <a:hlinkClick r:id="rId1"/>
              </a:rPr>
              <a:t>https://commerage.ru/source/8/zvJI10g5wNwPjgBCsam5iz1PKHXbV8Lc.jpg</a:t>
            </a:r>
            <a:r>
              <a:rPr lang="en-US" sz="14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dirty="0" smtClean="0">
              <a:sym typeface="+mn-ea"/>
            </a:endParaRPr>
          </a:p>
          <a:p>
            <a:pPr marL="0" indent="0">
              <a:buNone/>
            </a:pPr>
            <a:endParaRPr lang="en-US" dirty="0" smtClean="0">
              <a:sym typeface="+mn-ea"/>
            </a:endParaRPr>
          </a:p>
          <a:p>
            <a:pPr marL="0" indent="0">
              <a:buNone/>
            </a:pPr>
            <a:endParaRPr lang="en-US" dirty="0" smtClean="0">
              <a:sym typeface="+mn-ea"/>
            </a:endParaRP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62305"/>
            <a:ext cx="10972800" cy="5465445"/>
          </a:xfrm>
        </p:spPr>
        <p:txBody>
          <a:bodyPr/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Изображение мясо</a:t>
            </a:r>
            <a:endParaRPr lang="ru-RU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  <a:hlinkClick r:id="rId1"/>
              </a:rPr>
              <a:t>https://avatars.mds.yandex.net/get-zen_doc/1587860/pub_5ddbd76ac08b3c09e9ae2f50_5ddbd89bcf927e718e2e4066/scale_1200</a:t>
            </a:r>
            <a:endParaRPr lang="en-US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Изображение горох</a:t>
            </a:r>
            <a:endParaRPr lang="ru-RU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  <a:hlinkClick r:id="rId1"/>
              </a:rPr>
              <a:t>https://fb.ru/misc/i/gallery/43892/2713220.jpg</a:t>
            </a:r>
            <a:r>
              <a:rPr lang="en-US" sz="16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Изображение масло</a:t>
            </a:r>
            <a:endParaRPr lang="ru-RU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  <a:hlinkClick r:id="rId1"/>
              </a:rPr>
              <a:t>https://avatars.mds.yandex.net/get-zen_doc/105853/pub_5c780fcb553a9400b2e49f51_5c78161a67c02400b5de0f8a/scale_1200</a:t>
            </a:r>
            <a:r>
              <a:rPr lang="en-US" sz="16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Рецепт вафель </a:t>
            </a:r>
            <a:endParaRPr lang="ru-RU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  <a:hlinkClick r:id="rId1"/>
              </a:rPr>
              <a:t>https://www.allrecipes.com/recipe/20513/classic-waffles/</a:t>
            </a:r>
            <a:r>
              <a:rPr lang="en-US" sz="16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Изображение вафли</a:t>
            </a:r>
            <a:endParaRPr lang="ru-RU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600" dirty="0" smtClean="0">
                <a:uFillTx/>
                <a:latin typeface="Times New Roman" panose="02020603050405020304" charset="0"/>
                <a:cs typeface="Times New Roman" panose="02020603050405020304" charset="0"/>
                <a:sym typeface="+mn-ea"/>
                <a:hlinkClick r:id="rId1"/>
              </a:rPr>
              <a:t>https://i.pinimg.com/originals/94/16/4a/94164a4d4df9966d8b05d19daa3be97b.jpg</a:t>
            </a:r>
            <a:r>
              <a:rPr lang="en-US" sz="1600" dirty="0" smtClean="0"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  <a:hlinkClick r:id="rId1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2394</Words>
  <Application>WPS Presentation</Application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Arial</vt:lpstr>
      <vt:lpstr>Calibri</vt:lpstr>
      <vt:lpstr>Microsoft YaHei</vt:lpstr>
      <vt:lpstr/>
      <vt:lpstr>Arial Unicode MS</vt:lpstr>
      <vt:lpstr>Segoe Print</vt:lpstr>
      <vt:lpstr>1_Blue Waves</vt:lpstr>
      <vt:lpstr>English Contest  Healthy food</vt:lpstr>
      <vt:lpstr> Solve the puzzle. The first who solves, wins.</vt:lpstr>
      <vt:lpstr>PowerPoint 演示文稿</vt:lpstr>
      <vt:lpstr>Circle the odd word.</vt:lpstr>
      <vt:lpstr>Let's repeat grammar!</vt:lpstr>
      <vt:lpstr>What ingredients do you need to make waffles?</vt:lpstr>
      <vt:lpstr>PowerPoint 演示文稿</vt:lpstr>
      <vt:lpstr>Список источников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Olesya</cp:lastModifiedBy>
  <cp:revision>14</cp:revision>
  <dcterms:created xsi:type="dcterms:W3CDTF">2020-02-06T12:59:00Z</dcterms:created>
  <dcterms:modified xsi:type="dcterms:W3CDTF">2020-02-16T03:05:46Z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