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2"/>
  </p:notesMasterIdLst>
  <p:sldIdLst>
    <p:sldId id="265" r:id="rId3"/>
    <p:sldId id="257" r:id="rId4"/>
    <p:sldId id="258" r:id="rId5"/>
    <p:sldId id="259" r:id="rId6"/>
    <p:sldId id="260" r:id="rId7"/>
    <p:sldId id="261" r:id="rId8"/>
    <p:sldId id="266" r:id="rId9"/>
    <p:sldId id="270" r:id="rId10"/>
    <p:sldId id="268" r:id="rId11"/>
    <p:sldId id="272" r:id="rId12"/>
    <p:sldId id="274" r:id="rId13"/>
    <p:sldId id="267" r:id="rId14"/>
    <p:sldId id="276" r:id="rId15"/>
    <p:sldId id="277" r:id="rId16"/>
    <p:sldId id="271" r:id="rId17"/>
    <p:sldId id="269" r:id="rId18"/>
    <p:sldId id="273" r:id="rId19"/>
    <p:sldId id="278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E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6774E-F552-4232-96B8-15DCD732B91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FCBC3-FAEC-4D47-B63B-119FA665DC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46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CBC3-FAEC-4D47-B63B-119FA665DC5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83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0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31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98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127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40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216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631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32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032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83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1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13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32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99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70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87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70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86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52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3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40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381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098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48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6750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2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89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5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33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07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62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7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64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80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38BFF-A6AF-40AA-B8E2-E8E75092BAC9}" type="datetimeFigureOut">
              <a:rPr lang="ru-RU" smtClean="0"/>
              <a:t>13.04.2020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15C69-12F9-4CEC-91A6-96F142C279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233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9A137B-0800-4E82-BC52-5AA6C501E4C3}" type="datetimeFigureOut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13.04.2020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A587231-C50D-4675-A98B-A23A5F35A4AD}" type="slidenum">
              <a:rPr lang="ru-RU" smtClean="0">
                <a:solidFill>
                  <a:srgbClr val="242852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24285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30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4.png"/><Relationship Id="rId2" Type="http://schemas.microsoft.com/office/2007/relationships/media" Target="../media/media13.wm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4.png"/><Relationship Id="rId2" Type="http://schemas.microsoft.com/office/2007/relationships/media" Target="../media/media15.wm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8.wma"/><Relationship Id="rId7" Type="http://schemas.openxmlformats.org/officeDocument/2006/relationships/image" Target="../media/image18.png"/><Relationship Id="rId2" Type="http://schemas.microsoft.com/office/2007/relationships/media" Target="../media/media18.wm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9.wm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wm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4.png"/><Relationship Id="rId2" Type="http://schemas.microsoft.com/office/2007/relationships/media" Target="../media/media7.wm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1893" y="1454187"/>
            <a:ext cx="52402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kern="0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</a:t>
            </a:r>
            <a:r>
              <a:rPr lang="ru-RU" sz="4400" b="1" kern="0" cap="all" dirty="0" smtClean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kern="0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загадочный космос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841" y="57890"/>
            <a:ext cx="8851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ГОРОДА МОСКВЫ</a:t>
            </a:r>
          </a:p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 </a:t>
            </a:r>
          </a:p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2000</a:t>
            </a:r>
          </a:p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№ 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9293" y="5599782"/>
            <a:ext cx="1781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>
                <a:prstClr val="white"/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</a:p>
          <a:p>
            <a:pPr defTabSz="457200">
              <a:buClr>
                <a:prstClr val="white"/>
              </a:buClr>
              <a:buSzPct val="80000"/>
            </a:pP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buClr>
                <a:prstClr val="white"/>
              </a:buClr>
              <a:buSzPct val="80000"/>
            </a:pP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Бурдыкина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Е.А.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4984" y="6345752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2020 год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001" y="3880927"/>
            <a:ext cx="8405447" cy="70788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НОД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ормированию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лементарных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атематических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редставлений</a:t>
            </a: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6"/>
    </mc:Choice>
    <mc:Fallback xmlns="">
      <p:transition spd="slow" advTm="2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7804040" y="2159631"/>
            <a:ext cx="451456" cy="5083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5" idx="2"/>
          </p:cNvCxnSpPr>
          <p:nvPr/>
        </p:nvCxnSpPr>
        <p:spPr>
          <a:xfrm flipH="1">
            <a:off x="7339407" y="2159631"/>
            <a:ext cx="464634" cy="5083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560905" y="2149665"/>
            <a:ext cx="413785" cy="45939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4" idx="2"/>
          </p:cNvCxnSpPr>
          <p:nvPr/>
        </p:nvCxnSpPr>
        <p:spPr>
          <a:xfrm flipH="1">
            <a:off x="4074182" y="2163614"/>
            <a:ext cx="497818" cy="38547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endCxn id="20" idx="7"/>
          </p:cNvCxnSpPr>
          <p:nvPr/>
        </p:nvCxnSpPr>
        <p:spPr>
          <a:xfrm flipH="1">
            <a:off x="935316" y="2159631"/>
            <a:ext cx="364517" cy="42725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319957" y="2163614"/>
            <a:ext cx="426755" cy="43386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8892" y="27966"/>
            <a:ext cx="7772400" cy="4616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К ЗАДАНИЮ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68449" y="1440566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2000" y="1443614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82097" y="1439631"/>
            <a:ext cx="843887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8-конечная звезда 19"/>
          <p:cNvSpPr/>
          <p:nvPr/>
        </p:nvSpPr>
        <p:spPr>
          <a:xfrm>
            <a:off x="227857" y="2465631"/>
            <a:ext cx="828840" cy="828000"/>
          </a:xfrm>
          <a:prstGeom prst="star8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8-конечная звезда 20"/>
          <p:cNvSpPr/>
          <p:nvPr/>
        </p:nvSpPr>
        <p:spPr>
          <a:xfrm>
            <a:off x="1612634" y="2460793"/>
            <a:ext cx="828840" cy="828000"/>
          </a:xfrm>
          <a:prstGeom prst="star8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8-конечная звезда 21"/>
          <p:cNvSpPr/>
          <p:nvPr/>
        </p:nvSpPr>
        <p:spPr>
          <a:xfrm>
            <a:off x="3379420" y="2419811"/>
            <a:ext cx="828840" cy="828000"/>
          </a:xfrm>
          <a:prstGeom prst="star8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8-конечная звезда 22"/>
          <p:cNvSpPr/>
          <p:nvPr/>
        </p:nvSpPr>
        <p:spPr>
          <a:xfrm>
            <a:off x="4827382" y="2475196"/>
            <a:ext cx="828840" cy="828000"/>
          </a:xfrm>
          <a:prstGeom prst="star8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8-конечная звезда 23"/>
          <p:cNvSpPr/>
          <p:nvPr/>
        </p:nvSpPr>
        <p:spPr>
          <a:xfrm>
            <a:off x="6641515" y="2509008"/>
            <a:ext cx="828840" cy="828000"/>
          </a:xfrm>
          <a:prstGeom prst="star8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8-конечная звезда 24"/>
          <p:cNvSpPr/>
          <p:nvPr/>
        </p:nvSpPr>
        <p:spPr>
          <a:xfrm>
            <a:off x="8127763" y="2521001"/>
            <a:ext cx="828840" cy="828000"/>
          </a:xfrm>
          <a:prstGeom prst="star8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59391" y="3527945"/>
            <a:ext cx="2059593" cy="781659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542204" y="3529028"/>
            <a:ext cx="2059593" cy="781659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4</a:t>
            </a:r>
            <a:endParaRPr lang="ru-RU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725015" y="3527945"/>
            <a:ext cx="2059593" cy="781659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5</a:t>
            </a:r>
            <a:endParaRPr lang="ru-RU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8-конечная звезда 53"/>
          <p:cNvSpPr/>
          <p:nvPr/>
        </p:nvSpPr>
        <p:spPr>
          <a:xfrm>
            <a:off x="229393" y="2460793"/>
            <a:ext cx="828840" cy="828000"/>
          </a:xfrm>
          <a:prstGeom prst="star8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8-конечная звезда 55"/>
          <p:cNvSpPr/>
          <p:nvPr/>
        </p:nvSpPr>
        <p:spPr>
          <a:xfrm>
            <a:off x="430160" y="3622122"/>
            <a:ext cx="540000" cy="540000"/>
          </a:xfrm>
          <a:prstGeom prst="star8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8-конечная звезда 56"/>
          <p:cNvSpPr/>
          <p:nvPr/>
        </p:nvSpPr>
        <p:spPr>
          <a:xfrm>
            <a:off x="3665425" y="3658689"/>
            <a:ext cx="540000" cy="540000"/>
          </a:xfrm>
          <a:prstGeom prst="star8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8-конечная звезда 57"/>
          <p:cNvSpPr/>
          <p:nvPr/>
        </p:nvSpPr>
        <p:spPr>
          <a:xfrm>
            <a:off x="6799407" y="3671271"/>
            <a:ext cx="540000" cy="540000"/>
          </a:xfrm>
          <a:prstGeom prst="star8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Равно 58"/>
          <p:cNvSpPr/>
          <p:nvPr/>
        </p:nvSpPr>
        <p:spPr>
          <a:xfrm>
            <a:off x="1107833" y="3788228"/>
            <a:ext cx="432000" cy="21189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Равно 60"/>
          <p:cNvSpPr/>
          <p:nvPr/>
        </p:nvSpPr>
        <p:spPr>
          <a:xfrm>
            <a:off x="4280025" y="3824256"/>
            <a:ext cx="432000" cy="21189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Равно 62"/>
          <p:cNvSpPr/>
          <p:nvPr/>
        </p:nvSpPr>
        <p:spPr>
          <a:xfrm>
            <a:off x="7426656" y="3842698"/>
            <a:ext cx="432000" cy="21189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70160" y="1439631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914514" y="4645065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498656" y="4624357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906728" y="5385552"/>
            <a:ext cx="364517" cy="42725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4119863" y="5365065"/>
            <a:ext cx="364517" cy="42725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7461866" y="5365065"/>
            <a:ext cx="364517" cy="42725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243690" y="5385552"/>
            <a:ext cx="426755" cy="43386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4429523" y="5344357"/>
            <a:ext cx="426755" cy="43386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816390" y="5344356"/>
            <a:ext cx="426755" cy="43386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4136025" y="4647318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8-конечная звезда 75"/>
          <p:cNvSpPr/>
          <p:nvPr/>
        </p:nvSpPr>
        <p:spPr>
          <a:xfrm>
            <a:off x="227857" y="2460793"/>
            <a:ext cx="828840" cy="828000"/>
          </a:xfrm>
          <a:prstGeom prst="star8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8-конечная звезда 77"/>
          <p:cNvSpPr/>
          <p:nvPr/>
        </p:nvSpPr>
        <p:spPr>
          <a:xfrm>
            <a:off x="213922" y="5686747"/>
            <a:ext cx="828840" cy="828000"/>
          </a:xfrm>
          <a:prstGeom prst="star8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8-конечная звезда 78"/>
          <p:cNvSpPr/>
          <p:nvPr/>
        </p:nvSpPr>
        <p:spPr>
          <a:xfrm>
            <a:off x="1498603" y="5700526"/>
            <a:ext cx="828840" cy="828000"/>
          </a:xfrm>
          <a:prstGeom prst="star8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8-конечная звезда 82"/>
          <p:cNvSpPr/>
          <p:nvPr/>
        </p:nvSpPr>
        <p:spPr>
          <a:xfrm>
            <a:off x="3426513" y="5665536"/>
            <a:ext cx="828840" cy="828000"/>
          </a:xfrm>
          <a:prstGeom prst="star8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8-конечная звезда 81"/>
          <p:cNvSpPr/>
          <p:nvPr/>
        </p:nvSpPr>
        <p:spPr>
          <a:xfrm>
            <a:off x="4751518" y="5648276"/>
            <a:ext cx="828840" cy="828000"/>
          </a:xfrm>
          <a:prstGeom prst="star8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8-конечная звезда 80"/>
          <p:cNvSpPr/>
          <p:nvPr/>
        </p:nvSpPr>
        <p:spPr>
          <a:xfrm>
            <a:off x="6791504" y="5648276"/>
            <a:ext cx="828840" cy="828000"/>
          </a:xfrm>
          <a:prstGeom prst="star8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8-конечная звезда 79"/>
          <p:cNvSpPr/>
          <p:nvPr/>
        </p:nvSpPr>
        <p:spPr>
          <a:xfrm>
            <a:off x="8127763" y="5686747"/>
            <a:ext cx="828840" cy="828000"/>
          </a:xfrm>
          <a:prstGeom prst="star8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825825" y="0"/>
            <a:ext cx="7772400" cy="4616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К ЗАДАНИЮ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2527">
        <p14:reveal/>
      </p:transition>
    </mc:Choice>
    <mc:Fallback xmlns="">
      <p:transition spd="slow" advTm="22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603" y="93785"/>
            <a:ext cx="8570794" cy="4616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РАЗМИНКА</a:t>
            </a:r>
          </a:p>
        </p:txBody>
      </p:sp>
      <p:pic>
        <p:nvPicPr>
          <p:cNvPr id="4" name="Рисунок 3" descr="https://pixy.org/src/109/1098215.pn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61"/>
          <a:stretch/>
        </p:blipFill>
        <p:spPr bwMode="auto">
          <a:xfrm>
            <a:off x="0" y="1808795"/>
            <a:ext cx="3316406" cy="4646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367887" y="612508"/>
            <a:ext cx="6175612" cy="6245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Раз, два, три, четыре, пять,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i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(хлопаем в ладоши)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планеты будем мы считать.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Солнцу ближе всех Меркурий,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загибаем пальцы на каждое название планеты</a:t>
            </a: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Венеру полюбуюсь,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Вот Земля — наш дом родной,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Шар любимый голубой.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Мимо Марса пролетаю,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Юпитер наблюдаю.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Вот Сатурн и Уран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Показали кольца нам.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Вот Нептун,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вот Плутон,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Дальше всех от Солнца он.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планеты хороши,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хлопаем в ладоши</a:t>
            </a: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полетали от души!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пальцы сжаты, большой палец вверх</a:t>
            </a: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69"/>
    </mc:Choice>
    <mc:Fallback xmlns="">
      <p:transition spd="slow" advTm="98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93785"/>
            <a:ext cx="7772400" cy="830997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№ 4</a:t>
            </a:r>
            <a:endParaRPr lang="ru-RU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Расшифруй числовой ряд, если известно, что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2131" y="1162147"/>
            <a:ext cx="6699738" cy="46166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Следующее за жёлтой звездой число – это 6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конечная звезда 4"/>
          <p:cNvSpPr/>
          <p:nvPr/>
        </p:nvSpPr>
        <p:spPr>
          <a:xfrm>
            <a:off x="2048609" y="1981200"/>
            <a:ext cx="914400" cy="914400"/>
          </a:xfrm>
          <a:prstGeom prst="star6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3091963" y="1981200"/>
            <a:ext cx="914400" cy="914400"/>
          </a:xfrm>
          <a:prstGeom prst="star6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4147041" y="1981200"/>
            <a:ext cx="914400" cy="914400"/>
          </a:xfrm>
          <a:prstGeom prst="star6">
            <a:avLst/>
          </a:prstGeom>
          <a:solidFill>
            <a:srgbClr val="FF0000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6-конечная звезда 7"/>
          <p:cNvSpPr/>
          <p:nvPr/>
        </p:nvSpPr>
        <p:spPr>
          <a:xfrm>
            <a:off x="5202119" y="1981200"/>
            <a:ext cx="914400" cy="91440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6-конечная звезда 8"/>
          <p:cNvSpPr/>
          <p:nvPr/>
        </p:nvSpPr>
        <p:spPr>
          <a:xfrm>
            <a:off x="6260124" y="1981200"/>
            <a:ext cx="914400" cy="914400"/>
          </a:xfrm>
          <a:prstGeom prst="star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55885" y="3952018"/>
            <a:ext cx="5832231" cy="46166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Предыдущее полумесяцу число – это 7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65486" y="3024555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08840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52194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95548" y="3036949"/>
            <a:ext cx="480645" cy="63304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77001" y="3008313"/>
            <a:ext cx="480645" cy="63304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Месяц 15"/>
          <p:cNvSpPr/>
          <p:nvPr/>
        </p:nvSpPr>
        <p:spPr>
          <a:xfrm>
            <a:off x="5489338" y="4631899"/>
            <a:ext cx="627181" cy="762001"/>
          </a:xfrm>
          <a:prstGeom prst="moon">
            <a:avLst/>
          </a:prstGeom>
          <a:solidFill>
            <a:srgbClr val="FFC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олнце 16"/>
          <p:cNvSpPr/>
          <p:nvPr/>
        </p:nvSpPr>
        <p:spPr>
          <a:xfrm>
            <a:off x="4287719" y="4573896"/>
            <a:ext cx="914400" cy="914400"/>
          </a:xfrm>
          <a:prstGeom prst="sun">
            <a:avLst/>
          </a:prstGeom>
          <a:solidFill>
            <a:srgbClr val="FFFF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лако 17"/>
          <p:cNvSpPr/>
          <p:nvPr/>
        </p:nvSpPr>
        <p:spPr>
          <a:xfrm>
            <a:off x="3324963" y="4643899"/>
            <a:ext cx="770793" cy="774395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025163" y="4555700"/>
            <a:ext cx="914400" cy="914400"/>
          </a:xfrm>
          <a:prstGeom prst="star5">
            <a:avLst/>
          </a:prstGeom>
          <a:solidFill>
            <a:srgbClr val="C00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477001" y="4643899"/>
            <a:ext cx="803030" cy="792818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242040" y="5613457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470036" y="5607593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504596" y="560172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515711" y="560172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638193" y="5590683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904" y="2905687"/>
            <a:ext cx="810838" cy="969348"/>
          </a:xfrm>
          <a:prstGeom prst="rect">
            <a:avLst/>
          </a:prstGeom>
        </p:spPr>
      </p:pic>
      <p:pic>
        <p:nvPicPr>
          <p:cNvPr id="28" name="Звук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1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92"/>
    </mc:Choice>
    <mc:Fallback xmlns="">
      <p:transition spd="slow" advTm="7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93785"/>
            <a:ext cx="7772400" cy="830997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№ 4</a:t>
            </a:r>
            <a:endParaRPr lang="ru-RU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Расшифруй числовой ряд, если известно, что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2131" y="1162147"/>
            <a:ext cx="6699738" cy="46166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Следующее за жёлтой звездой число – это 6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конечная звезда 4"/>
          <p:cNvSpPr/>
          <p:nvPr/>
        </p:nvSpPr>
        <p:spPr>
          <a:xfrm>
            <a:off x="2048609" y="1981200"/>
            <a:ext cx="914400" cy="914400"/>
          </a:xfrm>
          <a:prstGeom prst="star6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3091963" y="1981200"/>
            <a:ext cx="914400" cy="914400"/>
          </a:xfrm>
          <a:prstGeom prst="star6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4147041" y="1981200"/>
            <a:ext cx="914400" cy="914400"/>
          </a:xfrm>
          <a:prstGeom prst="star6">
            <a:avLst/>
          </a:prstGeom>
          <a:solidFill>
            <a:srgbClr val="FF0000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6-конечная звезда 7"/>
          <p:cNvSpPr/>
          <p:nvPr/>
        </p:nvSpPr>
        <p:spPr>
          <a:xfrm>
            <a:off x="5202119" y="1981200"/>
            <a:ext cx="914400" cy="91440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6-конечная звезда 8"/>
          <p:cNvSpPr/>
          <p:nvPr/>
        </p:nvSpPr>
        <p:spPr>
          <a:xfrm>
            <a:off x="6260124" y="1981200"/>
            <a:ext cx="914400" cy="914400"/>
          </a:xfrm>
          <a:prstGeom prst="star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55885" y="3952018"/>
            <a:ext cx="5832231" cy="46166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Предыдущее полумесяцу число – это 7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42040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8840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2194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48" y="3036949"/>
            <a:ext cx="480645" cy="63304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7001" y="3008313"/>
            <a:ext cx="480645" cy="633046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Месяц 15"/>
          <p:cNvSpPr/>
          <p:nvPr/>
        </p:nvSpPr>
        <p:spPr>
          <a:xfrm>
            <a:off x="5489338" y="4631899"/>
            <a:ext cx="627181" cy="762001"/>
          </a:xfrm>
          <a:prstGeom prst="moon">
            <a:avLst/>
          </a:prstGeom>
          <a:solidFill>
            <a:srgbClr val="FFC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олнце 16"/>
          <p:cNvSpPr/>
          <p:nvPr/>
        </p:nvSpPr>
        <p:spPr>
          <a:xfrm>
            <a:off x="4287719" y="4573896"/>
            <a:ext cx="914400" cy="914400"/>
          </a:xfrm>
          <a:prstGeom prst="sun">
            <a:avLst/>
          </a:prstGeom>
          <a:solidFill>
            <a:srgbClr val="FFFF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лако 17"/>
          <p:cNvSpPr/>
          <p:nvPr/>
        </p:nvSpPr>
        <p:spPr>
          <a:xfrm>
            <a:off x="3324963" y="4643899"/>
            <a:ext cx="770793" cy="774395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025163" y="4555700"/>
            <a:ext cx="914400" cy="914400"/>
          </a:xfrm>
          <a:prstGeom prst="star5">
            <a:avLst/>
          </a:prstGeom>
          <a:solidFill>
            <a:srgbClr val="C00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477001" y="4643899"/>
            <a:ext cx="803030" cy="792818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242040" y="5613457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470036" y="5607593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504596" y="560172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515711" y="560172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638193" y="5590683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Звук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02"/>
    </mc:Choice>
    <mc:Fallback xmlns="">
      <p:transition spd="slow" advTm="5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93785"/>
            <a:ext cx="7772400" cy="830997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№ 4</a:t>
            </a:r>
            <a:endParaRPr lang="ru-RU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Расшифруй числовой ряд, если известно, что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2131" y="1162147"/>
            <a:ext cx="6699738" cy="46166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Следующее за жёлтой звездой число – это 6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конечная звезда 4"/>
          <p:cNvSpPr/>
          <p:nvPr/>
        </p:nvSpPr>
        <p:spPr>
          <a:xfrm>
            <a:off x="2048609" y="1981200"/>
            <a:ext cx="914400" cy="914400"/>
          </a:xfrm>
          <a:prstGeom prst="star6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3091963" y="1981200"/>
            <a:ext cx="914400" cy="914400"/>
          </a:xfrm>
          <a:prstGeom prst="star6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4147041" y="1981200"/>
            <a:ext cx="914400" cy="914400"/>
          </a:xfrm>
          <a:prstGeom prst="star6">
            <a:avLst/>
          </a:prstGeom>
          <a:solidFill>
            <a:srgbClr val="FF0000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6-конечная звезда 7"/>
          <p:cNvSpPr/>
          <p:nvPr/>
        </p:nvSpPr>
        <p:spPr>
          <a:xfrm>
            <a:off x="5202119" y="1981200"/>
            <a:ext cx="914400" cy="91440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6-конечная звезда 8"/>
          <p:cNvSpPr/>
          <p:nvPr/>
        </p:nvSpPr>
        <p:spPr>
          <a:xfrm>
            <a:off x="6260124" y="1981200"/>
            <a:ext cx="914400" cy="914400"/>
          </a:xfrm>
          <a:prstGeom prst="star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55885" y="3952018"/>
            <a:ext cx="5832231" cy="46166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Предыдущее полумесяцу число – это 7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42040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8840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2194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48" y="3036949"/>
            <a:ext cx="480645" cy="63304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7001" y="3008313"/>
            <a:ext cx="480645" cy="633046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Месяц 15"/>
          <p:cNvSpPr/>
          <p:nvPr/>
        </p:nvSpPr>
        <p:spPr>
          <a:xfrm>
            <a:off x="5489338" y="4631899"/>
            <a:ext cx="627181" cy="762001"/>
          </a:xfrm>
          <a:prstGeom prst="moon">
            <a:avLst/>
          </a:prstGeom>
          <a:solidFill>
            <a:srgbClr val="FFC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олнце 16"/>
          <p:cNvSpPr/>
          <p:nvPr/>
        </p:nvSpPr>
        <p:spPr>
          <a:xfrm>
            <a:off x="4287719" y="4573896"/>
            <a:ext cx="914400" cy="914400"/>
          </a:xfrm>
          <a:prstGeom prst="sun">
            <a:avLst/>
          </a:prstGeom>
          <a:solidFill>
            <a:srgbClr val="FFFF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лако 17"/>
          <p:cNvSpPr/>
          <p:nvPr/>
        </p:nvSpPr>
        <p:spPr>
          <a:xfrm>
            <a:off x="3324963" y="4643899"/>
            <a:ext cx="770793" cy="774395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025163" y="4555700"/>
            <a:ext cx="914400" cy="914400"/>
          </a:xfrm>
          <a:prstGeom prst="star5">
            <a:avLst/>
          </a:prstGeom>
          <a:solidFill>
            <a:srgbClr val="C00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477001" y="4643899"/>
            <a:ext cx="803030" cy="792818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242040" y="5613457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470036" y="5607593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504596" y="560172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515711" y="560172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638193" y="5590683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499" y="5488296"/>
            <a:ext cx="810838" cy="963251"/>
          </a:xfrm>
          <a:prstGeom prst="rect">
            <a:avLst/>
          </a:prstGeom>
        </p:spPr>
      </p:pic>
      <p:pic>
        <p:nvPicPr>
          <p:cNvPr id="27" name="Звук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4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6"/>
    </mc:Choice>
    <mc:Fallback xmlns="">
      <p:transition spd="slow" advTm="1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93785"/>
            <a:ext cx="7772400" cy="4616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К ЗАДАНИЮ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2131" y="1162147"/>
            <a:ext cx="6699738" cy="46166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Следующее за жёлтой звездой число – это 6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конечная звезда 4"/>
          <p:cNvSpPr/>
          <p:nvPr/>
        </p:nvSpPr>
        <p:spPr>
          <a:xfrm>
            <a:off x="2048609" y="1981200"/>
            <a:ext cx="914400" cy="914400"/>
          </a:xfrm>
          <a:prstGeom prst="star6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3091963" y="1981200"/>
            <a:ext cx="914400" cy="914400"/>
          </a:xfrm>
          <a:prstGeom prst="star6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4147041" y="1981200"/>
            <a:ext cx="914400" cy="914400"/>
          </a:xfrm>
          <a:prstGeom prst="star6">
            <a:avLst/>
          </a:prstGeom>
          <a:solidFill>
            <a:srgbClr val="FF0000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6-конечная звезда 7"/>
          <p:cNvSpPr/>
          <p:nvPr/>
        </p:nvSpPr>
        <p:spPr>
          <a:xfrm>
            <a:off x="5202119" y="1981200"/>
            <a:ext cx="914400" cy="914400"/>
          </a:xfrm>
          <a:prstGeom prst="star6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6-конечная звезда 8"/>
          <p:cNvSpPr/>
          <p:nvPr/>
        </p:nvSpPr>
        <p:spPr>
          <a:xfrm>
            <a:off x="6260124" y="1981200"/>
            <a:ext cx="914400" cy="914400"/>
          </a:xfrm>
          <a:prstGeom prst="star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55885" y="3952018"/>
            <a:ext cx="5832231" cy="46166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Предыдущее полумесяцу число – это 7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65486" y="3024555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8840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2194" y="303694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48" y="3036949"/>
            <a:ext cx="480645" cy="633046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7001" y="3008313"/>
            <a:ext cx="480645" cy="633046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Месяц 15"/>
          <p:cNvSpPr/>
          <p:nvPr/>
        </p:nvSpPr>
        <p:spPr>
          <a:xfrm>
            <a:off x="5489338" y="4631899"/>
            <a:ext cx="627181" cy="762001"/>
          </a:xfrm>
          <a:prstGeom prst="moon">
            <a:avLst/>
          </a:prstGeom>
          <a:solidFill>
            <a:srgbClr val="FFC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олнце 16"/>
          <p:cNvSpPr/>
          <p:nvPr/>
        </p:nvSpPr>
        <p:spPr>
          <a:xfrm>
            <a:off x="4287719" y="4573896"/>
            <a:ext cx="914400" cy="914400"/>
          </a:xfrm>
          <a:prstGeom prst="sun">
            <a:avLst/>
          </a:prstGeom>
          <a:solidFill>
            <a:srgbClr val="FFFF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лако 17"/>
          <p:cNvSpPr/>
          <p:nvPr/>
        </p:nvSpPr>
        <p:spPr>
          <a:xfrm>
            <a:off x="3324963" y="4643899"/>
            <a:ext cx="770793" cy="774395"/>
          </a:xfrm>
          <a:prstGeom prst="cloud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025163" y="4555700"/>
            <a:ext cx="914400" cy="914400"/>
          </a:xfrm>
          <a:prstGeom prst="star5">
            <a:avLst/>
          </a:prstGeom>
          <a:solidFill>
            <a:srgbClr val="C00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6477001" y="4643899"/>
            <a:ext cx="803030" cy="792818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242040" y="5613457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70036" y="5607593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04596" y="5601729"/>
            <a:ext cx="480645" cy="633046"/>
          </a:xfrm>
          <a:prstGeom prst="rect">
            <a:avLst/>
          </a:prstGeom>
          <a:solidFill>
            <a:srgbClr val="FFC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15711" y="5601729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38193" y="5590683"/>
            <a:ext cx="480645" cy="633046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Звук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7189">
        <p:wipe/>
      </p:transition>
    </mc:Choice>
    <mc:Fallback xmlns="">
      <p:transition spd="slow" advTm="7189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603" y="93785"/>
            <a:ext cx="8570794" cy="830997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№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новый уровень ты сможешь попасть, если задачку решишь на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«5»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6" name="Рисунок 5" descr="https://cdn.pixabay.com/photo/2017/02/01/11/21/aliens-2029750_960_7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42" y="4430562"/>
            <a:ext cx="617471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cdn.pixabay.com/photo/2017/02/01/11/21/aliens-2029750_960_720.png"/>
          <p:cNvPicPr/>
          <p:nvPr/>
        </p:nvPicPr>
        <p:blipFill>
          <a:blip r:embed="rId5" cstate="print">
            <a:duotone>
              <a:prstClr val="black"/>
              <a:srgbClr val="FFFE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08" y="5349988"/>
            <a:ext cx="525201" cy="98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fashion-stickers.ru/46244-thickbox_default/kosmicheskaja-raketa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54" r="32370"/>
          <a:stretch/>
        </p:blipFill>
        <p:spPr bwMode="auto">
          <a:xfrm>
            <a:off x="-111429" y="1020772"/>
            <a:ext cx="1496091" cy="3195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Минус 8"/>
          <p:cNvSpPr/>
          <p:nvPr/>
        </p:nvSpPr>
        <p:spPr>
          <a:xfrm>
            <a:off x="1187814" y="2174096"/>
            <a:ext cx="941696" cy="614149"/>
          </a:xfrm>
          <a:prstGeom prst="mathMinus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https://cdn.pixabay.com/photo/2017/02/01/11/21/aliens-2029750_960_720.png"/>
          <p:cNvPicPr/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21" y="5412205"/>
            <a:ext cx="58033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pngimg.com/uploads/rockets/rockets_PNG13294.pn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" y="4312693"/>
            <a:ext cx="1209488" cy="1978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401191" y="3110663"/>
            <a:ext cx="735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3779834" y="1781833"/>
            <a:ext cx="818866" cy="4080372"/>
          </a:xfrm>
          <a:prstGeom prst="rightBrace">
            <a:avLst>
              <a:gd name="adj1" fmla="val 8333"/>
              <a:gd name="adj2" fmla="val 50000"/>
            </a:avLst>
          </a:prstGeom>
          <a:noFill/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s://cdn.pixabay.com/photo/2017/02/01/11/21/aliens-2029750_960_720.png"/>
          <p:cNvPicPr/>
          <p:nvPr/>
        </p:nvPicPr>
        <p:blipFill>
          <a:blip r:embed="rId4" cstate="print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25" y="4373777"/>
            <a:ext cx="617471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Минус 22"/>
          <p:cNvSpPr/>
          <p:nvPr/>
        </p:nvSpPr>
        <p:spPr>
          <a:xfrm>
            <a:off x="1157999" y="4881630"/>
            <a:ext cx="941696" cy="614149"/>
          </a:xfrm>
          <a:prstGeom prst="mathMinus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173986" y="1781833"/>
            <a:ext cx="3639771" cy="3970318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Марс вылетают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ракеты.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большой ракете летят 5 марсиан,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на маленькой ракете летят 4.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 всего марсиан летит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Марс?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 descr="https://img2.freepng.ru/20190723/eb/kisspng-clip-art-portable-network-graphics-cartoon-image-a-5d37c0f9580999.0126046515639349693606.jpg"/>
          <p:cNvPicPr/>
          <p:nvPr/>
        </p:nvPicPr>
        <p:blipFill>
          <a:blip r:embed="rId1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68" y="1480829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img2.freepng.ru/20190723/eb/kisspng-clip-art-portable-network-graphics-cartoon-image-a-5d37c0f9580999.0126046515639349693606.jpg"/>
          <p:cNvPicPr/>
          <p:nvPr/>
        </p:nvPicPr>
        <p:blipFill>
          <a:blip r:embed="rId1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73" y="1412920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img2.freepng.ru/20190723/eb/kisspng-clip-art-portable-network-graphics-cartoon-image-a-5d37c0f9580999.0126046515639349693606.jpg"/>
          <p:cNvPicPr/>
          <p:nvPr/>
        </p:nvPicPr>
        <p:blipFill>
          <a:blip r:embed="rId1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68" y="2438682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img2.freepng.ru/20190723/eb/kisspng-clip-art-portable-network-graphics-cartoon-image-a-5d37c0f9580999.0126046515639349693606.jpg"/>
          <p:cNvPicPr/>
          <p:nvPr/>
        </p:nvPicPr>
        <p:blipFill>
          <a:blip r:embed="rId1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99" y="2390512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img2.freepng.ru/20190723/eb/kisspng-clip-art-portable-network-graphics-cartoon-image-a-5d37c0f9580999.0126046515639349693606.jpg"/>
          <p:cNvPicPr/>
          <p:nvPr/>
        </p:nvPicPr>
        <p:blipFill>
          <a:blip r:embed="rId1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41" y="2064832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0"/>
    </mc:Choice>
    <mc:Fallback xmlns="">
      <p:transition spd="slow" advTm="7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603" y="93785"/>
            <a:ext cx="8570794" cy="4616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К ЗАДАНИЮ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6330" y="3282274"/>
            <a:ext cx="6796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 = 9</a:t>
            </a:r>
            <a:endParaRPr lang="ru-RU" sz="1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люс 10"/>
          <p:cNvSpPr/>
          <p:nvPr/>
        </p:nvSpPr>
        <p:spPr>
          <a:xfrm>
            <a:off x="2358673" y="1566605"/>
            <a:ext cx="900000" cy="900000"/>
          </a:xfrm>
          <a:prstGeom prst="mathPlus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https://cdn.pixabay.com/photo/2017/02/01/11/21/aliens-2029750_960_720.png"/>
          <p:cNvPicPr/>
          <p:nvPr/>
        </p:nvPicPr>
        <p:blipFill>
          <a:blip r:embed="rId5" cstate="print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35" y="1037814"/>
            <a:ext cx="617471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cdn.pixabay.com/photo/2017/02/01/11/21/aliens-2029750_960_72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29" y="1040783"/>
            <a:ext cx="617471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cdn.pixabay.com/photo/2017/02/01/11/21/aliens-2029750_960_720.png"/>
          <p:cNvPicPr/>
          <p:nvPr/>
        </p:nvPicPr>
        <p:blipFill>
          <a:blip r:embed="rId6" cstate="print">
            <a:duotone>
              <a:prstClr val="black"/>
              <a:srgbClr val="FFFE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73" y="2016605"/>
            <a:ext cx="525201" cy="98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cdn.pixabay.com/photo/2017/02/01/11/21/aliens-2029750_960_720.png"/>
          <p:cNvPicPr/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08" y="2060000"/>
            <a:ext cx="58033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Равно 16"/>
          <p:cNvSpPr/>
          <p:nvPr/>
        </p:nvSpPr>
        <p:spPr>
          <a:xfrm>
            <a:off x="4614623" y="1487814"/>
            <a:ext cx="1035550" cy="900000"/>
          </a:xfrm>
          <a:prstGeom prst="mathEqual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4650" y="941392"/>
            <a:ext cx="1178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https://img2.freepng.ru/20190723/eb/kisspng-clip-art-portable-network-graphics-cartoon-image-a-5d37c0f9580999.0126046515639349693606.jpg"/>
          <p:cNvPicPr/>
          <p:nvPr/>
        </p:nvPicPr>
        <p:blipFill>
          <a:blip r:embed="rId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60" y="1095667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mg2.freepng.ru/20190723/eb/kisspng-clip-art-portable-network-graphics-cartoon-image-a-5d37c0f9580999.0126046515639349693606.jpg"/>
          <p:cNvPicPr/>
          <p:nvPr/>
        </p:nvPicPr>
        <p:blipFill>
          <a:blip r:embed="rId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0" y="941392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img2.freepng.ru/20190723/eb/kisspng-clip-art-portable-network-graphics-cartoon-image-a-5d37c0f9580999.0126046515639349693606.jpg"/>
          <p:cNvPicPr/>
          <p:nvPr/>
        </p:nvPicPr>
        <p:blipFill>
          <a:blip r:embed="rId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3" y="2022865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img2.freepng.ru/20190723/eb/kisspng-clip-art-portable-network-graphics-cartoon-image-a-5d37c0f9580999.0126046515639349693606.jpg"/>
          <p:cNvPicPr/>
          <p:nvPr/>
        </p:nvPicPr>
        <p:blipFill>
          <a:blip r:embed="rId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8" y="2227999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img2.freepng.ru/20190723/eb/kisspng-clip-art-portable-network-graphics-cartoon-image-a-5d37c0f9580999.0126046515639349693606.jpg"/>
          <p:cNvPicPr/>
          <p:nvPr/>
        </p:nvPicPr>
        <p:blipFill>
          <a:blip r:embed="rId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71" l="0" r="98844">
                        <a14:backgroundMark x1="37572" y1="11640" x2="37572" y2="11640"/>
                        <a14:backgroundMark x1="67052" y1="8466" x2="67052" y2="8466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81" y="2033249"/>
            <a:ext cx="75565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1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3"/>
    </mc:Choice>
    <mc:Fallback xmlns="">
      <p:transition spd="slow" advTm="2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НОПЛАНЕТЯНИ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185" y="347279"/>
            <a:ext cx="8731982" cy="5752731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5790">
        <p14:flash/>
      </p:transition>
    </mc:Choice>
    <mc:Fallback xmlns="">
      <p:transition spd="slow" advTm="15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160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a2/33/a9/a233a9c667374c1c8d5ad2d0ef57eea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 bwMode="auto">
          <a:xfrm>
            <a:off x="327546" y="244480"/>
            <a:ext cx="8715504" cy="650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3655" y="1604271"/>
            <a:ext cx="5463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Уважаемые </a:t>
            </a:r>
            <a:r>
              <a:rPr lang="ru-RU" sz="3200" dirty="0">
                <a:solidFill>
                  <a:prstClr val="black"/>
                </a:solidFill>
                <a:latin typeface="Monotype Corsiva" panose="03010101010201010101" pitchFamily="66" charset="0"/>
              </a:rPr>
              <a:t>юные жители планеты </a:t>
            </a:r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Земля!</a:t>
            </a:r>
          </a:p>
          <a:p>
            <a:pPr lvl="0" algn="ctr"/>
            <a:r>
              <a:rPr lang="ru-RU" sz="4800" dirty="0">
                <a:solidFill>
                  <a:srgbClr val="FF0000"/>
                </a:solidFill>
                <a:latin typeface="Monotype Corsiva" panose="03010101010201010101" pitchFamily="66" charset="0"/>
              </a:rPr>
              <a:t>МОЛОДЦЫ</a:t>
            </a:r>
            <a:r>
              <a:rPr lang="ru-RU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!</a:t>
            </a:r>
            <a:endParaRPr lang="ru-RU" sz="3200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ru-RU" sz="3200" dirty="0">
                <a:solidFill>
                  <a:prstClr val="black"/>
                </a:solidFill>
                <a:latin typeface="Monotype Corsiva" panose="03010101010201010101" pitchFamily="66" charset="0"/>
              </a:rPr>
              <a:t>В</a:t>
            </a:r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ы прошли на 2 уровень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Межгалактического 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lvl="0" algn="ctr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Математического турнира.</a:t>
            </a:r>
          </a:p>
          <a:p>
            <a:pPr lvl="0" algn="ctr"/>
            <a:r>
              <a:rPr lang="ru-RU" sz="32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До встречи! </a:t>
            </a:r>
            <a:endParaRPr lang="ru-RU" sz="32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88"/>
    </mc:Choice>
    <mc:Fallback xmlns="">
      <p:transition spd="slow" advTm="4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НОПЛАНЕТЯНИ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185" y="347279"/>
            <a:ext cx="8731982" cy="5752731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867">
        <p14:flash/>
      </p:transition>
    </mc:Choice>
    <mc:Fallback xmlns="">
      <p:transition spd="slow" advTm="12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17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4440"/>
            <a:ext cx="9027636" cy="451024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3"/>
    </mc:Choice>
    <mc:Fallback xmlns="">
      <p:transition spd="slow" advTm="1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a2/33/a9/a233a9c667374c1c8d5ad2d0ef57eea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 bwMode="auto">
          <a:xfrm>
            <a:off x="18888" y="0"/>
            <a:ext cx="9043050" cy="674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7148" y="576589"/>
            <a:ext cx="5197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ПРИГЛАШЕНИЕ</a:t>
            </a: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7047" y="1312754"/>
            <a:ext cx="67978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Уважаемые юные жители планеты Земля, приглашаем вас принять участие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 Межгалактическом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Математическом турнире </a:t>
            </a:r>
            <a:endParaRPr lang="ru-RU" sz="3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9968" y="33261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  <a:t>Т</a:t>
            </a:r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урнир мы открываем,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Вам всем успехов мы желаем,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Думать, мыслить, не зевать,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Быстро всё в уме считать!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1293" y="4895852"/>
            <a:ext cx="6822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Турнир </a:t>
            </a:r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состоится </a:t>
            </a:r>
            <a:r>
              <a:rPr lang="ru-RU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 </a:t>
            </a:r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ДЕНЬ</a:t>
            </a:r>
            <a:r>
              <a:rPr lang="ru-RU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 (13+1</a:t>
            </a:r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) Ч. </a:t>
            </a:r>
            <a:r>
              <a:rPr lang="ru-RU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04 </a:t>
            </a:r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М. </a:t>
            </a:r>
            <a:r>
              <a:rPr lang="ru-RU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2020 Г.</a:t>
            </a: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7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6"/>
    </mc:Choice>
    <mc:Fallback xmlns="">
      <p:transition spd="slow" advTm="41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892" y="93785"/>
            <a:ext cx="7772400" cy="1200329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ОТГАДАЙ,КОГДА СОСТОИТСЯ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Межгалактический Математический турнир?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631" y="1646257"/>
            <a:ext cx="83116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Турнир состоится в</a:t>
            </a:r>
          </a:p>
          <a:p>
            <a:pPr lvl="0" algn="ctr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ДЕНЬ. (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13+1</a:t>
            </a:r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Ч.  04 М.  2020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637" y="3321839"/>
            <a:ext cx="2355376" cy="1209218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8273" y="3321839"/>
            <a:ext cx="1420416" cy="1209218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6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7871" y="3321839"/>
            <a:ext cx="2389407" cy="1209218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00002" y="3321839"/>
            <a:ext cx="2279351" cy="1209218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13"/>
    </mc:Choice>
    <mc:Fallback xmlns="">
      <p:transition spd="slow" advTm="10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8892" y="93785"/>
            <a:ext cx="7772400" cy="1138773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№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Посчитай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сколько ракет летят вверх, вниз, влево, вправо 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покажи  соответствующее число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https://mishka-knizhka.ru/wp-content/uploads/2018/11/orientirovka-v-prostranstve1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64" b="19323"/>
          <a:stretch/>
        </p:blipFill>
        <p:spPr bwMode="auto">
          <a:xfrm>
            <a:off x="211016" y="1301262"/>
            <a:ext cx="6799383" cy="5346122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mishka-knizhka.ru/wp-content/uploads/2018/11/orientirovka-v-prostranstve1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" t="85436" r="76266"/>
          <a:stretch/>
        </p:blipFill>
        <p:spPr bwMode="auto">
          <a:xfrm>
            <a:off x="7240467" y="1324238"/>
            <a:ext cx="1434610" cy="130456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mishka-knizhka.ru/wp-content/uploads/2018/11/orientirovka-v-prostranstve1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85436" r="55104"/>
          <a:stretch/>
        </p:blipFill>
        <p:spPr bwMode="auto">
          <a:xfrm>
            <a:off x="7266841" y="2825084"/>
            <a:ext cx="1408236" cy="1224282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mishka-knizhka.ru/wp-content/uploads/2018/11/orientirovka-v-prostranstve1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t="85436" r="31052"/>
          <a:stretch/>
        </p:blipFill>
        <p:spPr bwMode="auto">
          <a:xfrm>
            <a:off x="7240467" y="4171822"/>
            <a:ext cx="1434610" cy="1150455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mishka-knizhka.ru/wp-content/uploads/2018/11/orientirovka-v-prostranstve1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34" t="85436" r="3153"/>
          <a:stretch/>
        </p:blipFill>
        <p:spPr bwMode="auto">
          <a:xfrm>
            <a:off x="7296882" y="5518560"/>
            <a:ext cx="1348154" cy="112882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05775" y="1495184"/>
            <a:ext cx="539261" cy="646331"/>
          </a:xfrm>
          <a:prstGeom prst="rect">
            <a:avLst/>
          </a:prstGeom>
          <a:solidFill>
            <a:schemeClr val="tx2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3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5775" y="2948845"/>
            <a:ext cx="539261" cy="646331"/>
          </a:xfrm>
          <a:prstGeom prst="rect">
            <a:avLst/>
          </a:prstGeom>
          <a:solidFill>
            <a:schemeClr val="tx2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3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5775" y="4245648"/>
            <a:ext cx="539261" cy="646331"/>
          </a:xfrm>
          <a:prstGeom prst="rect">
            <a:avLst/>
          </a:prstGeom>
          <a:solidFill>
            <a:schemeClr val="tx2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53754" y="5592386"/>
            <a:ext cx="539261" cy="646331"/>
          </a:xfrm>
          <a:prstGeom prst="rect">
            <a:avLst/>
          </a:prstGeom>
          <a:solidFill>
            <a:schemeClr val="tx2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3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46"/>
    </mc:Choice>
    <mc:Fallback xmlns="">
      <p:transition spd="slow" advTm="5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8892" y="93785"/>
            <a:ext cx="7772400" cy="1077218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№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Расшифруй слово и получишь название планеты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30217"/>
              </p:ext>
            </p:extLst>
          </p:nvPr>
        </p:nvGraphicFramePr>
        <p:xfrm>
          <a:off x="2313965" y="1353508"/>
          <a:ext cx="4516071" cy="3600000"/>
        </p:xfrm>
        <a:graphic>
          <a:graphicData uri="http://schemas.openxmlformats.org/drawingml/2006/table">
            <a:tbl>
              <a:tblPr firstRow="1" firstCol="1" bandRow="1"/>
              <a:tblGrid>
                <a:gridCol w="3543056"/>
                <a:gridCol w="973015"/>
              </a:tblGrid>
              <a:tr h="72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+ 7 = 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– 4 =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+ 3 =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– 6 =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+ 3 =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155092" y="1430144"/>
            <a:ext cx="54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0215" y="2138950"/>
            <a:ext cx="54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5092" y="2861949"/>
            <a:ext cx="54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55092" y="3630634"/>
            <a:ext cx="54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5092" y="4339440"/>
            <a:ext cx="540000" cy="540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721337"/>
              </p:ext>
            </p:extLst>
          </p:nvPr>
        </p:nvGraphicFramePr>
        <p:xfrm>
          <a:off x="1604963" y="5111262"/>
          <a:ext cx="5934075" cy="1251353"/>
        </p:xfrm>
        <a:graphic>
          <a:graphicData uri="http://schemas.openxmlformats.org/drawingml/2006/table">
            <a:tbl>
              <a:tblPr firstRow="1" firstCol="1" bandRow="1"/>
              <a:tblGrid>
                <a:gridCol w="988695"/>
                <a:gridCol w="988695"/>
                <a:gridCol w="988695"/>
                <a:gridCol w="989330"/>
                <a:gridCol w="989330"/>
                <a:gridCol w="989330"/>
              </a:tblGrid>
              <a:tr h="702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8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95"/>
    </mc:Choice>
    <mc:Fallback xmlns="">
      <p:transition spd="slow" advTm="10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avatars.mds.yandex.net/get-pdb/1923101/2b3c5609-64e6-4b21-9852-1d086309db00/s1200?webp=fals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1" y="112857"/>
            <a:ext cx="8710244" cy="536182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62789"/>
              </p:ext>
            </p:extLst>
          </p:nvPr>
        </p:nvGraphicFramePr>
        <p:xfrm>
          <a:off x="1368915" y="5206718"/>
          <a:ext cx="5934075" cy="1097280"/>
        </p:xfrm>
        <a:graphic>
          <a:graphicData uri="http://schemas.openxmlformats.org/drawingml/2006/table">
            <a:tbl>
              <a:tblPr firstRow="1" firstCol="1" bandRow="1"/>
              <a:tblGrid>
                <a:gridCol w="988695"/>
                <a:gridCol w="988695"/>
                <a:gridCol w="988695"/>
                <a:gridCol w="989330"/>
                <a:gridCol w="989330"/>
                <a:gridCol w="98933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5825" y="0"/>
            <a:ext cx="7772400" cy="461665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 К ЗАДАНИЮ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</a:t>
            </a:r>
            <a:endParaRPr lang="ru-RU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7175"/>
      </p:ext>
    </p:extLst>
  </p:cSld>
  <p:clrMapOvr>
    <a:masterClrMapping/>
  </p:clrMapOvr>
  <p:transition spd="slow" advTm="157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7804040" y="2159631"/>
            <a:ext cx="451456" cy="5083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5" idx="2"/>
          </p:cNvCxnSpPr>
          <p:nvPr/>
        </p:nvCxnSpPr>
        <p:spPr>
          <a:xfrm flipH="1">
            <a:off x="7339407" y="2159631"/>
            <a:ext cx="464634" cy="50830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560905" y="2149665"/>
            <a:ext cx="413785" cy="45939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4" idx="2"/>
          </p:cNvCxnSpPr>
          <p:nvPr/>
        </p:nvCxnSpPr>
        <p:spPr>
          <a:xfrm flipH="1">
            <a:off x="4074182" y="2163614"/>
            <a:ext cx="497818" cy="38547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endCxn id="20" idx="7"/>
          </p:cNvCxnSpPr>
          <p:nvPr/>
        </p:nvCxnSpPr>
        <p:spPr>
          <a:xfrm flipH="1">
            <a:off x="935316" y="2159631"/>
            <a:ext cx="364517" cy="42725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319957" y="2163614"/>
            <a:ext cx="426755" cy="43386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8892" y="27966"/>
            <a:ext cx="7772400" cy="830997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№ </a:t>
            </a:r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Запиши состав чисел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используя звёздные цифры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8449" y="1440566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2000" y="1443614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82097" y="1439631"/>
            <a:ext cx="843887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8-конечная звезда 19"/>
          <p:cNvSpPr/>
          <p:nvPr/>
        </p:nvSpPr>
        <p:spPr>
          <a:xfrm>
            <a:off x="227857" y="2465631"/>
            <a:ext cx="828840" cy="828000"/>
          </a:xfrm>
          <a:prstGeom prst="star8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8-конечная звезда 20"/>
          <p:cNvSpPr/>
          <p:nvPr/>
        </p:nvSpPr>
        <p:spPr>
          <a:xfrm>
            <a:off x="1612634" y="2460793"/>
            <a:ext cx="828840" cy="828000"/>
          </a:xfrm>
          <a:prstGeom prst="star8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8-конечная звезда 21"/>
          <p:cNvSpPr/>
          <p:nvPr/>
        </p:nvSpPr>
        <p:spPr>
          <a:xfrm>
            <a:off x="3379420" y="2419811"/>
            <a:ext cx="828840" cy="828000"/>
          </a:xfrm>
          <a:prstGeom prst="star8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8-конечная звезда 22"/>
          <p:cNvSpPr/>
          <p:nvPr/>
        </p:nvSpPr>
        <p:spPr>
          <a:xfrm>
            <a:off x="4827382" y="2475196"/>
            <a:ext cx="828840" cy="828000"/>
          </a:xfrm>
          <a:prstGeom prst="star8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8-конечная звезда 23"/>
          <p:cNvSpPr/>
          <p:nvPr/>
        </p:nvSpPr>
        <p:spPr>
          <a:xfrm>
            <a:off x="6641515" y="2509008"/>
            <a:ext cx="828840" cy="828000"/>
          </a:xfrm>
          <a:prstGeom prst="star8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8-конечная звезда 24"/>
          <p:cNvSpPr/>
          <p:nvPr/>
        </p:nvSpPr>
        <p:spPr>
          <a:xfrm>
            <a:off x="8127763" y="2521001"/>
            <a:ext cx="828840" cy="828000"/>
          </a:xfrm>
          <a:prstGeom prst="star8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59391" y="3527945"/>
            <a:ext cx="2059593" cy="781659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2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528555" y="3529028"/>
            <a:ext cx="2059593" cy="781659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4</a:t>
            </a:r>
            <a:endParaRPr lang="ru-RU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725015" y="3527945"/>
            <a:ext cx="2059593" cy="781659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5</a:t>
            </a:r>
            <a:endParaRPr lang="ru-RU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8-конечная звезда 53"/>
          <p:cNvSpPr/>
          <p:nvPr/>
        </p:nvSpPr>
        <p:spPr>
          <a:xfrm>
            <a:off x="229393" y="2460793"/>
            <a:ext cx="828840" cy="828000"/>
          </a:xfrm>
          <a:prstGeom prst="star8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8-конечная звезда 55"/>
          <p:cNvSpPr/>
          <p:nvPr/>
        </p:nvSpPr>
        <p:spPr>
          <a:xfrm>
            <a:off x="430160" y="3622122"/>
            <a:ext cx="540000" cy="540000"/>
          </a:xfrm>
          <a:prstGeom prst="star8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8-конечная звезда 56"/>
          <p:cNvSpPr/>
          <p:nvPr/>
        </p:nvSpPr>
        <p:spPr>
          <a:xfrm>
            <a:off x="3665425" y="3658689"/>
            <a:ext cx="540000" cy="540000"/>
          </a:xfrm>
          <a:prstGeom prst="star8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8-конечная звезда 57"/>
          <p:cNvSpPr/>
          <p:nvPr/>
        </p:nvSpPr>
        <p:spPr>
          <a:xfrm>
            <a:off x="6799407" y="3671271"/>
            <a:ext cx="540000" cy="540000"/>
          </a:xfrm>
          <a:prstGeom prst="star8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Равно 58"/>
          <p:cNvSpPr/>
          <p:nvPr/>
        </p:nvSpPr>
        <p:spPr>
          <a:xfrm>
            <a:off x="1107833" y="3788228"/>
            <a:ext cx="432000" cy="21189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Равно 60"/>
          <p:cNvSpPr/>
          <p:nvPr/>
        </p:nvSpPr>
        <p:spPr>
          <a:xfrm>
            <a:off x="4280025" y="3824256"/>
            <a:ext cx="432000" cy="21189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Равно 62"/>
          <p:cNvSpPr/>
          <p:nvPr/>
        </p:nvSpPr>
        <p:spPr>
          <a:xfrm>
            <a:off x="7426656" y="3842698"/>
            <a:ext cx="432000" cy="21189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70160" y="1439631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914514" y="4645065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498656" y="4624357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906728" y="5385552"/>
            <a:ext cx="364517" cy="42725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4119863" y="5365065"/>
            <a:ext cx="364517" cy="42725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7461866" y="5365065"/>
            <a:ext cx="364517" cy="42725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243690" y="5385552"/>
            <a:ext cx="426755" cy="43386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4429523" y="5344357"/>
            <a:ext cx="426755" cy="43386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816390" y="5344356"/>
            <a:ext cx="426755" cy="43386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4136025" y="4647318"/>
            <a:ext cx="720000" cy="720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8-конечная звезда 75"/>
          <p:cNvSpPr/>
          <p:nvPr/>
        </p:nvSpPr>
        <p:spPr>
          <a:xfrm>
            <a:off x="227857" y="2460793"/>
            <a:ext cx="828840" cy="828000"/>
          </a:xfrm>
          <a:prstGeom prst="star8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8-конечная звезда 77"/>
          <p:cNvSpPr/>
          <p:nvPr/>
        </p:nvSpPr>
        <p:spPr>
          <a:xfrm>
            <a:off x="213922" y="5686747"/>
            <a:ext cx="828840" cy="828000"/>
          </a:xfrm>
          <a:prstGeom prst="star8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/>
          </a:p>
        </p:txBody>
      </p:sp>
      <p:sp>
        <p:nvSpPr>
          <p:cNvPr id="79" name="8-конечная звезда 78"/>
          <p:cNvSpPr/>
          <p:nvPr/>
        </p:nvSpPr>
        <p:spPr>
          <a:xfrm>
            <a:off x="1498603" y="5700526"/>
            <a:ext cx="828840" cy="828000"/>
          </a:xfrm>
          <a:prstGeom prst="star8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/>
          </a:p>
        </p:txBody>
      </p:sp>
      <p:sp>
        <p:nvSpPr>
          <p:cNvPr id="83" name="8-конечная звезда 82"/>
          <p:cNvSpPr/>
          <p:nvPr/>
        </p:nvSpPr>
        <p:spPr>
          <a:xfrm>
            <a:off x="3426513" y="5665536"/>
            <a:ext cx="828840" cy="828000"/>
          </a:xfrm>
          <a:prstGeom prst="star8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/>
          </a:p>
        </p:txBody>
      </p:sp>
      <p:sp>
        <p:nvSpPr>
          <p:cNvPr id="82" name="8-конечная звезда 81"/>
          <p:cNvSpPr/>
          <p:nvPr/>
        </p:nvSpPr>
        <p:spPr>
          <a:xfrm>
            <a:off x="4724444" y="5647265"/>
            <a:ext cx="828840" cy="828000"/>
          </a:xfrm>
          <a:prstGeom prst="star8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8-конечная звезда 80"/>
          <p:cNvSpPr/>
          <p:nvPr/>
        </p:nvSpPr>
        <p:spPr>
          <a:xfrm>
            <a:off x="6791504" y="5648276"/>
            <a:ext cx="828840" cy="828000"/>
          </a:xfrm>
          <a:prstGeom prst="star8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/>
          </a:p>
        </p:txBody>
      </p:sp>
      <p:sp>
        <p:nvSpPr>
          <p:cNvPr id="80" name="8-конечная звезда 79"/>
          <p:cNvSpPr/>
          <p:nvPr/>
        </p:nvSpPr>
        <p:spPr>
          <a:xfrm>
            <a:off x="8127763" y="5686747"/>
            <a:ext cx="828840" cy="828000"/>
          </a:xfrm>
          <a:prstGeom prst="star8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13367" y="569181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14"/>
    </mc:Choice>
    <mc:Fallback xmlns="">
      <p:transition spd="slow" advTm="19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20.2|29|1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6.4|5.6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9|8.6|8.2|7.7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1|26.9|9.8|31.2|3.8|2.8|4.7|3.8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Сектор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796</TotalTime>
  <Words>553</Words>
  <Application>Microsoft Office PowerPoint</Application>
  <PresentationFormat>Экран (4:3)</PresentationFormat>
  <Paragraphs>180</Paragraphs>
  <Slides>19</Slides>
  <Notes>1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Century Gothic</vt:lpstr>
      <vt:lpstr>Monotype Corsiva</vt:lpstr>
      <vt:lpstr>Times New Roman</vt:lpstr>
      <vt:lpstr>Trebuchet MS</vt:lpstr>
      <vt:lpstr>Tw Cen MT</vt:lpstr>
      <vt:lpstr>Wingdings 3</vt:lpstr>
      <vt:lpstr>Контур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Лена</cp:lastModifiedBy>
  <cp:revision>67</cp:revision>
  <dcterms:created xsi:type="dcterms:W3CDTF">2020-04-08T16:47:43Z</dcterms:created>
  <dcterms:modified xsi:type="dcterms:W3CDTF">2020-04-13T18:05:59Z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