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6" r:id="rId2"/>
    <p:sldId id="257" r:id="rId3"/>
    <p:sldId id="258" r:id="rId4"/>
    <p:sldId id="259" r:id="rId5"/>
    <p:sldId id="260" r:id="rId6"/>
    <p:sldId id="263" r:id="rId7"/>
    <p:sldId id="262" r:id="rId8"/>
    <p:sldId id="264" r:id="rId9"/>
    <p:sldId id="265" r:id="rId10"/>
    <p:sldId id="266" r:id="rId11"/>
    <p:sldId id="267" r:id="rId12"/>
    <p:sldId id="261" r:id="rId1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475EC5-99C1-4BC3-9F15-C6F2894AD3FC}" type="datetimeFigureOut">
              <a:rPr lang="ru-RU" smtClean="0"/>
              <a:t>23.08.2020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759669-B967-46A3-B805-5C5CB028BB8D}" type="slidenum">
              <a:rPr lang="ru-RU" smtClean="0"/>
              <a:t>‹#›</a:t>
            </a:fld>
            <a:endParaRPr lang="ru-RU"/>
          </a:p>
        </p:txBody>
      </p:sp>
    </p:spTree>
    <p:extLst>
      <p:ext uri="{BB962C8B-B14F-4D97-AF65-F5344CB8AC3E}">
        <p14:creationId xmlns:p14="http://schemas.microsoft.com/office/powerpoint/2010/main" val="3468964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ru-RU" smtClean="0"/>
              <a:t>Образец заголовка</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B4C71EC6-210F-42DE-9C53-41977AD35B3D}" type="datetimeFigureOut">
              <a:rPr lang="ru-RU" smtClean="0"/>
              <a:t>23.08.2020</a:t>
            </a:fld>
            <a:endParaRPr lang="ru-RU"/>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ru-RU"/>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B19B0651-EE4F-4900-A07F-96A6BFA9D0F0}" type="slidenum">
              <a:rPr lang="ru-RU" smtClean="0"/>
              <a:t>‹#›</a:t>
            </a:fld>
            <a:endParaRPr lang="ru-RU"/>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23.08.2020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ru-RU" smtClean="0"/>
              <a:t>Образец заголовка</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23.08.2020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23.08.2020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23.08.2020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23.08.2020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9" name="Content Placeholder 8"/>
          <p:cNvSpPr>
            <a:spLocks noGrp="1"/>
          </p:cNvSpPr>
          <p:nvPr>
            <p:ph sz="quarter" idx="13"/>
          </p:nvPr>
        </p:nvSpPr>
        <p:spPr>
          <a:xfrm>
            <a:off x="1042416" y="2313432"/>
            <a:ext cx="3419856" cy="349300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23.08.2020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B4C71EC6-210F-42DE-9C53-41977AD35B3D}" type="datetimeFigureOut">
              <a:rPr lang="ru-RU" smtClean="0"/>
              <a:t>23.08.2020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23.08.2020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23.08.2020</a:t>
            </a:fld>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ru-RU"/>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ru-RU" smtClean="0"/>
              <a:t>Образец заголовка</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ru-RU" smtClean="0"/>
              <a:t>Образец заголовка</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23.08.2020</a:t>
            </a:fld>
            <a:endParaRPr lang="ru-RU"/>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B4C71EC6-210F-42DE-9C53-41977AD35B3D}" type="datetimeFigureOut">
              <a:rPr lang="ru-RU" smtClean="0"/>
              <a:t>23.08.2020</a:t>
            </a:fld>
            <a:endParaRPr lang="ru-RU"/>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ru-RU"/>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803672" y="2564904"/>
            <a:ext cx="3313355" cy="1702160"/>
          </a:xfrm>
        </p:spPr>
        <p:txBody>
          <a:bodyPr/>
          <a:lstStyle/>
          <a:p>
            <a:pPr algn="ctr"/>
            <a:r>
              <a:rPr lang="en-US" dirty="0" smtClean="0">
                <a:solidFill>
                  <a:schemeClr val="tx1"/>
                </a:solidFill>
                <a:latin typeface="Times New Roman" panose="02020603050405020304" pitchFamily="18" charset="0"/>
                <a:cs typeface="Times New Roman" panose="02020603050405020304" pitchFamily="18" charset="0"/>
              </a:rPr>
              <a:t>NATURE</a:t>
            </a:r>
            <a:endParaRPr lang="ru-RU" dirty="0">
              <a:solidFill>
                <a:schemeClr val="tx1"/>
              </a:solidFill>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p:txBody>
          <a:bodyPr>
            <a:normAutofit fontScale="92500"/>
          </a:bodyPr>
          <a:lstStyle/>
          <a:p>
            <a:r>
              <a:rPr lang="ru-RU" dirty="0" smtClean="0"/>
              <a:t>Выполнена</a:t>
            </a:r>
          </a:p>
          <a:p>
            <a:r>
              <a:rPr lang="ru-RU" dirty="0" smtClean="0"/>
              <a:t>Учителем английского языка </a:t>
            </a:r>
          </a:p>
          <a:p>
            <a:r>
              <a:rPr lang="ru-RU" dirty="0" smtClean="0"/>
              <a:t>Кузнецовой Аленой Андреевной</a:t>
            </a:r>
            <a:endParaRPr lang="ru-RU" dirty="0" smtClean="0"/>
          </a:p>
          <a:p>
            <a:endParaRPr lang="ru-RU" dirty="0"/>
          </a:p>
        </p:txBody>
      </p:sp>
      <p:pic>
        <p:nvPicPr>
          <p:cNvPr id="7175"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6104" y="1409800"/>
            <a:ext cx="4211960" cy="42119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18596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476672"/>
            <a:ext cx="7024744" cy="1143000"/>
          </a:xfrm>
        </p:spPr>
        <p:txBody>
          <a:bodyPr>
            <a:normAutofit/>
          </a:bodyPr>
          <a:lstStyle/>
          <a:p>
            <a:r>
              <a:rPr lang="en-US" sz="3200" dirty="0" smtClean="0">
                <a:solidFill>
                  <a:schemeClr val="tx1"/>
                </a:solidFill>
                <a:latin typeface="Times New Roman" panose="02020603050405020304" pitchFamily="18" charset="0"/>
                <a:cs typeface="Times New Roman" panose="02020603050405020304" pitchFamily="18" charset="0"/>
              </a:rPr>
              <a:t>Translate from Russian into English.</a:t>
            </a:r>
            <a:endParaRPr lang="ru-RU" sz="3200" dirty="0">
              <a:solidFill>
                <a:schemeClr val="tx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lstStyle/>
          <a:p>
            <a:r>
              <a:rPr lang="en-US" dirty="0" smtClean="0">
                <a:latin typeface="Times New Roman" panose="02020603050405020304" pitchFamily="18" charset="0"/>
                <a:cs typeface="Times New Roman" panose="02020603050405020304" pitchFamily="18" charset="0"/>
              </a:rPr>
              <a:t>1. </a:t>
            </a:r>
            <a:r>
              <a:rPr lang="ru-RU" dirty="0" smtClean="0">
                <a:latin typeface="Times New Roman" panose="02020603050405020304" pitchFamily="18" charset="0"/>
                <a:cs typeface="Times New Roman" panose="02020603050405020304" pitchFamily="18" charset="0"/>
              </a:rPr>
              <a:t>Звезда</a:t>
            </a:r>
          </a:p>
          <a:p>
            <a:r>
              <a:rPr lang="ru-RU" dirty="0" smtClean="0">
                <a:latin typeface="Times New Roman" panose="02020603050405020304" pitchFamily="18" charset="0"/>
                <a:cs typeface="Times New Roman" panose="02020603050405020304" pitchFamily="18" charset="0"/>
              </a:rPr>
              <a:t>2. Луна</a:t>
            </a:r>
          </a:p>
          <a:p>
            <a:r>
              <a:rPr lang="ru-RU" dirty="0" smtClean="0">
                <a:latin typeface="Times New Roman" panose="02020603050405020304" pitchFamily="18" charset="0"/>
                <a:cs typeface="Times New Roman" panose="02020603050405020304" pitchFamily="18" charset="0"/>
              </a:rPr>
              <a:t>3. Земля</a:t>
            </a:r>
          </a:p>
          <a:p>
            <a:r>
              <a:rPr lang="ru-RU" dirty="0" smtClean="0">
                <a:latin typeface="Times New Roman" panose="02020603050405020304" pitchFamily="18" charset="0"/>
                <a:cs typeface="Times New Roman" panose="02020603050405020304" pitchFamily="18" charset="0"/>
              </a:rPr>
              <a:t>4. Холм</a:t>
            </a:r>
          </a:p>
          <a:p>
            <a:r>
              <a:rPr lang="ru-RU" dirty="0" smtClean="0">
                <a:latin typeface="Times New Roman" panose="02020603050405020304" pitchFamily="18" charset="0"/>
                <a:cs typeface="Times New Roman" panose="02020603050405020304" pitchFamily="18" charset="0"/>
              </a:rPr>
              <a:t>5. Природа</a:t>
            </a:r>
          </a:p>
          <a:p>
            <a:r>
              <a:rPr lang="ru-RU" dirty="0" smtClean="0">
                <a:latin typeface="Times New Roman" panose="02020603050405020304" pitchFamily="18" charset="0"/>
                <a:cs typeface="Times New Roman" panose="02020603050405020304" pitchFamily="18" charset="0"/>
              </a:rPr>
              <a:t>6. Гора</a:t>
            </a:r>
            <a:endParaRPr lang="ru-RU" dirty="0">
              <a:latin typeface="Times New Roman" panose="02020603050405020304" pitchFamily="18" charset="0"/>
              <a:cs typeface="Times New Roman" panose="02020603050405020304" pitchFamily="18" charset="0"/>
            </a:endParaRPr>
          </a:p>
        </p:txBody>
      </p:sp>
      <p:sp>
        <p:nvSpPr>
          <p:cNvPr id="4" name="TextBox 3"/>
          <p:cNvSpPr txBox="1"/>
          <p:nvPr/>
        </p:nvSpPr>
        <p:spPr>
          <a:xfrm>
            <a:off x="4572000" y="2204864"/>
            <a:ext cx="3096344" cy="2677656"/>
          </a:xfrm>
          <a:prstGeom prst="rect">
            <a:avLst/>
          </a:prstGeom>
          <a:noFill/>
        </p:spPr>
        <p:txBody>
          <a:bodyPr wrap="square" rtlCol="0">
            <a:spAutoFit/>
          </a:bodyPr>
          <a:lstStyle/>
          <a:p>
            <a:pPr algn="ctr"/>
            <a:r>
              <a:rPr lang="en-US" sz="2400" dirty="0" smtClean="0">
                <a:solidFill>
                  <a:srgbClr val="C00000"/>
                </a:solidFill>
                <a:latin typeface="Times New Roman" panose="02020603050405020304" pitchFamily="18" charset="0"/>
                <a:cs typeface="Times New Roman" panose="02020603050405020304" pitchFamily="18" charset="0"/>
              </a:rPr>
              <a:t>Answers</a:t>
            </a:r>
          </a:p>
          <a:p>
            <a:r>
              <a:rPr lang="en-US" sz="2400" dirty="0" smtClean="0">
                <a:latin typeface="Times New Roman" panose="02020603050405020304" pitchFamily="18" charset="0"/>
                <a:cs typeface="Times New Roman" panose="02020603050405020304" pitchFamily="18" charset="0"/>
              </a:rPr>
              <a:t>1.Star</a:t>
            </a:r>
          </a:p>
          <a:p>
            <a:r>
              <a:rPr lang="en-US" sz="2400" dirty="0" smtClean="0">
                <a:latin typeface="Times New Roman" panose="02020603050405020304" pitchFamily="18" charset="0"/>
                <a:cs typeface="Times New Roman" panose="02020603050405020304" pitchFamily="18" charset="0"/>
              </a:rPr>
              <a:t>2.Moon</a:t>
            </a:r>
          </a:p>
          <a:p>
            <a:r>
              <a:rPr lang="en-US" sz="2400" dirty="0" smtClean="0">
                <a:latin typeface="Times New Roman" panose="02020603050405020304" pitchFamily="18" charset="0"/>
                <a:cs typeface="Times New Roman" panose="02020603050405020304" pitchFamily="18" charset="0"/>
              </a:rPr>
              <a:t>3.Earth</a:t>
            </a:r>
          </a:p>
          <a:p>
            <a:r>
              <a:rPr lang="en-US" sz="2400" dirty="0" smtClean="0">
                <a:latin typeface="Times New Roman" panose="02020603050405020304" pitchFamily="18" charset="0"/>
                <a:cs typeface="Times New Roman" panose="02020603050405020304" pitchFamily="18" charset="0"/>
              </a:rPr>
              <a:t>4.Hill</a:t>
            </a:r>
          </a:p>
          <a:p>
            <a:r>
              <a:rPr lang="en-US" sz="2400" dirty="0" smtClean="0">
                <a:latin typeface="Times New Roman" panose="02020603050405020304" pitchFamily="18" charset="0"/>
                <a:cs typeface="Times New Roman" panose="02020603050405020304" pitchFamily="18" charset="0"/>
              </a:rPr>
              <a:t>5.Nature</a:t>
            </a:r>
          </a:p>
          <a:p>
            <a:r>
              <a:rPr lang="en-US" sz="2400" dirty="0" smtClean="0">
                <a:latin typeface="Times New Roman" panose="02020603050405020304" pitchFamily="18" charset="0"/>
                <a:cs typeface="Times New Roman" panose="02020603050405020304" pitchFamily="18" charset="0"/>
              </a:rPr>
              <a:t>6.Mountain</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704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764704"/>
            <a:ext cx="7024744" cy="1143000"/>
          </a:xfrm>
        </p:spPr>
        <p:txBody>
          <a:bodyPr>
            <a:noAutofit/>
          </a:bodyPr>
          <a:lstStyle/>
          <a:p>
            <a:pPr lvl="0"/>
            <a:r>
              <a:rPr lang="en-US" sz="2800" b="1" u="sng" dirty="0">
                <a:solidFill>
                  <a:schemeClr val="tx1"/>
                </a:solidFill>
                <a:latin typeface="Times New Roman" panose="02020603050405020304" pitchFamily="18" charset="0"/>
                <a:cs typeface="Times New Roman" panose="02020603050405020304" pitchFamily="18" charset="0"/>
              </a:rPr>
              <a:t>Complete the sentences with the words from the table.</a:t>
            </a:r>
            <a:r>
              <a:rPr lang="ru-RU" sz="2800" dirty="0"/>
              <a:t/>
            </a:r>
            <a:br>
              <a:rPr lang="ru-RU" sz="2800" dirty="0"/>
            </a:br>
            <a:endParaRPr lang="ru-RU" sz="2800" dirty="0">
              <a:latin typeface="Times New Roman" panose="02020603050405020304" pitchFamily="18" charset="0"/>
              <a:cs typeface="Times New Roman" panose="02020603050405020304" pitchFamily="18" charset="0"/>
            </a:endParaRPr>
          </a:p>
        </p:txBody>
      </p:sp>
      <p:graphicFrame>
        <p:nvGraphicFramePr>
          <p:cNvPr id="4" name="Объект 3"/>
          <p:cNvGraphicFramePr>
            <a:graphicFrameLocks noGrp="1"/>
          </p:cNvGraphicFramePr>
          <p:nvPr>
            <p:ph idx="1"/>
            <p:extLst>
              <p:ext uri="{D42A27DB-BD31-4B8C-83A1-F6EECF244321}">
                <p14:modId xmlns:p14="http://schemas.microsoft.com/office/powerpoint/2010/main" val="2725606678"/>
              </p:ext>
            </p:extLst>
          </p:nvPr>
        </p:nvGraphicFramePr>
        <p:xfrm>
          <a:off x="1043608" y="1556792"/>
          <a:ext cx="6777037" cy="914400"/>
        </p:xfrm>
        <a:graphic>
          <a:graphicData uri="http://schemas.openxmlformats.org/drawingml/2006/table">
            <a:tbl>
              <a:tblPr firstRow="1" bandRow="1">
                <a:tableStyleId>{5940675A-B579-460E-94D1-54222C63F5DA}</a:tableStyleId>
              </a:tblPr>
              <a:tblGrid>
                <a:gridCol w="6777037"/>
              </a:tblGrid>
              <a:tr h="370840">
                <a:tc>
                  <a:txBody>
                    <a:bodyPr/>
                    <a:lstStyle/>
                    <a:p>
                      <a:r>
                        <a:rPr lang="en-US" dirty="0" smtClean="0"/>
                        <a:t>sun	</a:t>
                      </a:r>
                      <a:r>
                        <a:rPr lang="en-US" baseline="0" dirty="0" smtClean="0"/>
                        <a:t> </a:t>
                      </a:r>
                      <a:r>
                        <a:rPr lang="en-US" dirty="0" smtClean="0"/>
                        <a:t>sea		hills		mountains		       earth		oceans	      field	                 forest		            moon		                  stars</a:t>
                      </a:r>
                      <a:endParaRPr lang="ru-RU" dirty="0">
                        <a:latin typeface="Times New Roman" panose="02020603050405020304" pitchFamily="18" charset="0"/>
                        <a:cs typeface="Times New Roman" panose="02020603050405020304" pitchFamily="18" charset="0"/>
                      </a:endParaRPr>
                    </a:p>
                  </a:txBody>
                  <a:tcPr/>
                </a:tc>
              </a:tr>
            </a:tbl>
          </a:graphicData>
        </a:graphic>
      </p:graphicFrame>
      <p:sp>
        <p:nvSpPr>
          <p:cNvPr id="5" name="TextBox 4"/>
          <p:cNvSpPr txBox="1"/>
          <p:nvPr/>
        </p:nvSpPr>
        <p:spPr>
          <a:xfrm>
            <a:off x="1126379" y="2708919"/>
            <a:ext cx="6696744" cy="3323987"/>
          </a:xfrm>
          <a:prstGeom prst="rect">
            <a:avLst/>
          </a:prstGeom>
          <a:noFill/>
        </p:spPr>
        <p:txBody>
          <a:bodyPr wrap="square" rtlCol="0">
            <a:spAutoFit/>
          </a:bodyPr>
          <a:lstStyle/>
          <a:p>
            <a:pPr marL="342900" indent="-342900">
              <a:buAutoNum type="arabicPeriod"/>
            </a:pPr>
            <a:r>
              <a:rPr lang="en-US" sz="2400" dirty="0" smtClean="0">
                <a:latin typeface="Times New Roman" panose="02020603050405020304" pitchFamily="18" charset="0"/>
                <a:cs typeface="Times New Roman" panose="02020603050405020304" pitchFamily="18" charset="0"/>
              </a:rPr>
              <a:t>Every summer I go to the ____    .</a:t>
            </a:r>
          </a:p>
          <a:p>
            <a:pPr marL="342900" indent="-342900">
              <a:buAutoNum type="arabicPeriod"/>
            </a:pPr>
            <a:r>
              <a:rPr lang="en-US" sz="2400" dirty="0" smtClean="0">
                <a:latin typeface="Times New Roman" panose="02020603050405020304" pitchFamily="18" charset="0"/>
                <a:cs typeface="Times New Roman" panose="02020603050405020304" pitchFamily="18" charset="0"/>
              </a:rPr>
              <a:t>There are a lot of cows in the   ________    .</a:t>
            </a:r>
          </a:p>
          <a:p>
            <a:pPr marL="342900" indent="-342900">
              <a:buAutoNum type="arabicPeriod"/>
            </a:pP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________ are higher than ____________. </a:t>
            </a:r>
          </a:p>
          <a:p>
            <a:pPr marL="342900" indent="-342900">
              <a:buAutoNum type="arabicPeriod"/>
            </a:pPr>
            <a:r>
              <a:rPr lang="en-US" sz="2400" dirty="0" smtClean="0">
                <a:latin typeface="Times New Roman" panose="02020603050405020304" pitchFamily="18" charset="0"/>
                <a:cs typeface="Times New Roman" panose="02020603050405020304" pitchFamily="18" charset="0"/>
              </a:rPr>
              <a:t>The big brown bear lives in the ___________.</a:t>
            </a:r>
          </a:p>
          <a:p>
            <a:pPr marL="342900" indent="-342900">
              <a:buAutoNum type="arabicPeriod"/>
            </a:pPr>
            <a:r>
              <a:rPr lang="en-US" sz="2400" dirty="0" smtClean="0">
                <a:latin typeface="Times New Roman" panose="02020603050405020304" pitchFamily="18" charset="0"/>
                <a:cs typeface="Times New Roman" panose="02020603050405020304" pitchFamily="18" charset="0"/>
              </a:rPr>
              <a:t>The   _______   rises in the east.</a:t>
            </a:r>
          </a:p>
          <a:p>
            <a:pPr marL="342900" indent="-342900">
              <a:buAutoNum type="arabicPeriod"/>
            </a:pPr>
            <a:r>
              <a:rPr lang="en-US" sz="2400" dirty="0" smtClean="0">
                <a:latin typeface="Times New Roman" panose="02020603050405020304" pitchFamily="18" charset="0"/>
                <a:cs typeface="Times New Roman" panose="02020603050405020304" pitchFamily="18" charset="0"/>
              </a:rPr>
              <a:t>There are four   ________ </a:t>
            </a:r>
            <a:r>
              <a:rPr lang="en-US" sz="2400" dirty="0">
                <a:latin typeface="Times New Roman" panose="02020603050405020304" pitchFamily="18" charset="0"/>
                <a:cs typeface="Times New Roman" panose="02020603050405020304" pitchFamily="18" charset="0"/>
              </a:rPr>
              <a:t>o</a:t>
            </a:r>
            <a:r>
              <a:rPr lang="en-US" sz="2400" dirty="0" smtClean="0">
                <a:latin typeface="Times New Roman" panose="02020603050405020304" pitchFamily="18" charset="0"/>
                <a:cs typeface="Times New Roman" panose="02020603050405020304" pitchFamily="18" charset="0"/>
              </a:rPr>
              <a:t>n the __________.     </a:t>
            </a:r>
          </a:p>
          <a:p>
            <a:pPr marL="342900" indent="-342900">
              <a:buAutoNum type="arabicPeriod"/>
            </a:pPr>
            <a:r>
              <a:rPr lang="en-US" sz="2400" dirty="0" smtClean="0">
                <a:latin typeface="Times New Roman" panose="02020603050405020304" pitchFamily="18" charset="0"/>
                <a:cs typeface="Times New Roman" panose="02020603050405020304" pitchFamily="18" charset="0"/>
              </a:rPr>
              <a:t>We can see the  _______ and the   _________         in the sky today. </a:t>
            </a:r>
          </a:p>
          <a:p>
            <a:pPr marL="342900" indent="-342900">
              <a:buAutoNum type="arabicPeriod"/>
            </a:pPr>
            <a:endParaRPr lang="ru-RU" dirty="0">
              <a:latin typeface="Times New Roman" panose="02020603050405020304" pitchFamily="18" charset="0"/>
              <a:cs typeface="Times New Roman" panose="02020603050405020304" pitchFamily="18" charset="0"/>
            </a:endParaRPr>
          </a:p>
        </p:txBody>
      </p:sp>
      <p:sp>
        <p:nvSpPr>
          <p:cNvPr id="6" name="TextBox 5"/>
          <p:cNvSpPr txBox="1"/>
          <p:nvPr/>
        </p:nvSpPr>
        <p:spPr>
          <a:xfrm>
            <a:off x="4716016" y="2725866"/>
            <a:ext cx="648072" cy="400110"/>
          </a:xfrm>
          <a:prstGeom prst="rect">
            <a:avLst/>
          </a:prstGeom>
          <a:noFill/>
        </p:spPr>
        <p:txBody>
          <a:bodyPr wrap="square" rtlCol="0">
            <a:spAutoFit/>
          </a:bodyPr>
          <a:lstStyle/>
          <a:p>
            <a:r>
              <a:rPr lang="en-US" sz="2000" dirty="0" smtClean="0">
                <a:solidFill>
                  <a:srgbClr val="C00000"/>
                </a:solidFill>
              </a:rPr>
              <a:t>sea</a:t>
            </a:r>
            <a:endParaRPr lang="ru-RU" sz="2000" dirty="0">
              <a:solidFill>
                <a:srgbClr val="C00000"/>
              </a:solidFill>
            </a:endParaRPr>
          </a:p>
        </p:txBody>
      </p:sp>
      <p:sp>
        <p:nvSpPr>
          <p:cNvPr id="7" name="TextBox 6"/>
          <p:cNvSpPr txBox="1"/>
          <p:nvPr/>
        </p:nvSpPr>
        <p:spPr>
          <a:xfrm>
            <a:off x="5339889" y="3148534"/>
            <a:ext cx="1368152" cy="400110"/>
          </a:xfrm>
          <a:prstGeom prst="rect">
            <a:avLst/>
          </a:prstGeom>
          <a:noFill/>
        </p:spPr>
        <p:txBody>
          <a:bodyPr wrap="square" rtlCol="0">
            <a:spAutoFit/>
          </a:bodyPr>
          <a:lstStyle/>
          <a:p>
            <a:r>
              <a:rPr lang="en-US" sz="2000" dirty="0" smtClean="0">
                <a:solidFill>
                  <a:srgbClr val="C00000"/>
                </a:solidFill>
                <a:latin typeface="Times New Roman" panose="02020603050405020304" pitchFamily="18" charset="0"/>
                <a:cs typeface="Times New Roman" panose="02020603050405020304" pitchFamily="18" charset="0"/>
              </a:rPr>
              <a:t>field</a:t>
            </a:r>
            <a:endParaRPr lang="ru-RU" sz="2000" dirty="0">
              <a:solidFill>
                <a:srgbClr val="C0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691680" y="3522815"/>
            <a:ext cx="1512168" cy="400110"/>
          </a:xfrm>
          <a:prstGeom prst="rect">
            <a:avLst/>
          </a:prstGeom>
          <a:noFill/>
        </p:spPr>
        <p:txBody>
          <a:bodyPr wrap="square" rtlCol="0">
            <a:spAutoFit/>
          </a:bodyPr>
          <a:lstStyle/>
          <a:p>
            <a:r>
              <a:rPr lang="en-US" sz="2000" dirty="0" smtClean="0">
                <a:solidFill>
                  <a:srgbClr val="C00000"/>
                </a:solidFill>
                <a:latin typeface="Times New Roman" panose="02020603050405020304" pitchFamily="18" charset="0"/>
                <a:cs typeface="Times New Roman" panose="02020603050405020304" pitchFamily="18" charset="0"/>
              </a:rPr>
              <a:t>Mountains</a:t>
            </a:r>
            <a:endParaRPr lang="ru-RU" sz="2000" dirty="0">
              <a:solidFill>
                <a:srgbClr val="C0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5072519" y="3522815"/>
            <a:ext cx="1332148" cy="400110"/>
          </a:xfrm>
          <a:prstGeom prst="rect">
            <a:avLst/>
          </a:prstGeom>
          <a:noFill/>
        </p:spPr>
        <p:txBody>
          <a:bodyPr wrap="square" rtlCol="0">
            <a:spAutoFit/>
          </a:bodyPr>
          <a:lstStyle/>
          <a:p>
            <a:r>
              <a:rPr lang="en-US" sz="2000" dirty="0" smtClean="0">
                <a:solidFill>
                  <a:srgbClr val="C00000"/>
                </a:solidFill>
                <a:latin typeface="Times New Roman" panose="02020603050405020304" pitchFamily="18" charset="0"/>
                <a:cs typeface="Times New Roman" panose="02020603050405020304" pitchFamily="18" charset="0"/>
              </a:rPr>
              <a:t>hills</a:t>
            </a:r>
            <a:endParaRPr lang="ru-RU" sz="2000" dirty="0">
              <a:solidFill>
                <a:srgbClr val="C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5633927" y="3776374"/>
            <a:ext cx="1584176" cy="400110"/>
          </a:xfrm>
          <a:prstGeom prst="rect">
            <a:avLst/>
          </a:prstGeom>
          <a:noFill/>
        </p:spPr>
        <p:txBody>
          <a:bodyPr wrap="square" rtlCol="0">
            <a:spAutoFit/>
          </a:bodyPr>
          <a:lstStyle/>
          <a:p>
            <a:r>
              <a:rPr lang="en-US" sz="2000" dirty="0" smtClean="0">
                <a:solidFill>
                  <a:srgbClr val="C00000"/>
                </a:solidFill>
                <a:latin typeface="Times New Roman" panose="02020603050405020304" pitchFamily="18" charset="0"/>
                <a:cs typeface="Times New Roman" panose="02020603050405020304" pitchFamily="18" charset="0"/>
              </a:rPr>
              <a:t>forest</a:t>
            </a:r>
            <a:endParaRPr lang="ru-RU" sz="2000" dirty="0">
              <a:solidFill>
                <a:srgbClr val="C0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2267744" y="4176484"/>
            <a:ext cx="936104" cy="400110"/>
          </a:xfrm>
          <a:prstGeom prst="rect">
            <a:avLst/>
          </a:prstGeom>
          <a:noFill/>
        </p:spPr>
        <p:txBody>
          <a:bodyPr wrap="square" rtlCol="0">
            <a:spAutoFit/>
          </a:bodyPr>
          <a:lstStyle/>
          <a:p>
            <a:pPr algn="ctr"/>
            <a:r>
              <a:rPr lang="en-US" sz="2000" dirty="0" smtClean="0">
                <a:solidFill>
                  <a:srgbClr val="C00000"/>
                </a:solidFill>
                <a:latin typeface="Times New Roman" panose="02020603050405020304" pitchFamily="18" charset="0"/>
                <a:cs typeface="Times New Roman" panose="02020603050405020304" pitchFamily="18" charset="0"/>
              </a:rPr>
              <a:t>sun</a:t>
            </a:r>
            <a:endParaRPr lang="ru-RU" sz="2000" dirty="0">
              <a:solidFill>
                <a:srgbClr val="C0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3563888" y="4576594"/>
            <a:ext cx="1152128" cy="400110"/>
          </a:xfrm>
          <a:prstGeom prst="rect">
            <a:avLst/>
          </a:prstGeom>
          <a:noFill/>
        </p:spPr>
        <p:txBody>
          <a:bodyPr wrap="square" rtlCol="0">
            <a:spAutoFit/>
          </a:bodyPr>
          <a:lstStyle/>
          <a:p>
            <a:r>
              <a:rPr lang="en-US" sz="2000" dirty="0" smtClean="0">
                <a:solidFill>
                  <a:srgbClr val="C00000"/>
                </a:solidFill>
                <a:latin typeface="Times New Roman" panose="02020603050405020304" pitchFamily="18" charset="0"/>
                <a:cs typeface="Times New Roman" panose="02020603050405020304" pitchFamily="18" charset="0"/>
              </a:rPr>
              <a:t>oceans</a:t>
            </a:r>
            <a:endParaRPr lang="ru-RU" sz="2000" dirty="0">
              <a:solidFill>
                <a:srgbClr val="C0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5738593" y="4576594"/>
            <a:ext cx="1281679" cy="400110"/>
          </a:xfrm>
          <a:prstGeom prst="rect">
            <a:avLst/>
          </a:prstGeom>
          <a:noFill/>
        </p:spPr>
        <p:txBody>
          <a:bodyPr wrap="square" rtlCol="0">
            <a:spAutoFit/>
          </a:bodyPr>
          <a:lstStyle/>
          <a:p>
            <a:pPr algn="ctr"/>
            <a:r>
              <a:rPr lang="en-US" sz="2000" dirty="0" smtClean="0">
                <a:solidFill>
                  <a:srgbClr val="C00000"/>
                </a:solidFill>
                <a:latin typeface="Times New Roman" panose="02020603050405020304" pitchFamily="18" charset="0"/>
                <a:cs typeface="Times New Roman" panose="02020603050405020304" pitchFamily="18" charset="0"/>
              </a:rPr>
              <a:t>Earth</a:t>
            </a:r>
            <a:endParaRPr lang="ru-RU" sz="2000" dirty="0">
              <a:solidFill>
                <a:srgbClr val="C0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3580656" y="4976704"/>
            <a:ext cx="1008112" cy="400110"/>
          </a:xfrm>
          <a:prstGeom prst="rect">
            <a:avLst/>
          </a:prstGeom>
          <a:noFill/>
        </p:spPr>
        <p:txBody>
          <a:bodyPr wrap="square" rtlCol="0">
            <a:spAutoFit/>
          </a:bodyPr>
          <a:lstStyle/>
          <a:p>
            <a:r>
              <a:rPr lang="en-US" sz="2000" dirty="0" smtClean="0">
                <a:solidFill>
                  <a:srgbClr val="C00000"/>
                </a:solidFill>
                <a:latin typeface="Times New Roman" panose="02020603050405020304" pitchFamily="18" charset="0"/>
                <a:cs typeface="Times New Roman" panose="02020603050405020304" pitchFamily="18" charset="0"/>
              </a:rPr>
              <a:t>moon</a:t>
            </a:r>
            <a:endParaRPr lang="ru-RU" sz="2000" dirty="0">
              <a:solidFill>
                <a:srgbClr val="C0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5868144" y="4976704"/>
            <a:ext cx="1152128" cy="400110"/>
          </a:xfrm>
          <a:prstGeom prst="rect">
            <a:avLst/>
          </a:prstGeom>
          <a:noFill/>
        </p:spPr>
        <p:txBody>
          <a:bodyPr wrap="square" rtlCol="0">
            <a:spAutoFit/>
          </a:bodyPr>
          <a:lstStyle/>
          <a:p>
            <a:r>
              <a:rPr lang="en-US" sz="2000" dirty="0" smtClean="0">
                <a:solidFill>
                  <a:srgbClr val="C00000"/>
                </a:solidFill>
                <a:latin typeface="Times New Roman" panose="02020603050405020304" pitchFamily="18" charset="0"/>
                <a:cs typeface="Times New Roman" panose="02020603050405020304" pitchFamily="18" charset="0"/>
              </a:rPr>
              <a:t>stars</a:t>
            </a:r>
            <a:endParaRPr lang="ru-RU" sz="20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5893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randombar(horizont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nodeType="clickEffect">
                                  <p:stCondLst>
                                    <p:cond delay="0"/>
                                  </p:stCondLst>
                                  <p:childTnLst>
                                    <p:set>
                                      <p:cBhvr>
                                        <p:cTn id="49" dur="1" fill="hold">
                                          <p:stCondLst>
                                            <p:cond delay="0"/>
                                          </p:stCondLst>
                                        </p:cTn>
                                        <p:tgtEl>
                                          <p:spTgt spid="14">
                                            <p:txEl>
                                              <p:pRg st="0" end="0"/>
                                            </p:txEl>
                                          </p:spTgt>
                                        </p:tgtEl>
                                        <p:attrNameLst>
                                          <p:attrName>style.visibility</p:attrName>
                                        </p:attrNameLst>
                                      </p:cBhvr>
                                      <p:to>
                                        <p:strVal val="visible"/>
                                      </p:to>
                                    </p:set>
                                    <p:anim calcmode="lin" valueType="num">
                                      <p:cBhvr>
                                        <p:cTn id="50" dur="10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51" dur="1000" fill="hold"/>
                                        <p:tgtEl>
                                          <p:spTgt spid="14">
                                            <p:txEl>
                                              <p:pRg st="0" end="0"/>
                                            </p:txEl>
                                          </p:spTgt>
                                        </p:tgtEl>
                                        <p:attrNameLst>
                                          <p:attrName>ppt_h</p:attrName>
                                        </p:attrNameLst>
                                      </p:cBhvr>
                                      <p:tavLst>
                                        <p:tav tm="0">
                                          <p:val>
                                            <p:fltVal val="0"/>
                                          </p:val>
                                        </p:tav>
                                        <p:tav tm="100000">
                                          <p:val>
                                            <p:strVal val="#ppt_h"/>
                                          </p:val>
                                        </p:tav>
                                      </p:tavLst>
                                    </p:anim>
                                    <p:anim calcmode="lin" valueType="num">
                                      <p:cBhvr>
                                        <p:cTn id="52" dur="1000" fill="hold"/>
                                        <p:tgtEl>
                                          <p:spTgt spid="14">
                                            <p:txEl>
                                              <p:pRg st="0" end="0"/>
                                            </p:txEl>
                                          </p:spTgt>
                                        </p:tgtEl>
                                        <p:attrNameLst>
                                          <p:attrName>style.rotation</p:attrName>
                                        </p:attrNameLst>
                                      </p:cBhvr>
                                      <p:tavLst>
                                        <p:tav tm="0">
                                          <p:val>
                                            <p:fltVal val="90"/>
                                          </p:val>
                                        </p:tav>
                                        <p:tav tm="100000">
                                          <p:val>
                                            <p:fltVal val="0"/>
                                          </p:val>
                                        </p:tav>
                                      </p:tavLst>
                                    </p:anim>
                                    <p:animEffect transition="in" filter="fade">
                                      <p:cBhvr>
                                        <p:cTn id="53" dur="1000"/>
                                        <p:tgtEl>
                                          <p:spTgt spid="14">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nodeType="clickEffect">
                                  <p:stCondLst>
                                    <p:cond delay="0"/>
                                  </p:stCondLst>
                                  <p:childTnLst>
                                    <p:set>
                                      <p:cBhvr>
                                        <p:cTn id="57" dur="1" fill="hold">
                                          <p:stCondLst>
                                            <p:cond delay="0"/>
                                          </p:stCondLst>
                                        </p:cTn>
                                        <p:tgtEl>
                                          <p:spTgt spid="15">
                                            <p:txEl>
                                              <p:pRg st="0" end="0"/>
                                            </p:txEl>
                                          </p:spTgt>
                                        </p:tgtEl>
                                        <p:attrNameLst>
                                          <p:attrName>style.visibility</p:attrName>
                                        </p:attrNameLst>
                                      </p:cBhvr>
                                      <p:to>
                                        <p:strVal val="visible"/>
                                      </p:to>
                                    </p:set>
                                    <p:animEffect transition="in" filter="wipe(down)">
                                      <p:cBhvr>
                                        <p:cTn id="58" dur="580">
                                          <p:stCondLst>
                                            <p:cond delay="0"/>
                                          </p:stCondLst>
                                        </p:cTn>
                                        <p:tgtEl>
                                          <p:spTgt spid="15">
                                            <p:txEl>
                                              <p:pRg st="0" end="0"/>
                                            </p:txEl>
                                          </p:spTgt>
                                        </p:tgtEl>
                                      </p:cBhvr>
                                    </p:animEffect>
                                    <p:anim calcmode="lin" valueType="num">
                                      <p:cBhvr>
                                        <p:cTn id="59" dur="1822" tmFilter="0,0; 0.14,0.36; 0.43,0.73; 0.71,0.91; 1.0,1.0">
                                          <p:stCondLst>
                                            <p:cond delay="0"/>
                                          </p:stCondLst>
                                        </p:cTn>
                                        <p:tgtEl>
                                          <p:spTgt spid="15">
                                            <p:txEl>
                                              <p:pRg st="0" end="0"/>
                                            </p:txEl>
                                          </p:spTgt>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5">
                                            <p:txEl>
                                              <p:pRg st="0" end="0"/>
                                            </p:txEl>
                                          </p:spTgt>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5">
                                            <p:txEl>
                                              <p:pRg st="0" end="0"/>
                                            </p:txEl>
                                          </p:spTgt>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5">
                                            <p:txEl>
                                              <p:pRg st="0" end="0"/>
                                            </p:txEl>
                                          </p:spTgt>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5">
                                            <p:txEl>
                                              <p:pRg st="0" end="0"/>
                                            </p:txEl>
                                          </p:spTgt>
                                        </p:tgtEl>
                                        <p:attrNameLst>
                                          <p:attrName>ppt_y</p:attrName>
                                        </p:attrNameLst>
                                      </p:cBhvr>
                                      <p:tavLst>
                                        <p:tav tm="0" fmla="#ppt_y-sin(pi*$)/81">
                                          <p:val>
                                            <p:fltVal val="0"/>
                                          </p:val>
                                        </p:tav>
                                        <p:tav tm="100000">
                                          <p:val>
                                            <p:fltVal val="1"/>
                                          </p:val>
                                        </p:tav>
                                      </p:tavLst>
                                    </p:anim>
                                    <p:animScale>
                                      <p:cBhvr>
                                        <p:cTn id="64" dur="26">
                                          <p:stCondLst>
                                            <p:cond delay="650"/>
                                          </p:stCondLst>
                                        </p:cTn>
                                        <p:tgtEl>
                                          <p:spTgt spid="15">
                                            <p:txEl>
                                              <p:pRg st="0" end="0"/>
                                            </p:txEl>
                                          </p:spTgt>
                                        </p:tgtEl>
                                      </p:cBhvr>
                                      <p:to x="100000" y="60000"/>
                                    </p:animScale>
                                    <p:animScale>
                                      <p:cBhvr>
                                        <p:cTn id="65" dur="166" decel="50000">
                                          <p:stCondLst>
                                            <p:cond delay="676"/>
                                          </p:stCondLst>
                                        </p:cTn>
                                        <p:tgtEl>
                                          <p:spTgt spid="15">
                                            <p:txEl>
                                              <p:pRg st="0" end="0"/>
                                            </p:txEl>
                                          </p:spTgt>
                                        </p:tgtEl>
                                      </p:cBhvr>
                                      <p:to x="100000" y="100000"/>
                                    </p:animScale>
                                    <p:animScale>
                                      <p:cBhvr>
                                        <p:cTn id="66" dur="26">
                                          <p:stCondLst>
                                            <p:cond delay="1312"/>
                                          </p:stCondLst>
                                        </p:cTn>
                                        <p:tgtEl>
                                          <p:spTgt spid="15">
                                            <p:txEl>
                                              <p:pRg st="0" end="0"/>
                                            </p:txEl>
                                          </p:spTgt>
                                        </p:tgtEl>
                                      </p:cBhvr>
                                      <p:to x="100000" y="80000"/>
                                    </p:animScale>
                                    <p:animScale>
                                      <p:cBhvr>
                                        <p:cTn id="67" dur="166" decel="50000">
                                          <p:stCondLst>
                                            <p:cond delay="1338"/>
                                          </p:stCondLst>
                                        </p:cTn>
                                        <p:tgtEl>
                                          <p:spTgt spid="15">
                                            <p:txEl>
                                              <p:pRg st="0" end="0"/>
                                            </p:txEl>
                                          </p:spTgt>
                                        </p:tgtEl>
                                      </p:cBhvr>
                                      <p:to x="100000" y="100000"/>
                                    </p:animScale>
                                    <p:animScale>
                                      <p:cBhvr>
                                        <p:cTn id="68" dur="26">
                                          <p:stCondLst>
                                            <p:cond delay="1642"/>
                                          </p:stCondLst>
                                        </p:cTn>
                                        <p:tgtEl>
                                          <p:spTgt spid="15">
                                            <p:txEl>
                                              <p:pRg st="0" end="0"/>
                                            </p:txEl>
                                          </p:spTgt>
                                        </p:tgtEl>
                                      </p:cBhvr>
                                      <p:to x="100000" y="90000"/>
                                    </p:animScale>
                                    <p:animScale>
                                      <p:cBhvr>
                                        <p:cTn id="69" dur="166" decel="50000">
                                          <p:stCondLst>
                                            <p:cond delay="1668"/>
                                          </p:stCondLst>
                                        </p:cTn>
                                        <p:tgtEl>
                                          <p:spTgt spid="15">
                                            <p:txEl>
                                              <p:pRg st="0" end="0"/>
                                            </p:txEl>
                                          </p:spTgt>
                                        </p:tgtEl>
                                      </p:cBhvr>
                                      <p:to x="100000" y="100000"/>
                                    </p:animScale>
                                    <p:animScale>
                                      <p:cBhvr>
                                        <p:cTn id="70" dur="26">
                                          <p:stCondLst>
                                            <p:cond delay="1808"/>
                                          </p:stCondLst>
                                        </p:cTn>
                                        <p:tgtEl>
                                          <p:spTgt spid="15">
                                            <p:txEl>
                                              <p:pRg st="0" end="0"/>
                                            </p:txEl>
                                          </p:spTgt>
                                        </p:tgtEl>
                                      </p:cBhvr>
                                      <p:to x="100000" y="95000"/>
                                    </p:animScale>
                                    <p:animScale>
                                      <p:cBhvr>
                                        <p:cTn id="71" dur="166" decel="50000">
                                          <p:stCondLst>
                                            <p:cond delay="1834"/>
                                          </p:stCondLst>
                                        </p:cTn>
                                        <p:tgtEl>
                                          <p:spTgt spid="15">
                                            <p:txEl>
                                              <p:pRg st="0" end="0"/>
                                            </p:txEl>
                                          </p:spTgt>
                                        </p:tgtEl>
                                      </p:cBhvr>
                                      <p:to x="100000" y="100000"/>
                                    </p:animScale>
                                  </p:childTnLst>
                                </p:cTn>
                              </p:par>
                            </p:childTnLst>
                          </p:cTn>
                        </p:par>
                      </p:childTnLst>
                    </p:cTn>
                  </p:par>
                  <p:par>
                    <p:cTn id="72" fill="hold">
                      <p:stCondLst>
                        <p:cond delay="indefinite"/>
                      </p:stCondLst>
                      <p:childTnLst>
                        <p:par>
                          <p:cTn id="73" fill="hold">
                            <p:stCondLst>
                              <p:cond delay="0"/>
                            </p:stCondLst>
                            <p:childTnLst>
                              <p:par>
                                <p:cTn id="74" presetID="21" presetClass="entr" presetSubtype="1" fill="hold" grpId="0" nodeType="click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wheel(1)">
                                      <p:cBhvr>
                                        <p:cTn id="7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p:bldP spid="12" grpId="0"/>
      <p:bldP spid="13"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124744"/>
            <a:ext cx="7024744" cy="1143000"/>
          </a:xfrm>
        </p:spPr>
        <p:txBody>
          <a:bodyPr>
            <a:normAutofit fontScale="90000"/>
          </a:bodyPr>
          <a:lstStyle/>
          <a:p>
            <a:r>
              <a:rPr lang="ru-RU" sz="2400" dirty="0" smtClean="0">
                <a:solidFill>
                  <a:schemeClr val="tx1"/>
                </a:solidFill>
                <a:latin typeface="Times New Roman" panose="02020603050405020304" pitchFamily="18" charset="0"/>
                <a:cs typeface="Times New Roman" panose="02020603050405020304" pitchFamily="18" charset="0"/>
              </a:rPr>
              <a:t>1. </a:t>
            </a:r>
            <a:r>
              <a:rPr lang="en-US" sz="2400" dirty="0" smtClean="0">
                <a:solidFill>
                  <a:schemeClr val="tx1"/>
                </a:solidFill>
                <a:latin typeface="Times New Roman" panose="02020603050405020304" pitchFamily="18" charset="0"/>
                <a:cs typeface="Times New Roman" panose="02020603050405020304" pitchFamily="18" charset="0"/>
              </a:rPr>
              <a:t>What can you see in the picture? </a:t>
            </a:r>
            <a:br>
              <a:rPr lang="en-US" sz="2400" dirty="0" smtClean="0">
                <a:solidFill>
                  <a:schemeClr val="tx1"/>
                </a:solidFill>
                <a:latin typeface="Times New Roman" panose="02020603050405020304" pitchFamily="18" charset="0"/>
                <a:cs typeface="Times New Roman" panose="02020603050405020304" pitchFamily="18" charset="0"/>
              </a:rPr>
            </a:br>
            <a:r>
              <a:rPr lang="en-US" sz="2400" dirty="0" smtClean="0">
                <a:solidFill>
                  <a:schemeClr val="tx1"/>
                </a:solidFill>
                <a:latin typeface="Times New Roman" panose="02020603050405020304" pitchFamily="18" charset="0"/>
                <a:cs typeface="Times New Roman" panose="02020603050405020304" pitchFamily="18" charset="0"/>
              </a:rPr>
              <a:t>2. Whom can you see in the picture? </a:t>
            </a:r>
            <a:br>
              <a:rPr lang="en-US" sz="2400" dirty="0" smtClean="0">
                <a:solidFill>
                  <a:schemeClr val="tx1"/>
                </a:solidFill>
                <a:latin typeface="Times New Roman" panose="02020603050405020304" pitchFamily="18" charset="0"/>
                <a:cs typeface="Times New Roman" panose="02020603050405020304" pitchFamily="18" charset="0"/>
              </a:rPr>
            </a:br>
            <a:r>
              <a:rPr lang="en-US" sz="2400" dirty="0" smtClean="0">
                <a:solidFill>
                  <a:schemeClr val="tx1"/>
                </a:solidFill>
                <a:latin typeface="Times New Roman" panose="02020603050405020304" pitchFamily="18" charset="0"/>
                <a:cs typeface="Times New Roman" panose="02020603050405020304" pitchFamily="18" charset="0"/>
              </a:rPr>
              <a:t>3. What are the ducks doing? </a:t>
            </a:r>
            <a:br>
              <a:rPr lang="en-US" sz="2400" dirty="0" smtClean="0">
                <a:solidFill>
                  <a:schemeClr val="tx1"/>
                </a:solidFill>
                <a:latin typeface="Times New Roman" panose="02020603050405020304" pitchFamily="18" charset="0"/>
                <a:cs typeface="Times New Roman" panose="02020603050405020304" pitchFamily="18" charset="0"/>
              </a:rPr>
            </a:br>
            <a:r>
              <a:rPr lang="en-US" sz="2400" dirty="0" smtClean="0">
                <a:solidFill>
                  <a:schemeClr val="tx1"/>
                </a:solidFill>
                <a:latin typeface="Times New Roman" panose="02020603050405020304" pitchFamily="18" charset="0"/>
                <a:cs typeface="Times New Roman" panose="02020603050405020304" pitchFamily="18" charset="0"/>
              </a:rPr>
              <a:t>4. What is the woman doing? </a:t>
            </a:r>
            <a:br>
              <a:rPr lang="en-US" sz="2400" dirty="0" smtClean="0">
                <a:solidFill>
                  <a:schemeClr val="tx1"/>
                </a:solidFill>
                <a:latin typeface="Times New Roman" panose="02020603050405020304" pitchFamily="18" charset="0"/>
                <a:cs typeface="Times New Roman" panose="02020603050405020304" pitchFamily="18" charset="0"/>
              </a:rPr>
            </a:br>
            <a:r>
              <a:rPr lang="en-US" sz="2400" dirty="0" smtClean="0">
                <a:solidFill>
                  <a:schemeClr val="tx1"/>
                </a:solidFill>
                <a:latin typeface="Times New Roman" panose="02020603050405020304" pitchFamily="18" charset="0"/>
                <a:cs typeface="Times New Roman" panose="02020603050405020304" pitchFamily="18" charset="0"/>
              </a:rPr>
              <a:t>5. What is the cat doing? </a:t>
            </a:r>
            <a:endParaRPr lang="ru-RU" sz="2400" dirty="0">
              <a:solidFill>
                <a:schemeClr val="tx1"/>
              </a:solidFill>
              <a:latin typeface="Times New Roman" panose="02020603050405020304" pitchFamily="18" charset="0"/>
              <a:cs typeface="Times New Roman" panose="02020603050405020304" pitchFamily="18" charset="0"/>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3688" y="2276872"/>
            <a:ext cx="5688632" cy="4077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45249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692696"/>
            <a:ext cx="7024744" cy="1143000"/>
          </a:xfrm>
        </p:spPr>
        <p:txBody>
          <a:bodyPr>
            <a:normAutofit fontScale="90000"/>
          </a:bodyPr>
          <a:lstStyle/>
          <a:p>
            <a:r>
              <a:rPr lang="en-US" sz="2700" b="1" dirty="0">
                <a:solidFill>
                  <a:schemeClr val="tx2"/>
                </a:solidFill>
                <a:latin typeface="Times New Roman" panose="02020603050405020304" pitchFamily="18" charset="0"/>
                <a:cs typeface="Times New Roman" panose="02020603050405020304" pitchFamily="18" charset="0"/>
              </a:rPr>
              <a:t/>
            </a:r>
            <a:br>
              <a:rPr lang="en-US" sz="2700" b="1" dirty="0">
                <a:solidFill>
                  <a:schemeClr val="tx2"/>
                </a:solidFill>
                <a:latin typeface="Times New Roman" panose="02020603050405020304" pitchFamily="18" charset="0"/>
                <a:cs typeface="Times New Roman" panose="02020603050405020304" pitchFamily="18" charset="0"/>
              </a:rPr>
            </a:br>
            <a:r>
              <a:rPr lang="en-US" sz="2700" b="1" dirty="0">
                <a:solidFill>
                  <a:schemeClr val="tx2"/>
                </a:solidFill>
                <a:latin typeface="Times New Roman" panose="02020603050405020304" pitchFamily="18" charset="0"/>
                <a:cs typeface="Times New Roman" panose="02020603050405020304" pitchFamily="18" charset="0"/>
              </a:rPr>
              <a:t>What seasons do you see in the pictures?</a:t>
            </a:r>
            <a:br>
              <a:rPr lang="en-US" sz="2700" b="1" dirty="0">
                <a:solidFill>
                  <a:schemeClr val="tx2"/>
                </a:solidFill>
                <a:latin typeface="Times New Roman" panose="02020603050405020304" pitchFamily="18" charset="0"/>
                <a:cs typeface="Times New Roman" panose="02020603050405020304" pitchFamily="18" charset="0"/>
              </a:rPr>
            </a:br>
            <a:r>
              <a:rPr lang="en-US" sz="2700" b="1" dirty="0">
                <a:solidFill>
                  <a:schemeClr val="tx2"/>
                </a:solidFill>
                <a:latin typeface="Times New Roman" panose="02020603050405020304" pitchFamily="18" charset="0"/>
                <a:cs typeface="Times New Roman" panose="02020603050405020304" pitchFamily="18" charset="0"/>
              </a:rPr>
              <a:t>What’s your favorite </a:t>
            </a:r>
            <a:r>
              <a:rPr lang="en-US" sz="2700" b="1" dirty="0" smtClean="0">
                <a:solidFill>
                  <a:schemeClr val="tx2"/>
                </a:solidFill>
                <a:latin typeface="Times New Roman" panose="02020603050405020304" pitchFamily="18" charset="0"/>
                <a:cs typeface="Times New Roman" panose="02020603050405020304" pitchFamily="18" charset="0"/>
              </a:rPr>
              <a:t>season? </a:t>
            </a:r>
            <a:r>
              <a:rPr lang="en-US" dirty="0"/>
              <a:t/>
            </a:r>
            <a:br>
              <a:rPr lang="en-US" dirty="0"/>
            </a:br>
            <a:endParaRPr lang="ru-RU" dirty="0"/>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1762410"/>
            <a:ext cx="3312368" cy="186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738358"/>
            <a:ext cx="3113095" cy="1834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592" y="4156881"/>
            <a:ext cx="3312368" cy="2208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7339" y="4156881"/>
            <a:ext cx="3446512" cy="2154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99592" y="1340768"/>
            <a:ext cx="288032" cy="369332"/>
          </a:xfrm>
          <a:prstGeom prst="rect">
            <a:avLst/>
          </a:prstGeom>
          <a:noFill/>
        </p:spPr>
        <p:txBody>
          <a:bodyPr wrap="square" rtlCol="0">
            <a:spAutoFit/>
          </a:bodyPr>
          <a:lstStyle/>
          <a:p>
            <a:r>
              <a:rPr lang="ru-RU" dirty="0" smtClean="0">
                <a:latin typeface="Times New Roman" panose="02020603050405020304" pitchFamily="18" charset="0"/>
                <a:cs typeface="Times New Roman" panose="02020603050405020304" pitchFamily="18" charset="0"/>
              </a:rPr>
              <a:t>1</a:t>
            </a:r>
            <a:endParaRPr lang="ru-RU" dirty="0">
              <a:latin typeface="Times New Roman" panose="02020603050405020304" pitchFamily="18" charset="0"/>
              <a:cs typeface="Times New Roman" panose="02020603050405020304" pitchFamily="18" charset="0"/>
            </a:endParaRPr>
          </a:p>
        </p:txBody>
      </p:sp>
      <p:sp>
        <p:nvSpPr>
          <p:cNvPr id="5" name="TextBox 4"/>
          <p:cNvSpPr txBox="1"/>
          <p:nvPr/>
        </p:nvSpPr>
        <p:spPr>
          <a:xfrm>
            <a:off x="5004048" y="1340768"/>
            <a:ext cx="300082" cy="369332"/>
          </a:xfrm>
          <a:prstGeom prst="rect">
            <a:avLst/>
          </a:prstGeom>
          <a:noFill/>
        </p:spPr>
        <p:txBody>
          <a:bodyPr wrap="none" rtlCol="0">
            <a:spAutoFit/>
          </a:bodyPr>
          <a:lstStyle/>
          <a:p>
            <a:r>
              <a:rPr lang="ru-RU" dirty="0">
                <a:latin typeface="Times New Roman" panose="02020603050405020304" pitchFamily="18" charset="0"/>
                <a:cs typeface="Times New Roman" panose="02020603050405020304" pitchFamily="18" charset="0"/>
              </a:rPr>
              <a:t>2</a:t>
            </a:r>
          </a:p>
        </p:txBody>
      </p:sp>
      <p:sp>
        <p:nvSpPr>
          <p:cNvPr id="6" name="TextBox 5"/>
          <p:cNvSpPr txBox="1"/>
          <p:nvPr/>
        </p:nvSpPr>
        <p:spPr>
          <a:xfrm>
            <a:off x="899592" y="3645024"/>
            <a:ext cx="288032" cy="369332"/>
          </a:xfrm>
          <a:prstGeom prst="rect">
            <a:avLst/>
          </a:prstGeom>
          <a:noFill/>
        </p:spPr>
        <p:txBody>
          <a:bodyPr wrap="square" rtlCol="0">
            <a:spAutoFit/>
          </a:bodyPr>
          <a:lstStyle/>
          <a:p>
            <a:r>
              <a:rPr lang="ru-RU" dirty="0" smtClean="0">
                <a:latin typeface="Times New Roman" panose="02020603050405020304" pitchFamily="18" charset="0"/>
                <a:cs typeface="Times New Roman" panose="02020603050405020304" pitchFamily="18" charset="0"/>
              </a:rPr>
              <a:t>3</a:t>
            </a:r>
            <a:endParaRPr lang="ru-RU" dirty="0">
              <a:latin typeface="Times New Roman" panose="02020603050405020304" pitchFamily="18" charset="0"/>
              <a:cs typeface="Times New Roman" panose="02020603050405020304" pitchFamily="18" charset="0"/>
            </a:endParaRPr>
          </a:p>
        </p:txBody>
      </p:sp>
      <p:sp>
        <p:nvSpPr>
          <p:cNvPr id="7" name="TextBox 6"/>
          <p:cNvSpPr txBox="1"/>
          <p:nvPr/>
        </p:nvSpPr>
        <p:spPr>
          <a:xfrm>
            <a:off x="4837339" y="3787549"/>
            <a:ext cx="316750" cy="369332"/>
          </a:xfrm>
          <a:prstGeom prst="rect">
            <a:avLst/>
          </a:prstGeom>
          <a:noFill/>
        </p:spPr>
        <p:txBody>
          <a:bodyPr wrap="square" rtlCol="0">
            <a:spAutoFit/>
          </a:bodyPr>
          <a:lstStyle/>
          <a:p>
            <a:r>
              <a:rPr lang="ru-RU" dirty="0" smtClean="0">
                <a:latin typeface="Times New Roman" panose="02020603050405020304" pitchFamily="18" charset="0"/>
                <a:cs typeface="Times New Roman" panose="02020603050405020304" pitchFamily="18" charset="0"/>
              </a:rPr>
              <a:t>4</a:t>
            </a:r>
            <a:endParaRPr lang="ru-RU"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052527" y="1340768"/>
            <a:ext cx="3024336" cy="369332"/>
          </a:xfrm>
          <a:prstGeom prst="rect">
            <a:avLst/>
          </a:prstGeom>
          <a:noFill/>
        </p:spPr>
        <p:txBody>
          <a:bodyPr wrap="square" rtlCol="0">
            <a:spAutoFit/>
          </a:bodyPr>
          <a:lstStyle/>
          <a:p>
            <a:pPr algn="ctr"/>
            <a:r>
              <a:rPr lang="en-US" b="1" dirty="0" smtClean="0">
                <a:solidFill>
                  <a:srgbClr val="C00000"/>
                </a:solidFill>
                <a:latin typeface="Times New Roman" panose="02020603050405020304" pitchFamily="18" charset="0"/>
                <a:cs typeface="Times New Roman" panose="02020603050405020304" pitchFamily="18" charset="0"/>
              </a:rPr>
              <a:t>spring</a:t>
            </a:r>
            <a:endParaRPr lang="ru-RU" b="1" dirty="0">
              <a:solidFill>
                <a:srgbClr val="C0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5580112" y="1268760"/>
            <a:ext cx="2448272" cy="369332"/>
          </a:xfrm>
          <a:prstGeom prst="rect">
            <a:avLst/>
          </a:prstGeom>
          <a:noFill/>
        </p:spPr>
        <p:txBody>
          <a:bodyPr wrap="square" rtlCol="0">
            <a:spAutoFit/>
          </a:bodyPr>
          <a:lstStyle/>
          <a:p>
            <a:pPr algn="ctr"/>
            <a:r>
              <a:rPr lang="en-US" b="1" dirty="0" smtClean="0">
                <a:solidFill>
                  <a:srgbClr val="C00000"/>
                </a:solidFill>
                <a:latin typeface="Times New Roman" panose="02020603050405020304" pitchFamily="18" charset="0"/>
                <a:cs typeface="Times New Roman" panose="02020603050405020304" pitchFamily="18" charset="0"/>
              </a:rPr>
              <a:t>winter</a:t>
            </a:r>
            <a:endParaRPr lang="ru-RU" b="1" dirty="0">
              <a:solidFill>
                <a:srgbClr val="C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1331640" y="3751821"/>
            <a:ext cx="2592288" cy="369332"/>
          </a:xfrm>
          <a:prstGeom prst="rect">
            <a:avLst/>
          </a:prstGeom>
          <a:noFill/>
        </p:spPr>
        <p:txBody>
          <a:bodyPr wrap="square" rtlCol="0">
            <a:spAutoFit/>
          </a:bodyPr>
          <a:lstStyle/>
          <a:p>
            <a:pPr algn="ctr"/>
            <a:r>
              <a:rPr lang="en-US" b="1" dirty="0" smtClean="0">
                <a:solidFill>
                  <a:srgbClr val="C00000"/>
                </a:solidFill>
                <a:latin typeface="Times New Roman" panose="02020603050405020304" pitchFamily="18" charset="0"/>
                <a:cs typeface="Times New Roman" panose="02020603050405020304" pitchFamily="18" charset="0"/>
              </a:rPr>
              <a:t>autumn</a:t>
            </a:r>
            <a:endParaRPr lang="ru-RU" b="1" dirty="0">
              <a:solidFill>
                <a:srgbClr val="C0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5304130" y="3645024"/>
            <a:ext cx="2724254" cy="369332"/>
          </a:xfrm>
          <a:prstGeom prst="rect">
            <a:avLst/>
          </a:prstGeom>
          <a:noFill/>
        </p:spPr>
        <p:txBody>
          <a:bodyPr wrap="square" rtlCol="0">
            <a:spAutoFit/>
          </a:bodyPr>
          <a:lstStyle/>
          <a:p>
            <a:pPr algn="ctr"/>
            <a:r>
              <a:rPr lang="en-US" b="1" dirty="0" smtClean="0">
                <a:solidFill>
                  <a:srgbClr val="C00000"/>
                </a:solidFill>
                <a:latin typeface="Times New Roman" panose="02020603050405020304" pitchFamily="18" charset="0"/>
                <a:cs typeface="Times New Roman" panose="02020603050405020304" pitchFamily="18" charset="0"/>
              </a:rPr>
              <a:t>summer</a:t>
            </a:r>
            <a:endParaRPr lang="ru-RU"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363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sz="3100" dirty="0">
                <a:solidFill>
                  <a:schemeClr val="tx1"/>
                </a:solidFill>
                <a:latin typeface="Times New Roman" panose="02020603050405020304" pitchFamily="18" charset="0"/>
                <a:cs typeface="Times New Roman" panose="02020603050405020304" pitchFamily="18" charset="0"/>
              </a:rPr>
              <a:t>Do you remember the names of months? Fill in the table.</a:t>
            </a:r>
            <a:r>
              <a:rPr lang="en-US" dirty="0"/>
              <a:t/>
            </a:r>
            <a:br>
              <a:rPr lang="en-US" dirty="0"/>
            </a:br>
            <a:endParaRPr lang="ru-RU"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3397880724"/>
              </p:ext>
            </p:extLst>
          </p:nvPr>
        </p:nvGraphicFramePr>
        <p:xfrm>
          <a:off x="1043608" y="1916832"/>
          <a:ext cx="7056784" cy="3839589"/>
        </p:xfrm>
        <a:graphic>
          <a:graphicData uri="http://schemas.openxmlformats.org/drawingml/2006/table">
            <a:tbl>
              <a:tblPr firstRow="1" bandRow="1">
                <a:tableStyleId>{5C22544A-7EE6-4342-B048-85BDC9FD1C3A}</a:tableStyleId>
              </a:tblPr>
              <a:tblGrid>
                <a:gridCol w="1728192"/>
                <a:gridCol w="1800200"/>
                <a:gridCol w="1584176"/>
                <a:gridCol w="1944216"/>
              </a:tblGrid>
              <a:tr h="432048">
                <a:tc>
                  <a:txBody>
                    <a:bodyPr/>
                    <a:lstStyle/>
                    <a:p>
                      <a:pPr algn="ctr"/>
                      <a:r>
                        <a:rPr lang="en-US" dirty="0" smtClean="0"/>
                        <a:t>Winter</a:t>
                      </a:r>
                      <a:endParaRPr lang="ru-RU" dirty="0"/>
                    </a:p>
                  </a:txBody>
                  <a:tcPr/>
                </a:tc>
                <a:tc>
                  <a:txBody>
                    <a:bodyPr/>
                    <a:lstStyle/>
                    <a:p>
                      <a:pPr algn="ctr"/>
                      <a:r>
                        <a:rPr lang="en-US" dirty="0" smtClean="0"/>
                        <a:t>Spring</a:t>
                      </a:r>
                      <a:endParaRPr lang="ru-RU" dirty="0"/>
                    </a:p>
                  </a:txBody>
                  <a:tcPr/>
                </a:tc>
                <a:tc>
                  <a:txBody>
                    <a:bodyPr/>
                    <a:lstStyle/>
                    <a:p>
                      <a:pPr algn="ctr"/>
                      <a:r>
                        <a:rPr lang="en-US" dirty="0" smtClean="0"/>
                        <a:t>Summer</a:t>
                      </a:r>
                      <a:endParaRPr lang="ru-RU" dirty="0"/>
                    </a:p>
                  </a:txBody>
                  <a:tcPr/>
                </a:tc>
                <a:tc>
                  <a:txBody>
                    <a:bodyPr/>
                    <a:lstStyle/>
                    <a:p>
                      <a:pPr algn="ctr"/>
                      <a:r>
                        <a:rPr lang="en-US" dirty="0" smtClean="0"/>
                        <a:t>Autumn</a:t>
                      </a:r>
                      <a:endParaRPr lang="ru-RU" dirty="0"/>
                    </a:p>
                  </a:txBody>
                  <a:tcPr/>
                </a:tc>
              </a:tr>
              <a:tr h="3407541">
                <a:tc>
                  <a:txBody>
                    <a:bodyPr/>
                    <a:lstStyle/>
                    <a:p>
                      <a:endParaRPr lang="ru-RU" dirty="0"/>
                    </a:p>
                  </a:txBody>
                  <a:tcPr/>
                </a:tc>
                <a:tc>
                  <a:txBody>
                    <a:bodyPr/>
                    <a:lstStyle/>
                    <a:p>
                      <a:endParaRPr lang="ru-RU" dirty="0"/>
                    </a:p>
                  </a:txBody>
                  <a:tcPr/>
                </a:tc>
                <a:tc>
                  <a:txBody>
                    <a:bodyPr/>
                    <a:lstStyle/>
                    <a:p>
                      <a:endParaRPr lang="ru-RU" dirty="0"/>
                    </a:p>
                  </a:txBody>
                  <a:tcPr/>
                </a:tc>
                <a:tc>
                  <a:txBody>
                    <a:bodyPr/>
                    <a:lstStyle/>
                    <a:p>
                      <a:endParaRPr lang="ru-RU" dirty="0"/>
                    </a:p>
                  </a:txBody>
                  <a:tcPr/>
                </a:tc>
              </a:tr>
            </a:tbl>
          </a:graphicData>
        </a:graphic>
      </p:graphicFrame>
      <p:sp>
        <p:nvSpPr>
          <p:cNvPr id="5" name="TextBox 4"/>
          <p:cNvSpPr txBox="1"/>
          <p:nvPr/>
        </p:nvSpPr>
        <p:spPr>
          <a:xfrm>
            <a:off x="1259632" y="2492896"/>
            <a:ext cx="1296144" cy="338554"/>
          </a:xfrm>
          <a:prstGeom prst="rect">
            <a:avLst/>
          </a:prstGeom>
          <a:noFill/>
        </p:spPr>
        <p:txBody>
          <a:bodyPr wrap="square" rtlCol="0">
            <a:spAutoFit/>
          </a:bodyPr>
          <a:lstStyle/>
          <a:p>
            <a:r>
              <a:rPr lang="en-US" sz="1600" dirty="0" smtClean="0"/>
              <a:t>December</a:t>
            </a:r>
            <a:endParaRPr lang="ru-RU" sz="1600" dirty="0"/>
          </a:p>
        </p:txBody>
      </p:sp>
      <p:sp>
        <p:nvSpPr>
          <p:cNvPr id="6" name="TextBox 5"/>
          <p:cNvSpPr txBox="1"/>
          <p:nvPr/>
        </p:nvSpPr>
        <p:spPr>
          <a:xfrm>
            <a:off x="1331640" y="3212976"/>
            <a:ext cx="1152128" cy="338554"/>
          </a:xfrm>
          <a:prstGeom prst="rect">
            <a:avLst/>
          </a:prstGeom>
          <a:noFill/>
        </p:spPr>
        <p:txBody>
          <a:bodyPr wrap="square" rtlCol="0">
            <a:spAutoFit/>
          </a:bodyPr>
          <a:lstStyle/>
          <a:p>
            <a:r>
              <a:rPr lang="en-US" sz="1600" dirty="0" smtClean="0"/>
              <a:t>January</a:t>
            </a:r>
            <a:endParaRPr lang="ru-RU" sz="1600" dirty="0"/>
          </a:p>
        </p:txBody>
      </p:sp>
      <p:sp>
        <p:nvSpPr>
          <p:cNvPr id="7" name="TextBox 6"/>
          <p:cNvSpPr txBox="1"/>
          <p:nvPr/>
        </p:nvSpPr>
        <p:spPr>
          <a:xfrm>
            <a:off x="1331640" y="4077072"/>
            <a:ext cx="1152128" cy="338554"/>
          </a:xfrm>
          <a:prstGeom prst="rect">
            <a:avLst/>
          </a:prstGeom>
          <a:noFill/>
        </p:spPr>
        <p:txBody>
          <a:bodyPr wrap="square" rtlCol="0">
            <a:spAutoFit/>
          </a:bodyPr>
          <a:lstStyle/>
          <a:p>
            <a:pPr algn="ctr"/>
            <a:r>
              <a:rPr lang="en-US" sz="1600" dirty="0" smtClean="0">
                <a:cs typeface="Times New Roman" panose="02020603050405020304" pitchFamily="18" charset="0"/>
              </a:rPr>
              <a:t>February</a:t>
            </a:r>
            <a:endParaRPr lang="ru-RU" sz="1600" dirty="0">
              <a:cs typeface="Times New Roman" panose="02020603050405020304" pitchFamily="18" charset="0"/>
            </a:endParaRPr>
          </a:p>
        </p:txBody>
      </p:sp>
      <p:sp>
        <p:nvSpPr>
          <p:cNvPr id="8" name="TextBox 7"/>
          <p:cNvSpPr txBox="1"/>
          <p:nvPr/>
        </p:nvSpPr>
        <p:spPr>
          <a:xfrm>
            <a:off x="1907704" y="4415626"/>
            <a:ext cx="184731" cy="369332"/>
          </a:xfrm>
          <a:prstGeom prst="rect">
            <a:avLst/>
          </a:prstGeom>
          <a:noFill/>
        </p:spPr>
        <p:txBody>
          <a:bodyPr wrap="none" rtlCol="0">
            <a:spAutoFit/>
          </a:bodyPr>
          <a:lstStyle/>
          <a:p>
            <a:endParaRPr lang="ru-RU" dirty="0"/>
          </a:p>
        </p:txBody>
      </p:sp>
      <p:sp>
        <p:nvSpPr>
          <p:cNvPr id="9" name="TextBox 8"/>
          <p:cNvSpPr txBox="1"/>
          <p:nvPr/>
        </p:nvSpPr>
        <p:spPr>
          <a:xfrm>
            <a:off x="3059832" y="2492896"/>
            <a:ext cx="1152128" cy="338554"/>
          </a:xfrm>
          <a:prstGeom prst="rect">
            <a:avLst/>
          </a:prstGeom>
          <a:noFill/>
        </p:spPr>
        <p:txBody>
          <a:bodyPr wrap="square" rtlCol="0">
            <a:spAutoFit/>
          </a:bodyPr>
          <a:lstStyle/>
          <a:p>
            <a:pPr algn="ctr"/>
            <a:r>
              <a:rPr lang="en-US" sz="1600" dirty="0" smtClean="0">
                <a:cs typeface="Times New Roman" panose="02020603050405020304" pitchFamily="18" charset="0"/>
              </a:rPr>
              <a:t>March</a:t>
            </a:r>
            <a:endParaRPr lang="ru-RU" sz="1600" dirty="0">
              <a:cs typeface="Times New Roman" panose="02020603050405020304" pitchFamily="18" charset="0"/>
            </a:endParaRPr>
          </a:p>
        </p:txBody>
      </p:sp>
      <p:sp>
        <p:nvSpPr>
          <p:cNvPr id="10" name="TextBox 9"/>
          <p:cNvSpPr txBox="1"/>
          <p:nvPr/>
        </p:nvSpPr>
        <p:spPr>
          <a:xfrm>
            <a:off x="3059832" y="3212976"/>
            <a:ext cx="1152128" cy="338554"/>
          </a:xfrm>
          <a:prstGeom prst="rect">
            <a:avLst/>
          </a:prstGeom>
          <a:noFill/>
        </p:spPr>
        <p:txBody>
          <a:bodyPr wrap="square" rtlCol="0">
            <a:spAutoFit/>
          </a:bodyPr>
          <a:lstStyle/>
          <a:p>
            <a:pPr algn="ctr"/>
            <a:r>
              <a:rPr lang="en-US" sz="1600" dirty="0" smtClean="0"/>
              <a:t>April</a:t>
            </a:r>
            <a:endParaRPr lang="ru-RU" sz="1600" dirty="0"/>
          </a:p>
        </p:txBody>
      </p:sp>
      <p:sp>
        <p:nvSpPr>
          <p:cNvPr id="11" name="TextBox 10"/>
          <p:cNvSpPr txBox="1"/>
          <p:nvPr/>
        </p:nvSpPr>
        <p:spPr>
          <a:xfrm>
            <a:off x="3203848" y="4077072"/>
            <a:ext cx="1008112" cy="338554"/>
          </a:xfrm>
          <a:prstGeom prst="rect">
            <a:avLst/>
          </a:prstGeom>
          <a:noFill/>
        </p:spPr>
        <p:txBody>
          <a:bodyPr wrap="square" rtlCol="0">
            <a:spAutoFit/>
          </a:bodyPr>
          <a:lstStyle/>
          <a:p>
            <a:pPr algn="ctr"/>
            <a:r>
              <a:rPr lang="en-US" sz="1600" dirty="0" smtClean="0"/>
              <a:t>May</a:t>
            </a:r>
            <a:endParaRPr lang="ru-RU" sz="1600" dirty="0"/>
          </a:p>
        </p:txBody>
      </p:sp>
      <p:sp>
        <p:nvSpPr>
          <p:cNvPr id="12" name="TextBox 11"/>
          <p:cNvSpPr txBox="1"/>
          <p:nvPr/>
        </p:nvSpPr>
        <p:spPr>
          <a:xfrm>
            <a:off x="4860032" y="2492896"/>
            <a:ext cx="1152128" cy="338554"/>
          </a:xfrm>
          <a:prstGeom prst="rect">
            <a:avLst/>
          </a:prstGeom>
          <a:noFill/>
        </p:spPr>
        <p:txBody>
          <a:bodyPr wrap="square" rtlCol="0">
            <a:spAutoFit/>
          </a:bodyPr>
          <a:lstStyle/>
          <a:p>
            <a:pPr algn="ctr"/>
            <a:r>
              <a:rPr lang="en-US" sz="1600" dirty="0" smtClean="0"/>
              <a:t>June</a:t>
            </a:r>
            <a:endParaRPr lang="ru-RU" sz="1600" dirty="0"/>
          </a:p>
        </p:txBody>
      </p:sp>
      <p:sp>
        <p:nvSpPr>
          <p:cNvPr id="13" name="TextBox 12"/>
          <p:cNvSpPr txBox="1"/>
          <p:nvPr/>
        </p:nvSpPr>
        <p:spPr>
          <a:xfrm>
            <a:off x="5076056" y="3212976"/>
            <a:ext cx="792088" cy="338554"/>
          </a:xfrm>
          <a:prstGeom prst="rect">
            <a:avLst/>
          </a:prstGeom>
          <a:noFill/>
        </p:spPr>
        <p:txBody>
          <a:bodyPr wrap="square" rtlCol="0">
            <a:spAutoFit/>
          </a:bodyPr>
          <a:lstStyle/>
          <a:p>
            <a:pPr algn="ctr"/>
            <a:r>
              <a:rPr lang="en-US" sz="1600" dirty="0" smtClean="0"/>
              <a:t>July</a:t>
            </a:r>
            <a:endParaRPr lang="ru-RU" sz="1600" dirty="0"/>
          </a:p>
        </p:txBody>
      </p:sp>
      <p:sp>
        <p:nvSpPr>
          <p:cNvPr id="14" name="TextBox 13"/>
          <p:cNvSpPr txBox="1"/>
          <p:nvPr/>
        </p:nvSpPr>
        <p:spPr>
          <a:xfrm>
            <a:off x="5076056" y="4005064"/>
            <a:ext cx="936104" cy="338554"/>
          </a:xfrm>
          <a:prstGeom prst="rect">
            <a:avLst/>
          </a:prstGeom>
          <a:noFill/>
        </p:spPr>
        <p:txBody>
          <a:bodyPr wrap="square" rtlCol="0">
            <a:spAutoFit/>
          </a:bodyPr>
          <a:lstStyle/>
          <a:p>
            <a:pPr algn="ctr"/>
            <a:r>
              <a:rPr lang="en-US" sz="1600" dirty="0" smtClean="0"/>
              <a:t>August</a:t>
            </a:r>
            <a:endParaRPr lang="ru-RU" sz="1600" dirty="0"/>
          </a:p>
        </p:txBody>
      </p:sp>
      <p:sp>
        <p:nvSpPr>
          <p:cNvPr id="15" name="TextBox 14"/>
          <p:cNvSpPr txBox="1"/>
          <p:nvPr/>
        </p:nvSpPr>
        <p:spPr>
          <a:xfrm>
            <a:off x="6372200" y="2492897"/>
            <a:ext cx="1440160" cy="338554"/>
          </a:xfrm>
          <a:prstGeom prst="rect">
            <a:avLst/>
          </a:prstGeom>
          <a:noFill/>
        </p:spPr>
        <p:txBody>
          <a:bodyPr wrap="square" rtlCol="0">
            <a:spAutoFit/>
          </a:bodyPr>
          <a:lstStyle/>
          <a:p>
            <a:pPr algn="ctr"/>
            <a:r>
              <a:rPr lang="en-US" sz="1600" dirty="0" smtClean="0"/>
              <a:t>September</a:t>
            </a:r>
            <a:endParaRPr lang="ru-RU" sz="1600" dirty="0"/>
          </a:p>
        </p:txBody>
      </p:sp>
      <p:sp>
        <p:nvSpPr>
          <p:cNvPr id="16" name="TextBox 15"/>
          <p:cNvSpPr txBox="1"/>
          <p:nvPr/>
        </p:nvSpPr>
        <p:spPr>
          <a:xfrm>
            <a:off x="6372200" y="3212976"/>
            <a:ext cx="1440160" cy="338554"/>
          </a:xfrm>
          <a:prstGeom prst="rect">
            <a:avLst/>
          </a:prstGeom>
          <a:noFill/>
        </p:spPr>
        <p:txBody>
          <a:bodyPr wrap="square" rtlCol="0">
            <a:spAutoFit/>
          </a:bodyPr>
          <a:lstStyle/>
          <a:p>
            <a:pPr algn="ctr"/>
            <a:r>
              <a:rPr lang="en-US" sz="1600" dirty="0" smtClean="0"/>
              <a:t>October</a:t>
            </a:r>
            <a:endParaRPr lang="ru-RU" sz="1600" dirty="0"/>
          </a:p>
        </p:txBody>
      </p:sp>
      <p:sp>
        <p:nvSpPr>
          <p:cNvPr id="17" name="TextBox 16"/>
          <p:cNvSpPr txBox="1"/>
          <p:nvPr/>
        </p:nvSpPr>
        <p:spPr>
          <a:xfrm>
            <a:off x="6372200" y="4005064"/>
            <a:ext cx="1440160" cy="338554"/>
          </a:xfrm>
          <a:prstGeom prst="rect">
            <a:avLst/>
          </a:prstGeom>
          <a:noFill/>
        </p:spPr>
        <p:txBody>
          <a:bodyPr wrap="square" rtlCol="0">
            <a:spAutoFit/>
          </a:bodyPr>
          <a:lstStyle/>
          <a:p>
            <a:pPr algn="ctr"/>
            <a:r>
              <a:rPr lang="en-US" sz="1600" dirty="0" smtClean="0"/>
              <a:t>November</a:t>
            </a:r>
            <a:endParaRPr lang="ru-RU" sz="1600" dirty="0"/>
          </a:p>
        </p:txBody>
      </p:sp>
    </p:spTree>
    <p:extLst>
      <p:ext uri="{BB962C8B-B14F-4D97-AF65-F5344CB8AC3E}">
        <p14:creationId xmlns:p14="http://schemas.microsoft.com/office/powerpoint/2010/main" val="262742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1000"/>
                                        <p:tgtEl>
                                          <p:spTgt spid="11">
                                            <p:txEl>
                                              <p:pRg st="0" end="0"/>
                                            </p:txEl>
                                          </p:spTgt>
                                        </p:tgtEl>
                                      </p:cBhvr>
                                    </p:animEffect>
                                    <p:anim calcmode="lin" valueType="num">
                                      <p:cBhvr>
                                        <p:cTn id="33"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2" grpId="0"/>
      <p:bldP spid="13" grpId="0"/>
      <p:bldP spid="14" grpId="0"/>
      <p:bldP spid="15" grpId="0"/>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490" y="1027664"/>
            <a:ext cx="7024744" cy="601136"/>
          </a:xfrm>
        </p:spPr>
        <p:txBody>
          <a:bodyPr>
            <a:normAutofit/>
          </a:bodyPr>
          <a:lstStyle/>
          <a:p>
            <a:pPr algn="ctr"/>
            <a:r>
              <a:rPr lang="en-US" sz="2800" dirty="0" smtClean="0">
                <a:solidFill>
                  <a:schemeClr val="tx1"/>
                </a:solidFill>
                <a:latin typeface="Times New Roman" panose="02020603050405020304" pitchFamily="18" charset="0"/>
                <a:cs typeface="Times New Roman" panose="02020603050405020304" pitchFamily="18" charset="0"/>
              </a:rPr>
              <a:t>Make up the words. Write them. </a:t>
            </a:r>
            <a:endParaRPr lang="ru-RU" sz="2800" dirty="0">
              <a:solidFill>
                <a:schemeClr val="tx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lstStyle/>
          <a:p>
            <a:r>
              <a:rPr lang="en-US" dirty="0" err="1" smtClean="0">
                <a:latin typeface="Times New Roman" panose="02020603050405020304" pitchFamily="18" charset="0"/>
                <a:cs typeface="Times New Roman" panose="02020603050405020304" pitchFamily="18" charset="0"/>
              </a:rPr>
              <a:t>Evrir</a:t>
            </a:r>
            <a:r>
              <a:rPr lang="en-US" dirty="0" smtClean="0">
                <a:latin typeface="Times New Roman" panose="02020603050405020304" pitchFamily="18" charset="0"/>
                <a:cs typeface="Times New Roman" panose="02020603050405020304" pitchFamily="18" charset="0"/>
              </a:rPr>
              <a:t> - </a:t>
            </a:r>
          </a:p>
          <a:p>
            <a:pPr marL="68580" indent="0">
              <a:buNone/>
            </a:pPr>
            <a:endParaRPr lang="en-US" dirty="0" smtClean="0">
              <a:latin typeface="Times New Roman" panose="02020603050405020304" pitchFamily="18" charset="0"/>
              <a:cs typeface="Times New Roman" panose="02020603050405020304" pitchFamily="18" charset="0"/>
            </a:endParaRPr>
          </a:p>
          <a:p>
            <a:r>
              <a:rPr lang="en-US" dirty="0" err="1" smtClean="0">
                <a:latin typeface="Times New Roman" panose="02020603050405020304" pitchFamily="18" charset="0"/>
                <a:cs typeface="Times New Roman" panose="02020603050405020304" pitchFamily="18" charset="0"/>
              </a:rPr>
              <a:t>Aes</a:t>
            </a:r>
            <a:r>
              <a:rPr lang="en-US" dirty="0" smtClean="0">
                <a:latin typeface="Times New Roman" panose="02020603050405020304" pitchFamily="18" charset="0"/>
                <a:cs typeface="Times New Roman" panose="02020603050405020304" pitchFamily="18" charset="0"/>
              </a:rPr>
              <a:t> - </a:t>
            </a:r>
          </a:p>
          <a:p>
            <a:pPr marL="68580" indent="0">
              <a:buNone/>
            </a:pPr>
            <a:endParaRPr lang="en-US" dirty="0" smtClean="0">
              <a:latin typeface="Times New Roman" panose="02020603050405020304" pitchFamily="18" charset="0"/>
              <a:cs typeface="Times New Roman" panose="02020603050405020304" pitchFamily="18" charset="0"/>
            </a:endParaRPr>
          </a:p>
          <a:p>
            <a:r>
              <a:rPr lang="en-US" dirty="0" err="1" smtClean="0">
                <a:latin typeface="Times New Roman" panose="02020603050405020304" pitchFamily="18" charset="0"/>
                <a:cs typeface="Times New Roman" panose="02020603050405020304" pitchFamily="18" charset="0"/>
              </a:rPr>
              <a:t>Ceoan</a:t>
            </a:r>
            <a:r>
              <a:rPr lang="en-US" dirty="0" smtClean="0">
                <a:latin typeface="Times New Roman" panose="02020603050405020304" pitchFamily="18" charset="0"/>
                <a:cs typeface="Times New Roman" panose="02020603050405020304" pitchFamily="18" charset="0"/>
              </a:rPr>
              <a:t> - </a:t>
            </a:r>
          </a:p>
          <a:p>
            <a:endParaRPr lang="ru-RU" dirty="0">
              <a:latin typeface="Times New Roman" panose="02020603050405020304" pitchFamily="18" charset="0"/>
              <a:cs typeface="Times New Roman" panose="02020603050405020304" pitchFamily="18" charset="0"/>
            </a:endParaRPr>
          </a:p>
        </p:txBody>
      </p:sp>
      <p:sp>
        <p:nvSpPr>
          <p:cNvPr id="4" name="TextBox 3"/>
          <p:cNvSpPr txBox="1"/>
          <p:nvPr/>
        </p:nvSpPr>
        <p:spPr>
          <a:xfrm>
            <a:off x="2555776" y="2360340"/>
            <a:ext cx="2088232" cy="461665"/>
          </a:xfrm>
          <a:prstGeom prst="rect">
            <a:avLst/>
          </a:prstGeom>
          <a:noFill/>
        </p:spPr>
        <p:txBody>
          <a:bodyPr wrap="square" rtlCol="0">
            <a:spAutoFit/>
          </a:bodyPr>
          <a:lstStyle/>
          <a:p>
            <a:pPr algn="ctr"/>
            <a:r>
              <a:rPr lang="en-US" sz="2400" dirty="0" smtClean="0">
                <a:latin typeface="Times New Roman" panose="02020603050405020304" pitchFamily="18" charset="0"/>
                <a:cs typeface="Times New Roman" panose="02020603050405020304" pitchFamily="18" charset="0"/>
              </a:rPr>
              <a:t>River</a:t>
            </a:r>
            <a:endParaRPr lang="ru-RU" sz="2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915816" y="3212976"/>
            <a:ext cx="1368152" cy="461665"/>
          </a:xfrm>
          <a:prstGeom prst="rect">
            <a:avLst/>
          </a:prstGeom>
          <a:noFill/>
        </p:spPr>
        <p:txBody>
          <a:bodyPr wrap="square" rtlCol="0">
            <a:spAutoFit/>
          </a:bodyPr>
          <a:lstStyle/>
          <a:p>
            <a:pPr algn="ctr"/>
            <a:r>
              <a:rPr lang="en-US" sz="2400" dirty="0" smtClean="0">
                <a:latin typeface="Times New Roman" panose="02020603050405020304" pitchFamily="18" charset="0"/>
                <a:cs typeface="Times New Roman" panose="02020603050405020304" pitchFamily="18" charset="0"/>
              </a:rPr>
              <a:t>Sea</a:t>
            </a:r>
            <a:endParaRPr lang="ru-RU" sz="2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2915816" y="4149080"/>
            <a:ext cx="1512168" cy="461665"/>
          </a:xfrm>
          <a:prstGeom prst="rect">
            <a:avLst/>
          </a:prstGeom>
          <a:noFill/>
        </p:spPr>
        <p:txBody>
          <a:bodyPr wrap="square" rtlCol="0">
            <a:spAutoFit/>
          </a:bodyPr>
          <a:lstStyle/>
          <a:p>
            <a:pPr algn="ctr"/>
            <a:r>
              <a:rPr lang="en-US" sz="2400" dirty="0" smtClean="0">
                <a:latin typeface="Times New Roman" panose="02020603050405020304" pitchFamily="18" charset="0"/>
                <a:cs typeface="Times New Roman" panose="02020603050405020304" pitchFamily="18" charset="0"/>
              </a:rPr>
              <a:t>Ocean</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574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7024744" cy="1143000"/>
          </a:xfrm>
        </p:spPr>
        <p:txBody>
          <a:bodyPr>
            <a:normAutofit/>
          </a:bodyPr>
          <a:lstStyle/>
          <a:p>
            <a:r>
              <a:rPr lang="ru-RU" sz="2400" dirty="0" smtClean="0">
                <a:solidFill>
                  <a:schemeClr val="tx1"/>
                </a:solidFill>
                <a:latin typeface="Times New Roman" panose="02020603050405020304" pitchFamily="18" charset="0"/>
                <a:cs typeface="Times New Roman" panose="02020603050405020304" pitchFamily="18" charset="0"/>
              </a:rPr>
              <a:t>1. </a:t>
            </a:r>
            <a:r>
              <a:rPr lang="en-US" sz="2400" dirty="0" smtClean="0">
                <a:solidFill>
                  <a:schemeClr val="tx1"/>
                </a:solidFill>
                <a:latin typeface="Times New Roman" panose="02020603050405020304" pitchFamily="18" charset="0"/>
                <a:cs typeface="Times New Roman" panose="02020603050405020304" pitchFamily="18" charset="0"/>
              </a:rPr>
              <a:t>What can you see in the picture? </a:t>
            </a:r>
            <a:br>
              <a:rPr lang="en-US" sz="2400" dirty="0" smtClean="0">
                <a:solidFill>
                  <a:schemeClr val="tx1"/>
                </a:solidFill>
                <a:latin typeface="Times New Roman" panose="02020603050405020304" pitchFamily="18" charset="0"/>
                <a:cs typeface="Times New Roman" panose="02020603050405020304" pitchFamily="18" charset="0"/>
              </a:rPr>
            </a:br>
            <a:r>
              <a:rPr lang="en-US" sz="2400" dirty="0" smtClean="0">
                <a:solidFill>
                  <a:schemeClr val="tx1"/>
                </a:solidFill>
                <a:latin typeface="Times New Roman" panose="02020603050405020304" pitchFamily="18" charset="0"/>
                <a:cs typeface="Times New Roman" panose="02020603050405020304" pitchFamily="18" charset="0"/>
              </a:rPr>
              <a:t>2. Where do you like to spend your holidays? </a:t>
            </a:r>
            <a:endParaRPr lang="ru-RU" sz="2400" dirty="0">
              <a:solidFill>
                <a:schemeClr val="tx1"/>
              </a:solidFill>
              <a:latin typeface="Times New Roman" panose="02020603050405020304" pitchFamily="18" charset="0"/>
              <a:cs typeface="Times New Roman" panose="02020603050405020304" pitchFamily="18" charset="0"/>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1340768"/>
            <a:ext cx="4137014" cy="244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3883318"/>
            <a:ext cx="4464496" cy="2642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52780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a:bodyPr>
          <a:lstStyle/>
          <a:p>
            <a:pPr marL="68580" indent="0" algn="ctr">
              <a:buNone/>
            </a:pPr>
            <a:r>
              <a:rPr lang="en-US" sz="4800" b="1" dirty="0" smtClean="0">
                <a:solidFill>
                  <a:srgbClr val="C00000"/>
                </a:solidFill>
                <a:latin typeface="Times New Roman" panose="02020603050405020304" pitchFamily="18" charset="0"/>
                <a:cs typeface="Times New Roman" panose="02020603050405020304" pitchFamily="18" charset="0"/>
              </a:rPr>
              <a:t>New</a:t>
            </a:r>
          </a:p>
          <a:p>
            <a:pPr marL="68580" indent="0" algn="ctr">
              <a:buNone/>
            </a:pPr>
            <a:r>
              <a:rPr lang="en-US" sz="4800" b="1" dirty="0" smtClean="0">
                <a:solidFill>
                  <a:srgbClr val="C00000"/>
                </a:solidFill>
                <a:latin typeface="Times New Roman" panose="02020603050405020304" pitchFamily="18" charset="0"/>
                <a:cs typeface="Times New Roman" panose="02020603050405020304" pitchFamily="18" charset="0"/>
              </a:rPr>
              <a:t>Words</a:t>
            </a:r>
            <a:endParaRPr lang="ru-RU" sz="48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14328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60648" y="-171400"/>
            <a:ext cx="7024744" cy="1143000"/>
          </a:xfrm>
        </p:spPr>
        <p:txBody>
          <a:bodyPr/>
          <a:lstStyle/>
          <a:p>
            <a:pPr algn="ctr"/>
            <a:endParaRPr lang="ru-RU" dirty="0">
              <a:solidFill>
                <a:schemeClr val="tx1"/>
              </a:solidFill>
              <a:latin typeface="Times New Roman" panose="02020603050405020304" pitchFamily="18" charset="0"/>
              <a:cs typeface="Times New Roman" panose="02020603050405020304" pitchFamily="18" charset="0"/>
            </a:endParaRPr>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1248156"/>
            <a:ext cx="2592288" cy="2657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268760"/>
            <a:ext cx="2736304" cy="2720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14498" y="4437112"/>
            <a:ext cx="3859020" cy="1929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711718" y="772132"/>
            <a:ext cx="1872208" cy="523220"/>
          </a:xfrm>
          <a:prstGeom prst="rect">
            <a:avLst/>
          </a:prstGeom>
          <a:noFill/>
        </p:spPr>
        <p:txBody>
          <a:bodyPr wrap="square" rtlCol="0">
            <a:spAutoFit/>
          </a:bodyPr>
          <a:lstStyle/>
          <a:p>
            <a:pPr algn="ctr"/>
            <a:r>
              <a:rPr lang="en-US" sz="2800" b="1" dirty="0" smtClean="0">
                <a:solidFill>
                  <a:srgbClr val="C00000"/>
                </a:solidFill>
                <a:latin typeface="Times New Roman" panose="02020603050405020304" pitchFamily="18" charset="0"/>
                <a:cs typeface="Times New Roman" panose="02020603050405020304" pitchFamily="18" charset="0"/>
              </a:rPr>
              <a:t>Earth</a:t>
            </a:r>
            <a:endParaRPr lang="ru-RU" sz="2800" b="1" dirty="0">
              <a:solidFill>
                <a:srgbClr val="C0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148064" y="772132"/>
            <a:ext cx="1728192" cy="461665"/>
          </a:xfrm>
          <a:prstGeom prst="rect">
            <a:avLst/>
          </a:prstGeom>
          <a:noFill/>
        </p:spPr>
        <p:txBody>
          <a:bodyPr wrap="square" rtlCol="0">
            <a:spAutoFit/>
          </a:bodyPr>
          <a:lstStyle/>
          <a:p>
            <a:pPr algn="ctr"/>
            <a:r>
              <a:rPr lang="en-US" sz="2400" b="1" dirty="0" smtClean="0">
                <a:solidFill>
                  <a:srgbClr val="C00000"/>
                </a:solidFill>
                <a:latin typeface="Times New Roman" panose="02020603050405020304" pitchFamily="18" charset="0"/>
                <a:cs typeface="Times New Roman" panose="02020603050405020304" pitchFamily="18" charset="0"/>
              </a:rPr>
              <a:t>Star</a:t>
            </a:r>
            <a:endParaRPr lang="ru-RU" sz="2400" b="1" dirty="0">
              <a:solidFill>
                <a:srgbClr val="C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583926" y="3988968"/>
            <a:ext cx="1852170" cy="461665"/>
          </a:xfrm>
          <a:prstGeom prst="rect">
            <a:avLst/>
          </a:prstGeom>
          <a:noFill/>
        </p:spPr>
        <p:txBody>
          <a:bodyPr wrap="square" rtlCol="0">
            <a:spAutoFit/>
          </a:bodyPr>
          <a:lstStyle/>
          <a:p>
            <a:pPr algn="ctr"/>
            <a:r>
              <a:rPr lang="en-US" sz="2400" b="1" dirty="0" smtClean="0">
                <a:solidFill>
                  <a:srgbClr val="C00000"/>
                </a:solidFill>
                <a:latin typeface="Times New Roman" panose="02020603050405020304" pitchFamily="18" charset="0"/>
                <a:cs typeface="Times New Roman" panose="02020603050405020304" pitchFamily="18" charset="0"/>
              </a:rPr>
              <a:t>Moon</a:t>
            </a:r>
            <a:endParaRPr lang="ru-RU" sz="24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3720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M</a:t>
            </a:r>
            <a:endParaRPr lang="ru-RU" dirty="0"/>
          </a:p>
        </p:txBody>
      </p:sp>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908720"/>
            <a:ext cx="3765136"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3573016"/>
            <a:ext cx="4392488" cy="2881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043608" y="404664"/>
            <a:ext cx="2952328" cy="461665"/>
          </a:xfrm>
          <a:prstGeom prst="rect">
            <a:avLst/>
          </a:prstGeom>
          <a:noFill/>
        </p:spPr>
        <p:txBody>
          <a:bodyPr wrap="square" rtlCol="0">
            <a:spAutoFit/>
          </a:bodyPr>
          <a:lstStyle/>
          <a:p>
            <a:pPr algn="ctr"/>
            <a:r>
              <a:rPr lang="en-US" sz="2400" b="1" dirty="0" smtClean="0">
                <a:solidFill>
                  <a:srgbClr val="C00000"/>
                </a:solidFill>
                <a:latin typeface="Times New Roman" panose="02020603050405020304" pitchFamily="18" charset="0"/>
                <a:cs typeface="Times New Roman" panose="02020603050405020304" pitchFamily="18" charset="0"/>
              </a:rPr>
              <a:t>Mountain</a:t>
            </a:r>
            <a:endParaRPr lang="ru-RU" sz="2400" b="1" dirty="0">
              <a:solidFill>
                <a:srgbClr val="C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5220072" y="2924944"/>
            <a:ext cx="2808312" cy="461665"/>
          </a:xfrm>
          <a:prstGeom prst="rect">
            <a:avLst/>
          </a:prstGeom>
          <a:noFill/>
        </p:spPr>
        <p:txBody>
          <a:bodyPr wrap="square" rtlCol="0">
            <a:spAutoFit/>
          </a:bodyPr>
          <a:lstStyle/>
          <a:p>
            <a:pPr algn="ctr"/>
            <a:r>
              <a:rPr lang="en-US" sz="2400" b="1" dirty="0" smtClean="0">
                <a:solidFill>
                  <a:srgbClr val="C00000"/>
                </a:solidFill>
                <a:latin typeface="Times New Roman" panose="02020603050405020304" pitchFamily="18" charset="0"/>
                <a:cs typeface="Times New Roman" panose="02020603050405020304" pitchFamily="18" charset="0"/>
              </a:rPr>
              <a:t>Hill</a:t>
            </a:r>
            <a:endParaRPr lang="ru-RU" sz="24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38519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2276872"/>
            <a:ext cx="6237111" cy="350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483768" y="1799310"/>
            <a:ext cx="4536504" cy="461665"/>
          </a:xfrm>
          <a:prstGeom prst="rect">
            <a:avLst/>
          </a:prstGeom>
          <a:noFill/>
        </p:spPr>
        <p:txBody>
          <a:bodyPr wrap="square" rtlCol="0">
            <a:spAutoFit/>
          </a:bodyPr>
          <a:lstStyle/>
          <a:p>
            <a:pPr algn="ctr"/>
            <a:r>
              <a:rPr lang="en-US" sz="2400" b="1" dirty="0" smtClean="0">
                <a:solidFill>
                  <a:srgbClr val="C00000"/>
                </a:solidFill>
                <a:latin typeface="Times New Roman" panose="02020603050405020304" pitchFamily="18" charset="0"/>
                <a:cs typeface="Times New Roman" panose="02020603050405020304" pitchFamily="18" charset="0"/>
              </a:rPr>
              <a:t>Nature</a:t>
            </a:r>
            <a:endParaRPr lang="ru-RU" sz="24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080882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Остин">
  <a:themeElements>
    <a:clrScheme name="Остин">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Остин">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Остин">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185</TotalTime>
  <Words>202</Words>
  <Application>Microsoft Office PowerPoint</Application>
  <PresentationFormat>Экран (4:3)</PresentationFormat>
  <Paragraphs>83</Paragraphs>
  <Slides>12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12</vt:i4>
      </vt:variant>
    </vt:vector>
  </HeadingPairs>
  <TitlesOfParts>
    <vt:vector size="13" baseType="lpstr">
      <vt:lpstr>Остин</vt:lpstr>
      <vt:lpstr>NATURE</vt:lpstr>
      <vt:lpstr> What seasons do you see in the pictures? What’s your favorite season?  </vt:lpstr>
      <vt:lpstr>Do you remember the names of months? Fill in the table. </vt:lpstr>
      <vt:lpstr>Make up the words. Write them. </vt:lpstr>
      <vt:lpstr>1. What can you see in the picture?  2. Where do you like to spend your holidays? </vt:lpstr>
      <vt:lpstr>Презентация PowerPoint</vt:lpstr>
      <vt:lpstr>Презентация PowerPoint</vt:lpstr>
      <vt:lpstr>M</vt:lpstr>
      <vt:lpstr>Презентация PowerPoint</vt:lpstr>
      <vt:lpstr>Translate from Russian into English.</vt:lpstr>
      <vt:lpstr>Complete the sentences with the words from the table. </vt:lpstr>
      <vt:lpstr>1. What can you see in the picture?  2. Whom can you see in the picture?  3. What are the ducks doing?  4. What is the woman doing?  5. What is the cat doing?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80. </dc:title>
  <dc:creator>Алёна</dc:creator>
  <cp:lastModifiedBy>Алёна</cp:lastModifiedBy>
  <cp:revision>13</cp:revision>
  <dcterms:created xsi:type="dcterms:W3CDTF">2020-05-10T18:58:42Z</dcterms:created>
  <dcterms:modified xsi:type="dcterms:W3CDTF">2020-08-23T14:40:13Z</dcterms:modified>
</cp:coreProperties>
</file>