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5" r:id="rId6"/>
    <p:sldId id="262" r:id="rId7"/>
    <p:sldId id="263" r:id="rId8"/>
    <p:sldId id="264" r:id="rId9"/>
    <p:sldId id="266" r:id="rId10"/>
    <p:sldId id="268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017" autoAdjust="0"/>
  </p:normalViewPr>
  <p:slideViewPr>
    <p:cSldViewPr>
      <p:cViewPr varScale="1">
        <p:scale>
          <a:sx n="88" d="100"/>
          <a:sy n="88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D44E0A7-BEAC-44F3-BF73-DE523ADF16D6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B0301A-A5ED-49EC-BEE9-7F297C087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188640"/>
            <a:ext cx="5214942" cy="259741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Первый сон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Р. Раскольникова 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88840"/>
            <a:ext cx="8501122" cy="24482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                                  </a:t>
            </a:r>
            <a:r>
              <a:rPr lang="ru-RU" sz="4400" b="1" dirty="0" smtClean="0">
                <a:solidFill>
                  <a:schemeClr val="tx2"/>
                </a:solidFill>
              </a:rPr>
              <a:t>в романе </a:t>
            </a:r>
            <a:br>
              <a:rPr lang="ru-RU" sz="4400" b="1" dirty="0" smtClean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                           Ф. М. Достоевского</a:t>
            </a:r>
            <a:br>
              <a:rPr lang="ru-RU" sz="4400" b="1" dirty="0" smtClean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       «Преступление и наказание» 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Марина\Desktop\281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52"/>
            <a:ext cx="2571768" cy="3363081"/>
          </a:xfrm>
          <a:prstGeom prst="rect">
            <a:avLst/>
          </a:prstGeom>
          <a:noFill/>
        </p:spPr>
      </p:pic>
      <p:pic>
        <p:nvPicPr>
          <p:cNvPr id="1026" name="Picture 2" descr="F:\Пресупление и наказание\0_c230_36a300c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3170262" cy="25837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4221088"/>
            <a:ext cx="44999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«…есть закон природы, которого мы не знаем, но который кричит в нас. Сон.»                             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Ф.М. Достоевский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«Сон снится в настоящем времени, говорит о прошлом и предсказывает будущее</a:t>
            </a:r>
            <a:r>
              <a:rPr lang="ru-RU" sz="2000" b="1" dirty="0" smtClean="0">
                <a:solidFill>
                  <a:schemeClr val="tx2"/>
                </a:solidFill>
              </a:rPr>
              <a:t>»</a:t>
            </a:r>
            <a:endParaRPr lang="ru-RU" sz="2000" b="1" dirty="0" smtClean="0">
              <a:solidFill>
                <a:schemeClr val="tx2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212976"/>
            <a:ext cx="266429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+mn-lt"/>
                <a:cs typeface="Times New Roman" pitchFamily="18" charset="0"/>
              </a:rPr>
              <a:t>Михаил Михайлович Бахтин (1895-1975 г.)</a:t>
            </a:r>
            <a:endParaRPr lang="ru-RU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04664"/>
            <a:ext cx="5148064" cy="58326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«Пожалуй, во всей европейской литературе нет писателя, в творчестве которого сны играли бы такую большую и существенную роль, как у Достоевского.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творчестве Достоевского сновидение приводит к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резкому перелому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внутренней жизни человека,  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его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перерождению и обновлению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Марина\Desktop\mihailbah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2066"/>
            <a:ext cx="2328333" cy="2976894"/>
          </a:xfrm>
          <a:prstGeom prst="rect">
            <a:avLst/>
          </a:prstGeom>
          <a:noFill/>
        </p:spPr>
      </p:pic>
      <p:pic>
        <p:nvPicPr>
          <p:cNvPr id="1028" name="Picture 4" descr="C:\Users\Марина\Desktop\1020062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1048"/>
            <a:ext cx="1800200" cy="2831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8172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Сны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произведениях  Ф.М. Достоевского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412776"/>
            <a:ext cx="4427984" cy="532859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Повесть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«Дядюшкин сон»,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Петербургские сновидения в стихах и прозе»,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Рассказ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«Сон смешного человека»,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Романы «Идиот»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(сон Ипполита),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Братья Карамазовы»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(сон Дмитрия Карамазова),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Преступление и наказание»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(сны Р.Раскольникова, сон А.И.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Свидригайлова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194" name="Picture 2" descr="C:\Users\Марина\Desktop\281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52839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810039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произведениях Ф.М. Достоевского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836712"/>
            <a:ext cx="8028384" cy="568863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сне забытые переживания людей выплывают в сферы, подконтрольные сознанию, а потому через свои сновидения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лучше познаёт себя</a:t>
            </a: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Сновидения героев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раскрывают их внутреннюю сущность</a:t>
            </a: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ту, которую не хочет замечать бодрствующий разум.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Подсознание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это, как правило,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тюрьма для угрызений совести.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сновидениях героев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этой тюрьмы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вырываются совесть или страх.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Разум - слуга низших и опасных желаний, он аморален, а в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подсознании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человека живёт стихийная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ко всему живому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тяга к другим людям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188640"/>
            <a:ext cx="5214942" cy="259741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Первый сон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Р. Раскольникова 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88840"/>
            <a:ext cx="8501122" cy="24482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                                  </a:t>
            </a:r>
            <a:r>
              <a:rPr lang="ru-RU" sz="4400" b="1" dirty="0" smtClean="0">
                <a:solidFill>
                  <a:schemeClr val="tx2"/>
                </a:solidFill>
              </a:rPr>
              <a:t>в романе </a:t>
            </a:r>
            <a:br>
              <a:rPr lang="ru-RU" sz="4400" b="1" dirty="0" smtClean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                           Ф. М. Достоевского</a:t>
            </a:r>
            <a:br>
              <a:rPr lang="ru-RU" sz="4400" b="1" dirty="0" smtClean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       «Преступление и наказание» 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Марина\Desktop\281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52"/>
            <a:ext cx="2571768" cy="3363081"/>
          </a:xfrm>
          <a:prstGeom prst="rect">
            <a:avLst/>
          </a:prstGeom>
          <a:noFill/>
        </p:spPr>
      </p:pic>
      <p:pic>
        <p:nvPicPr>
          <p:cNvPr id="1026" name="Picture 2" descr="F:\Пресупление и наказание\0_c230_36a300c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3170262" cy="25837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4221088"/>
            <a:ext cx="44999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«…есть закон природы, которого мы не знаем, но который кричит в нас. Сон.»                             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Ф.М. Достоевский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«Сон снится в настоящем времени, говорит о прошлом и предсказывает будущее».</a:t>
            </a: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459432"/>
            <a:ext cx="976152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88640"/>
            <a:ext cx="5292080" cy="50405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	В первой экранизации романа, фильме </a:t>
            </a:r>
            <a:r>
              <a:rPr lang="ru-RU" b="1" dirty="0" smtClean="0">
                <a:solidFill>
                  <a:srgbClr val="C00000"/>
                </a:solidFill>
              </a:rPr>
              <a:t>Льва Кулиджанова 1969 года</a:t>
            </a:r>
            <a:r>
              <a:rPr lang="ru-RU" b="1" dirty="0" smtClean="0">
                <a:solidFill>
                  <a:schemeClr val="tx2"/>
                </a:solidFill>
              </a:rPr>
              <a:t>, сна о лошади нет. 	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	В фильме другой сон, с которого картина начинается. Раскольников убегает от полицейских, вот-вот они его схватят, он бежит из последних сил и в тот момент, когда его должны схватить, в ужасе просыпается.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797152"/>
            <a:ext cx="8100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? </a:t>
            </a:r>
            <a:r>
              <a:rPr lang="ru-RU" sz="3200" b="1" dirty="0" smtClean="0">
                <a:solidFill>
                  <a:schemeClr val="tx2"/>
                </a:solidFill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Эти сны различаются принципиально?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?  Влияет ли замена сна на раскрытие образа Родиона Раскольникова?</a:t>
            </a:r>
          </a:p>
        </p:txBody>
      </p:sp>
      <p:pic>
        <p:nvPicPr>
          <p:cNvPr id="1026" name="Picture 2" descr="C:\Users\Марина\Desktop\kinopoisk_ru-Prestuplenie-i-nakazanie-263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302433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06640" cy="5373216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лат.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somnus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естественное физиологическое состояние, характеризующееся пониженной реакцией на окружающий мир;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подсознательного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589240"/>
            <a:ext cx="7406640" cy="6480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2563376" cy="32131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76672"/>
            <a:ext cx="4716016" cy="56886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</a:t>
            </a: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«доминанта бессознательного, иллюзорное </a:t>
            </a:r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вытесненных желаний</a:t>
            </a:r>
            <a:r>
              <a:rPr lang="ru-RU" sz="4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653136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Зигмунд Фрейд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(1856-1939 г),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а</a:t>
            </a:r>
            <a:r>
              <a:rPr lang="ru-RU" b="1" dirty="0" smtClean="0">
                <a:solidFill>
                  <a:schemeClr val="tx2"/>
                </a:solidFill>
              </a:rPr>
              <a:t>встрийский психолог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Марина\Desktop\colorized-black-and-whit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324036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1843296" cy="475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8680"/>
            <a:ext cx="4464496" cy="604867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«Образы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символы снов универсальны для всех людей»</a:t>
            </a:r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Марина\Desktop\05bd7a82fa0a3992c4eb312d92f18d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827" y="548681"/>
            <a:ext cx="3162158" cy="41044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4941168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 Густав Юнг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(1875-1961),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вейцарский психиатр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666530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Сны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произведениях </a:t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русской литературы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5085184"/>
            <a:ext cx="2736304" cy="1008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5085184"/>
            <a:ext cx="7406640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8100392" cy="23042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Жуковский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баллада «Светлана»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(сон Светланы)</a:t>
            </a:r>
          </a:p>
          <a:p>
            <a:pPr marL="541782" indent="-514350"/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Марина\Desktop\iJLMDJW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3814192" cy="4024534"/>
          </a:xfrm>
          <a:prstGeom prst="rect">
            <a:avLst/>
          </a:prstGeom>
          <a:noFill/>
        </p:spPr>
      </p:pic>
      <p:pic>
        <p:nvPicPr>
          <p:cNvPr id="5123" name="Picture 3" descr="C:\Users\Марина\Desktop\402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86362"/>
            <a:ext cx="3092574" cy="409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128792" cy="16425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Пушкин 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оман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«Евгений Онегин»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(Сон Татьяны) 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Марина\Desktop\d182d0b0d182d18cd18fd0bdd0b0-d0bbd0b0d180d0b8d0bdd0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84984"/>
            <a:ext cx="4582666" cy="3408587"/>
          </a:xfrm>
          <a:prstGeom prst="rect">
            <a:avLst/>
          </a:prstGeom>
          <a:noFill/>
        </p:spPr>
      </p:pic>
      <p:pic>
        <p:nvPicPr>
          <p:cNvPr id="4099" name="Picture 3" descr="C:\Users\Марина\Desktop\300px-Tatiana_Larina's_dream_by_K__Korov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3593976" cy="2684098"/>
          </a:xfrm>
          <a:prstGeom prst="rect">
            <a:avLst/>
          </a:prstGeom>
          <a:noFill/>
        </p:spPr>
      </p:pic>
      <p:pic>
        <p:nvPicPr>
          <p:cNvPr id="4100" name="Picture 4" descr="C:\Users\Марина\Desktop\hello_html_266b0cb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08920"/>
            <a:ext cx="266429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8034096" cy="1656184"/>
          </a:xfrm>
        </p:spPr>
        <p:txBody>
          <a:bodyPr>
            <a:normAutofit fontScale="90000"/>
          </a:bodyPr>
          <a:lstStyle/>
          <a:p>
            <a:pPr marL="541782" indent="-514350" algn="ctr"/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Пушкин</a:t>
            </a:r>
            <a:b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повесть «Капитанская дочка» </a:t>
            </a:r>
            <a:b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(сон П.Гринёва)</a:t>
            </a:r>
            <a:b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7170" name="Picture 2" descr="C:\Users\Марина\Desktop\68361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3312367" cy="4941168"/>
          </a:xfrm>
          <a:prstGeom prst="rect">
            <a:avLst/>
          </a:prstGeom>
          <a:noFill/>
        </p:spPr>
      </p:pic>
      <p:pic>
        <p:nvPicPr>
          <p:cNvPr id="7171" name="Picture 3" descr="C:\Users\Марина\Desktop\Kapitanskaya-dochka-illyustrats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153077" cy="4154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404664"/>
            <a:ext cx="740664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А.И. Гончаров </a:t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«Обломов» </a:t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(сон И.И. Обломова)</a:t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01008"/>
            <a:ext cx="7406640" cy="1016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Марина\Desktop\0023-01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71466"/>
            <a:ext cx="3240360" cy="4797894"/>
          </a:xfrm>
          <a:prstGeom prst="rect">
            <a:avLst/>
          </a:prstGeom>
          <a:noFill/>
        </p:spPr>
      </p:pic>
      <p:pic>
        <p:nvPicPr>
          <p:cNvPr id="6147" name="Picture 3" descr="C:\Users\Марина\Desktop\001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1844824"/>
            <a:ext cx="339214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</TotalTime>
  <Words>389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Первый сон  Р. Раскольникова  </vt:lpstr>
      <vt:lpstr>Сон - (от лат. somnus) — естественное физиологическое состояние, характеризующееся пониженной реакцией на окружающий мир;  область подсознательного.</vt:lpstr>
      <vt:lpstr>Презентация PowerPoint</vt:lpstr>
      <vt:lpstr>Презентация PowerPoint</vt:lpstr>
      <vt:lpstr>Сны   в произведениях  русской литературы</vt:lpstr>
      <vt:lpstr>Презентация PowerPoint</vt:lpstr>
      <vt:lpstr> </vt:lpstr>
      <vt:lpstr>А.С. Пушкин  повесть «Капитанская дочка»  (сон П.Гринёва) </vt:lpstr>
      <vt:lpstr>А.И. Гончаров  роман «Обломов»  (сон И.И. Обломова) </vt:lpstr>
      <vt:lpstr>Михаил Михайлович Бахтин (1895-1975 г.)</vt:lpstr>
      <vt:lpstr>Сны  в произведениях  Ф.М. Достоевского</vt:lpstr>
      <vt:lpstr> В произведениях Ф.М. Достоевского</vt:lpstr>
      <vt:lpstr>Первый сон  Р. Раскольникова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Михайлович Бахтин 1895-1975 г.</dc:title>
  <dc:creator>Марина</dc:creator>
  <cp:lastModifiedBy>хонор</cp:lastModifiedBy>
  <cp:revision>33</cp:revision>
  <dcterms:created xsi:type="dcterms:W3CDTF">2018-02-04T09:09:13Z</dcterms:created>
  <dcterms:modified xsi:type="dcterms:W3CDTF">2020-08-29T09:40:06Z</dcterms:modified>
</cp:coreProperties>
</file>