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6" r:id="rId2"/>
    <p:sldId id="265" r:id="rId3"/>
    <p:sldId id="267" r:id="rId4"/>
    <p:sldId id="256" r:id="rId5"/>
    <p:sldId id="264" r:id="rId6"/>
    <p:sldId id="268" r:id="rId7"/>
    <p:sldId id="270" r:id="rId8"/>
    <p:sldId id="269" r:id="rId9"/>
    <p:sldId id="263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66"/>
            <p14:sldId id="265"/>
            <p14:sldId id="267"/>
            <p14:sldId id="256"/>
            <p14:sldId id="264"/>
            <p14:sldId id="268"/>
            <p14:sldId id="270"/>
            <p14:sldId id="269"/>
            <p14:sldId id="263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552"/>
    <a:srgbClr val="3F6337"/>
    <a:srgbClr val="588A6B"/>
    <a:srgbClr val="DDE7DB"/>
    <a:srgbClr val="F33DB6"/>
    <a:srgbClr val="6EAEE3"/>
    <a:srgbClr val="EC5B0A"/>
    <a:srgbClr val="3763AB"/>
    <a:srgbClr val="3F72C2"/>
    <a:srgbClr val="D8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4660"/>
  </p:normalViewPr>
  <p:slideViewPr>
    <p:cSldViewPr snapToGrid="0">
      <p:cViewPr>
        <p:scale>
          <a:sx n="91" d="100"/>
          <a:sy n="91" d="100"/>
        </p:scale>
        <p:origin x="-133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60" y="151990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laboratory.ru/fun/experiments/bichromatrebor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3999" cy="1733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39614" y="2690696"/>
            <a:ext cx="5665076" cy="681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4800" b="1" dirty="0" smtClean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 Доброе утро.</a:t>
            </a:r>
            <a:endParaRPr lang="en-US" sz="4800" b="1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1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Выводы: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25579"/>
              </p:ext>
            </p:extLst>
          </p:nvPr>
        </p:nvGraphicFramePr>
        <p:xfrm>
          <a:off x="483477" y="1034743"/>
          <a:ext cx="8460824" cy="2546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5206"/>
                <a:gridCol w="2115206"/>
                <a:gridCol w="2115206"/>
                <a:gridCol w="2115206"/>
              </a:tblGrid>
              <a:tr h="61491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KMnO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фиолетовый раствор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33DB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+ Восстановитель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 кислой среде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Mn</a:t>
                      </a:r>
                      <a:r>
                        <a:rPr lang="ru-RU" sz="1800" b="1" baseline="30000" dirty="0">
                          <a:solidFill>
                            <a:schemeClr val="tx1"/>
                          </a:solidFill>
                          <a:effectLst/>
                        </a:rPr>
                        <a:t>2+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, бесцветная соль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8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 нейтральной среде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MnO</a:t>
                      </a:r>
                      <a:r>
                        <a:rPr lang="ru-RU" sz="1800" b="1" baseline="-25000" dirty="0">
                          <a:effectLst/>
                        </a:rPr>
                        <a:t>2,</a:t>
                      </a:r>
                      <a:r>
                        <a:rPr lang="ru-RU" sz="1800" b="1" dirty="0">
                          <a:effectLst/>
                        </a:rPr>
                        <a:t> коричневый осадок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88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 щелочной среде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K</a:t>
                      </a:r>
                      <a:r>
                        <a:rPr lang="en-US" sz="1800" b="1" baseline="-25000" dirty="0">
                          <a:effectLst/>
                        </a:rPr>
                        <a:t>2</a:t>
                      </a:r>
                      <a:r>
                        <a:rPr lang="en-US" sz="1800" b="1" dirty="0">
                          <a:effectLst/>
                        </a:rPr>
                        <a:t>MnO</a:t>
                      </a:r>
                      <a:r>
                        <a:rPr lang="en-US" sz="1800" b="1" baseline="-25000" dirty="0">
                          <a:effectLst/>
                        </a:rPr>
                        <a:t>4,</a:t>
                      </a:r>
                      <a:r>
                        <a:rPr lang="ru-RU" sz="1800" b="1" dirty="0">
                          <a:effectLst/>
                        </a:rPr>
                        <a:t> зеленый раствор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56670"/>
              </p:ext>
            </p:extLst>
          </p:nvPr>
        </p:nvGraphicFramePr>
        <p:xfrm>
          <a:off x="522436" y="3830495"/>
          <a:ext cx="8442888" cy="2905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722"/>
                <a:gridCol w="2110722"/>
                <a:gridCol w="2110722"/>
                <a:gridCol w="2110722"/>
              </a:tblGrid>
              <a:tr h="61334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</a:rPr>
                        <a:t>CrO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желтый раствор в щелочной среде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7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оранжевый раствор</a:t>
                      </a:r>
                      <a:r>
                        <a:rPr lang="ru-RU" sz="1800" b="1" baseline="-250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 кислой среде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EA55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+ Восстановитель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 кислой среде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</a:rPr>
                        <a:t>+3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зеленый раствор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8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 нейтральной среде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Cr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OH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r>
                        <a:rPr lang="ru-RU" sz="1800" b="1" baseline="-25000" dirty="0">
                          <a:effectLst/>
                        </a:rPr>
                        <a:t>3</a:t>
                      </a:r>
                      <a:r>
                        <a:rPr lang="ru-RU" sz="1800" b="1" dirty="0">
                          <a:effectLst/>
                        </a:rPr>
                        <a:t>  серо-зеленый осадок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588A6B"/>
                    </a:solidFill>
                  </a:tcPr>
                </a:tc>
              </a:tr>
              <a:tr h="1244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 щелочной среде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K</a:t>
                      </a:r>
                      <a:r>
                        <a:rPr lang="ru-RU" sz="1800" b="1" baseline="-25000" dirty="0">
                          <a:effectLst/>
                        </a:rPr>
                        <a:t>3</a:t>
                      </a:r>
                      <a:r>
                        <a:rPr lang="ru-RU" sz="1800" b="1" dirty="0">
                          <a:effectLst/>
                        </a:rPr>
                        <a:t>[</a:t>
                      </a:r>
                      <a:r>
                        <a:rPr lang="en-US" sz="1800" b="1" dirty="0">
                          <a:effectLst/>
                        </a:rPr>
                        <a:t>Cr</a:t>
                      </a:r>
                      <a:r>
                        <a:rPr lang="ru-RU" sz="1800" b="1" dirty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OH</a:t>
                      </a:r>
                      <a:r>
                        <a:rPr lang="ru-RU" sz="1800" b="1" dirty="0">
                          <a:effectLst/>
                        </a:rPr>
                        <a:t>)</a:t>
                      </a:r>
                      <a:r>
                        <a:rPr lang="ru-RU" sz="1800" b="1" baseline="-25000" dirty="0">
                          <a:effectLst/>
                        </a:rPr>
                        <a:t>6</a:t>
                      </a:r>
                      <a:r>
                        <a:rPr lang="ru-RU" sz="1800" b="1" dirty="0">
                          <a:effectLst/>
                        </a:rPr>
                        <a:t>] болотно-зеленый раствор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F633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006" y="151990"/>
            <a:ext cx="6476343" cy="99874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Закрепление.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021262"/>
            <a:ext cx="8172720" cy="5600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Задание 30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Допустимо </a:t>
            </a:r>
            <a:r>
              <a:rPr lang="ru-RU" b="1" dirty="0"/>
              <a:t>использование водных растворов веществ. Из предложенного перечня выберете вещества, между которыми может протекать </a:t>
            </a:r>
            <a:r>
              <a:rPr lang="ru-RU" b="1" dirty="0" err="1"/>
              <a:t>окислительно</a:t>
            </a:r>
            <a:r>
              <a:rPr lang="ru-RU" b="1" dirty="0"/>
              <a:t>-восстановительная реакция. В ответе запишите уравнение </a:t>
            </a:r>
            <a:r>
              <a:rPr lang="ru-RU" b="1" dirty="0" err="1"/>
              <a:t>окислительно</a:t>
            </a:r>
            <a:r>
              <a:rPr lang="ru-RU" b="1" dirty="0"/>
              <a:t>-восстановительной реакции с участием выбранных веществ. Составьте электронный баланс, укажите окислитель и восстановитель.</a:t>
            </a:r>
          </a:p>
          <a:p>
            <a:endParaRPr lang="ru-RU" dirty="0"/>
          </a:p>
        </p:txBody>
      </p:sp>
      <p:pic>
        <p:nvPicPr>
          <p:cNvPr id="6146" name="Picture 2" descr="ЕГЭ не за горами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1" y="138797"/>
            <a:ext cx="2797835" cy="152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028" y="1658955"/>
            <a:ext cx="8229600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Для выполнения заданий используйте следующий перечень веществ: перманганат калия, йодид калия, фторид аммония, гидроксид цинка, сульфат магния, гидрокарбонат кальция. </a:t>
            </a:r>
          </a:p>
        </p:txBody>
      </p:sp>
    </p:spTree>
    <p:extLst>
      <p:ext uri="{BB962C8B-B14F-4D97-AF65-F5344CB8AC3E}">
        <p14:creationId xmlns:p14="http://schemas.microsoft.com/office/powerpoint/2010/main" val="12962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04" y="929902"/>
            <a:ext cx="7869890" cy="488970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Задание 32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Нитрат меди (</a:t>
            </a:r>
            <a:r>
              <a:rPr lang="en-US" b="1" dirty="0"/>
              <a:t>II</a:t>
            </a:r>
            <a:r>
              <a:rPr lang="ru-RU" b="1" dirty="0"/>
              <a:t>) прокалили, образовавшееся твёрдое вещество растворили в разбавленной серной кислоте. Раствор полученной соли подвергли электролизу. Выделившееся на катоде вещество растворили в концентрированной азотной кислоте. Растворение протекало с выделением бурого газа. Напишите уравнения описанных реакций.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Список литературы: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Глинка Н.Л. Общая химия. / М.: Химия, 1985.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Рудзитис Г.Е., Фельдман Ф.Г. Учебники по химии 8, 9, 11 классов – М.: Просвещение 2012 – 2016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u="sng" dirty="0">
                <a:hlinkClick r:id="rId2"/>
              </a:rPr>
              <a:t>http://www.mylaboratory.ru/fun/experiments/bichromatreborn</a:t>
            </a:r>
            <a:endParaRPr lang="ru-RU" b="1" dirty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ЕГЭ. Химия: типовые экзаменационные материалы: 30 вариантов/ под ред. Д.Ю. </a:t>
            </a:r>
            <a:r>
              <a:rPr lang="ru-RU" b="1" dirty="0" err="1"/>
              <a:t>Добротина</a:t>
            </a:r>
            <a:r>
              <a:rPr lang="ru-RU" b="1" dirty="0"/>
              <a:t>. – М.: Издательство «Национальное образование, 2020.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5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Демонстрационный эксперимент.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981" y="1318994"/>
            <a:ext cx="48895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3573284" y="3542479"/>
            <a:ext cx="1975945" cy="1891862"/>
          </a:xfrm>
          <a:prstGeom prst="ellipse">
            <a:avLst/>
          </a:prstGeom>
          <a:solidFill>
            <a:srgbClr val="EC5B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3744" y="3542676"/>
            <a:ext cx="1975485" cy="189166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73744" y="3542479"/>
            <a:ext cx="1975485" cy="1891665"/>
          </a:xfrm>
          <a:prstGeom prst="ellipse">
            <a:avLst/>
          </a:prstGeom>
          <a:solidFill>
            <a:srgbClr val="6EAE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73284" y="3542676"/>
            <a:ext cx="1975485" cy="189166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Демонстрационный эксперимент.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713186"/>
            <a:ext cx="7869890" cy="4463777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30A0"/>
                </a:solidFill>
              </a:rPr>
              <a:t>Zn</a:t>
            </a:r>
            <a:r>
              <a:rPr lang="ru-RU" b="1" dirty="0">
                <a:solidFill>
                  <a:srgbClr val="7030A0"/>
                </a:solidFill>
              </a:rPr>
              <a:t> + </a:t>
            </a:r>
            <a:r>
              <a:rPr lang="en-US" b="1" dirty="0">
                <a:solidFill>
                  <a:srgbClr val="7030A0"/>
                </a:solidFill>
              </a:rPr>
              <a:t>H</a:t>
            </a:r>
            <a:r>
              <a:rPr lang="ru-RU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ru-RU" b="1" baseline="-25000" dirty="0">
                <a:solidFill>
                  <a:srgbClr val="7030A0"/>
                </a:solidFill>
              </a:rPr>
              <a:t>4</a:t>
            </a:r>
            <a:r>
              <a:rPr lang="ru-RU" b="1" dirty="0">
                <a:solidFill>
                  <a:srgbClr val="7030A0"/>
                </a:solidFill>
              </a:rPr>
              <a:t> → </a:t>
            </a:r>
            <a:r>
              <a:rPr lang="en-US" b="1" dirty="0" err="1">
                <a:solidFill>
                  <a:srgbClr val="7030A0"/>
                </a:solidFill>
              </a:rPr>
              <a:t>ZnSO</a:t>
            </a:r>
            <a:r>
              <a:rPr lang="ru-RU" b="1" baseline="-25000" dirty="0">
                <a:solidFill>
                  <a:srgbClr val="7030A0"/>
                </a:solidFill>
              </a:rPr>
              <a:t>4 </a:t>
            </a:r>
            <a:r>
              <a:rPr lang="ru-RU" b="1" dirty="0">
                <a:solidFill>
                  <a:srgbClr val="7030A0"/>
                </a:solidFill>
              </a:rPr>
              <a:t>+ </a:t>
            </a:r>
            <a:r>
              <a:rPr lang="en-US" b="1" dirty="0">
                <a:solidFill>
                  <a:srgbClr val="7030A0"/>
                </a:solidFill>
              </a:rPr>
              <a:t>H</a:t>
            </a:r>
            <a:r>
              <a:rPr lang="ru-RU" b="1" baseline="-25000" dirty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↑</a:t>
            </a:r>
          </a:p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30A0"/>
                </a:solidFill>
              </a:rPr>
              <a:t>K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Cr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O</a:t>
            </a:r>
            <a:r>
              <a:rPr lang="en-US" b="1" baseline="-25000" dirty="0">
                <a:solidFill>
                  <a:srgbClr val="7030A0"/>
                </a:solidFill>
              </a:rPr>
              <a:t>7</a:t>
            </a:r>
            <a:r>
              <a:rPr lang="en-US" b="1" dirty="0">
                <a:solidFill>
                  <a:srgbClr val="7030A0"/>
                </a:solidFill>
              </a:rPr>
              <a:t> + 3H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+ 4H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 → K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 + Cr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(SO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r>
              <a:rPr lang="en-US" b="1" baseline="-25000" dirty="0">
                <a:solidFill>
                  <a:srgbClr val="7030A0"/>
                </a:solidFill>
              </a:rPr>
              <a:t>3</a:t>
            </a:r>
            <a:r>
              <a:rPr lang="en-US" b="1" dirty="0">
                <a:solidFill>
                  <a:srgbClr val="7030A0"/>
                </a:solidFill>
              </a:rPr>
              <a:t> +</a:t>
            </a:r>
            <a:r>
              <a:rPr lang="en-US" b="1" dirty="0" smtClean="0">
                <a:solidFill>
                  <a:srgbClr val="7030A0"/>
                </a:solidFill>
              </a:rPr>
              <a:t>7H</a:t>
            </a:r>
            <a:r>
              <a:rPr lang="en-US" b="1" baseline="-25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O</a:t>
            </a:r>
            <a:endParaRPr lang="ru-RU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30A0"/>
                </a:solidFill>
              </a:rPr>
              <a:t>Cr</a:t>
            </a:r>
            <a:r>
              <a:rPr lang="ru-RU" b="1" baseline="-25000" dirty="0">
                <a:solidFill>
                  <a:srgbClr val="7030A0"/>
                </a:solidFill>
              </a:rPr>
              <a:t>2</a:t>
            </a:r>
            <a:r>
              <a:rPr lang="ru-RU" b="1" dirty="0">
                <a:solidFill>
                  <a:srgbClr val="7030A0"/>
                </a:solidFill>
              </a:rPr>
              <a:t>(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ru-RU" b="1" baseline="-25000" dirty="0">
                <a:solidFill>
                  <a:srgbClr val="7030A0"/>
                </a:solidFill>
              </a:rPr>
              <a:t>4</a:t>
            </a:r>
            <a:r>
              <a:rPr lang="ru-RU" b="1" dirty="0">
                <a:solidFill>
                  <a:srgbClr val="7030A0"/>
                </a:solidFill>
              </a:rPr>
              <a:t>)</a:t>
            </a:r>
            <a:r>
              <a:rPr lang="ru-RU" b="1" baseline="-25000" dirty="0">
                <a:solidFill>
                  <a:srgbClr val="7030A0"/>
                </a:solidFill>
              </a:rPr>
              <a:t>3  </a:t>
            </a:r>
            <a:r>
              <a:rPr lang="ru-RU" b="1" dirty="0">
                <a:solidFill>
                  <a:srgbClr val="7030A0"/>
                </a:solidFill>
              </a:rPr>
              <a:t>+ </a:t>
            </a:r>
            <a:r>
              <a:rPr lang="en-US" b="1" dirty="0">
                <a:solidFill>
                  <a:srgbClr val="7030A0"/>
                </a:solidFill>
              </a:rPr>
              <a:t>H</a:t>
            </a:r>
            <a:r>
              <a:rPr lang="ru-RU" b="1" baseline="-25000" dirty="0">
                <a:solidFill>
                  <a:srgbClr val="7030A0"/>
                </a:solidFill>
              </a:rPr>
              <a:t>2</a:t>
            </a:r>
            <a:r>
              <a:rPr lang="ru-RU" b="1" dirty="0">
                <a:solidFill>
                  <a:srgbClr val="7030A0"/>
                </a:solidFill>
              </a:rPr>
              <a:t> → 2</a:t>
            </a:r>
            <a:r>
              <a:rPr lang="en-US" b="1" dirty="0" err="1">
                <a:solidFill>
                  <a:srgbClr val="7030A0"/>
                </a:solidFill>
              </a:rPr>
              <a:t>CrSO</a:t>
            </a:r>
            <a:r>
              <a:rPr lang="ru-RU" b="1" baseline="-25000" dirty="0">
                <a:solidFill>
                  <a:srgbClr val="7030A0"/>
                </a:solidFill>
              </a:rPr>
              <a:t>4</a:t>
            </a:r>
            <a:r>
              <a:rPr lang="ru-RU" b="1" dirty="0">
                <a:solidFill>
                  <a:srgbClr val="7030A0"/>
                </a:solidFill>
              </a:rPr>
              <a:t> + </a:t>
            </a:r>
            <a:r>
              <a:rPr lang="en-US" b="1" dirty="0">
                <a:solidFill>
                  <a:srgbClr val="7030A0"/>
                </a:solidFill>
              </a:rPr>
              <a:t>H</a:t>
            </a:r>
            <a:r>
              <a:rPr lang="ru-RU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ru-RU" b="1" baseline="-25000" dirty="0">
                <a:solidFill>
                  <a:srgbClr val="7030A0"/>
                </a:solidFill>
              </a:rPr>
              <a:t>4</a:t>
            </a:r>
            <a:r>
              <a:rPr lang="ru-RU" b="1" dirty="0">
                <a:solidFill>
                  <a:srgbClr val="7030A0"/>
                </a:solidFill>
              </a:rPr>
              <a:t> 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30A0"/>
                </a:solidFill>
              </a:rPr>
              <a:t>4CrSO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 + O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+ 2H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 → 2Cr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(SO</a:t>
            </a:r>
            <a:r>
              <a:rPr lang="en-US" b="1" baseline="-25000" dirty="0">
                <a:solidFill>
                  <a:srgbClr val="7030A0"/>
                </a:solidFill>
              </a:rPr>
              <a:t>4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r>
              <a:rPr lang="en-US" b="1" baseline="-25000" dirty="0">
                <a:solidFill>
                  <a:srgbClr val="7030A0"/>
                </a:solidFill>
              </a:rPr>
              <a:t>3  </a:t>
            </a:r>
            <a:r>
              <a:rPr lang="en-US" b="1" dirty="0">
                <a:solidFill>
                  <a:srgbClr val="7030A0"/>
                </a:solidFill>
              </a:rPr>
              <a:t>+2H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O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5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3999" cy="1733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39614" y="2690696"/>
            <a:ext cx="5665076" cy="681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4800" b="1" dirty="0" err="1" smtClean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Окислительно</a:t>
            </a:r>
            <a:r>
              <a:rPr lang="ru-RU" sz="4800" b="1" dirty="0" smtClean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-восстановительные реакции.</a:t>
            </a:r>
            <a:endParaRPr lang="en-US" sz="4800" b="1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Вопросы: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177160"/>
            <a:ext cx="7869890" cy="4999804"/>
          </a:xfrm>
        </p:spPr>
        <p:txBody>
          <a:bodyPr>
            <a:no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Что называется степенью окисления?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Что такое окислитель?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Что такое восстановитель?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Какой процесс называется восстановлением?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Какой процесс называется окислением?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Какие вещества могут быть только окислителями? Приведите примеры.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Какие вещества могут быть только восстановителями? Приведите примеры.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Какие вещества могут быть и окислителями, и восстановителями? Приведите примеры.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sz="2400" b="1" dirty="0"/>
              <a:t>Какой метод составления уравнения </a:t>
            </a:r>
            <a:r>
              <a:rPr lang="ru-RU" sz="2400" b="1" dirty="0" err="1"/>
              <a:t>окислительно</a:t>
            </a:r>
            <a:r>
              <a:rPr lang="ru-RU" sz="2400" b="1" dirty="0"/>
              <a:t>-восстановительных реакций вы знаете?  </a:t>
            </a:r>
          </a:p>
          <a:p>
            <a:pPr marL="514350" indent="-514350" algn="ctr">
              <a:buFont typeface="+mj-lt"/>
              <a:buAutoNum type="arabicPeriod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297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81802"/>
              </p:ext>
            </p:extLst>
          </p:nvPr>
        </p:nvGraphicFramePr>
        <p:xfrm>
          <a:off x="462455" y="294290"/>
          <a:ext cx="8313683" cy="6011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5669"/>
                <a:gridCol w="4078014"/>
              </a:tblGrid>
              <a:tr h="525517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Окислитель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>
                          <a:solidFill>
                            <a:schemeClr val="tx1"/>
                          </a:solidFill>
                          <a:effectLst/>
                        </a:rPr>
                        <a:t>Восстановитель</a:t>
                      </a:r>
                      <a:endParaRPr lang="ru-RU" sz="3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16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+ ē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- ē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009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 ↓ С.О.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↑ С.О.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009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Восстановился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Окислился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1009">
                <a:tc>
                  <a:txBody>
                    <a:bodyPr/>
                    <a:lstStyle/>
                    <a:p>
                      <a:pPr algn="ctr"/>
                      <a:r>
                        <a:rPr lang="ru-RU" sz="3000" b="1">
                          <a:solidFill>
                            <a:schemeClr val="tx1"/>
                          </a:solidFill>
                          <a:effectLst/>
                        </a:rPr>
                        <a:t>Процесс восстановления</a:t>
                      </a:r>
                      <a:endParaRPr lang="ru-RU" sz="3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Процесс окисления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18356">
                <a:tc>
                  <a:txBody>
                    <a:bodyPr/>
                    <a:lstStyle/>
                    <a:p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# простые вещества -неметаллы (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r>
                        <a:rPr lang="ru-RU" sz="3000" b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3000" b="1" dirty="0" smtClean="0">
                          <a:solidFill>
                            <a:schemeClr val="tx1"/>
                          </a:solidFill>
                          <a:effectLst/>
                        </a:rPr>
                        <a:t>Br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2…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# соединения, содержащие элемент в высшей степени окисления (</a:t>
                      </a:r>
                      <a:r>
                        <a:rPr lang="en-US" sz="3000" b="1" dirty="0" err="1">
                          <a:solidFill>
                            <a:schemeClr val="tx1"/>
                          </a:solidFill>
                          <a:effectLst/>
                        </a:rPr>
                        <a:t>KMnO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HNO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3…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# простые вещества -металлы (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Ca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…);</a:t>
                      </a:r>
                    </a:p>
                    <a:p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# соединения, содержащие элемент в низшей степени окисления (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 err="1">
                          <a:solidFill>
                            <a:schemeClr val="tx1"/>
                          </a:solidFill>
                          <a:effectLst/>
                        </a:rPr>
                        <a:t>CuCl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000" b="1" dirty="0" err="1">
                          <a:solidFill>
                            <a:schemeClr val="tx1"/>
                          </a:solidFill>
                          <a:effectLst/>
                        </a:rPr>
                        <a:t>FeCl</a:t>
                      </a:r>
                      <a:r>
                        <a:rPr lang="ru-RU" sz="30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</a:rPr>
                        <a:t>…)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9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3999" cy="1733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021" y="761449"/>
            <a:ext cx="2923956" cy="417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45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36588" y="830317"/>
            <a:ext cx="7869890" cy="42461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Лабораторный опыт.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Используя методичку, проделайте химический опыт.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                         Запишите </a:t>
            </a:r>
            <a:r>
              <a:rPr lang="ru-RU" b="1" dirty="0">
                <a:solidFill>
                  <a:srgbClr val="7030A0"/>
                </a:solidFill>
              </a:rPr>
              <a:t>соответствующее уравнение химической </a:t>
            </a:r>
            <a:r>
              <a:rPr lang="ru-RU" b="1" dirty="0" smtClean="0">
                <a:solidFill>
                  <a:srgbClr val="7030A0"/>
                </a:solidFill>
              </a:rPr>
              <a:t>реакции. Уравняйте методом </a:t>
            </a:r>
            <a:r>
              <a:rPr lang="ru-RU" b="1" dirty="0">
                <a:solidFill>
                  <a:srgbClr val="7030A0"/>
                </a:solidFill>
              </a:rPr>
              <a:t>электронного баланса.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4480801"/>
            <a:ext cx="78708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8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Проверяем результаты:</a:t>
            </a:r>
            <a:endParaRPr lang="en-US" b="1" dirty="0">
              <a:solidFill>
                <a:srgbClr val="7030A0"/>
              </a:solidFill>
            </a:endParaRPr>
          </a:p>
        </p:txBody>
      </p:sp>
      <p:grpSp>
        <p:nvGrpSpPr>
          <p:cNvPr id="33" name="Group 2"/>
          <p:cNvGrpSpPr>
            <a:grpSpLocks/>
          </p:cNvGrpSpPr>
          <p:nvPr/>
        </p:nvGrpSpPr>
        <p:grpSpPr bwMode="auto">
          <a:xfrm>
            <a:off x="704193" y="4365081"/>
            <a:ext cx="6449082" cy="555625"/>
            <a:chOff x="1248" y="1440"/>
            <a:chExt cx="3216" cy="350"/>
          </a:xfrm>
        </p:grpSpPr>
        <p:sp>
          <p:nvSpPr>
            <p:cNvPr id="34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704193" y="1850481"/>
            <a:ext cx="6449082" cy="555625"/>
            <a:chOff x="1248" y="2030"/>
            <a:chExt cx="3216" cy="350"/>
          </a:xfrm>
        </p:grpSpPr>
        <p:sp>
          <p:nvSpPr>
            <p:cNvPr id="39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</a:rPr>
                <a:t>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3" name="Group 12"/>
          <p:cNvGrpSpPr>
            <a:grpSpLocks/>
          </p:cNvGrpSpPr>
          <p:nvPr/>
        </p:nvGrpSpPr>
        <p:grpSpPr bwMode="auto">
          <a:xfrm>
            <a:off x="704193" y="2688681"/>
            <a:ext cx="6449082" cy="555625"/>
            <a:chOff x="1248" y="2640"/>
            <a:chExt cx="3216" cy="350"/>
          </a:xfrm>
        </p:grpSpPr>
        <p:sp>
          <p:nvSpPr>
            <p:cNvPr id="44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</a:rPr>
                <a:t>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704193" y="3526881"/>
            <a:ext cx="6449082" cy="555625"/>
            <a:chOff x="1248" y="3230"/>
            <a:chExt cx="3216" cy="35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0000"/>
                  </a:solidFill>
                </a:rPr>
                <a:t>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3" name="Group 22"/>
          <p:cNvGrpSpPr>
            <a:grpSpLocks/>
          </p:cNvGrpSpPr>
          <p:nvPr/>
        </p:nvGrpSpPr>
        <p:grpSpPr bwMode="auto">
          <a:xfrm>
            <a:off x="704193" y="5225506"/>
            <a:ext cx="6449082" cy="555625"/>
            <a:chOff x="1248" y="3230"/>
            <a:chExt cx="3216" cy="350"/>
          </a:xfrm>
        </p:grpSpPr>
        <p:sp>
          <p:nvSpPr>
            <p:cNvPr id="54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97572" y="1890138"/>
            <a:ext cx="7325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5Na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3</a:t>
            </a:r>
            <a:r>
              <a:rPr lang="en-US" sz="2000" b="1" dirty="0"/>
              <a:t> + 2KMnO</a:t>
            </a:r>
            <a:r>
              <a:rPr lang="en-US" sz="2000" b="1" baseline="-25000" dirty="0"/>
              <a:t>4 </a:t>
            </a:r>
            <a:r>
              <a:rPr lang="en-US" sz="2000" b="1" dirty="0"/>
              <a:t>+ 3H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→ 5Na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+ 2MnSO</a:t>
            </a:r>
            <a:r>
              <a:rPr lang="en-US" sz="2000" b="1" baseline="-25000" dirty="0"/>
              <a:t>4</a:t>
            </a:r>
            <a:r>
              <a:rPr lang="en-US" sz="2000" b="1" dirty="0"/>
              <a:t> + K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 </a:t>
            </a:r>
            <a:r>
              <a:rPr lang="en-US" sz="2000" b="1" dirty="0"/>
              <a:t>+ 3H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07931" y="2689568"/>
            <a:ext cx="7047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3</a:t>
            </a:r>
            <a:r>
              <a:rPr lang="en-US" sz="2000" b="1" dirty="0"/>
              <a:t> + 2KMnO</a:t>
            </a:r>
            <a:r>
              <a:rPr lang="en-US" sz="2000" b="1" baseline="-25000" dirty="0"/>
              <a:t>4 </a:t>
            </a:r>
            <a:r>
              <a:rPr lang="en-US" sz="2000" b="1" dirty="0"/>
              <a:t>+ 2KOH → 2K</a:t>
            </a:r>
            <a:r>
              <a:rPr lang="en-US" sz="2000" b="1" baseline="-25000" dirty="0"/>
              <a:t>2</a:t>
            </a:r>
            <a:r>
              <a:rPr lang="en-US" sz="2000" b="1" dirty="0"/>
              <a:t>MnO</a:t>
            </a:r>
            <a:r>
              <a:rPr lang="en-US" sz="2000" b="1" baseline="-25000" dirty="0"/>
              <a:t>4</a:t>
            </a:r>
            <a:r>
              <a:rPr lang="en-US" sz="2000" b="1" dirty="0"/>
              <a:t> + 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 </a:t>
            </a:r>
            <a:r>
              <a:rPr lang="en-US" sz="2000" b="1" dirty="0"/>
              <a:t>+ 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23848" y="3530163"/>
            <a:ext cx="7215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5Na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3</a:t>
            </a:r>
            <a:r>
              <a:rPr lang="en-US" sz="2000" b="1" dirty="0"/>
              <a:t> + 2KMnO</a:t>
            </a:r>
            <a:r>
              <a:rPr lang="en-US" sz="2000" b="1" baseline="-25000" dirty="0"/>
              <a:t>4 </a:t>
            </a:r>
            <a:r>
              <a:rPr lang="en-US" sz="2000" b="1" dirty="0"/>
              <a:t>+ H</a:t>
            </a:r>
            <a:r>
              <a:rPr lang="en-US" sz="2000" b="1" baseline="-25000" dirty="0"/>
              <a:t>2</a:t>
            </a:r>
            <a:r>
              <a:rPr lang="en-US" sz="2000" b="1" dirty="0"/>
              <a:t>O → 3Na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+ 2MnO</a:t>
            </a:r>
            <a:r>
              <a:rPr lang="en-US" sz="2000" b="1" baseline="-25000" dirty="0"/>
              <a:t>2</a:t>
            </a:r>
            <a:r>
              <a:rPr lang="en-US" sz="2000" b="1" dirty="0"/>
              <a:t> + 2KOH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97572" y="4372778"/>
            <a:ext cx="7131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3Na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3</a:t>
            </a:r>
            <a:r>
              <a:rPr lang="en-US" sz="2000" b="1" dirty="0"/>
              <a:t> + K</a:t>
            </a:r>
            <a:r>
              <a:rPr lang="en-US" sz="2000" b="1" baseline="-25000" dirty="0"/>
              <a:t>2</a:t>
            </a:r>
            <a:r>
              <a:rPr lang="en-US" sz="2000" b="1" dirty="0"/>
              <a:t>Cr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r>
              <a:rPr lang="en-US" sz="2000" b="1" baseline="-25000" dirty="0"/>
              <a:t>7</a:t>
            </a:r>
            <a:r>
              <a:rPr lang="en-US" sz="2000" b="1" dirty="0"/>
              <a:t> + 4H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→ 3Na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+ Cr</a:t>
            </a:r>
            <a:r>
              <a:rPr lang="en-US" sz="2000" b="1" baseline="-25000" dirty="0"/>
              <a:t>2</a:t>
            </a:r>
            <a:r>
              <a:rPr lang="en-US" sz="2000" b="1" dirty="0"/>
              <a:t>(SO</a:t>
            </a:r>
            <a:r>
              <a:rPr lang="en-US" sz="2000" b="1" baseline="-25000" dirty="0"/>
              <a:t>4</a:t>
            </a:r>
            <a:r>
              <a:rPr lang="en-US" sz="2000" b="1" dirty="0"/>
              <a:t>)</a:t>
            </a:r>
            <a:r>
              <a:rPr lang="en-US" sz="2000" b="1" baseline="-25000" dirty="0"/>
              <a:t>3 </a:t>
            </a:r>
            <a:r>
              <a:rPr lang="en-US" sz="2000" b="1" dirty="0"/>
              <a:t>+ K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+ 4H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97572" y="5153830"/>
            <a:ext cx="7241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3Na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3</a:t>
            </a:r>
            <a:r>
              <a:rPr lang="en-US" sz="2000" b="1" dirty="0"/>
              <a:t> + K</a:t>
            </a:r>
            <a:r>
              <a:rPr lang="en-US" sz="2000" b="1" baseline="-25000" dirty="0"/>
              <a:t>2</a:t>
            </a:r>
            <a:r>
              <a:rPr lang="en-US" sz="2000" b="1" dirty="0"/>
              <a:t>Cr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r>
              <a:rPr lang="en-US" sz="2000" b="1" baseline="-25000" dirty="0"/>
              <a:t>7</a:t>
            </a:r>
            <a:r>
              <a:rPr lang="en-US" sz="2000" b="1" dirty="0"/>
              <a:t> + 4KOH + 4H</a:t>
            </a:r>
            <a:r>
              <a:rPr lang="en-US" sz="2000" b="1" baseline="-25000" dirty="0"/>
              <a:t>2</a:t>
            </a:r>
            <a:r>
              <a:rPr lang="en-US" sz="2000" b="1" dirty="0"/>
              <a:t>O → 3Na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+  2K</a:t>
            </a:r>
            <a:r>
              <a:rPr lang="en-US" sz="2000" b="1" baseline="-25000" dirty="0"/>
              <a:t>3</a:t>
            </a:r>
            <a:r>
              <a:rPr lang="en-US" sz="2000" b="1" dirty="0"/>
              <a:t>[Cr(OH)</a:t>
            </a:r>
            <a:r>
              <a:rPr lang="en-US" sz="2000" b="1" baseline="-25000" dirty="0"/>
              <a:t>6</a:t>
            </a:r>
            <a:r>
              <a:rPr lang="en-US" sz="2000" b="1" dirty="0"/>
              <a:t>]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568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Демонстрационный эксперимент.</vt:lpstr>
      <vt:lpstr>Демонстрационный эксперимент.</vt:lpstr>
      <vt:lpstr>Презентация PowerPoint</vt:lpstr>
      <vt:lpstr>Вопросы:</vt:lpstr>
      <vt:lpstr>Презентация PowerPoint</vt:lpstr>
      <vt:lpstr>Презентация PowerPoint</vt:lpstr>
      <vt:lpstr>Лабораторный опыт.   Используя методичку, проделайте химический опыт.                                  Запишите соответствующее уравнение химической реакции. Уравняйте методом электронного баланса.   </vt:lpstr>
      <vt:lpstr> Проверяем результаты:</vt:lpstr>
      <vt:lpstr>Выводы:</vt:lpstr>
      <vt:lpstr>Закрепление.</vt:lpstr>
      <vt:lpstr>Презентация PowerPoint</vt:lpstr>
      <vt:lpstr>Список литературы: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home</cp:lastModifiedBy>
  <cp:revision>203</cp:revision>
  <dcterms:created xsi:type="dcterms:W3CDTF">2016-11-18T14:12:19Z</dcterms:created>
  <dcterms:modified xsi:type="dcterms:W3CDTF">2020-09-19T13:04:03Z</dcterms:modified>
</cp:coreProperties>
</file>