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9"/>
  </p:notesMasterIdLst>
  <p:sldIdLst>
    <p:sldId id="257" r:id="rId2"/>
    <p:sldId id="258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54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349" r:id="rId34"/>
    <p:sldId id="350" r:id="rId35"/>
    <p:sldId id="351" r:id="rId36"/>
    <p:sldId id="352" r:id="rId37"/>
    <p:sldId id="35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8D7"/>
    <a:srgbClr val="D4D3DF"/>
    <a:srgbClr val="642F04"/>
    <a:srgbClr val="351413"/>
    <a:srgbClr val="212911"/>
    <a:srgbClr val="1A210D"/>
    <a:srgbClr val="460046"/>
    <a:srgbClr val="800080"/>
    <a:srgbClr val="AE5DFF"/>
    <a:srgbClr val="DBD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8" autoAdjust="0"/>
    <p:restoredTop sz="94660"/>
  </p:normalViewPr>
  <p:slideViewPr>
    <p:cSldViewPr>
      <p:cViewPr>
        <p:scale>
          <a:sx n="76" d="100"/>
          <a:sy n="76" d="100"/>
        </p:scale>
        <p:origin x="-12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963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30</a:t>
            </a:fld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31</a:t>
            </a:fld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32</a:t>
            </a:fld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33</a:t>
            </a:fld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34</a:t>
            </a:fld>
            <a:endParaRPr 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35</a:t>
            </a:fld>
            <a:endParaRPr lang="ru-R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36</a:t>
            </a:fld>
            <a:endParaRPr lang="ru-R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37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6.xml"/><Relationship Id="rId3" Type="http://schemas.openxmlformats.org/officeDocument/2006/relationships/slide" Target="slide3.xml"/><Relationship Id="rId21" Type="http://schemas.openxmlformats.org/officeDocument/2006/relationships/slide" Target="slide21.xml"/><Relationship Id="rId34" Type="http://schemas.openxmlformats.org/officeDocument/2006/relationships/slide" Target="slide3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33" Type="http://schemas.openxmlformats.org/officeDocument/2006/relationships/slide" Target="slide32.xml"/><Relationship Id="rId38" Type="http://schemas.openxmlformats.org/officeDocument/2006/relationships/slide" Target="slide37.xml"/><Relationship Id="rId2" Type="http://schemas.openxmlformats.org/officeDocument/2006/relationships/notesSlide" Target="../notesSlides/notesSlide2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29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32" Type="http://schemas.openxmlformats.org/officeDocument/2006/relationships/slide" Target="slide31.xml"/><Relationship Id="rId37" Type="http://schemas.openxmlformats.org/officeDocument/2006/relationships/slide" Target="slide36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28" Type="http://schemas.openxmlformats.org/officeDocument/2006/relationships/image" Target="../media/image3.png"/><Relationship Id="rId36" Type="http://schemas.openxmlformats.org/officeDocument/2006/relationships/slide" Target="slide35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31" Type="http://schemas.openxmlformats.org/officeDocument/2006/relationships/slide" Target="slide3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Relationship Id="rId27" Type="http://schemas.openxmlformats.org/officeDocument/2006/relationships/slide" Target="slide27.xml"/><Relationship Id="rId30" Type="http://schemas.openxmlformats.org/officeDocument/2006/relationships/slide" Target="slide29.xml"/><Relationship Id="rId35" Type="http://schemas.openxmlformats.org/officeDocument/2006/relationships/slide" Target="slide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4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4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Рисунок19.png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screen"/>
          <a:srcRect r="42057"/>
          <a:stretch/>
        </p:blipFill>
        <p:spPr>
          <a:xfrm>
            <a:off x="5868144" y="6237312"/>
            <a:ext cx="1564622" cy="3600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7158" y="1428736"/>
            <a:ext cx="8429684" cy="35163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6500"/>
              </a:lnSpc>
              <a:spcBef>
                <a:spcPts val="1200"/>
              </a:spcBef>
            </a:pPr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«ЭКОНОМИКА – УМЕНИЕ ПОЛЬЗОВАТЬСЯ ЖИЗНЬЮ НАИЛУЧШИМ ОБРАЗОМ»</a:t>
            </a:r>
          </a:p>
          <a:p>
            <a:pPr algn="ctr">
              <a:spcBef>
                <a:spcPts val="2400"/>
              </a:spcBef>
            </a:pPr>
            <a:r>
              <a:rPr lang="ru-RU" sz="4000" b="1" i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Бернард Шоу</a:t>
            </a:r>
            <a:endParaRPr lang="ru-RU" sz="4000" b="1" i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67544" y="5746157"/>
            <a:ext cx="48680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Ответ: 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деньги не пахнут.</a:t>
            </a:r>
            <a:endParaRPr lang="ru-RU" sz="2800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6984268" y="1948383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52322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СОСТАВЬ ФРАЗУ</a:t>
            </a:r>
            <a:endParaRPr lang="ru-RU" sz="28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https://files.dals.media/mediafiles/wpf/2015/11/timthum.jpg"/>
          <p:cNvPicPr>
            <a:picLocks noChangeAspect="1" noChangeArrowheads="1"/>
          </p:cNvPicPr>
          <p:nvPr/>
        </p:nvPicPr>
        <p:blipFill rotWithShape="1">
          <a:blip r:embed="rId6" cstate="print"/>
          <a:srcRect l="17175" r="14329"/>
          <a:stretch/>
        </p:blipFill>
        <p:spPr bwMode="auto">
          <a:xfrm flipH="1">
            <a:off x="2280360" y="1948383"/>
            <a:ext cx="2289200" cy="2056682"/>
          </a:xfrm>
          <a:prstGeom prst="rect">
            <a:avLst/>
          </a:prstGeom>
          <a:noFill/>
        </p:spPr>
      </p:pic>
      <p:pic>
        <p:nvPicPr>
          <p:cNvPr id="10" name="Picture 2" descr="https://tayniymir.com/wp-content/uploads/2017/08/73i59864c7a92afd5.94032078-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86480" y="1934360"/>
            <a:ext cx="2193879" cy="2114016"/>
          </a:xfrm>
          <a:prstGeom prst="rect">
            <a:avLst/>
          </a:prstGeom>
          <a:noFill/>
        </p:spPr>
      </p:pic>
      <p:pic>
        <p:nvPicPr>
          <p:cNvPr id="14" name="Picture 6" descr="https://vespig.files.wordpress.com/2013/06/983886_456223374469424_1710778509_n_thumb.jpg?w=872&amp;h=764"/>
          <p:cNvPicPr>
            <a:picLocks noChangeAspect="1" noChangeArrowheads="1"/>
          </p:cNvPicPr>
          <p:nvPr/>
        </p:nvPicPr>
        <p:blipFill rotWithShape="1">
          <a:blip r:embed="rId8" cstate="print"/>
          <a:srcRect l="6425" r="5096"/>
          <a:stretch/>
        </p:blipFill>
        <p:spPr bwMode="auto">
          <a:xfrm flipH="1">
            <a:off x="4583239" y="1948382"/>
            <a:ext cx="2076993" cy="205668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28596" y="5877272"/>
            <a:ext cx="55115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  Ответ: 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не в деньгах счастье.</a:t>
            </a:r>
            <a:endParaRPr lang="ru-RU" sz="2400" i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7358082" y="1500174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52322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СОСТАВЬ ФРАЗУ</a:t>
            </a:r>
            <a:endParaRPr lang="ru-RU" sz="28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s://oblast45.ru/uploads/publications/9577/c12a44f78efdab3db3b69e28f7f1f46543c0a233.jpg"/>
          <p:cNvPicPr>
            <a:picLocks noChangeAspect="1" noChangeArrowheads="1"/>
          </p:cNvPicPr>
          <p:nvPr/>
        </p:nvPicPr>
        <p:blipFill rotWithShape="1">
          <a:blip r:embed="rId6" cstate="print"/>
          <a:srcRect l="14200" t="11545" r="10635" b="8195"/>
          <a:stretch/>
        </p:blipFill>
        <p:spPr bwMode="auto">
          <a:xfrm>
            <a:off x="2627436" y="1340767"/>
            <a:ext cx="4652912" cy="3726273"/>
          </a:xfrm>
          <a:prstGeom prst="rect">
            <a:avLst/>
          </a:prstGeom>
          <a:noFill/>
        </p:spPr>
      </p:pic>
      <p:pic>
        <p:nvPicPr>
          <p:cNvPr id="10" name="Picture 4" descr="https://t3.ftcdn.net/jpg/00/38/49/18/500_F_38491844_38kWbv99hp6jLBvhv9KfoGsoFYum9rd2.jpg"/>
          <p:cNvPicPr>
            <a:picLocks noChangeAspect="1" noChangeArrowheads="1"/>
          </p:cNvPicPr>
          <p:nvPr/>
        </p:nvPicPr>
        <p:blipFill rotWithShape="1">
          <a:blip r:embed="rId7" cstate="print"/>
          <a:srcRect r="8230" b="4558"/>
          <a:stretch/>
        </p:blipFill>
        <p:spPr bwMode="auto">
          <a:xfrm>
            <a:off x="251520" y="1340767"/>
            <a:ext cx="2379039" cy="372627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00034" y="5877272"/>
            <a:ext cx="60161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Ответ: 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финансы поют романсы. </a:t>
            </a:r>
            <a:r>
              <a:rPr lang="ru-RU" sz="2800" dirty="0" smtClean="0">
                <a:solidFill>
                  <a:srgbClr val="C00000"/>
                </a:solidFill>
                <a:latin typeface="Georgia" pitchFamily="18" charset="0"/>
              </a:rPr>
              <a:t>  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7358082" y="1714488"/>
            <a:ext cx="1513308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52322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СОСТАВЬ ФРАЗУ</a:t>
            </a:r>
            <a:endParaRPr lang="ru-RU" sz="28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s://keepcoin.ru/wp-content/uploads/2017/08/background-cash-coins-currency-dividends-finance-five-money-paper-five-thousand-rubles-notes-coins-money-cash-grandmother-salvage-background-wallpaper-widescreen-full-screen-widescre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624546"/>
            <a:ext cx="2880320" cy="2740558"/>
          </a:xfrm>
          <a:prstGeom prst="rect">
            <a:avLst/>
          </a:prstGeom>
          <a:noFill/>
        </p:spPr>
      </p:pic>
      <p:pic>
        <p:nvPicPr>
          <p:cNvPr id="14" name="Picture 6" descr="https://cs3.livemaster.ru/zhurnalfoto/b/9/c/170216031635b9c311b97f51330e96f0ed5d02fc5d17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4541" y="1624547"/>
            <a:ext cx="3875049" cy="344787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945965" y="4509120"/>
            <a:ext cx="53709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Ответ</a:t>
            </a:r>
            <a:r>
              <a:rPr lang="ru-RU" sz="2800" dirty="0" smtClean="0">
                <a:latin typeface="Georgia" pitchFamily="18" charset="0"/>
              </a:rPr>
              <a:t>: 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Всемирная </a:t>
            </a:r>
            <a:r>
              <a:rPr lang="ru-RU" sz="2800" i="1" dirty="0">
                <a:solidFill>
                  <a:srgbClr val="C00000"/>
                </a:solidFill>
                <a:latin typeface="Georgia" pitchFamily="18" charset="0"/>
              </a:rPr>
              <a:t>т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орговая </a:t>
            </a:r>
            <a:r>
              <a:rPr lang="ru-RU" sz="2800" i="1" dirty="0">
                <a:solidFill>
                  <a:srgbClr val="C00000"/>
                </a:solidFill>
                <a:latin typeface="Georgia" pitchFamily="18" charset="0"/>
              </a:rPr>
              <a:t>о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рганизация.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115616" y="2255637"/>
            <a:ext cx="26854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 smtClean="0">
                <a:latin typeface="Georgia" pitchFamily="18" charset="0"/>
              </a:rPr>
              <a:t>ВТО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4414" y="251937"/>
            <a:ext cx="6885978" cy="52322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ЭКОНОМИЧЕСКИЕ АББРЕВИАТУРЫ</a:t>
            </a:r>
            <a:endParaRPr lang="ru-RU" sz="28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86578" y="1500174"/>
            <a:ext cx="1857388" cy="335758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142976" y="3857628"/>
            <a:ext cx="564360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Ответ: 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Международный валютный фонд.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142976" y="1857364"/>
            <a:ext cx="1598996" cy="82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ru-RU" sz="3600" dirty="0" smtClean="0">
                <a:latin typeface="Georgia" pitchFamily="18" charset="0"/>
              </a:rPr>
              <a:t>МВФ</a:t>
            </a:r>
            <a:endParaRPr lang="ru-RU" sz="3600" dirty="0"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00892" y="1500174"/>
            <a:ext cx="1857388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2976" y="251937"/>
            <a:ext cx="6957416" cy="52322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ЭКОНОМИЧЕСКИЕ АББРЕВИАТУРЫ</a:t>
            </a:r>
            <a:endParaRPr lang="ru-RU" sz="28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14414" y="3571876"/>
            <a:ext cx="54418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Ответ: 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Европейское экономическое сообщество.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214414" y="1785925"/>
            <a:ext cx="22860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ru-RU" sz="3600" dirty="0" smtClean="0">
                <a:latin typeface="Georgia" pitchFamily="18" charset="0"/>
              </a:rPr>
              <a:t>ЕЭС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86578" y="1714488"/>
            <a:ext cx="2000264" cy="3286148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4414" y="251937"/>
            <a:ext cx="6885978" cy="52322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ЭКОНОМИЧЕСКИЕ АББРЕВИАТУРЫ</a:t>
            </a:r>
            <a:endParaRPr lang="ru-RU" sz="28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043608" y="3615173"/>
            <a:ext cx="594531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Ответ: 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Шанхайская организация сотрудничества (создана с 2001 года между Китаем, Россией, Казахстаном, Таджикистаном, Киргизией и Узбекистаном).</a:t>
            </a:r>
            <a:endParaRPr lang="ru-RU" sz="2800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043608" y="1904113"/>
            <a:ext cx="25717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 smtClean="0">
                <a:latin typeface="Georgia" pitchFamily="18" charset="0"/>
              </a:rPr>
              <a:t>ШОС</a:t>
            </a:r>
            <a:endParaRPr lang="ru-RU" sz="3600" dirty="0"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00892" y="1285860"/>
            <a:ext cx="1857388" cy="3284797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2976" y="251937"/>
            <a:ext cx="6957416" cy="52322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ЭКОНОМИЧЕСКИЕ АББРЕВИАТУРЫ</a:t>
            </a:r>
            <a:endParaRPr lang="ru-RU" sz="28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42910" y="3571876"/>
            <a:ext cx="550072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Ответ: 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научно-исследовательские и опытно-конструкторские разработки.</a:t>
            </a:r>
            <a:endParaRPr lang="ru-RU" sz="2800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58016" y="1857364"/>
            <a:ext cx="1785950" cy="3284799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2976" y="251937"/>
            <a:ext cx="6957416" cy="52322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ЭКОНОМИЧЕСКИЕ АББРЕВИАТУРЫ</a:t>
            </a:r>
            <a:endParaRPr lang="ru-RU" sz="28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14348" y="1928802"/>
            <a:ext cx="3571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600" dirty="0" smtClean="0"/>
              <a:t>НИОКР</a:t>
            </a:r>
            <a:endParaRPr lang="ru-RU" sz="3600" dirty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857224" y="4929198"/>
            <a:ext cx="57150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>
                <a:latin typeface="Georgia" pitchFamily="18" charset="0"/>
              </a:rPr>
              <a:t>Ответ</a:t>
            </a:r>
            <a:r>
              <a:rPr lang="ru-RU" sz="2800" i="1" dirty="0" smtClean="0">
                <a:latin typeface="Georgia" pitchFamily="18" charset="0"/>
              </a:rPr>
              <a:t>: 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Генри Форд.</a:t>
            </a:r>
            <a:endParaRPr lang="en-US" sz="28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857224" y="1537162"/>
            <a:ext cx="614366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 1913 г. на его автомобильном заводе впервые была запущена лента конвейера и время изготовления одного из узлов машины сократилось с 18 до 5 минут.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0232" y="1470841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85918" y="260315"/>
            <a:ext cx="6100160" cy="52322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ВЫДАЮЩИЕСЯ ЭКОНОМИСТЫ</a:t>
            </a:r>
            <a:endParaRPr lang="ru-RU" sz="28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785786" y="4263102"/>
            <a:ext cx="66437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Ответ: 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Адам Смит.</a:t>
            </a:r>
            <a:endParaRPr lang="en-US" sz="28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14348" y="1613118"/>
            <a:ext cx="614366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Он считал, что «Потребности в пище всегда ограничены, но потребности в комфорте не имеют границ».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64288" y="1490731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7356" y="260315"/>
            <a:ext cx="6028722" cy="52322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ВЫДАЮЩИЕСЯ ЭКОНОМИСТЫ</a:t>
            </a:r>
            <a:endParaRPr lang="ru-RU" sz="2800" b="1" cap="al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AutoShape 4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045276" y="1000108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3121" name="AutoShape 4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765356" y="1000108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3122" name="AutoShape 5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486008" y="1000108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3123" name="AutoShape 5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206088" y="1000108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3124" name="AutoShape 5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925596" y="1000108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3125" name="AutoShape 5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045276" y="1720188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3126" name="AutoShape 54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765356" y="1720188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3127" name="AutoShape 55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6486008" y="1720188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3128" name="AutoShape 5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7206088" y="1720188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3129" name="AutoShape 57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7925596" y="1720188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3130" name="AutoShape 58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045276" y="2440268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3131" name="AutoShape 59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765356" y="2440268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3132" name="AutoShape 60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486008" y="2440268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3133" name="AutoShape 6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206088" y="2440268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3134" name="AutoShape 62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925596" y="2440268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3135" name="AutoShape 63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045276" y="3160348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3136" name="AutoShape 64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765356" y="3160348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3137" name="AutoShape 65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517158" y="3160348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3138" name="AutoShape 6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277524" y="3160348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3139" name="AutoShape 67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7925596" y="3160348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3140" name="AutoShape 68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5046218" y="3881444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3142" name="AutoShape 70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5766298" y="3881444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3143" name="AutoShape 7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6558386" y="3881444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3144" name="AutoShape 72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7278466" y="3881444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3145" name="AutoShape 73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7926538" y="3881444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285721" y="1000108"/>
            <a:ext cx="4543532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ЧТО ОБЩЕГО?</a:t>
            </a:r>
            <a:endParaRPr lang="ru-RU" sz="20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285720" y="3869875"/>
            <a:ext cx="4543532" cy="50400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ПРОДОЛЖИ ПОСЛОВИЦУ</a:t>
            </a:r>
            <a:endParaRPr lang="ru-RU" sz="20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285721" y="3160348"/>
            <a:ext cx="4543532" cy="503467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cap="all" dirty="0">
                <a:latin typeface="Times New Roman" pitchFamily="18" charset="0"/>
                <a:cs typeface="Times New Roman" pitchFamily="18" charset="0"/>
              </a:rPr>
              <a:t>ВЫДАЮЩИЕСЯ ЭКОНОМИСТЫ</a:t>
            </a: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285721" y="1720188"/>
            <a:ext cx="4543532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Составь ФРАЗУ</a:t>
            </a:r>
            <a:endParaRPr lang="ru-RU" sz="20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285721" y="2440268"/>
            <a:ext cx="4543532" cy="503039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cap="all" spc="-100" dirty="0" smtClean="0">
                <a:latin typeface="Times New Roman" pitchFamily="18" charset="0"/>
                <a:cs typeface="Times New Roman" pitchFamily="18" charset="0"/>
              </a:rPr>
              <a:t>ЭКОНОМИЧЕСКИЕ АББРЕВИАТУРЫ</a:t>
            </a:r>
            <a:endParaRPr lang="ru-RU" sz="2000" b="1" cap="all" spc="-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8" cstate="screen"/>
          <a:srcRect/>
          <a:stretch>
            <a:fillRect/>
          </a:stretch>
        </p:blipFill>
        <p:spPr>
          <a:xfrm>
            <a:off x="7740352" y="6381328"/>
            <a:ext cx="1152128" cy="300800"/>
          </a:xfrm>
          <a:prstGeom prst="rect">
            <a:avLst/>
          </a:prstGeom>
        </p:spPr>
      </p:pic>
      <p:sp>
        <p:nvSpPr>
          <p:cNvPr id="33" name="AutoShape 68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5046218" y="4640472"/>
            <a:ext cx="503114" cy="503040"/>
          </a:xfrm>
          <a:prstGeom prst="bevel">
            <a:avLst>
              <a:gd name="adj" fmla="val 7727"/>
            </a:avLst>
          </a:prstGeom>
          <a:solidFill>
            <a:srgbClr val="D4D3DF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34" name="AutoShape 70">
            <a:hlinkClick r:id="rId30" action="ppaction://hlinksldjump"/>
          </p:cNvPr>
          <p:cNvSpPr>
            <a:spLocks noChangeArrowheads="1"/>
          </p:cNvSpPr>
          <p:nvPr/>
        </p:nvSpPr>
        <p:spPr bwMode="auto">
          <a:xfrm>
            <a:off x="5766298" y="4640472"/>
            <a:ext cx="503114" cy="503040"/>
          </a:xfrm>
          <a:prstGeom prst="bevel">
            <a:avLst>
              <a:gd name="adj" fmla="val 7727"/>
            </a:avLst>
          </a:prstGeom>
          <a:solidFill>
            <a:srgbClr val="D4D3DF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35" name="AutoShape 71">
            <a:hlinkClick r:id="rId31" action="ppaction://hlinksldjump"/>
          </p:cNvPr>
          <p:cNvSpPr>
            <a:spLocks noChangeArrowheads="1"/>
          </p:cNvSpPr>
          <p:nvPr/>
        </p:nvSpPr>
        <p:spPr bwMode="auto">
          <a:xfrm>
            <a:off x="6558386" y="4640472"/>
            <a:ext cx="503114" cy="503040"/>
          </a:xfrm>
          <a:prstGeom prst="bevel">
            <a:avLst>
              <a:gd name="adj" fmla="val 7727"/>
            </a:avLst>
          </a:prstGeom>
          <a:solidFill>
            <a:srgbClr val="D4D3DF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36" name="AutoShape 72">
            <a:hlinkClick r:id="rId32" action="ppaction://hlinksldjump"/>
          </p:cNvPr>
          <p:cNvSpPr>
            <a:spLocks noChangeArrowheads="1"/>
          </p:cNvSpPr>
          <p:nvPr/>
        </p:nvSpPr>
        <p:spPr bwMode="auto">
          <a:xfrm>
            <a:off x="7278466" y="4640472"/>
            <a:ext cx="503114" cy="503040"/>
          </a:xfrm>
          <a:prstGeom prst="bevel">
            <a:avLst>
              <a:gd name="adj" fmla="val 7727"/>
            </a:avLst>
          </a:prstGeom>
          <a:solidFill>
            <a:srgbClr val="D4D3DF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37" name="AutoShape 73">
            <a:hlinkClick r:id="rId33" action="ppaction://hlinksldjump"/>
          </p:cNvPr>
          <p:cNvSpPr>
            <a:spLocks noChangeArrowheads="1"/>
          </p:cNvSpPr>
          <p:nvPr/>
        </p:nvSpPr>
        <p:spPr bwMode="auto">
          <a:xfrm>
            <a:off x="7957318" y="4640472"/>
            <a:ext cx="503114" cy="503040"/>
          </a:xfrm>
          <a:prstGeom prst="bevel">
            <a:avLst>
              <a:gd name="adj" fmla="val 7727"/>
            </a:avLst>
          </a:prstGeom>
          <a:solidFill>
            <a:srgbClr val="D4D3DF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39" name="AutoShape 68"/>
          <p:cNvSpPr>
            <a:spLocks noChangeArrowheads="1"/>
          </p:cNvSpPr>
          <p:nvPr/>
        </p:nvSpPr>
        <p:spPr bwMode="auto">
          <a:xfrm>
            <a:off x="285720" y="4628903"/>
            <a:ext cx="4543532" cy="504000"/>
          </a:xfrm>
          <a:prstGeom prst="bevel">
            <a:avLst>
              <a:gd name="adj" fmla="val 7727"/>
            </a:avLst>
          </a:prstGeom>
          <a:solidFill>
            <a:srgbClr val="D4D3DF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cap="all" spc="-100" dirty="0" smtClean="0">
                <a:latin typeface="Times New Roman" pitchFamily="18" charset="0"/>
                <a:cs typeface="Times New Roman" pitchFamily="18" charset="0"/>
              </a:rPr>
              <a:t>КАЛАМБУР</a:t>
            </a:r>
            <a:endParaRPr lang="ru-RU" sz="2000" b="1" cap="all" spc="-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AutoShape 68">
            <a:hlinkClick r:id="rId34" action="ppaction://hlinksldjump"/>
          </p:cNvPr>
          <p:cNvSpPr>
            <a:spLocks noChangeArrowheads="1"/>
          </p:cNvSpPr>
          <p:nvPr/>
        </p:nvSpPr>
        <p:spPr bwMode="auto">
          <a:xfrm>
            <a:off x="5078856" y="5426290"/>
            <a:ext cx="503114" cy="503040"/>
          </a:xfrm>
          <a:prstGeom prst="bevel">
            <a:avLst>
              <a:gd name="adj" fmla="val 7727"/>
            </a:avLst>
          </a:prstGeom>
          <a:solidFill>
            <a:srgbClr val="FDE8D7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41" name="AutoShape 70">
            <a:hlinkClick r:id="rId35" action="ppaction://hlinksldjump"/>
          </p:cNvPr>
          <p:cNvSpPr>
            <a:spLocks noChangeArrowheads="1"/>
          </p:cNvSpPr>
          <p:nvPr/>
        </p:nvSpPr>
        <p:spPr bwMode="auto">
          <a:xfrm>
            <a:off x="5798936" y="5426290"/>
            <a:ext cx="503114" cy="503040"/>
          </a:xfrm>
          <a:prstGeom prst="bevel">
            <a:avLst>
              <a:gd name="adj" fmla="val 7727"/>
            </a:avLst>
          </a:prstGeom>
          <a:solidFill>
            <a:srgbClr val="FDE8D7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42" name="AutoShape 71">
            <a:hlinkClick r:id="rId36" action="ppaction://hlinksldjump"/>
          </p:cNvPr>
          <p:cNvSpPr>
            <a:spLocks noChangeArrowheads="1"/>
          </p:cNvSpPr>
          <p:nvPr/>
        </p:nvSpPr>
        <p:spPr bwMode="auto">
          <a:xfrm>
            <a:off x="6591024" y="5426290"/>
            <a:ext cx="503114" cy="503040"/>
          </a:xfrm>
          <a:prstGeom prst="bevel">
            <a:avLst>
              <a:gd name="adj" fmla="val 7727"/>
            </a:avLst>
          </a:prstGeom>
          <a:solidFill>
            <a:srgbClr val="FDE8D7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43" name="AutoShape 72">
            <a:hlinkClick r:id="rId37" action="ppaction://hlinksldjump"/>
          </p:cNvPr>
          <p:cNvSpPr>
            <a:spLocks noChangeArrowheads="1"/>
          </p:cNvSpPr>
          <p:nvPr/>
        </p:nvSpPr>
        <p:spPr bwMode="auto">
          <a:xfrm>
            <a:off x="7311104" y="5426290"/>
            <a:ext cx="503114" cy="503040"/>
          </a:xfrm>
          <a:prstGeom prst="bevel">
            <a:avLst>
              <a:gd name="adj" fmla="val 7727"/>
            </a:avLst>
          </a:prstGeom>
          <a:solidFill>
            <a:srgbClr val="FDE8D7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44" name="AutoShape 73">
            <a:hlinkClick r:id="rId38" action="ppaction://hlinksldjump"/>
          </p:cNvPr>
          <p:cNvSpPr>
            <a:spLocks noChangeArrowheads="1"/>
          </p:cNvSpPr>
          <p:nvPr/>
        </p:nvSpPr>
        <p:spPr bwMode="auto">
          <a:xfrm>
            <a:off x="7959176" y="5426290"/>
            <a:ext cx="503114" cy="503040"/>
          </a:xfrm>
          <a:prstGeom prst="bevel">
            <a:avLst>
              <a:gd name="adj" fmla="val 7727"/>
            </a:avLst>
          </a:prstGeom>
          <a:solidFill>
            <a:srgbClr val="FDE8D7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45" name="AutoShape 68"/>
          <p:cNvSpPr>
            <a:spLocks noChangeArrowheads="1"/>
          </p:cNvSpPr>
          <p:nvPr/>
        </p:nvSpPr>
        <p:spPr bwMode="auto">
          <a:xfrm>
            <a:off x="285720" y="5414721"/>
            <a:ext cx="4576170" cy="504000"/>
          </a:xfrm>
          <a:prstGeom prst="bevel">
            <a:avLst>
              <a:gd name="adj" fmla="val 7727"/>
            </a:avLst>
          </a:prstGeom>
          <a:solidFill>
            <a:srgbClr val="FDE8D7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Экономические ребусы</a:t>
            </a:r>
            <a:endParaRPr lang="ru-RU" sz="2000" b="1" cap="al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6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6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4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75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0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81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8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8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9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4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05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0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11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000100" y="4460417"/>
            <a:ext cx="6858048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Ответ: 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Петр </a:t>
            </a:r>
            <a:r>
              <a:rPr lang="en-US" sz="2800" i="1" dirty="0" smtClean="0">
                <a:solidFill>
                  <a:srgbClr val="C00000"/>
                </a:solidFill>
                <a:latin typeface="Georgia" pitchFamily="18" charset="0"/>
              </a:rPr>
              <a:t>I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. </a:t>
            </a:r>
          </a:p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000100" y="1928802"/>
            <a:ext cx="642942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Он был инициатором создания первой биржи в России и «приневолил» купцов к посещению биржевых торгов.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15206" y="1428736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85918" y="285728"/>
            <a:ext cx="6100160" cy="52322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ВЫДАЮЩИЕСЯ ЭКОНОМИСТЫ</a:t>
            </a:r>
            <a:endParaRPr lang="ru-RU" sz="2800" b="1" cap="al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42910" y="5548986"/>
            <a:ext cx="79296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Ответ: 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Николай Дмитриевич Кондратьев.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14348" y="1253385"/>
            <a:ext cx="657229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700" dirty="0" smtClean="0">
                <a:latin typeface="Georgia" pitchFamily="18" charset="0"/>
              </a:rPr>
              <a:t>«До сих пор экономическая мысль обращала внимание преимущественно на процессы колебательного характера, длительностью примерно в 7-11 лет… Наряду с этими циклами, по-видимому, существуют также иные циклы экономической динамики продолжительностью около 48-55 лет. Мы называем их большими экономическими циклами…»</a:t>
            </a:r>
            <a:endParaRPr lang="ru-RU" sz="2700" dirty="0"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86644" y="1785926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7356" y="260315"/>
            <a:ext cx="6028722" cy="52322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ВЫДАЮЩИЕСЯ ЭКОНОМИСТЫ</a:t>
            </a:r>
            <a:endParaRPr lang="ru-RU" sz="2800" b="1" cap="al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57111" y="1628800"/>
            <a:ext cx="623277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latin typeface="Georgia" pitchFamily="18" charset="0"/>
              </a:rPr>
              <a:t>Хорошая математическая подготовка и исследовательский талант </a:t>
            </a:r>
            <a:r>
              <a:rPr lang="ru-RU" sz="2800" dirty="0" smtClean="0">
                <a:latin typeface="Georgia" pitchFamily="18" charset="0"/>
              </a:rPr>
              <a:t>нашли </a:t>
            </a:r>
            <a:r>
              <a:rPr lang="ru-RU" sz="2800" dirty="0">
                <a:latin typeface="Georgia" pitchFamily="18" charset="0"/>
              </a:rPr>
              <a:t>свое</a:t>
            </a:r>
          </a:p>
          <a:p>
            <a:r>
              <a:rPr lang="ru-RU" sz="2800" dirty="0">
                <a:latin typeface="Georgia" pitchFamily="18" charset="0"/>
              </a:rPr>
              <a:t>воплощение в его главном достижении </a:t>
            </a:r>
            <a:r>
              <a:rPr lang="ru-RU" sz="2800" dirty="0" smtClean="0">
                <a:latin typeface="Georgia" pitchFamily="18" charset="0"/>
              </a:rPr>
              <a:t>- </a:t>
            </a:r>
            <a:r>
              <a:rPr lang="ru-RU" sz="2800" dirty="0">
                <a:latin typeface="Georgia" pitchFamily="18" charset="0"/>
              </a:rPr>
              <a:t>развитии метода «затраты-выпуск», за который </a:t>
            </a:r>
            <a:r>
              <a:rPr lang="ru-RU" sz="2800" dirty="0" smtClean="0">
                <a:latin typeface="Georgia" pitchFamily="18" charset="0"/>
              </a:rPr>
              <a:t>он и </a:t>
            </a:r>
            <a:r>
              <a:rPr lang="ru-RU" sz="2800" dirty="0">
                <a:latin typeface="Georgia" pitchFamily="18" charset="0"/>
              </a:rPr>
              <a:t>был впоследствии удостоен звания Нобелевского лауреата. </a:t>
            </a: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64287" y="1410887"/>
            <a:ext cx="1627637" cy="2993621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57111" y="5761658"/>
            <a:ext cx="69528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Ответ: 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Леонтьев Василий Васильевич.</a:t>
            </a:r>
            <a:endParaRPr lang="ru-RU" sz="2400" i="1" dirty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7356" y="260315"/>
            <a:ext cx="6028722" cy="52322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ВЫДАЮЩИЕСЯ ЭКОНОМИСТЫ</a:t>
            </a:r>
            <a:endParaRPr lang="ru-RU" sz="2800" b="1" cap="al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31479" y="4689176"/>
            <a:ext cx="31701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Ответ: 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…делах. </a:t>
            </a:r>
            <a:endParaRPr lang="ru-RU" sz="2800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222739" y="2666336"/>
            <a:ext cx="45777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latin typeface="Georgia" pitchFamily="18" charset="0"/>
              </a:rPr>
              <a:t>Деньги не в деньгах, а в </a:t>
            </a:r>
            <a:r>
              <a:rPr lang="ru-RU" sz="2800" dirty="0" smtClean="0">
                <a:latin typeface="Georgia" pitchFamily="18" charset="0"/>
              </a:rPr>
              <a:t>...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00364" y="251937"/>
            <a:ext cx="5098781" cy="523220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ПРОДОЛЖИ ПОСЛОВИЦУ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6786578" y="164305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049055" y="4477995"/>
            <a:ext cx="47931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Ответ: 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…рубль набегает.</a:t>
            </a:r>
            <a:endParaRPr lang="ru-RU" sz="2800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044654" y="2518557"/>
            <a:ext cx="45771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latin typeface="Georgia" pitchFamily="18" charset="0"/>
              </a:rPr>
              <a:t>Копеечка к копеечке -</a:t>
            </a:r>
            <a:r>
              <a:rPr lang="ru-RU" sz="2800" dirty="0" smtClean="0">
                <a:latin typeface="Georgia" pitchFamily="18" charset="0"/>
              </a:rPr>
              <a:t> ...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7007905" y="162880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43240" y="251937"/>
            <a:ext cx="4957152" cy="523220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ПРОДОЛЖИ ПОСЛОВИЦУ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857224" y="4679558"/>
            <a:ext cx="60184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Ответ: 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…карману не в тягость.</a:t>
            </a:r>
            <a:endParaRPr lang="ru-RU" sz="2800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6444208" y="1340768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28926" y="251937"/>
            <a:ext cx="5171466" cy="523220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ПРОДОЛЖИ ПОСЛОВИЦУ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857224" y="2602221"/>
            <a:ext cx="3858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>
                <a:latin typeface="Georgia" pitchFamily="18" charset="0"/>
              </a:rPr>
              <a:t>Лишняя </a:t>
            </a:r>
            <a:r>
              <a:rPr lang="ru-RU" sz="2800" dirty="0" smtClean="0">
                <a:latin typeface="Georgia" pitchFamily="18" charset="0"/>
              </a:rPr>
              <a:t>денежка…</a:t>
            </a: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337625" y="4830675"/>
            <a:ext cx="48717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Ответ: </a:t>
            </a:r>
            <a:r>
              <a:rPr lang="ru-RU" sz="2800" i="1" dirty="0">
                <a:solidFill>
                  <a:srgbClr val="C00000"/>
                </a:solidFill>
                <a:latin typeface="Georgia" pitchFamily="18" charset="0"/>
              </a:rPr>
              <a:t>…не разбогатеть.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337625" y="2420888"/>
            <a:ext cx="47217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>
                <a:latin typeface="Georgia" pitchFamily="18" charset="0"/>
              </a:rPr>
              <a:t>Чужие деньги считать </a:t>
            </a:r>
            <a:r>
              <a:rPr lang="ru-RU" sz="2800" dirty="0" smtClean="0">
                <a:latin typeface="Georgia" pitchFamily="18" charset="0"/>
              </a:rPr>
              <a:t>- …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7000892" y="1714488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14678" y="251937"/>
            <a:ext cx="4885714" cy="523220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ПРОДОЛЖИ ПОСЛОВИЦУ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355350" y="4651151"/>
            <a:ext cx="62151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Ответ: 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…рубль голову стережет. </a:t>
            </a:r>
            <a:endParaRPr lang="ru-RU" sz="2800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355350" y="2492896"/>
            <a:ext cx="47937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Копейка рубль бережет, а…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7164288" y="1493053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86116" y="251937"/>
            <a:ext cx="4814276" cy="523220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ПРОДОЛЖИ ПОСЛОВИЦУ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122932" y="4947718"/>
            <a:ext cx="36416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Ответ: 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ребро. </a:t>
            </a:r>
            <a:endParaRPr lang="ru-RU" sz="2800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6840252" y="1622407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8728" y="251937"/>
            <a:ext cx="6671664" cy="523220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atin typeface="Times New Roman" pitchFamily="18" charset="0"/>
                <a:cs typeface="Times New Roman" pitchFamily="18" charset="0"/>
              </a:rPr>
              <a:t>КАЛАМБУР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8140" y="215172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Georgia" pitchFamily="18" charset="0"/>
              </a:rPr>
              <a:t>Что </a:t>
            </a:r>
            <a:r>
              <a:rPr lang="ru-RU" sz="2800" dirty="0">
                <a:latin typeface="Georgia" pitchFamily="18" charset="0"/>
              </a:rPr>
              <a:t>у человека 12 пар, а у монеты всего одно?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17264" y="5085184"/>
            <a:ext cx="32107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Ответ: 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чипсы.</a:t>
            </a:r>
            <a:endParaRPr lang="ru-RU" sz="2800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6929454" y="1785926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728" y="285728"/>
            <a:ext cx="6671664" cy="523220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atin typeface="Times New Roman" pitchFamily="18" charset="0"/>
                <a:cs typeface="Times New Roman" pitchFamily="18" charset="0"/>
              </a:rPr>
              <a:t>КАЛАМБУР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94625" y="1785926"/>
            <a:ext cx="57423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Georgia" pitchFamily="18" charset="0"/>
              </a:rPr>
              <a:t>О каком любимом детьми продукте экономисты говорят: «это умение продать одну картофелину по цене килограмма»?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65658" y="5784873"/>
            <a:ext cx="72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Ответ: 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финансовая пирамида.</a:t>
            </a:r>
            <a:endParaRPr lang="en-US" sz="28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60648"/>
            <a:ext cx="5832648" cy="523220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ОБЩЕГО</a:t>
            </a:r>
            <a:endParaRPr lang="ru-RU" sz="28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43702" y="1857364"/>
            <a:ext cx="1855591" cy="3063984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https://pbs.twimg.com/media/C0nPBHwXcAQSsWX.jpg"/>
          <p:cNvPicPr>
            <a:picLocks noChangeAspect="1" noChangeArrowheads="1"/>
          </p:cNvPicPr>
          <p:nvPr/>
        </p:nvPicPr>
        <p:blipFill rotWithShape="1">
          <a:blip r:embed="rId6" cstate="print"/>
          <a:srcRect l="12866" r="12813"/>
          <a:stretch/>
        </p:blipFill>
        <p:spPr bwMode="auto">
          <a:xfrm>
            <a:off x="3275856" y="1345221"/>
            <a:ext cx="2736304" cy="1999226"/>
          </a:xfrm>
          <a:prstGeom prst="rect">
            <a:avLst/>
          </a:prstGeom>
          <a:noFill/>
        </p:spPr>
      </p:pic>
      <p:pic>
        <p:nvPicPr>
          <p:cNvPr id="10" name="Picture 6" descr="http://www.myvl.ru/uploads/images/00/08/65/2011/10/20/3d96b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97157" y="3495565"/>
            <a:ext cx="3534883" cy="2021667"/>
          </a:xfrm>
          <a:prstGeom prst="rect">
            <a:avLst/>
          </a:prstGeom>
          <a:noFill/>
        </p:spPr>
      </p:pic>
      <p:pic>
        <p:nvPicPr>
          <p:cNvPr id="13" name="Picture 8" descr="http://www.ca-portal.ru/uploads/artimage/6c77497b8bc4a4b511b45ea9c85ac799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1345221"/>
            <a:ext cx="2808312" cy="20162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156048" y="4760614"/>
            <a:ext cx="30963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Ответ: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 тару.</a:t>
            </a:r>
            <a:r>
              <a:rPr lang="ru-RU" sz="2800" i="1" dirty="0" smtClean="0">
                <a:latin typeface="Georgia" pitchFamily="18" charset="0"/>
              </a:rPr>
              <a:t> </a:t>
            </a: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7286644" y="1714488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728" y="251937"/>
            <a:ext cx="6671664" cy="523220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atin typeface="Times New Roman" pitchFamily="18" charset="0"/>
                <a:cs typeface="Times New Roman" pitchFamily="18" charset="0"/>
              </a:rPr>
              <a:t>КАЛАМБУР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29827" y="2492896"/>
            <a:ext cx="4248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Georgia" pitchFamily="18" charset="0"/>
              </a:rPr>
              <a:t>Что представляет собой брутто без нетто?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923081" y="4581128"/>
            <a:ext cx="6464365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Ответ: 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кулик</a:t>
            </a:r>
            <a:endParaRPr lang="ru-RU" sz="2800" i="1" dirty="0">
              <a:solidFill>
                <a:srgbClr val="C00000"/>
              </a:solidFill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2800" i="1" dirty="0">
                <a:solidFill>
                  <a:srgbClr val="C00000"/>
                </a:solidFill>
                <a:latin typeface="Georgia" pitchFamily="18" charset="0"/>
              </a:rPr>
              <a:t>(«Всяк кулик свое болото хвалит»).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7164288" y="1679018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728" y="251937"/>
            <a:ext cx="6671664" cy="523220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atin typeface="Times New Roman" pitchFamily="18" charset="0"/>
                <a:cs typeface="Times New Roman" pitchFamily="18" charset="0"/>
              </a:rPr>
              <a:t>КАЛАМБУР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19098" y="249289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Georgia" pitchFamily="18" charset="0"/>
              </a:rPr>
              <a:t>Главный рекламный агент болота </a:t>
            </a:r>
            <a:r>
              <a:rPr lang="ru-RU" sz="2800" dirty="0" smtClean="0">
                <a:latin typeface="Georgia" pitchFamily="18" charset="0"/>
              </a:rPr>
              <a:t>- </a:t>
            </a:r>
            <a:r>
              <a:rPr lang="ru-RU" sz="2800" dirty="0">
                <a:latin typeface="Georgia" pitchFamily="18" charset="0"/>
              </a:rPr>
              <a:t>это … Кто?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120186" y="4047221"/>
            <a:ext cx="6152113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Ответ: </a:t>
            </a:r>
            <a:r>
              <a:rPr lang="ru-RU" sz="2800" i="1" dirty="0">
                <a:solidFill>
                  <a:srgbClr val="C00000"/>
                </a:solidFill>
                <a:latin typeface="Georgia" pitchFamily="18" charset="0"/>
              </a:rPr>
              <a:t>ф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унт</a:t>
            </a:r>
            <a:r>
              <a:rPr lang="ru-RU" sz="2800" i="1" dirty="0">
                <a:solidFill>
                  <a:srgbClr val="C00000"/>
                </a:solidFill>
                <a:latin typeface="Georgia" pitchFamily="18" charset="0"/>
              </a:rPr>
              <a:t>. </a:t>
            </a:r>
            <a:endParaRPr lang="ru-RU" sz="2800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2800" i="1" dirty="0">
                <a:solidFill>
                  <a:srgbClr val="C00000"/>
                </a:solidFill>
                <a:latin typeface="Georgia" pitchFamily="18" charset="0"/>
              </a:rPr>
              <a:t>(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Почём </a:t>
            </a:r>
            <a:r>
              <a:rPr lang="ru-RU" sz="2800" i="1" dirty="0">
                <a:solidFill>
                  <a:srgbClr val="C00000"/>
                </a:solidFill>
                <a:latin typeface="Georgia" pitchFamily="18" charset="0"/>
              </a:rPr>
              <a:t>фунт лиха – узнать сполна горе, трудности. Не фунт изюму – не пустяк, не шутка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..)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7092280" y="1851932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728" y="251937"/>
            <a:ext cx="6671664" cy="523220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atin typeface="Times New Roman" pitchFamily="18" charset="0"/>
                <a:cs typeface="Times New Roman" pitchFamily="18" charset="0"/>
              </a:rPr>
              <a:t>КАЛАМБУР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20186" y="242088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Georgia" pitchFamily="18" charset="0"/>
              </a:rPr>
              <a:t>Мера веса для лиха и изюма – это... Что?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887447" y="5301208"/>
            <a:ext cx="36125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Georgia" pitchFamily="18" charset="0"/>
              </a:rPr>
              <a:t>Ответ: 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облигация.</a:t>
            </a:r>
            <a:endParaRPr lang="ru-RU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7348913" y="1346641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43174" y="251937"/>
            <a:ext cx="5457218" cy="523220"/>
          </a:xfrm>
          <a:prstGeom prst="rect">
            <a:avLst/>
          </a:prstGeom>
          <a:solidFill>
            <a:srgbClr val="FDE8D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Экономические РЕБУСЫ</a:t>
            </a:r>
            <a:endParaRPr lang="ru-RU" sz="28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solidFill>
            <a:srgbClr val="FDE8D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47205"/>
            <a:ext cx="6412460" cy="284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857224" y="5286388"/>
            <a:ext cx="35707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Ответ: 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хозяйство.</a:t>
            </a:r>
            <a:endParaRPr lang="ru-RU" sz="2800" b="1" i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7286644" y="164305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solidFill>
            <a:srgbClr val="FDE8D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3174" y="251937"/>
            <a:ext cx="5457218" cy="523220"/>
          </a:xfrm>
          <a:prstGeom prst="rect">
            <a:avLst/>
          </a:prstGeom>
          <a:solidFill>
            <a:srgbClr val="FDE8D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Экономические РЕБУСЫ</a:t>
            </a:r>
            <a:endParaRPr lang="ru-RU" sz="28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" r="8912"/>
          <a:stretch/>
        </p:blipFill>
        <p:spPr bwMode="auto">
          <a:xfrm>
            <a:off x="587828" y="1340769"/>
            <a:ext cx="6204857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82490" y="5157192"/>
            <a:ext cx="44215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Ответ: 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собственность.</a:t>
            </a:r>
            <a:endParaRPr lang="ru-RU" sz="2800" i="1" dirty="0" smtClean="0"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7286644" y="164305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solidFill>
            <a:srgbClr val="FDE8D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3174" y="251937"/>
            <a:ext cx="5457218" cy="523220"/>
          </a:xfrm>
          <a:prstGeom prst="rect">
            <a:avLst/>
          </a:prstGeom>
          <a:solidFill>
            <a:srgbClr val="FDE8D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Экономические РЕБУСЫ</a:t>
            </a:r>
            <a:endParaRPr lang="ru-RU" sz="28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Документы\Рабочий стол\img_phpzWcuwO_Prezentaciya-fin.gram_21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" t="3572" r="6131" b="29497"/>
          <a:stretch/>
        </p:blipFill>
        <p:spPr bwMode="auto">
          <a:xfrm>
            <a:off x="251520" y="1643050"/>
            <a:ext cx="6480720" cy="30461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42910" y="5530866"/>
            <a:ext cx="3497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Ответ: 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издержки.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7358082" y="1714488"/>
            <a:ext cx="1584746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solidFill>
            <a:srgbClr val="FDE8D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3174" y="251937"/>
            <a:ext cx="5457218" cy="523220"/>
          </a:xfrm>
          <a:prstGeom prst="rect">
            <a:avLst/>
          </a:prstGeom>
          <a:solidFill>
            <a:srgbClr val="FDE8D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Экономические РЕБУСЫ</a:t>
            </a:r>
            <a:endParaRPr lang="ru-RU" sz="28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Документы\Рабочий стол\slide-16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" t="7596" r="9178" b="32880"/>
          <a:stretch/>
        </p:blipFill>
        <p:spPr bwMode="auto">
          <a:xfrm>
            <a:off x="467544" y="1663960"/>
            <a:ext cx="6552728" cy="30966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725366" y="5429264"/>
            <a:ext cx="34145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Ответ: 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лицензия.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7286644" y="1785926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solidFill>
            <a:srgbClr val="FDE8D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3174" y="251937"/>
            <a:ext cx="5457218" cy="523220"/>
          </a:xfrm>
          <a:prstGeom prst="rect">
            <a:avLst/>
          </a:prstGeom>
          <a:solidFill>
            <a:srgbClr val="FDE8D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Экономические РЕБУСЫ</a:t>
            </a:r>
            <a:endParaRPr lang="ru-RU" sz="28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Документы\Рабочий стол\slide-4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4" t="26253" r="12399" b="29850"/>
          <a:stretch/>
        </p:blipFill>
        <p:spPr bwMode="auto">
          <a:xfrm>
            <a:off x="195942" y="1484784"/>
            <a:ext cx="6896337" cy="34563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00034" y="5766531"/>
            <a:ext cx="62151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Ответ: 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мошенничество. </a:t>
            </a:r>
            <a:endParaRPr lang="ru-RU" sz="2800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15140" y="1928802"/>
            <a:ext cx="1714512" cy="2857520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23220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28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rgbClr val="7C984A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ОБЩЕГО?</a:t>
            </a:r>
            <a:endParaRPr lang="ru-RU" sz="28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rgbClr val="7C984A">
                      <a:lumMod val="60000"/>
                      <a:lumOff val="4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http://cad.in.ua/wp-content/uploads/2016/10/4.12-1024x659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26" y="1340768"/>
            <a:ext cx="3020238" cy="1872208"/>
          </a:xfrm>
          <a:prstGeom prst="rect">
            <a:avLst/>
          </a:prstGeom>
          <a:noFill/>
        </p:spPr>
      </p:pic>
      <p:pic>
        <p:nvPicPr>
          <p:cNvPr id="17" name="Picture 4" descr="http://www.vao-mos.info/wp-content/uploads/2017/07/te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76142" y="1352046"/>
            <a:ext cx="2968066" cy="1860930"/>
          </a:xfrm>
          <a:prstGeom prst="rect">
            <a:avLst/>
          </a:prstGeom>
          <a:noFill/>
        </p:spPr>
      </p:pic>
      <p:pic>
        <p:nvPicPr>
          <p:cNvPr id="18" name="Picture 6" descr="https://donbass.comments.ua/img/2017101115475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7746" y="3284984"/>
            <a:ext cx="3050422" cy="20349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5949280"/>
            <a:ext cx="57864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Ответ: 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долговая ловушка.</a:t>
            </a:r>
            <a:endParaRPr lang="ru-RU" sz="2800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40252" y="1484784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23220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28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rgbClr val="7C984A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ОБЩЕГО?</a:t>
            </a:r>
            <a:endParaRPr lang="ru-RU" sz="28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rgbClr val="7C984A">
                      <a:lumMod val="60000"/>
                      <a:lumOff val="4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s://infinica.ru/wp-content/uploads/2016/12/1-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268760"/>
            <a:ext cx="3216357" cy="2160240"/>
          </a:xfrm>
          <a:prstGeom prst="rect">
            <a:avLst/>
          </a:prstGeom>
          <a:noFill/>
        </p:spPr>
      </p:pic>
      <p:pic>
        <p:nvPicPr>
          <p:cNvPr id="13" name="Picture 4" descr="http://image3.thematicnews.com/uploads/topics/preview/00/06/50/55/119f91ae4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73049" y="1279389"/>
            <a:ext cx="3022038" cy="2160240"/>
          </a:xfrm>
          <a:prstGeom prst="rect">
            <a:avLst/>
          </a:prstGeom>
          <a:noFill/>
        </p:spPr>
      </p:pic>
      <p:pic>
        <p:nvPicPr>
          <p:cNvPr id="14" name="Picture 6" descr="https://img.ubu.ru/gal_spory_s_bankami_bankrotstvo_fiz_lits_1576682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3573016"/>
            <a:ext cx="3168351" cy="216515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774995" y="5807824"/>
            <a:ext cx="47331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Ответ: 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финансовая цель.</a:t>
            </a:r>
            <a:endParaRPr lang="ru-RU" sz="2800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20272" y="1484784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23220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28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rgbClr val="7C984A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ОБЩЕГО?</a:t>
            </a:r>
            <a:endParaRPr lang="ru-RU" sz="28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rgbClr val="7C984A">
                      <a:lumMod val="60000"/>
                      <a:lumOff val="4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https://s.pfst.net/2013.03/21407968806838e7300a4997afc521424e46ef02379_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412776"/>
            <a:ext cx="3096344" cy="2064229"/>
          </a:xfrm>
          <a:prstGeom prst="rect">
            <a:avLst/>
          </a:prstGeom>
          <a:noFill/>
        </p:spPr>
      </p:pic>
      <p:pic>
        <p:nvPicPr>
          <p:cNvPr id="17" name="Picture 4" descr="http://golden-island.net/wp-content/uploads/2017/05/original.jpg"/>
          <p:cNvPicPr>
            <a:picLocks noChangeAspect="1" noChangeArrowheads="1"/>
          </p:cNvPicPr>
          <p:nvPr/>
        </p:nvPicPr>
        <p:blipFill rotWithShape="1">
          <a:blip r:embed="rId7" cstate="print"/>
          <a:srcRect l="10472" r="5368"/>
          <a:stretch/>
        </p:blipFill>
        <p:spPr bwMode="auto">
          <a:xfrm>
            <a:off x="1763688" y="3557162"/>
            <a:ext cx="3420380" cy="2032078"/>
          </a:xfrm>
          <a:prstGeom prst="rect">
            <a:avLst/>
          </a:prstGeom>
          <a:noFill/>
        </p:spPr>
      </p:pic>
      <p:pic>
        <p:nvPicPr>
          <p:cNvPr id="18" name="Picture 6" descr="http://bank-explorer.ru/wp-content/uploads/2017/05/%D1%86%D0%B5%D0%BB%D1%8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27930" y="1389458"/>
            <a:ext cx="3060294" cy="208754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79205" y="5929865"/>
            <a:ext cx="62253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Ответ: 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личный финансовый план.  </a:t>
            </a:r>
            <a:endParaRPr lang="ru-RU" sz="2800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72330" y="1928802"/>
            <a:ext cx="1643074" cy="2759230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23220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28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rgbClr val="7C984A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ОБЩЕГО?</a:t>
            </a:r>
            <a:endParaRPr lang="ru-RU" sz="28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rgbClr val="7C984A">
                      <a:lumMod val="60000"/>
                      <a:lumOff val="4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timeofnewz.ru/wp-content/uploads/2012/07/google-money.jpg"/>
          <p:cNvPicPr>
            <a:picLocks noChangeAspect="1" noChangeArrowheads="1"/>
          </p:cNvPicPr>
          <p:nvPr/>
        </p:nvPicPr>
        <p:blipFill rotWithShape="1">
          <a:blip r:embed="rId6" cstate="print"/>
          <a:srcRect l="7476" r="13736"/>
          <a:stretch/>
        </p:blipFill>
        <p:spPr bwMode="auto">
          <a:xfrm>
            <a:off x="211351" y="1268759"/>
            <a:ext cx="3240360" cy="2039657"/>
          </a:xfrm>
          <a:prstGeom prst="rect">
            <a:avLst/>
          </a:prstGeom>
          <a:noFill/>
        </p:spPr>
      </p:pic>
      <p:pic>
        <p:nvPicPr>
          <p:cNvPr id="13" name="Picture 10" descr="http://blog.veneto.ua/wp-content/uploads/2016/02/1446723969_18.png"/>
          <p:cNvPicPr>
            <a:picLocks noChangeAspect="1" noChangeArrowheads="1"/>
          </p:cNvPicPr>
          <p:nvPr/>
        </p:nvPicPr>
        <p:blipFill rotWithShape="1">
          <a:blip r:embed="rId7" cstate="print"/>
          <a:srcRect l="13201"/>
          <a:stretch/>
        </p:blipFill>
        <p:spPr bwMode="auto">
          <a:xfrm>
            <a:off x="3491880" y="1268759"/>
            <a:ext cx="3201013" cy="2039657"/>
          </a:xfrm>
          <a:prstGeom prst="rect">
            <a:avLst/>
          </a:prstGeom>
          <a:noFill/>
        </p:spPr>
      </p:pic>
      <p:pic>
        <p:nvPicPr>
          <p:cNvPr id="14" name="Picture 8" descr="http://store.x1c.ru/upload/iblock/8aa/14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30138" y="3501008"/>
            <a:ext cx="3464092" cy="220881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84055" y="5589240"/>
            <a:ext cx="59766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Ответ: 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копейка рубль бережет. </a:t>
            </a:r>
            <a:endParaRPr lang="ru-RU" sz="2800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59732" y="251937"/>
            <a:ext cx="5832648" cy="52322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СОСТАВЬ ФРАЗУ</a:t>
            </a:r>
            <a:endParaRPr lang="ru-RU" sz="28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7308303" y="2157991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nedelya.ru/cache/gorzakaz/2010-04-07/18877.jpg"/>
          <p:cNvPicPr>
            <a:picLocks noChangeAspect="1" noChangeArrowheads="1"/>
          </p:cNvPicPr>
          <p:nvPr/>
        </p:nvPicPr>
        <p:blipFill rotWithShape="1">
          <a:blip r:embed="rId6" cstate="print"/>
          <a:srcRect l="4539"/>
          <a:stretch/>
        </p:blipFill>
        <p:spPr bwMode="auto">
          <a:xfrm>
            <a:off x="179512" y="1703863"/>
            <a:ext cx="2592288" cy="2073250"/>
          </a:xfrm>
          <a:prstGeom prst="rect">
            <a:avLst/>
          </a:prstGeom>
          <a:noFill/>
        </p:spPr>
      </p:pic>
      <p:pic>
        <p:nvPicPr>
          <p:cNvPr id="10" name="Picture 4" descr="http://xn--80aaeibdqjsfzunj7s.xn--p1ai/image/cache/data/catalog/sweet/rub-800x80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1715790"/>
            <a:ext cx="2088232" cy="2073250"/>
          </a:xfrm>
          <a:prstGeom prst="rect">
            <a:avLst/>
          </a:prstGeom>
          <a:noFill/>
        </p:spPr>
      </p:pic>
      <p:pic>
        <p:nvPicPr>
          <p:cNvPr id="13" name="Picture 6" descr="http://storage.commerage.ru/source/1/2YTzveeDjVrZeYQ2EzrOIgY4e3qANkRa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2749" y="1715791"/>
            <a:ext cx="2496277" cy="20732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18205" y="5761658"/>
            <a:ext cx="5330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Ответ: 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деньги счет любят.</a:t>
            </a: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dirty="0" smtClean="0">
                <a:latin typeface="Georgia" pitchFamily="18" charset="0"/>
              </a:rPr>
              <a:t>   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7164288" y="1698523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52322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СОСТАВЬ ФРАЗУ</a:t>
            </a:r>
            <a:endParaRPr lang="ru-RU" sz="28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http://i567.photobucket.com/albums/ss114/j4jokes11/A1-May%202017/Hands-of-Love-5_zpsshhwdpz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678304"/>
            <a:ext cx="2264376" cy="2092014"/>
          </a:xfrm>
          <a:prstGeom prst="rect">
            <a:avLst/>
          </a:prstGeom>
          <a:noFill/>
        </p:spPr>
      </p:pic>
      <p:pic>
        <p:nvPicPr>
          <p:cNvPr id="10" name="Picture 6" descr="http://www.artpohod.ru/media/souvenirs/39/6753353ed138a98951ab892719de12cb.jpg"/>
          <p:cNvPicPr>
            <a:picLocks noChangeAspect="1" noChangeArrowheads="1"/>
          </p:cNvPicPr>
          <p:nvPr/>
        </p:nvPicPr>
        <p:blipFill rotWithShape="1">
          <a:blip r:embed="rId7" cstate="print"/>
          <a:srcRect t="13855" b="14235"/>
          <a:stretch/>
        </p:blipFill>
        <p:spPr bwMode="auto">
          <a:xfrm>
            <a:off x="2483768" y="1643050"/>
            <a:ext cx="2335211" cy="2127268"/>
          </a:xfrm>
          <a:prstGeom prst="rect">
            <a:avLst/>
          </a:prstGeom>
          <a:noFill/>
        </p:spPr>
      </p:pic>
      <p:pic>
        <p:nvPicPr>
          <p:cNvPr id="14" name="Picture 2" descr="http://mirror-venus.ru/wp-content/uploads/2016/10/Ra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213" y="1650373"/>
            <a:ext cx="2235555" cy="212295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6658</TotalTime>
  <Words>656</Words>
  <Application>Microsoft Office PowerPoint</Application>
  <PresentationFormat>Экран (4:3)</PresentationFormat>
  <Paragraphs>210</Paragraphs>
  <Slides>37</Slides>
  <Notes>37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Учитель</cp:lastModifiedBy>
  <cp:revision>377</cp:revision>
  <dcterms:created xsi:type="dcterms:W3CDTF">2014-01-06T16:00:12Z</dcterms:created>
  <dcterms:modified xsi:type="dcterms:W3CDTF">2021-01-15T03:24:40Z</dcterms:modified>
</cp:coreProperties>
</file>