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8" r:id="rId3"/>
    <p:sldId id="285" r:id="rId4"/>
    <p:sldId id="259" r:id="rId5"/>
    <p:sldId id="261" r:id="rId6"/>
    <p:sldId id="300" r:id="rId7"/>
    <p:sldId id="257" r:id="rId8"/>
    <p:sldId id="263" r:id="rId9"/>
    <p:sldId id="265" r:id="rId10"/>
    <p:sldId id="273" r:id="rId11"/>
    <p:sldId id="266" r:id="rId12"/>
    <p:sldId id="267" r:id="rId13"/>
    <p:sldId id="268" r:id="rId14"/>
    <p:sldId id="299" r:id="rId15"/>
    <p:sldId id="272" r:id="rId16"/>
    <p:sldId id="270" r:id="rId17"/>
    <p:sldId id="269" r:id="rId18"/>
    <p:sldId id="274" r:id="rId19"/>
    <p:sldId id="278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1" r:id="rId29"/>
    <p:sldId id="282" r:id="rId30"/>
    <p:sldId id="284" r:id="rId31"/>
    <p:sldId id="283" r:id="rId32"/>
    <p:sldId id="275" r:id="rId33"/>
    <p:sldId id="276" r:id="rId34"/>
    <p:sldId id="302" r:id="rId35"/>
    <p:sldId id="264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7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62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8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182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16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98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349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73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66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323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93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13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5240-010E-4325-87FD-46F7E2C4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4948-4CDC-48EF-A024-DB02D72AB5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98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1-1024x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234888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Открытый урок      по математике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Разбей выражения на группы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11+11+11+11+11                                                 </a:t>
            </a:r>
            <a:endParaRPr lang="en-US" dirty="0" smtClean="0"/>
          </a:p>
          <a:p>
            <a:r>
              <a:rPr lang="ru-RU" dirty="0" smtClean="0"/>
              <a:t>15+15+15+15                                                     </a:t>
            </a:r>
            <a:endParaRPr lang="en-US" dirty="0" smtClean="0"/>
          </a:p>
          <a:p>
            <a:r>
              <a:rPr lang="ru-RU" dirty="0" smtClean="0"/>
              <a:t>7+3+3+3+3                                                                  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5+7+8+5          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8-8-8-8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7+8+3      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6+9+3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Проверь!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11+11+11+11+11=11</a:t>
            </a:r>
            <a:r>
              <a:rPr lang="en-US" dirty="0" smtClean="0"/>
              <a:t>x</a:t>
            </a:r>
            <a:r>
              <a:rPr lang="ru-RU" dirty="0" smtClean="0"/>
              <a:t> 5                                                 </a:t>
            </a:r>
            <a:endParaRPr lang="en-US" dirty="0" smtClean="0"/>
          </a:p>
          <a:p>
            <a:r>
              <a:rPr lang="ru-RU" dirty="0" smtClean="0"/>
              <a:t>15+15+15+15= 15</a:t>
            </a:r>
            <a:r>
              <a:rPr lang="en-US" dirty="0" smtClean="0"/>
              <a:t>x</a:t>
            </a:r>
            <a:r>
              <a:rPr lang="ru-RU" dirty="0" smtClean="0"/>
              <a:t>4                                             </a:t>
            </a:r>
            <a:r>
              <a:rPr lang="en-US" dirty="0" smtClean="0"/>
              <a:t> </a:t>
            </a:r>
            <a:r>
              <a:rPr lang="ru-RU" dirty="0" smtClean="0"/>
              <a:t>                                                 </a:t>
            </a:r>
            <a:endParaRPr lang="en-US" dirty="0" smtClean="0"/>
          </a:p>
          <a:p>
            <a:r>
              <a:rPr lang="ru-RU" dirty="0" smtClean="0"/>
              <a:t>7+3+3+3+3= 7+(3</a:t>
            </a:r>
            <a:r>
              <a:rPr lang="en-US" dirty="0" smtClean="0"/>
              <a:t>x</a:t>
            </a:r>
            <a:r>
              <a:rPr lang="ru-RU" dirty="0" smtClean="0"/>
              <a:t>4)                                              </a:t>
            </a:r>
            <a:endParaRPr lang="en-US" dirty="0" smtClean="0"/>
          </a:p>
          <a:p>
            <a:r>
              <a:rPr lang="ru-RU" dirty="0" smtClean="0"/>
              <a:t>5+7+8+5= ( 5</a:t>
            </a:r>
            <a:r>
              <a:rPr lang="en-US" dirty="0" smtClean="0"/>
              <a:t>x</a:t>
            </a:r>
            <a:r>
              <a:rPr lang="ru-RU" dirty="0" smtClean="0"/>
              <a:t>2)+7+8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Замени умножение сложением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r>
              <a:rPr lang="en-US" dirty="0" smtClean="0"/>
              <a:t>x</a:t>
            </a:r>
            <a:r>
              <a:rPr lang="ru-RU" dirty="0" smtClean="0"/>
              <a:t>3      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14</a:t>
            </a:r>
            <a:r>
              <a:rPr lang="en-US" dirty="0" smtClean="0"/>
              <a:t>x</a:t>
            </a:r>
            <a:r>
              <a:rPr lang="ru-RU" dirty="0" smtClean="0"/>
              <a:t>6     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13</a:t>
            </a:r>
            <a:r>
              <a:rPr lang="en-US" dirty="0" smtClean="0"/>
              <a:t>x</a:t>
            </a:r>
            <a:r>
              <a:rPr lang="ru-RU" dirty="0" smtClean="0"/>
              <a:t>2                                                                                        </a:t>
            </a:r>
            <a:endParaRPr lang="en-US" dirty="0" smtClean="0"/>
          </a:p>
          <a:p>
            <a:r>
              <a:rPr lang="ru-RU" dirty="0" smtClean="0"/>
              <a:t>8</a:t>
            </a:r>
            <a:r>
              <a:rPr lang="en-US" dirty="0" smtClean="0"/>
              <a:t>x</a:t>
            </a:r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3717032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Тема: « Конкретный смысл и названия действия умножения(закрепление)                                                        Учитель начальных классов: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Видякова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Е. 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ome\Desktop\11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3573016"/>
            <a:ext cx="51125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« Конкретный смысл и названия действия умножения»                                          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</a:rPr>
              <a:t>Умножение- это сложение одинаковых     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слагаемых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Докажи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7+7+ 7+7 </a:t>
            </a:r>
            <a:r>
              <a:rPr lang="en-US" sz="3600" dirty="0" smtClean="0"/>
              <a:t>&lt;</a:t>
            </a:r>
            <a:r>
              <a:rPr lang="ru-RU" sz="3600" dirty="0" smtClean="0"/>
              <a:t> 7</a:t>
            </a:r>
            <a:r>
              <a:rPr lang="en-US" sz="3600" dirty="0" smtClean="0"/>
              <a:t>x</a:t>
            </a:r>
            <a:r>
              <a:rPr lang="ru-RU" sz="3600" dirty="0" smtClean="0"/>
              <a:t>5                                                    </a:t>
            </a:r>
          </a:p>
          <a:p>
            <a:pPr>
              <a:buNone/>
            </a:pPr>
            <a:r>
              <a:rPr lang="ru-RU" sz="3600" dirty="0" smtClean="0"/>
              <a:t>   15</a:t>
            </a:r>
            <a:r>
              <a:rPr lang="en-US" sz="3600" dirty="0" smtClean="0"/>
              <a:t>x</a:t>
            </a:r>
            <a:r>
              <a:rPr lang="ru-RU" sz="3600" dirty="0" smtClean="0"/>
              <a:t>8+</a:t>
            </a:r>
            <a:r>
              <a:rPr lang="en-US" sz="3600" dirty="0" smtClean="0"/>
              <a:t>15</a:t>
            </a:r>
            <a:r>
              <a:rPr lang="ru-RU" sz="3600" dirty="0" smtClean="0"/>
              <a:t> </a:t>
            </a:r>
            <a:r>
              <a:rPr lang="en-US" sz="3600" dirty="0" smtClean="0"/>
              <a:t>=</a:t>
            </a:r>
            <a:r>
              <a:rPr lang="ru-RU" sz="3600" dirty="0" smtClean="0"/>
              <a:t> 15</a:t>
            </a:r>
            <a:r>
              <a:rPr lang="en-US" sz="3600" dirty="0" smtClean="0"/>
              <a:t>x</a:t>
            </a:r>
            <a:r>
              <a:rPr lang="ru-RU" sz="3600" dirty="0" smtClean="0"/>
              <a:t>9                                                       </a:t>
            </a:r>
          </a:p>
          <a:p>
            <a:pPr>
              <a:buNone/>
            </a:pPr>
            <a:r>
              <a:rPr lang="ru-RU" sz="3600" dirty="0" smtClean="0"/>
              <a:t>   42</a:t>
            </a:r>
            <a:r>
              <a:rPr lang="en-US" sz="3600" dirty="0" smtClean="0"/>
              <a:t>x</a:t>
            </a:r>
            <a:r>
              <a:rPr lang="ru-RU" sz="3600" dirty="0" smtClean="0"/>
              <a:t>5-42 </a:t>
            </a:r>
            <a:r>
              <a:rPr lang="en-US" sz="3600" dirty="0" smtClean="0"/>
              <a:t>&gt; </a:t>
            </a:r>
            <a:r>
              <a:rPr lang="ru-RU" sz="3600" dirty="0" smtClean="0"/>
              <a:t>42</a:t>
            </a:r>
            <a:r>
              <a:rPr lang="en-US" sz="3600" dirty="0" smtClean="0"/>
              <a:t>x</a:t>
            </a:r>
            <a:r>
              <a:rPr lang="ru-RU" sz="3600" dirty="0" smtClean="0"/>
              <a:t>3                       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Найдите выражение, которое является решением задачи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000" dirty="0" smtClean="0"/>
              <a:t>Мороженое стоит 8 рублей. Сколько   рублей надо заплатить за 2 порции этого мороженого?    </a:t>
            </a:r>
          </a:p>
          <a:p>
            <a:pPr>
              <a:buNone/>
            </a:pPr>
            <a:r>
              <a:rPr lang="ru-RU" sz="4400" dirty="0" smtClean="0"/>
              <a:t>      8+2        8-2         8х2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sz="4800" dirty="0" smtClean="0">
                <a:solidFill>
                  <a:srgbClr val="7030A0"/>
                </a:solidFill>
              </a:rPr>
              <a:t>Сосчитайте 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                                                              </a:t>
            </a:r>
            <a:endParaRPr lang="en-US" dirty="0" smtClean="0"/>
          </a:p>
          <a:p>
            <a:r>
              <a:rPr lang="ru-RU" sz="4400" dirty="0" smtClean="0"/>
              <a:t>Сколько ламп в классе?                                                    </a:t>
            </a:r>
            <a:endParaRPr lang="en-US" sz="4400" dirty="0" smtClean="0"/>
          </a:p>
          <a:p>
            <a:r>
              <a:rPr lang="ru-RU" sz="4400" dirty="0" smtClean="0">
                <a:solidFill>
                  <a:srgbClr val="002060"/>
                </a:solidFill>
              </a:rPr>
              <a:t>Сколько парт в классе?                                         </a:t>
            </a:r>
            <a:endParaRPr lang="en-US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C00000"/>
                </a:solidFill>
              </a:rPr>
              <a:t>Сколько стульев в классе?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ownloads\в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53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286000" y="4000500"/>
            <a:ext cx="5000625" cy="1714500"/>
          </a:xfrm>
          <a:prstGeom prst="cloudCallout">
            <a:avLst>
              <a:gd name="adj1" fmla="val -9731"/>
              <a:gd name="adj2" fmla="val 14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Рисунок 4" descr="4400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0"/>
            <a:ext cx="29289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utterfly1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927">
            <a:off x="285750" y="357188"/>
            <a:ext cx="1323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fly1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4952">
            <a:off x="7215188" y="500063"/>
            <a:ext cx="1323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utterfly07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289">
            <a:off x="1274763" y="2828925"/>
            <a:ext cx="10715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butterfly07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5703">
            <a:off x="6771482" y="2761456"/>
            <a:ext cx="10715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00232" y="285728"/>
            <a:ext cx="49973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 добра</a:t>
            </a:r>
          </a:p>
        </p:txBody>
      </p:sp>
    </p:spTree>
    <p:extLst>
      <p:ext uri="{BB962C8B-B14F-4D97-AF65-F5344CB8AC3E}">
        <p14:creationId xmlns="" xmlns:p14="http://schemas.microsoft.com/office/powerpoint/2010/main" val="3761223618"/>
      </p:ext>
    </p:extLst>
  </p:cSld>
  <p:clrMapOvr>
    <a:masterClrMapping/>
  </p:clrMapOvr>
  <p:transition advClick="0" advTm="5000">
    <p:sndAc>
      <p:stSnd>
        <p:snd r:embed="rId2" name="032 Dorogoyu Dob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7645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7645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12756_743b0dcda9f3383327a63b84a15bf335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28625" y="4357688"/>
            <a:ext cx="8001000" cy="785812"/>
          </a:xfrm>
          <a:prstGeom prst="cloudCallout">
            <a:avLst>
              <a:gd name="adj1" fmla="val -12670"/>
              <a:gd name="adj2" fmla="val 550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 descr="4405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143250"/>
            <a:ext cx="15001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44052[1]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28625"/>
            <a:ext cx="1190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4052[1]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7188"/>
            <a:ext cx="1190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5938" y="5286375"/>
            <a:ext cx="52498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0000"/>
                </a:solidFill>
                <a:latin typeface="Calibri" pitchFamily="34" charset="0"/>
              </a:rPr>
              <a:t>Шагаем, подпрыгивая!</a:t>
            </a:r>
          </a:p>
          <a:p>
            <a:pPr algn="ctr" eaLnBrk="1" hangingPunct="1"/>
            <a:r>
              <a:rPr lang="ru-RU" altLang="ru-RU" sz="3600">
                <a:solidFill>
                  <a:srgbClr val="FF0000"/>
                </a:solidFill>
                <a:latin typeface="Calibri" pitchFamily="34" charset="0"/>
              </a:rPr>
              <a:t>Улыбаемся! Всем весело!</a:t>
            </a:r>
          </a:p>
        </p:txBody>
      </p:sp>
    </p:spTree>
    <p:extLst>
      <p:ext uri="{BB962C8B-B14F-4D97-AF65-F5344CB8AC3E}">
        <p14:creationId xmlns="" xmlns:p14="http://schemas.microsoft.com/office/powerpoint/2010/main" val="1786673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CC52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52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3000" y="3429000"/>
            <a:ext cx="6929438" cy="8572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8"/>
            <a:ext cx="817941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Поворачивайся в разные стороны,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пританцовывая! </a:t>
            </a:r>
          </a:p>
        </p:txBody>
      </p:sp>
      <p:pic>
        <p:nvPicPr>
          <p:cNvPr id="5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428750"/>
            <a:ext cx="17795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28750"/>
            <a:ext cx="17795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9745090604832a1986382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4293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1532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85185E-6 C -0.06233 0.00185 -0.12448 0.0037 -0.12101 0.00717 C -0.11753 0.01065 -0.00417 0.01875 0.02118 0.02106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-0.0592 0.00926 -0.1184 0.01875 -0.11059 0.02454 C -0.10278 0.03033 0.02205 0.03195 0.04739 0.03496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0.0783 0.0081 0.1566 0.01643 0.15 0.02106 C 0.1434 0.02569 -0.00781 0.02685 -0.03941 0.02801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0.06754 0.00231 0.13507 0.00486 0.12622 0.01065 C 0.11737 0.01643 -0.02274 0.03102 -0.0526 0.03518 " pathEditMode="relative" ptsTypes="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-0.08681 0.01365 -0.17361 0.02754 -0.16841 0.03865 C -0.1632 0.04976 -0.00174 0.06203 0.03159 0.06666 " pathEditMode="relative" ptsTypes="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18519E-6 C -0.08732 0.00763 -0.17447 0.01527 -0.16579 0.02824 C -0.15711 0.0412 0.01615 0.07199 0.05261 0.07731 " pathEditMode="relative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0.09931 0.00416 0.19879 0.00856 0.18959 0.01389 C 0.18039 0.01921 -0.01441 0.02847 -0.0552 0.03148 " pathEditMode="relative" ptsTypes="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0.10764 0.00255 0.21528 0.0051 0.20521 0.01042 C 0.19514 0.01574 -0.01632 0.02801 -0.06059 0.03148 " pathEditMode="relative" ptsTypes="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-0.09271 -3.33333E-6 -0.18542 -3.33333E-6 -0.17622 0.01042 C -0.16701 0.02084 0.01771 0.05556 0.05538 0.0632 " pathEditMode="relative" ptsTypes="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-0.08316 0.00602 -0.16615 0.01204 -0.15782 0.01736 C -0.14948 0.02269 0.0158 0.02848 0.05 0.03148 " pathEditMode="relative" ptsTypes="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362E-19 C 0.13142 -0.00255 0.26284 -0.00509 0.25798 0.0037 C 0.25312 0.0125 0.01875 0.04468 -0.029 0.05278 " pathEditMode="relative" ptsTypes="a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1125 -0.00417 0.225 -0.00811 0.2158 0.00347 C 0.2066 0.01504 -0.00833 0.06088 -0.05521 0.07013 " pathEditMode="relative" ptsTypes="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humor024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000125"/>
            <a:ext cx="50720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humor024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45005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8794" y="4714884"/>
            <a:ext cx="510383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Прыжки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1-2  - на правой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ноге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 – 4  - на левой ноге!</a:t>
            </a:r>
          </a:p>
        </p:txBody>
      </p:sp>
    </p:spTree>
    <p:extLst>
      <p:ext uri="{BB962C8B-B14F-4D97-AF65-F5344CB8AC3E}">
        <p14:creationId xmlns="" xmlns:p14="http://schemas.microsoft.com/office/powerpoint/2010/main" val="2468818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286375" y="3500438"/>
            <a:ext cx="257175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3500438"/>
            <a:ext cx="257175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mhtml:file://C:\Documents%20and%20Settings\Администратор\Рабочий%20стол\Мои%20рисунки\рисунки%20и%20анимашки\анимация%202\Анимашки%20кошки,%20кошечки,%20коты%20и%20котята.mht!http://briticat.ru/smail/cats/cat1-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3"/>
            <a:ext cx="28575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html:file://C:\Documents%20and%20Settings\Администратор\Рабочий%20стол\Мои%20рисунки\рисунки%20и%20анимашки\анимация%202\Анимашки%20кошки,%20кошечки,%20коты%20и%20котята.mht!http://briticat.ru/smail/cats/cat1-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00063"/>
            <a:ext cx="28575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85852" y="4572008"/>
            <a:ext cx="671299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Приседаем и встаем!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Никогда не устаём!</a:t>
            </a:r>
          </a:p>
        </p:txBody>
      </p:sp>
    </p:spTree>
    <p:extLst>
      <p:ext uri="{BB962C8B-B14F-4D97-AF65-F5344CB8AC3E}">
        <p14:creationId xmlns="" xmlns:p14="http://schemas.microsoft.com/office/powerpoint/2010/main" val="3061243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571750" y="3286125"/>
            <a:ext cx="4214813" cy="15716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8349" y="4786322"/>
            <a:ext cx="29490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Танцуем </a:t>
            </a:r>
          </a:p>
        </p:txBody>
      </p:sp>
      <p:pic>
        <p:nvPicPr>
          <p:cNvPr id="7173" name="Picture 10" descr="D:\рисунки и анимашки\Анимация 6\dog19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928813"/>
            <a:ext cx="2714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221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82575"/>
            <a:ext cx="2381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1604" y="4000504"/>
            <a:ext cx="621291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Шагаем друг за другом.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Вперед 4 шага,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Назад 4 шага!</a:t>
            </a:r>
          </a:p>
        </p:txBody>
      </p:sp>
      <p:pic>
        <p:nvPicPr>
          <p:cNvPr id="8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2575"/>
            <a:ext cx="2381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2575"/>
            <a:ext cx="2381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0119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1553E-6 L -0.25 -2.815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Ребята, </a:t>
            </a:r>
          </a:p>
          <a:p>
            <a:pPr lvl="0" algn="ctr"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давайте</a:t>
            </a:r>
          </a:p>
          <a:p>
            <a:pPr lvl="0" algn="ctr"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Жить дружно!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6" y="2852936"/>
            <a:ext cx="208486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04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Винни</a:t>
            </a:r>
            <a:r>
              <a:rPr lang="ru-RU" dirty="0" smtClean="0"/>
              <a:t>- Пуха 4 бочонка мёда по 2 кг в каждом. Сколько кг мёда у </a:t>
            </a:r>
            <a:r>
              <a:rPr lang="ru-RU" dirty="0" err="1" smtClean="0"/>
              <a:t>Винни-Пуха</a:t>
            </a:r>
            <a:r>
              <a:rPr lang="ru-RU" dirty="0" smtClean="0"/>
              <a:t>?   </a:t>
            </a:r>
          </a:p>
          <a:p>
            <a:endParaRPr lang="ru-RU" dirty="0" smtClean="0"/>
          </a:p>
          <a:p>
            <a:r>
              <a:rPr lang="ru-RU" dirty="0" err="1" smtClean="0"/>
              <a:t>Винни</a:t>
            </a:r>
            <a:r>
              <a:rPr lang="ru-RU" dirty="0" smtClean="0"/>
              <a:t>- Пух сочинил 4 </a:t>
            </a:r>
            <a:r>
              <a:rPr lang="ru-RU" dirty="0" err="1" smtClean="0"/>
              <a:t>кричалки</a:t>
            </a:r>
            <a:r>
              <a:rPr lang="ru-RU" dirty="0" smtClean="0"/>
              <a:t>, в каждой из которых по 7 строчек. Сколько строчек сочинил </a:t>
            </a:r>
            <a:r>
              <a:rPr lang="ru-RU" dirty="0" err="1" smtClean="0"/>
              <a:t>Винни</a:t>
            </a:r>
            <a:r>
              <a:rPr lang="ru-RU" dirty="0" smtClean="0"/>
              <a:t>- Пух?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Работа в учебниках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                   </a:t>
            </a:r>
            <a:r>
              <a:rPr lang="ru-RU" sz="4400" dirty="0" smtClean="0">
                <a:solidFill>
                  <a:srgbClr val="7030A0"/>
                </a:solidFill>
              </a:rPr>
              <a:t>По вариантам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№ 4 стр. 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Логические задачи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                     </a:t>
            </a:r>
          </a:p>
          <a:p>
            <a:r>
              <a:rPr lang="ru-RU" sz="4000" b="1" dirty="0" smtClean="0"/>
              <a:t>Сколько дней в 5 неделях? </a:t>
            </a:r>
          </a:p>
          <a:p>
            <a:r>
              <a:rPr lang="ru-RU" sz="4000" b="1" dirty="0" smtClean="0"/>
              <a:t>У паука 4 пары ног, а у козлёнка 2 пары ног. На сколько ног меньше у козлёнка, чем у паука?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ownloads\i29OMRIA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64" b="9375"/>
          <a:stretch>
            <a:fillRect/>
          </a:stretch>
        </p:blipFill>
        <p:spPr bwMode="auto">
          <a:xfrm>
            <a:off x="0" y="0"/>
            <a:ext cx="903880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периметр                                           квадрата со стороной 3см?      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Найдите периметр                                           прямоугольника со сторонами 2 см и 5см ?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Найдите периметр                                           треугольника со стороной 2см?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C0000"/>
                </a:solidFill>
              </a:rPr>
              <a:t>Вывод: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Что же такое умножение?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 всегда ли сложение можно заменить умножением?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В каких случаях нельзя сложение заменять умножением?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 для чего нам нужно умножение?</a:t>
            </a:r>
          </a:p>
        </p:txBody>
      </p:sp>
      <p:pic>
        <p:nvPicPr>
          <p:cNvPr id="14340" name="Picture 3" descr="D:\Мои док_На_D\ирина николаевна\материалы для оформления слайдов\клипарты\Анимация\Точки и стрелки\smail19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7150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 dirty="0">
                <a:solidFill>
                  <a:srgbClr val="333399"/>
                </a:solidFill>
                <a:latin typeface="Times New Roman" pitchFamily="18" charset="0"/>
              </a:rPr>
              <a:t>Если было интересно, легко на уроке, во всем разобрались – синий цвет.</a:t>
            </a:r>
          </a:p>
        </p:txBody>
      </p:sp>
      <p:sp>
        <p:nvSpPr>
          <p:cNvPr id="5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7000892" y="1214422"/>
            <a:ext cx="1571636" cy="1554155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5720" y="2857496"/>
            <a:ext cx="8118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 dirty="0">
                <a:solidFill>
                  <a:srgbClr val="008000"/>
                </a:solidFill>
                <a:latin typeface="Times New Roman" pitchFamily="18" charset="0"/>
              </a:rPr>
              <a:t>Если иногда были трудности, сомнения, не совсем понравилась работа – зеленый цвет.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28596" y="4000504"/>
            <a:ext cx="1143000" cy="914400"/>
          </a:xfrm>
          <a:prstGeom prst="smileyFace">
            <a:avLst>
              <a:gd name="adj" fmla="val 4653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58" y="5072074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dirty="0">
                <a:solidFill>
                  <a:srgbClr val="CC3300"/>
                </a:solidFill>
                <a:latin typeface="Times New Roman" pitchFamily="18" charset="0"/>
              </a:rPr>
              <a:t>Если не разобрались в теме, было не очень интересно – красный цвет. </a:t>
            </a:r>
            <a:endParaRPr lang="ru-RU" sz="3200" b="0" dirty="0">
              <a:latin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500958" y="5715016"/>
            <a:ext cx="11430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ownload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home\Downloads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5612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11-08-1693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ownloads\на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33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Сколько ушей у четырёх мышей?                            </a:t>
            </a:r>
            <a:endParaRPr lang="en-US" sz="4000" dirty="0" smtClean="0"/>
          </a:p>
          <a:p>
            <a:r>
              <a:rPr lang="ru-RU" sz="4000" dirty="0" smtClean="0"/>
              <a:t>А сколько хвостов у пяти котов?                     </a:t>
            </a:r>
            <a:endParaRPr lang="en-US" sz="4000" dirty="0" smtClean="0"/>
          </a:p>
          <a:p>
            <a:r>
              <a:rPr lang="ru-RU" sz="4000" dirty="0" smtClean="0"/>
              <a:t>Сколько раз число 4 содержится в числе 12?                                                    </a:t>
            </a:r>
            <a:endParaRPr lang="en-US" sz="4000" dirty="0" smtClean="0"/>
          </a:p>
          <a:p>
            <a:r>
              <a:rPr lang="ru-RU" sz="4000" dirty="0" smtClean="0"/>
              <a:t>Сколько семёрок в числе 14?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Математика- «Царица наук»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624</TotalTime>
  <Words>433</Words>
  <Application>Microsoft Office PowerPoint</Application>
  <PresentationFormat>Экран (4:3)</PresentationFormat>
  <Paragraphs>94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Разбей выражения на группы</vt:lpstr>
      <vt:lpstr>Проверь!</vt:lpstr>
      <vt:lpstr>Замени умножение сложением</vt:lpstr>
      <vt:lpstr>Слайд 13</vt:lpstr>
      <vt:lpstr>Слайд 14</vt:lpstr>
      <vt:lpstr>Докажи</vt:lpstr>
      <vt:lpstr> Найдите выражение, которое является решением задачи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Задачки</vt:lpstr>
      <vt:lpstr>Работа в учебниках</vt:lpstr>
      <vt:lpstr>Логические задачи</vt:lpstr>
      <vt:lpstr>Слайд 30</vt:lpstr>
      <vt:lpstr>Вывод:</vt:lpstr>
      <vt:lpstr>Слайд 32</vt:lpstr>
      <vt:lpstr>Если было интересно, легко на уроке, во всем разобрались – синий цвет.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дилер</cp:lastModifiedBy>
  <cp:revision>72</cp:revision>
  <dcterms:created xsi:type="dcterms:W3CDTF">2017-04-22T19:28:48Z</dcterms:created>
  <dcterms:modified xsi:type="dcterms:W3CDTF">2019-03-22T04:50:55Z</dcterms:modified>
</cp:coreProperties>
</file>