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7" r:id="rId4"/>
    <p:sldId id="264" r:id="rId5"/>
    <p:sldId id="263" r:id="rId6"/>
    <p:sldId id="277" r:id="rId7"/>
    <p:sldId id="266" r:id="rId8"/>
    <p:sldId id="262" r:id="rId9"/>
    <p:sldId id="268" r:id="rId10"/>
    <p:sldId id="267" r:id="rId11"/>
    <p:sldId id="270" r:id="rId12"/>
    <p:sldId id="271" r:id="rId13"/>
    <p:sldId id="269" r:id="rId14"/>
    <p:sldId id="272" r:id="rId15"/>
    <p:sldId id="273" r:id="rId16"/>
    <p:sldId id="259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6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4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7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0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6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2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9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5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DF4B-A3ED-4AFB-A49B-F268CF9E0E1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209F-1511-4A79-8CA7-43F736F1D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ogopediy-dly-detey.ru/logopunkt/leksicheskie-temy/sad-frukty" TargetMode="External"/><Relationship Id="rId3" Type="http://schemas.openxmlformats.org/officeDocument/2006/relationships/hyperlink" Target="https://yandex.ru/video/preview/?filmId=16314936059054293913&amp;path=wizard&amp;text=&#1092;&#1088;&#1091;&#1082;&#1090;&#1099;+&#1080;+&#1086;&#1074;&#1086;&#1097;&#1080;+&#1083;&#1077;&#1082;&#1089;&#1080;&#1095;&#1077;&#1089;&#1082;&#1072;&#1103;+&#1090;&#1077;&#1084;&#1072;" TargetMode="External"/><Relationship Id="rId7" Type="http://schemas.openxmlformats.org/officeDocument/2006/relationships/hyperlink" Target="http://logopediy-dly-detey.ru/logopunkt/leksicheskie-temy/leksicheskaya-tema-ovoshchi-ogoro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ogoped.ru/kiriju02.htm" TargetMode="External"/><Relationship Id="rId5" Type="http://schemas.openxmlformats.org/officeDocument/2006/relationships/hyperlink" Target="https://nsportal.ru/detskiy-sad/razvitie-rechi/2017/05/06/leksicheskaya-tema-frukty" TargetMode="External"/><Relationship Id="rId4" Type="http://schemas.openxmlformats.org/officeDocument/2006/relationships/hyperlink" Target="https://multiurok.ru/files/leksicheskaia-tema-frukty.html" TargetMode="External"/><Relationship Id="rId9" Type="http://schemas.openxmlformats.org/officeDocument/2006/relationships/hyperlink" Target="https://www.liveinternet.ru/users/5022783/post24510957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7687" y="1945177"/>
            <a:ext cx="8587048" cy="335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 и задания к лексическим темам : «Фрукты» и «Овощи»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Составители учитель-логопед Майорова Е.В. 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Шкильнюк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Владимировна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НОЧУ СОШ «Юджин-Центр»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0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051412"/>
            <a:ext cx="8848725" cy="5625613"/>
          </a:xfrm>
          <a:prstGeom prst="rect">
            <a:avLst/>
          </a:prstGeom>
          <a:effectLst>
            <a:glow rad="1041400">
              <a:schemeClr val="accent6">
                <a:lumMod val="75000"/>
                <a:alpha val="65000"/>
              </a:schemeClr>
            </a:glow>
            <a:softEdge rad="4064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71925" y="361950"/>
            <a:ext cx="409575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0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8400" y="1270000"/>
            <a:ext cx="1010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                              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1599" y="1625600"/>
            <a:ext cx="9262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625" y="695326"/>
            <a:ext cx="10944224" cy="5448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Загадки:</a:t>
            </a:r>
          </a:p>
          <a:p>
            <a:pPr algn="ctr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Родилась она зеленой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На цветущей белой кроне.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А потом росла, краснела.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                                 Как созрела — посинела.               (Слива)</a:t>
            </a:r>
          </a:p>
          <a:p>
            <a:pPr algn="ctr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Колобок висит все лето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Среди зеленых веток.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Ударит гулко оземь,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                                      Когда наступит осень.                       (Яблоко)</a:t>
            </a:r>
          </a:p>
          <a:p>
            <a:pPr algn="ctr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Кисти ягод над дорожкой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Прячут листики-ладошки.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На лозе повисли кисти,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                                        И от нас укрылись в листьях.            (Виноград)</a:t>
            </a:r>
          </a:p>
          <a:p>
            <a:pPr algn="ctr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Ты на лампочку похожа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И на Ваньку - </a:t>
            </a:r>
            <a:r>
              <a:rPr lang="ru-RU" sz="2000" b="1" i="0" u="none" strike="noStrike" dirty="0" err="1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встаньку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 тоже.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У тебя румяный бок,</a:t>
            </a:r>
            <a:b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                                           А откусишь — брызнет сок.           (Груша)</a:t>
            </a:r>
          </a:p>
        </p:txBody>
      </p:sp>
    </p:spTree>
    <p:extLst>
      <p:ext uri="{BB962C8B-B14F-4D97-AF65-F5344CB8AC3E}">
        <p14:creationId xmlns:p14="http://schemas.microsoft.com/office/powerpoint/2010/main" val="258879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1920" y="1151467"/>
            <a:ext cx="64506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сок, варенье»</a:t>
            </a:r>
            <a:endParaRPr lang="ru-RU" sz="2000" b="1" i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 из яблок — яблочный, яблочное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груш — грушевый, грушевое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слив — сливовый, …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вишни — вишневый, …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лимонов — лимонный, …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абрикосов — абрикосовый, …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апельсинов — апельсиновый, …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... персиков — персиковый, …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фруктов — фруктовый, …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мандаринов — мандариновый, …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банана – банановый, …                                                   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…граната — гранатовый, … 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 ананаса – ананасовый, …             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…персика — персиковый, …                                       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6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0116" y="1213659"/>
            <a:ext cx="8494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«Назови, какое дерево»</a:t>
            </a: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Дерево с яблоками — яблоневое — яблоня,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с грушами — грушевое — груша,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со сливами — сливовое — слива,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с персиками — персиковое — персик,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с абрикосами — абрикосовое — абрикос;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</a:t>
            </a: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бананами — банановое.</a:t>
            </a:r>
          </a:p>
          <a:p>
            <a:pPr algn="ctr"/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«Да и нет»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огороде растут: картошка, капуста, яблоки, груши, свекла, морковь.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сажают: морковь, огурцы, яблоки, петрушку, сливы.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растут: груши, малина, кабачки, картофель, булки, яблоки, смородина.</a:t>
            </a:r>
          </a:p>
          <a:p>
            <a:endParaRPr lang="ru-RU" sz="2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6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9993" y="1413164"/>
            <a:ext cx="87834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и составление</a:t>
            </a:r>
            <a:r>
              <a:rPr lang="ru-RU" sz="2000" b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описательных загадок.</a:t>
            </a:r>
          </a:p>
          <a:p>
            <a:endParaRPr lang="ru-RU" sz="20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фрукт. Он растет на дереве, круглый, сладкий, румяный. (Яблоко)</a:t>
            </a:r>
          </a:p>
          <a:p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«Апельсин — это фрукт. Он растет на дереве. Он круглый, оранжевый, твердый, кисло-сладкий. Апельсин покрыт корочкой. Внутри у него мякоть с маленькими косточками. Мякоть съедобная, а корочка и косточки — несъедобные. Апельсин полезный: он питает и очищает организм, чтобы дети росли сильными и здоровыми».</a:t>
            </a:r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2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12915"/>
              </p:ext>
            </p:extLst>
          </p:nvPr>
        </p:nvGraphicFramePr>
        <p:xfrm>
          <a:off x="1512915" y="1662545"/>
          <a:ext cx="9544552" cy="3756046"/>
        </p:xfrm>
        <a:graphic>
          <a:graphicData uri="http://schemas.openxmlformats.org/drawingml/2006/table">
            <a:tbl>
              <a:tblPr/>
              <a:tblGrid>
                <a:gridCol w="4772276">
                  <a:extLst>
                    <a:ext uri="{9D8B030D-6E8A-4147-A177-3AD203B41FA5}">
                      <a16:colId xmlns:a16="http://schemas.microsoft.com/office/drawing/2014/main" val="3181685959"/>
                    </a:ext>
                  </a:extLst>
                </a:gridCol>
                <a:gridCol w="4772276">
                  <a:extLst>
                    <a:ext uri="{9D8B030D-6E8A-4147-A177-3AD203B41FA5}">
                      <a16:colId xmlns:a16="http://schemas.microsoft.com/office/drawing/2014/main" val="350582945"/>
                    </a:ext>
                  </a:extLst>
                </a:gridCol>
              </a:tblGrid>
              <a:tr h="339990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Петя был художником прекрасным!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смешал однажды жёлтый с красным…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Посмотрел мальчишка, удивился: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цвет,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оранжевый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родился!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цвет имеют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апельсины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Спелая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хурма и мандарины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вчера ежа зайчонок ловкий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Угостил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оранжевой морковкой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b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3" marR="49223" marT="49223" marB="492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летний вечер выгляни в оконце,</a:t>
                      </a: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Посмотри, как спать ложится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солнце</a:t>
                      </a:r>
                      <a:endParaRPr lang="ru-RU" sz="20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тёпленькой оранжевой пижаме,</a:t>
                      </a: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утром вновь светить над нами.</a:t>
                      </a: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про оранжевый мы слышим,</a:t>
                      </a: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цвет зовётся ещё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рыжим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Хитрый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рыжий кот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следит за птичкой.</a:t>
                      </a: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 ворует 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рыжая лисичка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ты грустишь, то без сомненья</a:t>
                      </a:r>
                    </a:p>
                    <a:p>
                      <a:pPr algn="just"/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цвет поднимет настроенье</a:t>
                      </a: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3" marR="49223" marT="49223" marB="492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91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15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076325"/>
            <a:ext cx="8743949" cy="5219699"/>
          </a:xfrm>
          <a:prstGeom prst="rect">
            <a:avLst/>
          </a:prstGeom>
          <a:effectLst>
            <a:glow rad="1562100">
              <a:schemeClr val="accent4">
                <a:lumMod val="40000"/>
                <a:lumOff val="60000"/>
                <a:alpha val="71000"/>
              </a:schemeClr>
            </a:glow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285097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1556" y="955964"/>
            <a:ext cx="9933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лишнее?»</a:t>
            </a:r>
            <a:br>
              <a:rPr lang="ru-RU" sz="2400" i="1" u="sng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Ананас, абрикос, слива, мандарин. –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ананас, потому что он большой, а не маленький.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Яблоко, персик, груша, апельсин. –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Лишняя груша, потому что он продолговатая, а не круглая.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Персик, банана, лимон, груша. –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лимон, потому что он кислый, а не сладкий.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Груша, яблоко, апельсин, помидор. –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помидор, потому что он овощ, а не фрукт. Лишняя груша, потому что она не круглая.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Яблоко, гранат, груша, банан. –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гранат, потому что у него внутри зёрнышки.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Лимон, мандарин, персик, апельсин. –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персик, потому что у него внутри косточка. Лишний персик, потому что у него не толстая кожура.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3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0611" y="2103121"/>
            <a:ext cx="92105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овница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овый — сухо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оза …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(фрукт).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овник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овый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ить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 …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(сад).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очек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енный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венница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ья …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(лист).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Овощ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евод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овощ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ерезка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овощ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ной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овощ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есушилка …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(овощ).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Корне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ородный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оносит —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овая … 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(плод).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0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0196" y="1770611"/>
            <a:ext cx="7589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1.</a:t>
            </a:r>
            <a:r>
              <a:rPr lang="en-US" dirty="0">
                <a:hlinkClick r:id="rId3"/>
              </a:rPr>
              <a:t>https://yandex.ru/video/preview/?filmId=16314936059054293913&amp;path=wizard&amp;text=</a:t>
            </a:r>
            <a:r>
              <a:rPr lang="ru-RU" dirty="0" err="1">
                <a:hlinkClick r:id="rId3"/>
              </a:rPr>
              <a:t>фрукты+и+овощи+лексическая+тема</a:t>
            </a:r>
            <a:endParaRPr lang="ru-RU" dirty="0"/>
          </a:p>
          <a:p>
            <a:r>
              <a:rPr lang="ru-RU" dirty="0"/>
              <a:t>2. </a:t>
            </a:r>
            <a:r>
              <a:rPr lang="en-US" dirty="0">
                <a:hlinkClick r:id="rId4"/>
              </a:rPr>
              <a:t>https://multiurok.ru/files/leksicheskaia-tema-frukty.html</a:t>
            </a:r>
            <a:endParaRPr lang="ru-RU" dirty="0"/>
          </a:p>
          <a:p>
            <a:r>
              <a:rPr lang="ru-RU" dirty="0"/>
              <a:t>3. </a:t>
            </a:r>
            <a:r>
              <a:rPr lang="en-US" dirty="0">
                <a:hlinkClick r:id="rId5"/>
              </a:rPr>
              <a:t>https://nsportal.ru/detskiy-sad/razvitie-rechi/2017/05/06/leksicheskaya-tema-frukty</a:t>
            </a:r>
            <a:endParaRPr lang="ru-RU" dirty="0"/>
          </a:p>
          <a:p>
            <a:r>
              <a:rPr lang="ru-RU" dirty="0"/>
              <a:t>4. </a:t>
            </a:r>
            <a:r>
              <a:rPr lang="en-US" dirty="0">
                <a:hlinkClick r:id="rId6"/>
              </a:rPr>
              <a:t>https://www.logoped.ru/kiriju02.htm</a:t>
            </a:r>
            <a:endParaRPr lang="ru-RU" dirty="0"/>
          </a:p>
          <a:p>
            <a:r>
              <a:rPr lang="ru-RU" dirty="0"/>
              <a:t>5. </a:t>
            </a:r>
            <a:r>
              <a:rPr lang="en-US" dirty="0">
                <a:hlinkClick r:id="rId7"/>
              </a:rPr>
              <a:t>http://logopediy-dly-detey.ru/logopunkt/leksicheskie-temy/leksicheskaya-tema-ovoshchi-ogorod</a:t>
            </a:r>
            <a:endParaRPr lang="ru-RU" dirty="0"/>
          </a:p>
          <a:p>
            <a:r>
              <a:rPr lang="ru-RU" dirty="0"/>
              <a:t>6. </a:t>
            </a:r>
            <a:r>
              <a:rPr lang="en-US" dirty="0">
                <a:hlinkClick r:id="rId8"/>
              </a:rPr>
              <a:t>http://logopediy-dly-detey.ru/logopunkt/leksicheskie-temy/sad-frukty</a:t>
            </a:r>
            <a:endParaRPr lang="ru-RU" dirty="0"/>
          </a:p>
          <a:p>
            <a:r>
              <a:rPr lang="ru-RU" dirty="0"/>
              <a:t>7. </a:t>
            </a:r>
            <a:r>
              <a:rPr lang="en-US" dirty="0">
                <a:hlinkClick r:id="rId9"/>
              </a:rPr>
              <a:t>https://www.liveinternet.ru/users/5022783/post245109577/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5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94065" y="1113905"/>
            <a:ext cx="95100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загадок. </a:t>
            </a:r>
            <a:b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его мы съели, все наплакаться успели.(лук)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бок, желтый бок, сидит на грядке колобок.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Врос в землю крепко. Кто же это? (репка)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надела сто рубах, заскрипела на зубах.(капуста)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Расту в земле на грядке я, красная, длинная, сладкая.(морковь)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Летом в огороде, свежие, зеленые, а зимою в банках – вкусные,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солёные.(огурцы)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нашей грядке выросли загадки-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Сочные да крупные вот такие круглые.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Летом зеленеют, к осени краснеют.(помидоры)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5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4640" y="232756"/>
            <a:ext cx="74066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много»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— помидоры — много помидоров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— картофель — много картофеля </a:t>
            </a: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 — баклажаны — много баклажанов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перец — перцы — много перцев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кабачок — кабачки — много кабачков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тыква — тыквы — много тыкв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— моркови — много моркови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свёкла — свёклы — много свёклы </a:t>
            </a: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лук (луковица) — лук (луковицы) — много лука (луковиц)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репа — репы — много реп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редька — редьки — много редьки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чеснок — чеснок — много чеснока (много головок чеснока)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— петрушка — много петрушки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огурец — огурцы — много огурцов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перец — перцы — много перцев (в значении «много штук»)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кочан — кочаны — много кочанов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горошина — горошины — много горошин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стручок — стручки — много стручков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58" y="771005"/>
            <a:ext cx="8797117" cy="5515138"/>
          </a:xfrm>
          <a:prstGeom prst="rect">
            <a:avLst/>
          </a:prstGeom>
          <a:gradFill>
            <a:gsLst>
              <a:gs pos="22000">
                <a:schemeClr val="accent1">
                  <a:lumMod val="5000"/>
                  <a:lumOff val="95000"/>
                  <a:alpha val="4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905000">
              <a:schemeClr val="accent6">
                <a:lumMod val="60000"/>
                <a:lumOff val="40000"/>
                <a:alpha val="89000"/>
              </a:schemeClr>
            </a:glow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11891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8217" y="964277"/>
            <a:ext cx="6151419" cy="526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грядка — ……. плохая грядка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картофель — …….. молодой картофель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мешок — …… легкий мешок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урожай — ………. маленький урожай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морковка — ……… грязная морковка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Спелый помидор — …… неспелый помидор</a:t>
            </a:r>
          </a:p>
          <a:p>
            <a:r>
              <a:rPr lang="ru-RU" sz="2000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«Названия соков»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 из огурца — огуречный сок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свёклы — свекольный сок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лука — луковый сок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помидоров — томатный сок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капусты — капустный сок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тыквы — тыквенный сок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Сок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моркови — морковный сок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733641"/>
            <a:ext cx="8534400" cy="5352833"/>
          </a:xfrm>
          <a:prstGeom prst="rect">
            <a:avLst/>
          </a:prstGeom>
          <a:effectLst>
            <a:glow rad="1905000">
              <a:schemeClr val="accent6">
                <a:lumMod val="60000"/>
                <a:lumOff val="40000"/>
                <a:alpha val="84000"/>
              </a:schemeClr>
            </a:glow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226347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691" cy="6858000"/>
          </a:xfrm>
          <a:prstGeom prst="rect">
            <a:avLst/>
          </a:prstGeom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1265" y="565265"/>
            <a:ext cx="8861367" cy="5940088"/>
          </a:xfrm>
          <a:prstGeom prst="rect">
            <a:avLst/>
          </a:prstGeo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назовет больше качеств»</a:t>
            </a: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 — красный, оранжевый, зеленый...</a:t>
            </a:r>
            <a:b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Вкус — кислый, сладкий, горький...</a:t>
            </a:r>
            <a:b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— круглая, овальная, треугольная...</a:t>
            </a:r>
            <a:b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— гладкая, шершавая, неровная...</a:t>
            </a:r>
            <a:b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(какой?) красный, круглый, сочный, сладкий, мягкий...</a:t>
            </a:r>
            <a:b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Свёкла (какая?) бордовая, круглая, сочная, сладкая, твердая...</a:t>
            </a:r>
            <a:b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«Посчитай»</a:t>
            </a:r>
            <a:b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помидор -  2 помидора — 5 помидоров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огурец - 2 огурца — 5 огурцов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кабачок - 2 кабачка — 5 кабачков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перец - 2 перца — 5 перцев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свёкла - 2 свёклы — 5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свёкол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кочан капусты - 2 кочана капусты — 5 кочанов капусты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головка чеснока - 2 головки чеснока —- 5 головок чеснока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долька чеснока - 2 дольки чеснока — 5 долек чеснока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стручок гороха — 2 стручка гороха - 5 стручков гороха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горошина – 2 горошины — 5 горошин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0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7829550" cy="5029200"/>
          </a:xfrm>
          <a:prstGeom prst="rect">
            <a:avLst/>
          </a:prstGeom>
          <a:effectLst>
            <a:glow rad="1905000">
              <a:schemeClr val="accent6">
                <a:lumMod val="60000"/>
                <a:lumOff val="40000"/>
                <a:alpha val="75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1867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1332" y="1574800"/>
            <a:ext cx="97874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 за мной зарядку           (Шаги на месте.)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на нашу грядку.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Тыква вот, а вот томат.                 (Вытянуть руки влево, вправо.)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— капуста, здесь — салат.  (Наклониться к левой ноге, затем к правой.)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Тмин, картошка, артишок             (Выпрямиться. Руки на пояс, к плечам, вверх.)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петрушки корешок.                    (Руки опустить.)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вырастили мы,                 (Развести  руки в стороны.)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Будем есть мы до весны.               (Руки вниз, выпрямиться.)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9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1541</Words>
  <Application>Microsoft Office PowerPoint</Application>
  <PresentationFormat>Широкоэкранный</PresentationFormat>
  <Paragraphs>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Елена</cp:lastModifiedBy>
  <cp:revision>97</cp:revision>
  <dcterms:created xsi:type="dcterms:W3CDTF">2020-06-22T08:01:49Z</dcterms:created>
  <dcterms:modified xsi:type="dcterms:W3CDTF">2021-07-22T14:35:26Z</dcterms:modified>
</cp:coreProperties>
</file>