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4"/>
  </p:notesMasterIdLst>
  <p:sldIdLst>
    <p:sldId id="1709" r:id="rId2"/>
    <p:sldId id="1637" r:id="rId3"/>
    <p:sldId id="1700" r:id="rId4"/>
    <p:sldId id="1636" r:id="rId5"/>
    <p:sldId id="1704" r:id="rId6"/>
    <p:sldId id="1701" r:id="rId7"/>
    <p:sldId id="1312" r:id="rId8"/>
    <p:sldId id="1651" r:id="rId9"/>
    <p:sldId id="1693" r:id="rId10"/>
    <p:sldId id="1705" r:id="rId11"/>
    <p:sldId id="1706" r:id="rId12"/>
    <p:sldId id="1671" r:id="rId13"/>
    <p:sldId id="1560" r:id="rId14"/>
    <p:sldId id="1707" r:id="rId15"/>
    <p:sldId id="1654" r:id="rId16"/>
    <p:sldId id="1649" r:id="rId17"/>
    <p:sldId id="1702" r:id="rId18"/>
    <p:sldId id="1652" r:id="rId19"/>
    <p:sldId id="1653" r:id="rId20"/>
    <p:sldId id="1691" r:id="rId21"/>
    <p:sldId id="1638" r:id="rId22"/>
    <p:sldId id="1639" r:id="rId23"/>
    <p:sldId id="1641" r:id="rId24"/>
    <p:sldId id="1646" r:id="rId25"/>
    <p:sldId id="1642" r:id="rId26"/>
    <p:sldId id="1683" r:id="rId27"/>
    <p:sldId id="1640" r:id="rId28"/>
    <p:sldId id="1648" r:id="rId29"/>
    <p:sldId id="1658" r:id="rId30"/>
    <p:sldId id="1657" r:id="rId31"/>
    <p:sldId id="1659" r:id="rId32"/>
    <p:sldId id="1686" r:id="rId33"/>
    <p:sldId id="1681" r:id="rId34"/>
    <p:sldId id="1694" r:id="rId35"/>
    <p:sldId id="1682" r:id="rId36"/>
    <p:sldId id="1647" r:id="rId37"/>
    <p:sldId id="1708" r:id="rId38"/>
    <p:sldId id="1661" r:id="rId39"/>
    <p:sldId id="1690" r:id="rId40"/>
    <p:sldId id="1672" r:id="rId41"/>
    <p:sldId id="1643" r:id="rId42"/>
    <p:sldId id="1678" r:id="rId43"/>
    <p:sldId id="1644" r:id="rId44"/>
    <p:sldId id="1665" r:id="rId45"/>
    <p:sldId id="1662" r:id="rId46"/>
    <p:sldId id="1664" r:id="rId47"/>
    <p:sldId id="1676" r:id="rId48"/>
    <p:sldId id="1669" r:id="rId49"/>
    <p:sldId id="1668" r:id="rId50"/>
    <p:sldId id="1656" r:id="rId51"/>
    <p:sldId id="1559" r:id="rId52"/>
    <p:sldId id="1655" r:id="rId53"/>
    <p:sldId id="1667" r:id="rId54"/>
    <p:sldId id="1698" r:id="rId55"/>
    <p:sldId id="1697" r:id="rId56"/>
    <p:sldId id="1663" r:id="rId57"/>
    <p:sldId id="1680" r:id="rId58"/>
    <p:sldId id="1677" r:id="rId59"/>
    <p:sldId id="1695" r:id="rId60"/>
    <p:sldId id="1688" r:id="rId61"/>
    <p:sldId id="1696" r:id="rId62"/>
    <p:sldId id="1313" r:id="rId6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78" autoAdjust="0"/>
  </p:normalViewPr>
  <p:slideViewPr>
    <p:cSldViewPr>
      <p:cViewPr varScale="1">
        <p:scale>
          <a:sx n="55" d="100"/>
          <a:sy n="55" d="100"/>
        </p:scale>
        <p:origin x="12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59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9808E-9648-4ECB-90AA-3EC3222FDAC6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8823F-BC22-4059-AD92-D4959F6EC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105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1%80%D1%81%D0%BA%D0%B0%D1%8F_%D0%BC%D0%B0%D0%B3%D0%BD%D0%B8%D1%82%D0%BD%D0%B0%D1%8F_%D0%B0%D0%BD%D0%BE%D0%BC%D0%B0%D0%BB%D0%B8%D1%8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%D0%93%D1%83%D0%B1%D0%BA%D0%B8%D0%BD,_%D0%98%D0%B2%D0%B0%D0%BD_%D0%9C%D0%B8%D1%85%D0%B0%D0%B9%D0%BB%D0%BE%D0%B2%D0%B8%D1%87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реке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Осколец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20 километрах от Старого Оскола и в 116 км от Белгорода расположен Губкин. Губкин сегодня – это современный красивый город, один из индустриальных центров Белгородской области с богатыми культурными и духовными традициями, развитой инфраструктурой.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00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476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71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89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Спасо-Преображенский</a:t>
            </a:r>
            <a:r>
              <a:rPr lang="ru-RU" dirty="0"/>
              <a:t> Собор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557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Старый парк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начале 1930-х началось освоение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Курская магнитная аномалия"/>
              </a:rPr>
              <a:t>Курской магнитной аномалии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под руководством геолога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Губкин, Иван Михайлович"/>
              </a:rPr>
              <a:t>Ивана Михайловича Губкина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30 сентября 1931 года была заложена первая разведочно-эксплуатационная шахта, рядом с ней возник небольшой посёлок.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084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Парк с искусственным водоёмом – излюбленное место отдыха горожан.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139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Лебеди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Губкин сегодня вполне может претендовать на звание самого яркого и зелёного города Белгородской области. Два года подряд он занимал второе место во Всероссийском конкурсе на звание «Самый благоустроенный город России».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097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Журавли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занятий спортом в городе действует детско-юношеская спортивная школа (ДЮСШ), также имеются плавательный бассейн «Дельфин», спортивный комплекс «Кристалл», включающий в себя ледовый дворец, мини-футбольный зал, тренажёрный зал, секции аэробики, два теннисных корта. На территории комплекса расположено футбольное поле с искусственным покрытием.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413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Сквер ул. Лазарева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Каштаны ул. Мира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Первая руда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Взрыв в карьере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Музей под открытым небом –Сквер шахтёрской славы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9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Микрорайон Журавлики,</a:t>
            </a:r>
            <a:r>
              <a:rPr lang="ru-RU" baseline="0" dirty="0"/>
              <a:t> вид на ГБЖ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Малые архитектурные формы, скульптуры животных и птиц из цветов и растений – визитная карточка Губкина. На въезде в город гостей встречает композиция из трёх зелёных слонов, возле которой любят фотографироваться и дети, и взрослые. Местные авторы по этому поводу сочинили песню, в которой есть такие слова: «Город Губкин – город горняков, зелёных улиц и трёх слонов».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823F-BC22-4059-AD92-D4959F6EC2D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08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836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74248DD-9427-41DE-AF65-782C8E98CEA8}" type="datetimeFigureOut">
              <a:rPr lang="ru-RU" smtClean="0"/>
              <a:pPr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F463569-6617-405C-B343-CC238D4D02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8836">
    <p:split orient="vert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1%80%D1%81%D0%BA%D0%B0%D1%8F_%D0%BC%D0%B0%D0%B3%D0%BD%D0%B8%D1%82%D0%BD%D0%B0%D1%8F_%D0%B0%D0%BD%D0%BE%D0%BC%D0%B0%D0%BB%D0%B8%D1%8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93%D1%83%D0%B1%D0%BA%D0%B8%D0%BD,_%D0%98%D0%B2%D0%B0%D0%BD_%D0%9C%D0%B8%D1%85%D0%B0%D0%B9%D0%BB%D0%BE%D0%B2%D0%B8%D1%87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%D0%93%D1%83%D0%B1%D0%BA%D0%B8%D0%BD_(%D0%B3%D0%BE%D1%80%D0%BE%D0%B4)" TargetMode="External"/><Relationship Id="rId4" Type="http://schemas.openxmlformats.org/officeDocument/2006/relationships/hyperlink" Target="https://ru.wikipedia.org/wiki/%D0%91%D0%B5%D0%BB%D0%BE%D0%B3%D0%BE%D1%80%D1%8C%D0%B5_(%D0%B7%D0%B0%D0%BF%D0%BE%D0%B2%D0%B5%D0%B4%D0%BD%D0%B8%D0%BA)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5.pn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citysee.ru/russia/tsfo/belgorodskaya-oblast/gorod-gubkin-dostoprimechatelnosti.html" TargetMode="External"/><Relationship Id="rId3" Type="http://schemas.openxmlformats.org/officeDocument/2006/relationships/hyperlink" Target="http://photogoroda.com/photo-goroda-gubkin-photo-city-3360.html" TargetMode="External"/><Relationship Id="rId7" Type="http://schemas.openxmlformats.org/officeDocument/2006/relationships/hyperlink" Target="http://akademik-gubkin.ucoz.com/" TargetMode="External"/><Relationship Id="rId2" Type="http://schemas.openxmlformats.org/officeDocument/2006/relationships/hyperlink" Target="http://www.gubkin31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ubkin.city/about/" TargetMode="External"/><Relationship Id="rId5" Type="http://schemas.openxmlformats.org/officeDocument/2006/relationships/hyperlink" Target="http://gubkin.inetia.ru/photos" TargetMode="External"/><Relationship Id="rId4" Type="http://schemas.openxmlformats.org/officeDocument/2006/relationships/hyperlink" Target="http://img-fotki.yandex.ru/ge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город фото 2\фон.jpg"/>
          <p:cNvPicPr>
            <a:picLocks noChangeAspect="1" noChangeArrowheads="1"/>
          </p:cNvPicPr>
          <p:nvPr/>
        </p:nvPicPr>
        <p:blipFill>
          <a:blip r:embed="rId4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0" y="0"/>
            <a:ext cx="9153388" cy="6858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5157192"/>
            <a:ext cx="4610170" cy="1167633"/>
          </a:xfrm>
        </p:spPr>
        <p:txBody>
          <a:bodyPr>
            <a:noAutofit/>
          </a:bodyPr>
          <a:lstStyle/>
          <a:p>
            <a:pPr algn="r"/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Шукис О. А.</a:t>
            </a:r>
          </a:p>
          <a:p>
            <a:pPr algn="r"/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социальный педагог </a:t>
            </a:r>
          </a:p>
          <a:p>
            <a:pPr algn="r"/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МБОУ «ООШ №14 для учащихся с ОВЗ»</a:t>
            </a:r>
          </a:p>
          <a:p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074" y="2996952"/>
            <a:ext cx="6816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600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Город </a:t>
            </a:r>
            <a:r>
              <a:rPr lang="ru-RU" sz="5400" b="1" cap="all" spc="600" dirty="0" err="1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губкин</a:t>
            </a:r>
            <a:endParaRPr lang="ru-RU" sz="5400" b="1" cap="all" spc="600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79"/>
            <a:ext cx="1296144" cy="162390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548679"/>
            <a:ext cx="63488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«Я  мечтаю о молодом городе шахтёров КМА, далёком и красивом. На улицах будут цвести каштаны».</a:t>
            </a:r>
          </a:p>
          <a:p>
            <a:pPr algn="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		Губкин Иван Михайлович, </a:t>
            </a:r>
          </a:p>
          <a:p>
            <a:pPr algn="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1931 год </a:t>
            </a:r>
          </a:p>
        </p:txBody>
      </p:sp>
      <p:pic>
        <p:nvPicPr>
          <p:cNvPr id="9" name="Георгий Свиридов - Время вперед (Syntheticsax &amp; Avorchestra remix) (zaycev.net)">
            <a:hlinkClick r:id="" action="ppaction://media"/>
            <a:extLst>
              <a:ext uri="{FF2B5EF4-FFF2-40B4-BE49-F238E27FC236}">
                <a16:creationId xmlns:a16="http://schemas.microsoft.com/office/drawing/2014/main" id="{4B8D5AC7-24F7-4037-A63F-A937EC7FF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695" y="54973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18728"/>
      </p:ext>
    </p:extLst>
  </p:cSld>
  <p:clrMapOvr>
    <a:masterClrMapping/>
  </p:clrMapOvr>
  <p:transition spd="slow" advClick="0" advTm="1634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BD3FD1-B0D6-40CF-866C-FE96C9C74971}"/>
              </a:ext>
            </a:extLst>
          </p:cNvPr>
          <p:cNvSpPr txBox="1"/>
          <p:nvPr/>
        </p:nvSpPr>
        <p:spPr>
          <a:xfrm>
            <a:off x="251520" y="260648"/>
            <a:ext cx="85689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endParaRPr lang="ru-RU" dirty="0">
              <a:solidFill>
                <a:srgbClr val="111111"/>
              </a:solidFill>
              <a:latin typeface="Droid Sans"/>
            </a:endParaRPr>
          </a:p>
          <a:p>
            <a:pPr algn="l" fontAlgn="base"/>
            <a:endParaRPr lang="ru-RU" b="0" i="0" dirty="0">
              <a:solidFill>
                <a:srgbClr val="111111"/>
              </a:solidFill>
              <a:effectLst/>
              <a:latin typeface="Droid Sans"/>
            </a:endParaRPr>
          </a:p>
          <a:p>
            <a:pPr algn="l" fontAlgn="base"/>
            <a:endParaRPr lang="ru-RU" b="0" i="0" dirty="0">
              <a:solidFill>
                <a:srgbClr val="111111"/>
              </a:solidFill>
              <a:effectLst/>
              <a:latin typeface="Droid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0F326-502B-4636-8532-E85F03F13BC4}"/>
              </a:ext>
            </a:extLst>
          </p:cNvPr>
          <p:cNvSpPr txBox="1"/>
          <p:nvPr/>
        </p:nvSpPr>
        <p:spPr>
          <a:xfrm>
            <a:off x="467544" y="428178"/>
            <a:ext cx="820891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effectLst/>
              </a:rPr>
              <a:t>Расширение объемов производства потребовало создание рабочих новых мест. Со всех регионов страны вербовались специалисты для работы на предприятии. В результате рабочий поселок разросся до небольшого горняцкого городка. </a:t>
            </a:r>
          </a:p>
          <a:p>
            <a:pPr algn="just"/>
            <a:endParaRPr lang="ru-RU" sz="1600" b="0" i="0" dirty="0">
              <a:effectLst/>
            </a:endParaRPr>
          </a:p>
          <a:p>
            <a:pPr algn="just"/>
            <a:r>
              <a:rPr lang="ru-RU" sz="1600" b="0" i="0" dirty="0">
                <a:effectLst/>
              </a:rPr>
              <a:t>В декабре 1955 Губкину Белгородской области присвоен статус города районного подчинения. </a:t>
            </a:r>
            <a:r>
              <a:rPr lang="ru-RU" sz="1600" b="0" i="0" dirty="0">
                <a:solidFill>
                  <a:srgbClr val="000000"/>
                </a:solidFill>
                <a:effectLst/>
              </a:rPr>
              <a:t>Город рос быстрыми темпами. 7 марта 1960 года Указом Президиума Верховного Совета РСФСР Губкин стал городом областного подчинения. </a:t>
            </a:r>
            <a:endParaRPr lang="ru-RU" sz="1600" b="0" i="0" dirty="0">
              <a:effectLst/>
            </a:endParaRPr>
          </a:p>
          <a:p>
            <a:pPr algn="just" fontAlgn="base"/>
            <a:endParaRPr lang="ru-RU" sz="1600" b="0" i="0" dirty="0">
              <a:effectLst/>
            </a:endParaRPr>
          </a:p>
          <a:p>
            <a:pPr algn="just" fontAlgn="base"/>
            <a:r>
              <a:rPr lang="ru-RU" sz="1600" b="0" i="0" dirty="0">
                <a:effectLst/>
              </a:rPr>
              <a:t>В 1967 году началось строительство Лебединского горно-обогатительного комбината. В подготовке его проекта было задействовано около десяти институтов, а возведение предприятия попало в список Всесоюзных ударных Комсомольских строек.</a:t>
            </a:r>
          </a:p>
          <a:p>
            <a:pPr algn="just"/>
            <a:r>
              <a:rPr lang="ru-RU" sz="1600" b="0" i="0" dirty="0">
                <a:effectLst/>
              </a:rPr>
              <a:t>	</a:t>
            </a:r>
          </a:p>
          <a:p>
            <a:pPr algn="just"/>
            <a:r>
              <a:rPr lang="ru-RU" sz="1600" b="0" i="0" dirty="0">
                <a:effectLst/>
              </a:rPr>
              <a:t>Карьер занимает первое место в мире и занесен в книгу рекордов </a:t>
            </a:r>
            <a:r>
              <a:rPr lang="ru-RU" sz="1600" b="0" i="0" dirty="0" err="1">
                <a:effectLst/>
              </a:rPr>
              <a:t>Гинесса</a:t>
            </a:r>
            <a:r>
              <a:rPr lang="ru-RU" sz="1600" b="0" i="0" dirty="0">
                <a:effectLst/>
              </a:rPr>
              <a:t> за свои размеры — длина его более 5 километров, глубина — 350 метров.</a:t>
            </a:r>
          </a:p>
          <a:p>
            <a:pPr algn="just"/>
            <a:endParaRPr lang="ru-RU" sz="1600" b="0" i="0" dirty="0">
              <a:effectLst/>
            </a:endParaRPr>
          </a:p>
          <a:p>
            <a:pPr algn="just"/>
            <a:r>
              <a:rPr lang="ru-RU" sz="1600" b="0" i="0" dirty="0">
                <a:effectLst/>
              </a:rPr>
              <a:t>Это сказочно красивый объект, хотя и техногенного происхождения. На его борту понимаешь  мощь, силу, упорство человека в целом и конкретно тех первопроходцев, которые приехали в Губкин на Комсомольскую молодежную стройку в 1958 году. </a:t>
            </a:r>
          </a:p>
          <a:p>
            <a:pPr algn="just"/>
            <a:endParaRPr lang="ru-RU" sz="1600" b="0" i="0" dirty="0">
              <a:effectLst/>
            </a:endParaRPr>
          </a:p>
          <a:p>
            <a:pPr algn="just"/>
            <a:r>
              <a:rPr lang="ru-RU" sz="1600" b="0" i="0" dirty="0">
                <a:effectLst/>
              </a:rPr>
              <a:t>Да, это были энтузиасты, которые буквально бились за железо, не требуя для себя особых благ, почестей и наград. Строили практически голыми руками фабрики, город. Как сейчас они вспоминают, ехали потому, что стране нужен был металл.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8994911"/>
      </p:ext>
    </p:extLst>
  </p:cSld>
  <p:clrMapOvr>
    <a:masterClrMapping/>
  </p:clrMapOvr>
  <p:transition spd="slow" advClick="0" advTm="27890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4189F3-B498-4BFC-AEE8-E3485A097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2657"/>
            <a:ext cx="7266384" cy="4986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F9F75-78D3-433D-90AB-62F7888CD8CE}"/>
              </a:ext>
            </a:extLst>
          </p:cNvPr>
          <p:cNvSpPr txBox="1"/>
          <p:nvPr/>
        </p:nvSpPr>
        <p:spPr>
          <a:xfrm>
            <a:off x="762000" y="5598759"/>
            <a:ext cx="76107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Helvetica Neue"/>
              </a:rPr>
              <a:t>Был такой памятник в сквере между ДК Форум (раньше ДК Горняков) и улицей Фрунзе. Снесли этот памятник примерно в середине 80-х годов прошлого века. По легенде в тумбе был замурован контейнер с посланием комсомольцам 20-го века.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126C46-A7A2-49EB-B14E-EB1BC08726C9}"/>
              </a:ext>
            </a:extLst>
          </p:cNvPr>
          <p:cNvSpPr txBox="1"/>
          <p:nvPr/>
        </p:nvSpPr>
        <p:spPr>
          <a:xfrm>
            <a:off x="1547664" y="6206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Helvetica Neue"/>
              </a:rPr>
              <a:t>Фото 1976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42678"/>
      </p:ext>
    </p:extLst>
  </p:cSld>
  <p:clrMapOvr>
    <a:masterClrMapping/>
  </p:clrMapOvr>
  <p:transition spd="slow" advClick="0" advTm="29465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МА руда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848225" cy="6858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3" name="legkaya-fonovaya-muzyka-bez-slov.mp3">
            <a:hlinkClick r:id="" action="ppaction://media"/>
            <a:extLst>
              <a:ext uri="{FF2B5EF4-FFF2-40B4-BE49-F238E27FC236}">
                <a16:creationId xmlns:a16="http://schemas.microsoft.com/office/drawing/2014/main" id="{CBCFCF95-052B-42B9-8874-CB72BC4D27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" end="139929"/>
                  <p14:fade out="1750"/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62000" y="394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95314"/>
      </p:ext>
    </p:extLst>
  </p:cSld>
  <p:clrMapOvr>
    <a:masterClrMapping/>
  </p:clrMapOvr>
  <p:transition spd="slow" advClick="0" advTm="78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9268" numSld="3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город фото 2\скв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7973863" cy="51125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BD4DDC-C02F-4809-B2A9-BC10635F4EAE}"/>
              </a:ext>
            </a:extLst>
          </p:cNvPr>
          <p:cNvSpPr txBox="1"/>
          <p:nvPr/>
        </p:nvSpPr>
        <p:spPr>
          <a:xfrm>
            <a:off x="1187624" y="6052646"/>
            <a:ext cx="64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Helvetica Neue"/>
              </a:rPr>
              <a:t>Сквер Шахтерской Славы. Музей под открытым небом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189633"/>
      </p:ext>
    </p:extLst>
  </p:cSld>
  <p:clrMapOvr>
    <a:masterClrMapping/>
  </p:clrMapOvr>
  <p:transition spd="slow" advClick="0" advTm="6035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0509BE-EA77-4D56-870F-A36A9368E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090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86315-D32F-4647-B90B-D10E2F2957EB}"/>
              </a:ext>
            </a:extLst>
          </p:cNvPr>
          <p:cNvSpPr txBox="1"/>
          <p:nvPr/>
        </p:nvSpPr>
        <p:spPr>
          <a:xfrm>
            <a:off x="1547664" y="6206679"/>
            <a:ext cx="64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Helvetica Neue"/>
              </a:rPr>
              <a:t>Сквер Шахтерской Славы. Музей под открытым небом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093839"/>
      </p:ext>
    </p:extLst>
  </p:cSld>
  <p:clrMapOvr>
    <a:masterClrMapping/>
  </p:clrMapOvr>
  <p:transition spd="slow" advClick="0" advTm="7257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dium-20178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174153" cy="6120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3FF4F5-3D38-4565-B4BB-4ADFB351A3C6}"/>
              </a:ext>
            </a:extLst>
          </p:cNvPr>
          <p:cNvSpPr txBox="1"/>
          <p:nvPr/>
        </p:nvSpPr>
        <p:spPr>
          <a:xfrm>
            <a:off x="1547664" y="6302424"/>
            <a:ext cx="64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Helvetica Neue"/>
              </a:rPr>
              <a:t>Сквер Шахтерской Славы. Музей под открытым небом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152038"/>
      </p:ext>
    </p:extLst>
  </p:cSld>
  <p:clrMapOvr>
    <a:masterClrMapping/>
  </p:clrMapOvr>
  <p:transition spd="slow" advClick="0" advTm="6085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7870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4677984" cy="6237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83D8D-59AB-4B15-A51C-B03BC6451250}"/>
              </a:ext>
            </a:extLst>
          </p:cNvPr>
          <p:cNvSpPr txBox="1"/>
          <p:nvPr/>
        </p:nvSpPr>
        <p:spPr>
          <a:xfrm>
            <a:off x="1691680" y="6381328"/>
            <a:ext cx="6228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Мозаичная композиция «Память поколений»</a:t>
            </a:r>
          </a:p>
        </p:txBody>
      </p:sp>
    </p:spTree>
    <p:extLst>
      <p:ext uri="{BB962C8B-B14F-4D97-AF65-F5344CB8AC3E}">
        <p14:creationId xmlns:p14="http://schemas.microsoft.com/office/powerpoint/2010/main" val="2969812960"/>
      </p:ext>
    </p:extLst>
  </p:cSld>
  <p:clrMapOvr>
    <a:masterClrMapping/>
  </p:clrMapOvr>
  <p:transition spd="slow" advClick="0" advTm="6827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Губкин — Лоро парк на краю карьера">
            <a:extLst>
              <a:ext uri="{FF2B5EF4-FFF2-40B4-BE49-F238E27FC236}">
                <a16:creationId xmlns:a16="http://schemas.microsoft.com/office/drawing/2014/main" id="{24AB54A5-5380-4456-9F1F-923D0F65C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5" y="1353443"/>
            <a:ext cx="8090970" cy="540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15B32-1C3B-4FEB-9B99-A57EC2F6679E}"/>
              </a:ext>
            </a:extLst>
          </p:cNvPr>
          <p:cNvSpPr txBox="1"/>
          <p:nvPr/>
        </p:nvSpPr>
        <p:spPr>
          <a:xfrm>
            <a:off x="-684584" y="224410"/>
            <a:ext cx="388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effectLst/>
                <a:latin typeface="Helvetica Neue"/>
              </a:rPr>
              <a:t>Музей КМА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5D3DB5-619F-4F7A-96A5-7650B9267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750" r="22024" b="9051"/>
          <a:stretch/>
        </p:blipFill>
        <p:spPr>
          <a:xfrm>
            <a:off x="22338" y="1290723"/>
            <a:ext cx="3037494" cy="543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BE18EC-D00C-4796-B58D-E175369E68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13055" r="5595" b="6752"/>
          <a:stretch/>
        </p:blipFill>
        <p:spPr>
          <a:xfrm>
            <a:off x="2610741" y="30428"/>
            <a:ext cx="2417342" cy="182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67241"/>
      </p:ext>
    </p:extLst>
  </p:cSld>
  <p:clrMapOvr>
    <a:masterClrMapping/>
  </p:clrMapOvr>
  <p:transition spd="slow" advClick="0" advTm="7428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журавлики и ГБЖ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396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176859"/>
      </p:ext>
    </p:extLst>
  </p:cSld>
  <p:clrMapOvr>
    <a:masterClrMapping/>
  </p:clrMapOvr>
  <p:transition spd="slow" advClick="0" advTm="6139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9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448575"/>
      </p:ext>
    </p:extLst>
  </p:cSld>
  <p:clrMapOvr>
    <a:masterClrMapping/>
  </p:clrMapOvr>
  <p:transition spd="slow" advClick="0" advTm="567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"/>
          <p:cNvPicPr>
            <a:picLocks noGrp="1" noChangeAspect="1"/>
          </p:cNvPicPr>
          <p:nvPr isPhoto="1"/>
        </p:nvPicPr>
        <p:blipFill rotWithShape="1">
          <a:blip r:embed="rId3" cstate="print">
            <a:lum/>
          </a:blip>
          <a:srcRect l="6970"/>
          <a:stretch/>
        </p:blipFill>
        <p:spPr>
          <a:xfrm>
            <a:off x="467544" y="828954"/>
            <a:ext cx="8208912" cy="566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B48AEC-516B-4519-9AD9-BF4E141E4943}"/>
              </a:ext>
            </a:extLst>
          </p:cNvPr>
          <p:cNvSpPr txBox="1"/>
          <p:nvPr/>
        </p:nvSpPr>
        <p:spPr>
          <a:xfrm>
            <a:off x="497600" y="332656"/>
            <a:ext cx="8466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реке </a:t>
            </a:r>
            <a:r>
              <a:rPr lang="ru-RU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Осколец</a:t>
            </a:r>
            <a:r>
              <a:rPr lang="ru-RU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20 километрах от Старого Оскола и в 116 км от Белгорода расположен Губкин. </a:t>
            </a:r>
          </a:p>
          <a:p>
            <a:r>
              <a:rPr lang="ru-RU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Губкин сегодня – это современный красивый город, один из индустриальных центров Белгородской области с богатыми культурными и духовными традициями, развитой инфраструктурой.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177729"/>
      </p:ext>
    </p:extLst>
  </p:cSld>
  <p:clrMapOvr>
    <a:masterClrMapping/>
  </p:clrMapOvr>
  <p:transition spd="slow" advClick="0" advTm="8664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64087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Я давно влюблена в этот маленький город,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Что меня одаряет не хлебом единым.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Каждой улицей он, каждым деревцем дорог.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Посмотри, как рубиново рдеют рябины.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Город мой молодой, расскажи, как живёшь?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Ты и центр во Вселенной и глубинка России.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Ты какой-то особенной статью хорош.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Здесь надёжнее люди, чем любые другие.		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			/Репина В./</a:t>
            </a:r>
          </a:p>
        </p:txBody>
      </p:sp>
    </p:spTree>
    <p:extLst>
      <p:ext uri="{BB962C8B-B14F-4D97-AF65-F5344CB8AC3E}">
        <p14:creationId xmlns:p14="http://schemas.microsoft.com/office/powerpoint/2010/main" val="505601297"/>
      </p:ext>
    </p:extLst>
  </p:cSld>
  <p:clrMapOvr>
    <a:masterClrMapping/>
  </p:clrMapOvr>
  <p:transition spd="slow" advClick="0" advTm="13087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c7569_25ba11c8_XX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353477"/>
      </p:ext>
    </p:extLst>
  </p:cSld>
  <p:clrMapOvr>
    <a:masterClrMapping/>
  </p:clrMapOvr>
  <p:transition spd="slow" advClick="0" advTm="5836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им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49054746"/>
      </p:ext>
    </p:extLst>
  </p:cSld>
  <p:clrMapOvr>
    <a:masterClrMapping/>
  </p:clrMapOvr>
  <p:transition spd="slow" advClick="0" advTm="4670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прельский дождь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059432"/>
      </p:ext>
    </p:extLst>
  </p:cSld>
  <p:clrMapOvr>
    <a:masterClrMapping/>
  </p:clrMapOvr>
  <p:transition spd="slow" advClick="0" advTm="4056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730704"/>
      </p:ext>
    </p:extLst>
  </p:cSld>
  <p:clrMapOvr>
    <a:masterClrMapping/>
  </p:clrMapOvr>
  <p:transition spd="slow" advClick="0" advTm="3474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яблоня 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963673"/>
      </p:ext>
    </p:extLst>
  </p:cSld>
  <p:clrMapOvr>
    <a:masterClrMapping/>
  </p:clrMapOvr>
  <p:transition spd="slow" advClick="0" advTm="5795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6632"/>
            <a:ext cx="5256584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  <a:p>
            <a:r>
              <a:rPr lang="ru-RU" sz="1700" b="1" dirty="0"/>
              <a:t>Этот город не Москва и не Париж.</a:t>
            </a:r>
          </a:p>
          <a:p>
            <a:r>
              <a:rPr lang="ru-RU" sz="1700" b="1" dirty="0"/>
              <a:t>Сверху небо, снизу – шифер серых крыш.</a:t>
            </a:r>
          </a:p>
          <a:p>
            <a:r>
              <a:rPr lang="ru-RU" sz="1700" b="1" dirty="0"/>
              <a:t>И на улицах не золото – листва.</a:t>
            </a:r>
          </a:p>
          <a:p>
            <a:r>
              <a:rPr lang="ru-RU" sz="1700" b="1" dirty="0"/>
              <a:t>Этот город не Париж и не Москва.</a:t>
            </a:r>
          </a:p>
          <a:p>
            <a:r>
              <a:rPr lang="ru-RU" sz="1700" b="1" dirty="0"/>
              <a:t>		</a:t>
            </a:r>
          </a:p>
          <a:p>
            <a:r>
              <a:rPr lang="ru-RU" sz="1700" b="1" dirty="0"/>
              <a:t>Город юный и совсем не ветеран.</a:t>
            </a:r>
          </a:p>
          <a:p>
            <a:r>
              <a:rPr lang="ru-RU" sz="1700" b="1" dirty="0"/>
              <a:t>Он моложе своих многих горожан.</a:t>
            </a:r>
          </a:p>
          <a:p>
            <a:r>
              <a:rPr lang="ru-RU" sz="1700" b="1" dirty="0"/>
              <a:t>На холмах и в окружении полей</a:t>
            </a:r>
          </a:p>
          <a:p>
            <a:r>
              <a:rPr lang="ru-RU" sz="1700" b="1" dirty="0"/>
              <a:t>Вырос он на малой родине своей.</a:t>
            </a:r>
          </a:p>
          <a:p>
            <a:r>
              <a:rPr lang="ru-RU" sz="1700" b="1" dirty="0"/>
              <a:t> </a:t>
            </a:r>
          </a:p>
          <a:p>
            <a:r>
              <a:rPr lang="ru-RU" sz="1700" b="1" dirty="0"/>
              <a:t>Его жителям воздастся по труду.</a:t>
            </a:r>
          </a:p>
          <a:p>
            <a:r>
              <a:rPr lang="ru-RU" sz="1700" b="1" dirty="0"/>
              <a:t>Добывают здесь железную руду.</a:t>
            </a:r>
          </a:p>
          <a:p>
            <a:r>
              <a:rPr lang="ru-RU" sz="1700" b="1" dirty="0"/>
              <a:t>От карьерных взрывов улицы дрожат,</a:t>
            </a:r>
          </a:p>
          <a:p>
            <a:r>
              <a:rPr lang="ru-RU" sz="1700" b="1" dirty="0"/>
              <a:t>А в начале лета тополя снежат.</a:t>
            </a:r>
          </a:p>
          <a:p>
            <a:r>
              <a:rPr lang="ru-RU" sz="1700" b="1" dirty="0"/>
              <a:t>		</a:t>
            </a:r>
          </a:p>
          <a:p>
            <a:r>
              <a:rPr lang="ru-RU" sz="1700" b="1" dirty="0"/>
              <a:t>Пусть мой город не Москва и не Париж,</a:t>
            </a:r>
          </a:p>
          <a:p>
            <a:r>
              <a:rPr lang="ru-RU" sz="1700" b="1" dirty="0"/>
              <a:t>И не золото сверкает с его крыш.</a:t>
            </a:r>
          </a:p>
          <a:p>
            <a:r>
              <a:rPr lang="ru-RU" sz="1700" b="1" dirty="0"/>
              <a:t>Но согреет он, когда спадёт листва,</a:t>
            </a:r>
          </a:p>
          <a:p>
            <a:r>
              <a:rPr lang="ru-RU" sz="1700" b="1" dirty="0"/>
              <a:t>Лучше чем Париж или Москва.	</a:t>
            </a:r>
          </a:p>
          <a:p>
            <a:r>
              <a:rPr lang="ru-RU" sz="1700" b="1" dirty="0"/>
              <a:t>			/Сергей Семёнов/</a:t>
            </a:r>
          </a:p>
          <a:p>
            <a:r>
              <a:rPr lang="ru-RU" sz="17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05601297"/>
      </p:ext>
    </p:extLst>
  </p:cSld>
  <p:clrMapOvr>
    <a:masterClrMapping/>
  </p:clrMapOvr>
  <p:transition spd="slow" advClick="0" advTm="20548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оники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9144000" cy="6503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582463"/>
      </p:ext>
    </p:extLst>
  </p:cSld>
  <p:clrMapOvr>
    <a:masterClrMapping/>
  </p:clrMapOvr>
  <p:transition spd="slow" advClick="0" advTm="3399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ые архитектурные формы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3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047344"/>
      </p:ext>
    </p:extLst>
  </p:cSld>
  <p:clrMapOvr>
    <a:masterClrMapping/>
  </p:clrMapOvr>
  <p:transition spd="slow" advClick="0" advTm="3400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Ямская_степь_10"/>
          <p:cNvPicPr>
            <a:picLocks noGrp="1" noChangeAspect="1"/>
          </p:cNvPicPr>
          <p:nvPr isPhoto="1"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5" y="379412"/>
            <a:ext cx="9144000" cy="60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55776" y="911034"/>
            <a:ext cx="5256584" cy="5035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/>
              <a:t>	</a:t>
            </a:r>
            <a:r>
              <a:rPr lang="ru-RU" sz="2200" b="1" i="1" dirty="0"/>
              <a:t>Ямская степь </a:t>
            </a:r>
            <a:br>
              <a:rPr lang="ru-RU" sz="2200" b="1" dirty="0"/>
            </a:br>
            <a:r>
              <a:rPr lang="ru-RU" sz="2200" b="1" dirty="0"/>
              <a:t>Цветёт ковыль передо мною.</a:t>
            </a:r>
            <a:br>
              <a:rPr lang="ru-RU" sz="2200" b="1" dirty="0"/>
            </a:br>
            <a:r>
              <a:rPr lang="ru-RU" sz="2200" b="1" dirty="0"/>
              <a:t>Ласкает глаз лебяжья бредь.</a:t>
            </a:r>
            <a:br>
              <a:rPr lang="ru-RU" sz="2200" b="1" dirty="0"/>
            </a:br>
            <a:r>
              <a:rPr lang="ru-RU" sz="2200" b="1" dirty="0"/>
              <a:t>Да солнце, жёлтое от зноя,</a:t>
            </a:r>
            <a:br>
              <a:rPr lang="ru-RU" sz="2200" b="1" dirty="0"/>
            </a:br>
            <a:r>
              <a:rPr lang="ru-RU" sz="2200" b="1" dirty="0"/>
              <a:t>Лучами поливает степь.</a:t>
            </a:r>
          </a:p>
          <a:p>
            <a:pPr>
              <a:lnSpc>
                <a:spcPct val="150000"/>
              </a:lnSpc>
            </a:pPr>
            <a:r>
              <a:rPr lang="ru-RU" sz="2200" b="1" dirty="0"/>
              <a:t>Бегут, волнуемые ветром,</a:t>
            </a:r>
            <a:br>
              <a:rPr lang="ru-RU" sz="2200" b="1" dirty="0"/>
            </a:br>
            <a:r>
              <a:rPr lang="ru-RU" sz="2200" b="1" dirty="0"/>
              <a:t>Волной серебряной цветы.</a:t>
            </a:r>
            <a:br>
              <a:rPr lang="ru-RU" sz="2200" b="1" dirty="0"/>
            </a:br>
            <a:r>
              <a:rPr lang="ru-RU" sz="2200" b="1" dirty="0"/>
              <a:t>Бегут-спешат в кругу бессмертном.</a:t>
            </a:r>
            <a:br>
              <a:rPr lang="ru-RU" sz="2200" b="1" dirty="0"/>
            </a:br>
            <a:r>
              <a:rPr lang="ru-RU" sz="2200" b="1" dirty="0"/>
              <a:t>А вместе с ними я и ты.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			</a:t>
            </a:r>
            <a:r>
              <a:rPr lang="ru-RU" b="1" i="1" dirty="0"/>
              <a:t>/Давыдков В.И./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15758831"/>
      </p:ext>
    </p:extLst>
  </p:cSld>
  <p:clrMapOvr>
    <a:masterClrMapping/>
  </p:clrMapOvr>
  <p:transition spd="slow" advClick="0" advTm="13183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BD3FD1-B0D6-40CF-866C-FE96C9C74971}"/>
              </a:ext>
            </a:extLst>
          </p:cNvPr>
          <p:cNvSpPr txBox="1"/>
          <p:nvPr/>
        </p:nvSpPr>
        <p:spPr>
          <a:xfrm>
            <a:off x="371794" y="404664"/>
            <a:ext cx="8304662" cy="693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То, что в здешних местах есть богатые залежи железной руды, люди знали очень давно. Есть письменные источники ХVIII века, говорящие об этом. Предприимчивые люди уже тогда основывали компании для добычи железа. В то время можно было найти только залежи, которые были на поверхности в оврагах и балках, размытых грунтовыми водами. Технологии добычи были примитивными, объемы добычи — очень небольшими.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Практической разработкой здешних месторождений в промышленных объёмах всерьёз занялись уже при советской власти. </a:t>
            </a:r>
            <a:r>
              <a:rPr lang="ru-RU" b="0" i="0" kern="1200" dirty="0">
                <a:effectLst/>
                <a:ea typeface="+mn-ea"/>
                <a:cs typeface="+mn-cs"/>
              </a:rPr>
              <a:t>В начале 1930-х началось освоение </a:t>
            </a:r>
            <a:r>
              <a:rPr lang="ru-RU" b="0" i="0" u="none" strike="noStrike" kern="1200" dirty="0">
                <a:effectLst/>
                <a:ea typeface="+mn-ea"/>
                <a:cs typeface="+mn-cs"/>
                <a:hlinkClick r:id="rId3" tooltip="Курская магнитная аномал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Курской магнитной аномалии</a:t>
            </a:r>
            <a:r>
              <a:rPr lang="ru-RU" b="0" i="0" kern="1200" dirty="0">
                <a:effectLst/>
                <a:ea typeface="+mn-ea"/>
                <a:cs typeface="+mn-cs"/>
              </a:rPr>
              <a:t> под руководством геолога </a:t>
            </a:r>
            <a:r>
              <a:rPr lang="ru-RU" b="0" i="0" u="none" strike="noStrike" kern="1200" dirty="0">
                <a:effectLst/>
                <a:ea typeface="+mn-ea"/>
                <a:cs typeface="+mn-cs"/>
                <a:hlinkClick r:id="rId4" tooltip="Губкин, Иван Михайлови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Ивана Михайловича Губкина</a:t>
            </a:r>
            <a:r>
              <a:rPr lang="ru-RU" b="0" i="0" kern="1200" dirty="0">
                <a:effectLst/>
                <a:ea typeface="+mn-ea"/>
                <a:cs typeface="+mn-cs"/>
              </a:rPr>
              <a:t>.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деревне Салтыково (которая теперь является микрорайоном города) в сентябре 1924 года геологами было обнаружено на глубине 116,3 метра большие залежи руды с содержанием железа более 50%. </a:t>
            </a:r>
            <a:endParaRPr lang="ru-RU" dirty="0"/>
          </a:p>
          <a:p>
            <a:pPr algn="just" fontAlgn="base"/>
            <a:endParaRPr lang="ru-RU" dirty="0"/>
          </a:p>
          <a:p>
            <a:pPr algn="just" fontAlgn="base"/>
            <a:r>
              <a:rPr lang="ru-RU" dirty="0"/>
              <a:t>Губкин И.М.(1871 – 1939) был выдающимся учёным и геологом, открывателем природных богатств русской земли. Именно по его инициативе 30 сентября 1931 года была заложена первая разведочно-эксплуатационная шахта близ деревни </a:t>
            </a:r>
            <a:r>
              <a:rPr lang="ru-RU" dirty="0" err="1"/>
              <a:t>Коробково</a:t>
            </a:r>
            <a:r>
              <a:rPr lang="ru-RU" dirty="0"/>
              <a:t>. Иван Михайлович неоднократно бывал в ней. </a:t>
            </a:r>
            <a:endParaRPr lang="ru-RU" b="0" i="0" kern="1200" dirty="0">
              <a:effectLst/>
              <a:ea typeface="+mn-ea"/>
              <a:cs typeface="+mn-cs"/>
            </a:endParaRPr>
          </a:p>
          <a:p>
            <a:pPr algn="just" fontAlgn="base"/>
            <a:r>
              <a:rPr lang="ru-RU" b="0" i="0" kern="1200" dirty="0">
                <a:effectLst/>
                <a:ea typeface="+mn-ea"/>
                <a:cs typeface="+mn-cs"/>
              </a:rPr>
              <a:t> 	</a:t>
            </a:r>
          </a:p>
          <a:p>
            <a:pPr algn="just" fontAlgn="base"/>
            <a:r>
              <a:rPr lang="ru-RU" b="0" i="0" dirty="0">
                <a:effectLst/>
              </a:rPr>
              <a:t>	</a:t>
            </a:r>
          </a:p>
          <a:p>
            <a:pPr algn="l" fontAlgn="base"/>
            <a:endParaRPr lang="ru-RU" b="0" i="0" dirty="0">
              <a:solidFill>
                <a:srgbClr val="111111"/>
              </a:solidFill>
              <a:effectLst/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1148214740"/>
      </p:ext>
    </p:extLst>
  </p:cSld>
  <p:clrMapOvr>
    <a:masterClrMapping/>
  </p:clrMapOvr>
  <p:transition spd="slow" advClick="0" advTm="35544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-Ямская-степь-В.-Собровин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24036"/>
            <a:ext cx="8892480" cy="59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AEB01B-5413-4232-9249-CB4E1AA2191E}"/>
              </a:ext>
            </a:extLst>
          </p:cNvPr>
          <p:cNvSpPr txBox="1"/>
          <p:nvPr/>
        </p:nvSpPr>
        <p:spPr>
          <a:xfrm>
            <a:off x="755576" y="6093296"/>
            <a:ext cx="8640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Ямская степь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участок </a:t>
            </a:r>
            <a:r>
              <a:rPr lang="ru-RU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Белогорье (заповедник)"/>
              </a:rPr>
              <a:t>заповедника «Белогорье»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расположенный в 10 километрах юго-восточнее города </a:t>
            </a:r>
            <a:r>
              <a:rPr lang="ru-RU" sz="18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Губкин (город)"/>
              </a:rPr>
              <a:t>Губкина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358659"/>
      </p:ext>
    </p:extLst>
  </p:cSld>
  <p:clrMapOvr>
    <a:masterClrMapping/>
  </p:clrMapOvr>
  <p:transition spd="slow" advClick="0" advTm="14199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115906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983513"/>
      </p:ext>
    </p:extLst>
  </p:cSld>
  <p:clrMapOvr>
    <a:masterClrMapping/>
  </p:clrMapOvr>
  <p:transition spd="slow" advClick="0" advTm="4246">
    <p:split orient="vert"/>
    <p:sndAc>
      <p:endSnd/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город фото 2\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90525"/>
            <a:ext cx="8515350" cy="60769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3"/>
          <p:cNvSpPr txBox="1">
            <a:spLocks/>
          </p:cNvSpPr>
          <p:nvPr/>
        </p:nvSpPr>
        <p:spPr>
          <a:xfrm>
            <a:off x="314325" y="390525"/>
            <a:ext cx="4104456" cy="54726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Под золотыми куполами – 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Венцами Храма – корабля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Чарует взоры красный камень,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Как будто перед вами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Частицу древнего Кремля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Хранит Священная земля.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Здесь не искали динозавра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Была задумка горняков,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Чтоб там, на танковом плацдарме,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Окрест, где храм Петра и Павла,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Из центра КМА,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как Вечный зов,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Был слышен звон колоколов!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785070" y="390525"/>
            <a:ext cx="4038600" cy="56886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19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Чтоб на истерзанном просторе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От знаменитых Лебедей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До Прохоровского раздолья,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Обильно политого кровью,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Не видеть вырытых траншей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Средь Белгородчины моей!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Чтоб в колокольном перезвоне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 рассветах утренней зари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Гудел набат по обороне,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Где не прошли стальные кони.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А звуки музыки вели</a:t>
            </a: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К согласью, миру и любви!</a:t>
            </a:r>
          </a:p>
          <a:p>
            <a:pPr marL="0" indent="0">
              <a:buFont typeface="Arial" pitchFamily="34" charset="0"/>
              <a:buNone/>
            </a:pPr>
            <a:endParaRPr lang="ru-RU" sz="19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                          /Н.Т. Соколов/	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44480"/>
      </p:ext>
    </p:extLst>
  </p:cSld>
  <p:clrMapOvr>
    <a:masterClrMapping/>
  </p:clrMapOvr>
  <p:transition spd="med" advClick="0" advTm="13929">
    <p:split orient="vert"/>
    <p:sndAc>
      <p:stSnd>
        <p:snd r:embed="rId3" name="Церковный перезвон - 2 (online-audio-converter.com)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2"/>
          <a:stretch/>
        </p:blipFill>
        <p:spPr>
          <a:xfrm>
            <a:off x="2699792" y="2655"/>
            <a:ext cx="6170984" cy="6855346"/>
          </a:xfrm>
          <a:prstGeom prst="rect">
            <a:avLst/>
          </a:prstGeom>
          <a:blipFill dpi="0" rotWithShape="1">
            <a:blip r:embed="rId6" cstate="print">
              <a:alphaModFix amt="27000"/>
            </a:blip>
            <a:srcRect/>
            <a:tile tx="0" ty="0" sx="100000" sy="100000" flip="none" algn="ctr"/>
          </a:blipFill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54868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Похвалы залихватской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Городам – целый ворох.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Губкин - город горняцкий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Мне по-своему дорог.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ним мы вместе взрослели.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Нам военное детство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Картузы из шинели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Оставляло в наследство.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 ещё оставляло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Скверы Павших героев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тоску от завалов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 шахтёрских забоев.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Ах ты, Губкин, мой город.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Мой родной городишко!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Он давно уж не молод-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Тот ровесник - мальчишка.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 ж цвети неустанно!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шумят над тобою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Тополя и каштаны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Изумрудной листвою.</a:t>
            </a:r>
          </a:p>
          <a:p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/Е.В. Прасолов/</a:t>
            </a:r>
          </a:p>
        </p:txBody>
      </p:sp>
      <p:pic>
        <p:nvPicPr>
          <p:cNvPr id="4" name="Неизвестен - Галина Калинина - Вокализ Лизы Бричкиной">
            <a:hlinkClick r:id="" action="ppaction://media"/>
            <a:extLst>
              <a:ext uri="{FF2B5EF4-FFF2-40B4-BE49-F238E27FC236}">
                <a16:creationId xmlns:a16="http://schemas.microsoft.com/office/drawing/2014/main" id="{DF9F3E7A-6A82-4639-BA2A-0A25FDCA2C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83"/>
                  <p14:fade in="25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293" y="5814198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29E52-E3E8-4D2B-AE91-E70658AA211B}"/>
              </a:ext>
            </a:extLst>
          </p:cNvPr>
          <p:cNvSpPr txBox="1"/>
          <p:nvPr/>
        </p:nvSpPr>
        <p:spPr>
          <a:xfrm>
            <a:off x="3239852" y="6273274"/>
            <a:ext cx="509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Улица Лазарева, памятник труженикам тыла</a:t>
            </a:r>
          </a:p>
        </p:txBody>
      </p:sp>
    </p:spTree>
    <p:extLst>
      <p:ext uri="{BB962C8B-B14F-4D97-AF65-F5344CB8AC3E}">
        <p14:creationId xmlns:p14="http://schemas.microsoft.com/office/powerpoint/2010/main" val="470659451"/>
      </p:ext>
    </p:extLst>
  </p:cSld>
  <p:clrMapOvr>
    <a:masterClrMapping/>
  </p:clrMapOvr>
  <p:transition spd="slow" advClick="0" advTm="2161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3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" objId="4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8387977" cy="629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AAD4AA-D617-412A-A87C-0F786ABDD26B}"/>
              </a:ext>
            </a:extLst>
          </p:cNvPr>
          <p:cNvSpPr txBox="1"/>
          <p:nvPr/>
        </p:nvSpPr>
        <p:spPr>
          <a:xfrm>
            <a:off x="2627784" y="63000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переулок Героев, Братская могила</a:t>
            </a:r>
          </a:p>
        </p:txBody>
      </p:sp>
    </p:spTree>
  </p:cSld>
  <p:clrMapOvr>
    <a:masterClrMapping/>
  </p:clrMapOvr>
  <p:transition spd="slow" advClick="0" advTm="5061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ллея героев"/>
          <p:cNvPicPr>
            <a:picLocks noGrp="1" noChangeAspect="1"/>
          </p:cNvPicPr>
          <p:nvPr isPhoto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1"/>
            <a:ext cx="8640960" cy="575313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1D7074-4F6C-476D-83E8-C176CEA883E6}"/>
              </a:ext>
            </a:extLst>
          </p:cNvPr>
          <p:cNvSpPr txBox="1"/>
          <p:nvPr/>
        </p:nvSpPr>
        <p:spPr>
          <a:xfrm>
            <a:off x="2843808" y="626243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Аллея Славы. Герои-земляки</a:t>
            </a:r>
          </a:p>
        </p:txBody>
      </p:sp>
    </p:spTree>
    <p:extLst>
      <p:ext uri="{BB962C8B-B14F-4D97-AF65-F5344CB8AC3E}">
        <p14:creationId xmlns:p14="http://schemas.microsoft.com/office/powerpoint/2010/main" val="1870003987"/>
      </p:ext>
    </p:extLst>
  </p:cSld>
  <p:clrMapOvr>
    <a:masterClrMapping/>
  </p:clrMapOvr>
  <p:transition spd="slow" advClick="0" advTm="4455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656851" cy="574263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C0D349-918D-4703-853B-CDACAC7D775C}"/>
              </a:ext>
            </a:extLst>
          </p:cNvPr>
          <p:cNvSpPr txBox="1"/>
          <p:nvPr/>
        </p:nvSpPr>
        <p:spPr>
          <a:xfrm>
            <a:off x="1880828" y="6256029"/>
            <a:ext cx="5382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Аллея Славы. Памятник Неизвестному солдату.</a:t>
            </a:r>
          </a:p>
        </p:txBody>
      </p:sp>
    </p:spTree>
    <p:extLst>
      <p:ext uri="{BB962C8B-B14F-4D97-AF65-F5344CB8AC3E}">
        <p14:creationId xmlns:p14="http://schemas.microsoft.com/office/powerpoint/2010/main" val="1750180407"/>
      </p:ext>
    </p:extLst>
  </p:cSld>
  <p:clrMapOvr>
    <a:masterClrMapping/>
  </p:clrMapOvr>
  <p:transition spd="slow" advClick="0" advTm="5276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дание вокзала станции Губкин Юго-Восточной железной дороги">
            <a:extLst>
              <a:ext uri="{FF2B5EF4-FFF2-40B4-BE49-F238E27FC236}">
                <a16:creationId xmlns:a16="http://schemas.microsoft.com/office/drawing/2014/main" id="{1C150F14-9D54-4DD2-B8F5-6EB2E158C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" y="0"/>
            <a:ext cx="735630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емориальная доска, установленная на здании вокзала станции Губкин Юго-Восточной железной дороги">
            <a:extLst>
              <a:ext uri="{FF2B5EF4-FFF2-40B4-BE49-F238E27FC236}">
                <a16:creationId xmlns:a16="http://schemas.microsoft.com/office/drawing/2014/main" id="{D6B3560F-4EC4-42C5-B6F0-DFAEA131B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t="21650" r="13775" b="25850"/>
          <a:stretch/>
        </p:blipFill>
        <p:spPr bwMode="auto">
          <a:xfrm>
            <a:off x="5563019" y="3452889"/>
            <a:ext cx="3456384" cy="250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E87A9-2223-491A-8CEB-A655E681AA5C}"/>
              </a:ext>
            </a:extLst>
          </p:cNvPr>
          <p:cNvSpPr txBox="1"/>
          <p:nvPr/>
        </p:nvSpPr>
        <p:spPr>
          <a:xfrm>
            <a:off x="107504" y="5733256"/>
            <a:ext cx="89289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Памятная доска. Железнодорожный участок </a:t>
            </a:r>
            <a:r>
              <a:rPr lang="ru-RU" sz="1400" dirty="0" err="1"/>
              <a:t>Сараевка</a:t>
            </a:r>
            <a:r>
              <a:rPr lang="ru-RU" sz="1400" dirty="0"/>
              <a:t> – Старый Оскол построен за 32 дня в июле 1943 года. Сыграл важнейшую роль в разгроме немецко-фашистских войск  на КУРСКОЙ ДУГЕ. В сооружении участвовали железнодорожные войска и жители Курской и Белгородской областей</a:t>
            </a:r>
          </a:p>
        </p:txBody>
      </p:sp>
    </p:spTree>
    <p:extLst>
      <p:ext uri="{BB962C8B-B14F-4D97-AF65-F5344CB8AC3E}">
        <p14:creationId xmlns:p14="http://schemas.microsoft.com/office/powerpoint/2010/main" val="2685430578"/>
      </p:ext>
    </p:extLst>
  </p:cSld>
  <p:clrMapOvr>
    <a:masterClrMapping/>
  </p:clrMapOvr>
  <p:transition spd="slow" advClick="0" advTm="7336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875"/>
            <a:ext cx="9144000" cy="580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fonovaya-muzyka-gitara-spokoynaya-fonova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97958" y="412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3512"/>
      </p:ext>
    </p:extLst>
  </p:cSld>
  <p:clrMapOvr>
    <a:masterClrMapping/>
  </p:clrMapOvr>
  <p:transition spd="slow" advClick="0" advTm="5492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6120680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Что дорого мне в городе моём?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Тот дом, где я качалась в колыбели.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Где липы у подъезда под дождём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О солнышке лучистом песни пели.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Люблю каштанов свечи, по весне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Горящие сквозь зелень в аллеях.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Газоны города в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тюльпановом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огне.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Их пламя, как очаг, мне сердце греет.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Родной мой город! Пусть душа твоя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Цветёт и молодеет год от года.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Как в храме свет от свеч из алтаря,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Как свет от сердца твоего – народу!		</a:t>
            </a:r>
          </a:p>
          <a:p>
            <a:pPr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		/Агафонова Л./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584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4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1"/>
          <a:stretch>
            <a:fillRect/>
          </a:stretch>
        </p:blipFill>
        <p:spPr>
          <a:xfrm>
            <a:off x="0" y="0"/>
            <a:ext cx="7776864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24128" y="764704"/>
            <a:ext cx="3275856" cy="50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Не с его ль с простого бюста.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Через прошлые труды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Открывает город русло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Намагниченной руды?!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И когда в ночную пору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Спят в каштанах сквозняки,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Он идет за город в гору.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Чтоб проверить рудники.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Ничего не брать на веру-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Убедится самому.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Как работают карьеры.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Что предпринять в них ему.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Как вы, Лебеди и Стойло?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Чем сегодня знаменит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Самый трудный.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Беспокойный,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Аномалистый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Магнит?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/Андреев В. К./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260045"/>
      </p:ext>
    </p:extLst>
  </p:cSld>
  <p:clrMapOvr>
    <a:masterClrMapping/>
  </p:clrMapOvr>
  <p:transition spd="slow" advClick="0" advTm="207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тонда парк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378391" cy="554923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87005013"/>
      </p:ext>
    </p:extLst>
  </p:cSld>
  <p:clrMapOvr>
    <a:masterClrMapping/>
  </p:clrMapOvr>
  <p:transition spd="slow" advClick="0" advTm="4395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55adf_715f8d20_XX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108945"/>
      </p:ext>
    </p:extLst>
  </p:cSld>
  <p:clrMapOvr>
    <a:masterClrMapping/>
  </p:clrMapOvr>
  <p:transition spd="slow" advClick="0" advTm="5865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lga\Desktop\город фото 2\пруд общий ви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976"/>
            <a:ext cx="9144000" cy="60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97630"/>
      </p:ext>
    </p:extLst>
  </p:cSld>
  <p:clrMapOvr>
    <a:masterClrMapping/>
  </p:clrMapOvr>
  <p:transition spd="slow" advClick="0" advTm="6217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8000"/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беди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872875" cy="590465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63746190"/>
      </p:ext>
    </p:extLst>
  </p:cSld>
  <p:clrMapOvr>
    <a:masterClrMapping/>
  </p:clrMapOvr>
  <p:transition spd="slow" advClick="0" advTm="3620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32033865_lebed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160062"/>
      </p:ext>
    </p:extLst>
  </p:cSld>
  <p:clrMapOvr>
    <a:masterClrMapping/>
  </p:clrMapOvr>
  <p:transition spd="slow" advClick="0" advTm="4876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рабль на пруду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1" y="332656"/>
            <a:ext cx="7776864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081270"/>
      </p:ext>
    </p:extLst>
  </p:cSld>
  <p:clrMapOvr>
    <a:masterClrMapping/>
  </p:clrMapOvr>
  <p:transition spd="slow" advClick="0" advTm="4965"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чал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412994"/>
      </p:ext>
    </p:extLst>
  </p:cSld>
  <p:clrMapOvr>
    <a:masterClrMapping/>
  </p:clrMapOvr>
  <p:transition spd="slow" advClick="0" advTm="4406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храм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407676"/>
      </p:ext>
    </p:extLst>
  </p:cSld>
  <p:clrMapOvr>
    <a:masterClrMapping/>
  </p:clrMapOvr>
  <p:transition spd="slow" advClick="0" advTm="5136"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1520" y="620688"/>
            <a:ext cx="8558843" cy="54726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01061908"/>
      </p:ext>
    </p:extLst>
  </p:cSld>
  <p:clrMapOvr>
    <a:masterClrMapping/>
  </p:clrMapOvr>
  <p:transition spd="slow" advClick="0" advTm="5281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журавли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54091863"/>
      </p:ext>
    </p:extLst>
  </p:cSld>
  <p:clrMapOvr>
    <a:masterClrMapping/>
  </p:clrMapOvr>
  <p:transition spd="slow" advClick="0" advTm="4384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ервые шахты">
            <a:extLst>
              <a:ext uri="{FF2B5EF4-FFF2-40B4-BE49-F238E27FC236}">
                <a16:creationId xmlns:a16="http://schemas.microsoft.com/office/drawing/2014/main" id="{DBA54211-5EA0-4526-86BF-A771AA501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316924" cy="543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DA02D-7EA6-4239-80F2-5E05F886B792}"/>
              </a:ext>
            </a:extLst>
          </p:cNvPr>
          <p:cNvSpPr txBox="1"/>
          <p:nvPr/>
        </p:nvSpPr>
        <p:spPr>
          <a:xfrm>
            <a:off x="611560" y="5565338"/>
            <a:ext cx="8244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sz="1600" dirty="0"/>
              <a:t>Город возник в качестве рабочего посёлка при шахте по добыче железной руды. </a:t>
            </a:r>
          </a:p>
          <a:p>
            <a:pPr algn="just" fontAlgn="base"/>
            <a:r>
              <a:rPr lang="ru-RU" sz="1600" dirty="0"/>
              <a:t>В 1939 году, после ухода из жизни академика Губкина, Рабочий посёлок решили назвать в его честь. 19 сентября 1939 года, день выхода Указа об этом, принято считать Днём рождения города.</a:t>
            </a:r>
          </a:p>
        </p:txBody>
      </p:sp>
    </p:spTree>
    <p:extLst>
      <p:ext uri="{BB962C8B-B14F-4D97-AF65-F5344CB8AC3E}">
        <p14:creationId xmlns:p14="http://schemas.microsoft.com/office/powerpoint/2010/main" val="3485621287"/>
      </p:ext>
    </p:extLst>
  </p:cSld>
  <p:clrMapOvr>
    <a:masterClrMapping/>
  </p:clrMapOvr>
  <p:transition spd="slow" advClick="0" advTm="15633"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ristall-gubkin-sektsii-dlya-detey-91657-larg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482458"/>
      </p:ext>
    </p:extLst>
  </p:cSld>
  <p:clrMapOvr>
    <a:masterClrMapping/>
  </p:clrMapOvr>
  <p:transition spd="slow" advClick="0" advTm="4721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lga\Desktop\город фото 2\бассей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789681"/>
      </p:ext>
    </p:extLst>
  </p:cSld>
  <p:clrMapOvr>
    <a:masterClrMapping/>
  </p:clrMapOvr>
  <p:transition spd="slow" advClick="0" advTm="4833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vastop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20484"/>
      </p:ext>
    </p:extLst>
  </p:cSld>
  <p:clrMapOvr>
    <a:masterClrMapping/>
  </p:clrMapOvr>
  <p:transition spd="slow" advClick="0" advTm="4896"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л. Лазарева"/>
          <p:cNvPicPr>
            <a:picLocks noGrp="1" noChangeAspect="1"/>
          </p:cNvPicPr>
          <p:nvPr isPhoto="1"/>
        </p:nvPicPr>
        <p:blipFill>
          <a:blip r:embed="rId2" cstate="print">
            <a:lum bright="-1000" contras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04448" cy="573779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88740583"/>
      </p:ext>
    </p:extLst>
  </p:cSld>
  <p:clrMapOvr>
    <a:masterClrMapping/>
  </p:clrMapOvr>
  <p:transition spd="slow" advClick="0" advTm="5291"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26353715_m-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76672"/>
            <a:ext cx="8275547" cy="554461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Click="0" advTm="4458"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н кихот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88671"/>
      </p:ext>
    </p:extLst>
  </p:cSld>
  <p:clrMapOvr>
    <a:masterClrMapping/>
  </p:clrMapOvr>
  <p:transition spd="slow" advClick="0" advTm="5035"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ахматный клуб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047693" cy="550205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5177910"/>
      </p:ext>
    </p:extLst>
  </p:cSld>
  <p:clrMapOvr>
    <a:masterClrMapping/>
  </p:clrMapOvr>
  <p:transition spd="slow" advClick="0" advTm="5158"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lga\Desktop\город фото 2\пкомсомольская-чайковского.jpg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640960" cy="57887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4663"/>
      </p:ext>
    </p:extLst>
  </p:cSld>
  <p:clrMapOvr>
    <a:masterClrMapping/>
  </p:clrMapOvr>
  <p:transition spd="slow" advClick="0" advTm="5162"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lga\Desktop\город фото 2\кинотеа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303942"/>
      </p:ext>
    </p:extLst>
  </p:cSld>
  <p:clrMapOvr>
    <a:masterClrMapping/>
  </p:clrMapOvr>
  <p:transition spd="slow" advClick="0" advTm="6648">
    <p:split orient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76672"/>
            <a:ext cx="8597972" cy="57606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69824E-FCDF-4DC7-869B-87FAF3A78B1E}"/>
              </a:ext>
            </a:extLst>
          </p:cNvPr>
          <p:cNvSpPr txBox="1"/>
          <p:nvPr/>
        </p:nvSpPr>
        <p:spPr>
          <a:xfrm>
            <a:off x="4716016" y="4874659"/>
            <a:ext cx="42727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Смотрю на Губкин – сердца радо!</a:t>
            </a:r>
          </a:p>
          <a:p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Он лира звонкая моя!</a:t>
            </a:r>
          </a:p>
          <a:p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Карьер, дворцы, фонтаны, шахта – </a:t>
            </a:r>
          </a:p>
          <a:p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 всем история своя!</a:t>
            </a:r>
          </a:p>
          <a:p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Л. Агафонова</a:t>
            </a:r>
          </a:p>
        </p:txBody>
      </p:sp>
    </p:spTree>
  </p:cSld>
  <p:clrMapOvr>
    <a:masterClrMapping/>
  </p:clrMapOvr>
  <p:transition spd="slow" advClick="0" advTm="4878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BD3FD1-B0D6-40CF-866C-FE96C9C74971}"/>
              </a:ext>
            </a:extLst>
          </p:cNvPr>
          <p:cNvSpPr txBox="1"/>
          <p:nvPr/>
        </p:nvSpPr>
        <p:spPr>
          <a:xfrm>
            <a:off x="467544" y="404664"/>
            <a:ext cx="842493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</a:rPr>
              <a:t>С началом войны значительная часть жителей добровольно отправились на фронт, а шахтное оборудование и специалисты были эвакуированы вглубь страны. За семь месяцев оккупации рабочий поселок был практически полностью разрушен. После освобождения поселка фактически не было, здания разрушены, шахта затоплена.</a:t>
            </a:r>
          </a:p>
          <a:p>
            <a:pPr algn="just"/>
            <a:endParaRPr lang="ru-RU" b="0" i="0" dirty="0">
              <a:effectLst/>
            </a:endParaRPr>
          </a:p>
          <a:p>
            <a:pPr algn="just"/>
            <a:r>
              <a:rPr lang="ru-RU" b="0" i="0" dirty="0">
                <a:effectLst/>
              </a:rPr>
              <a:t>После восстановления работы шахты, в 50-х годах началось широкое освоение огромных залежей железной руды Курской аномалии. </a:t>
            </a:r>
          </a:p>
          <a:p>
            <a:pPr algn="just"/>
            <a:r>
              <a:rPr lang="ru-RU" dirty="0"/>
              <a:t>В 1952 году заработал рудник имени Губкина. </a:t>
            </a:r>
          </a:p>
          <a:p>
            <a:pPr algn="just"/>
            <a:r>
              <a:rPr lang="ru-RU" b="0" i="0" dirty="0">
                <a:effectLst/>
              </a:rPr>
              <a:t>В 1953 году на основе шахты и двух обогатительных фабрик было организованное первое в области предприятие по добыче и обогащению руды — комбинат «</a:t>
            </a:r>
            <a:r>
              <a:rPr lang="ru-RU" b="0" i="0" dirty="0" err="1">
                <a:effectLst/>
              </a:rPr>
              <a:t>КМАруда</a:t>
            </a:r>
            <a:r>
              <a:rPr lang="ru-RU" b="0" i="0" dirty="0">
                <a:effectLst/>
              </a:rPr>
              <a:t>».</a:t>
            </a:r>
          </a:p>
          <a:p>
            <a:pPr algn="just"/>
            <a:r>
              <a:rPr lang="ru-RU" b="0" i="0" dirty="0">
                <a:effectLst/>
              </a:rPr>
              <a:t>В 1956 году было открыто одно из крупнейших в мире месторождений. </a:t>
            </a:r>
          </a:p>
          <a:p>
            <a:pPr algn="just"/>
            <a:r>
              <a:rPr lang="ru-RU" dirty="0"/>
              <a:t>В 1957- 1959 годах начали вскрытие Лебединского месторождения и обустройство огромного карьера, в </a:t>
            </a:r>
            <a:r>
              <a:rPr lang="ru-RU" b="0" i="0" dirty="0">
                <a:effectLst/>
              </a:rPr>
              <a:t>котором впервые в стране начали добывать железную руду открытым способом. Строительство рудника было объявлено Всесоюзной комсомольской стройкой, свыше 5 000 комсомольцев приехало на работу в горняцкий городок. </a:t>
            </a:r>
          </a:p>
        </p:txBody>
      </p:sp>
    </p:spTree>
    <p:extLst>
      <p:ext uri="{BB962C8B-B14F-4D97-AF65-F5344CB8AC3E}">
        <p14:creationId xmlns:p14="http://schemas.microsoft.com/office/powerpoint/2010/main" val="138832726"/>
      </p:ext>
    </p:extLst>
  </p:cSld>
  <p:clrMapOvr>
    <a:masterClrMapping/>
  </p:clrMapOvr>
  <p:transition spd="slow" advClick="0" advTm="32325"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Desktop\город фото 2\фон.jpg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0" y="0"/>
            <a:ext cx="9153388" cy="6858000"/>
          </a:xfrm>
          <a:prstGeom prst="rect">
            <a:avLst/>
          </a:prstGeom>
          <a:blipFill dpi="0" rotWithShape="1">
            <a:blip r:embed="rId3" cstate="print">
              <a:alphaModFix amt="42000"/>
            </a:blip>
            <a:srcRect/>
            <a:tile tx="0" ty="0" sx="100000" sy="100000" flip="none" algn="tl"/>
          </a:blipFill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63888" y="404664"/>
            <a:ext cx="4806280" cy="59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Нет прекрасней тебя,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Малый мой золотник.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Это вовсе пустяк,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Что пока невелик.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 тебя впереди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Ещё столько побед,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Столько новых свершений,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Счастливейших лет!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Так храни тебя Бог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От всех бед на земле.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Губкин мой дорогой –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Честь и слава тебе! </a:t>
            </a:r>
          </a:p>
          <a:p>
            <a:pPr>
              <a:lnSpc>
                <a:spcPct val="150000"/>
              </a:lnSpc>
            </a:pP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	/</a:t>
            </a:r>
            <a:r>
              <a:rPr lang="ru-RU" sz="1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Шаткова</a:t>
            </a:r>
            <a:r>
              <a:rPr lang="ru-RU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Л.Н./</a:t>
            </a:r>
          </a:p>
        </p:txBody>
      </p:sp>
    </p:spTree>
    <p:extLst>
      <p:ext uri="{BB962C8B-B14F-4D97-AF65-F5344CB8AC3E}">
        <p14:creationId xmlns:p14="http://schemas.microsoft.com/office/powerpoint/2010/main" val="2373474045"/>
      </p:ext>
    </p:extLst>
  </p:cSld>
  <p:clrMapOvr>
    <a:masterClrMapping/>
  </p:clrMapOvr>
  <p:transition spd="slow" advClick="0" advTm="12315"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shtani-2.jpg"/>
          <p:cNvPicPr>
            <a:picLocks noChangeAspect="1"/>
          </p:cNvPicPr>
          <p:nvPr/>
        </p:nvPicPr>
        <p:blipFill>
          <a:blip r:embed="rId2" cstate="print">
            <a:lum bright="22000"/>
          </a:blip>
          <a:srcRect b="9877"/>
          <a:stretch>
            <a:fillRect/>
          </a:stretch>
        </p:blipFill>
        <p:spPr>
          <a:xfrm>
            <a:off x="179512" y="476672"/>
            <a:ext cx="8762599" cy="5256584"/>
          </a:xfrm>
          <a:prstGeom prst="rect">
            <a:avLst/>
          </a:prstGeom>
          <a:solidFill>
            <a:schemeClr val="accent1">
              <a:alpha val="22000"/>
            </a:schemeClr>
          </a:solidFill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5589240"/>
            <a:ext cx="851682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Уголок России,   </a:t>
            </a:r>
            <a:r>
              <a:rPr lang="ru-RU" sz="2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малая родина</a:t>
            </a:r>
            <a:r>
              <a:rPr lang="ru-RU" sz="2800" b="1" cap="all" spc="0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…</a:t>
            </a:r>
          </a:p>
        </p:txBody>
      </p:sp>
    </p:spTree>
  </p:cSld>
  <p:clrMapOvr>
    <a:masterClrMapping/>
  </p:clrMapOvr>
  <p:transition spd="slow" advClick="0" advTm="6528"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568863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7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Интернет ресурсы:</a:t>
            </a:r>
          </a:p>
          <a:p>
            <a:r>
              <a:rPr lang="en-US" sz="1600" dirty="0">
                <a:latin typeface="+mn-lt"/>
                <a:hlinkClick r:id="rId2"/>
              </a:rPr>
              <a:t>http://www.gubkin31.ru/</a:t>
            </a:r>
            <a:endParaRPr lang="ru-RU" sz="1600" dirty="0">
              <a:latin typeface="+mn-lt"/>
            </a:endParaRPr>
          </a:p>
          <a:p>
            <a:r>
              <a:rPr lang="en-US" sz="1600" dirty="0">
                <a:latin typeface="+mn-lt"/>
                <a:hlinkClick r:id="rId3"/>
              </a:rPr>
              <a:t>http://photogoroda.com/photo-goroda-gubkin-photo-city-3360.html#</a:t>
            </a:r>
            <a:endParaRPr lang="ru-RU" sz="1600" dirty="0">
              <a:latin typeface="+mn-lt"/>
            </a:endParaRPr>
          </a:p>
          <a:p>
            <a:r>
              <a:rPr lang="en-US" sz="1600" dirty="0">
                <a:latin typeface="+mn-lt"/>
                <a:hlinkClick r:id="rId4"/>
              </a:rPr>
              <a:t>http://img-fotki.yandex.ru/get/</a:t>
            </a:r>
            <a:endParaRPr lang="ru-RU" sz="1600" dirty="0">
              <a:latin typeface="+mn-lt"/>
            </a:endParaRPr>
          </a:p>
          <a:p>
            <a:r>
              <a:rPr lang="en-US" sz="1600" dirty="0">
                <a:latin typeface="+mn-lt"/>
                <a:hlinkClick r:id="rId5"/>
              </a:rPr>
              <a:t>http://gubkin.inetia.ru/photos</a:t>
            </a:r>
            <a:endParaRPr lang="ru-RU" sz="1600" dirty="0">
              <a:latin typeface="+mn-lt"/>
            </a:endParaRPr>
          </a:p>
          <a:p>
            <a:r>
              <a:rPr lang="ru-RU" sz="1600" u="sng" dirty="0">
                <a:solidFill>
                  <a:schemeClr val="tx1"/>
                </a:solidFill>
                <a:latin typeface="+mn-lt"/>
                <a:hlinkClick r:id="rId6"/>
              </a:rPr>
              <a:t>http://gubkin.city/about/</a:t>
            </a:r>
            <a:endParaRPr lang="ru-RU" sz="1600" dirty="0">
              <a:latin typeface="+mn-lt"/>
            </a:endParaRPr>
          </a:p>
          <a:p>
            <a:r>
              <a:rPr lang="en-US" sz="1600" dirty="0">
                <a:latin typeface="+mn-lt"/>
                <a:hlinkClick r:id="rId7"/>
              </a:rPr>
              <a:t>http://akademik-gubkin.ucoz.com</a:t>
            </a:r>
            <a:endParaRPr lang="ru-RU" sz="1600" dirty="0">
              <a:latin typeface="+mn-lt"/>
            </a:endParaRPr>
          </a:p>
          <a:p>
            <a:r>
              <a:rPr lang="ru-RU" sz="1600" i="0" u="none" strike="noStrike" dirty="0">
                <a:solidFill>
                  <a:srgbClr val="330099"/>
                </a:solidFill>
                <a:effectLst/>
                <a:latin typeface="+mn-lt"/>
                <a:hlinkClick r:id="rId8"/>
              </a:rPr>
              <a:t>https://citysee.ru/russia/tsfo/belgorodskaya-oblast/gorod-gubkin-dostoprimechatelnosti.html</a:t>
            </a:r>
            <a:endParaRPr lang="ru-RU" sz="1600" dirty="0">
              <a:latin typeface="+mn-lt"/>
            </a:endParaRPr>
          </a:p>
          <a:p>
            <a:pPr>
              <a:buNone/>
            </a:pPr>
            <a:endParaRPr lang="ru-RU" sz="16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Литература:</a:t>
            </a:r>
          </a:p>
          <a:p>
            <a:r>
              <a:rPr lang="ru-RU" sz="1600" dirty="0">
                <a:solidFill>
                  <a:schemeClr val="tx1"/>
                </a:solidFill>
                <a:latin typeface="+mn-lt"/>
              </a:rPr>
              <a:t>«Живые ростки»/сборник стихов местных поэтов</a:t>
            </a:r>
          </a:p>
          <a:p>
            <a:r>
              <a:rPr lang="ru-RU" sz="1600" dirty="0">
                <a:solidFill>
                  <a:schemeClr val="tx1"/>
                </a:solidFill>
                <a:latin typeface="+mn-lt"/>
              </a:rPr>
              <a:t>«О городе моем и о любви». Литературный альманах / ред.-сост. Е. В. Прасолов. – Губкин : ГУП Губкинская городская тип., 2004. – 120 с. : ил. –</a:t>
            </a:r>
          </a:p>
          <a:p>
            <a:r>
              <a:rPr lang="ru-RU" sz="1600" i="0" dirty="0">
                <a:solidFill>
                  <a:schemeClr val="tx1"/>
                </a:solidFill>
                <a:effectLst/>
                <a:latin typeface="+mn-lt"/>
              </a:rPr>
              <a:t>Алексеев Ю. Всё остаётся людям: история города Губкина / Ю. Алексеев. – Белгород: ОАО “Белгородская областная типография”, 2006. – 622.</a:t>
            </a:r>
          </a:p>
          <a:p>
            <a:r>
              <a:rPr lang="ru-RU" sz="1600" dirty="0">
                <a:solidFill>
                  <a:schemeClr val="tx1"/>
                </a:solidFill>
                <a:latin typeface="+mn-lt"/>
              </a:rPr>
              <a:t>Алексенко Н. П. Заметки краеведа [об истории села </a:t>
            </a:r>
            <a:r>
              <a:rPr lang="ru-RU" sz="1600" dirty="0" err="1">
                <a:solidFill>
                  <a:schemeClr val="tx1"/>
                </a:solidFill>
                <a:latin typeface="+mn-lt"/>
              </a:rPr>
              <a:t>Коробково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 Губкинского городского округа] / Н. П. Алексеенко. – [Губкин : Губкин. гор. тип., 1992] – 48 с</a:t>
            </a:r>
            <a:endParaRPr lang="ru-RU" sz="1600" i="0" dirty="0">
              <a:solidFill>
                <a:schemeClr val="tx1"/>
              </a:solidFill>
              <a:effectLst/>
              <a:latin typeface="+mn-lt"/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631688"/>
      </p:ext>
    </p:extLst>
  </p:cSld>
  <p:clrMapOvr>
    <a:masterClrMapping/>
  </p:clrMapOvr>
  <p:transition spd="slow" advClick="0" advTm="16403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ервая руда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8267" y="2780928"/>
            <a:ext cx="4995733" cy="395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9000" contrast="-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8063" b="4851"/>
          <a:stretch>
            <a:fillRect/>
          </a:stretch>
        </p:blipFill>
        <p:spPr bwMode="auto">
          <a:xfrm>
            <a:off x="179511" y="0"/>
            <a:ext cx="6280617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2924944"/>
            <a:ext cx="436510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….</a:t>
            </a:r>
          </a:p>
          <a:p>
            <a:pPr>
              <a:lnSpc>
                <a:spcPct val="150000"/>
              </a:lnSpc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Было! Все это было!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вгрызались в землю – не ныли.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Упрямо, настойчиво рыли и рыли.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Толща за толщей снимали породу.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Круглые сутки, в любую погоду.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простое затеяли – дело трудное –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Пробиться, добраться до тела рудного…        	/Владимир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Волога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5D0B0-27AE-4DC5-8A31-0A51AABD1446}"/>
              </a:ext>
            </a:extLst>
          </p:cNvPr>
          <p:cNvSpPr txBox="1"/>
          <p:nvPr/>
        </p:nvSpPr>
        <p:spPr>
          <a:xfrm>
            <a:off x="6858000" y="4766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Первая руда</a:t>
            </a:r>
          </a:p>
        </p:txBody>
      </p:sp>
    </p:spTree>
    <p:extLst>
      <p:ext uri="{BB962C8B-B14F-4D97-AF65-F5344CB8AC3E}">
        <p14:creationId xmlns:p14="http://schemas.microsoft.com/office/powerpoint/2010/main" val="2436374133"/>
      </p:ext>
    </p:extLst>
  </p:cSld>
  <p:clrMapOvr>
    <a:masterClrMapping/>
  </p:clrMapOvr>
  <p:transition spd="slow" advClick="0" advTm="13918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ьер взрыв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9144000" cy="619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410737"/>
      </p:ext>
    </p:extLst>
  </p:cSld>
  <p:clrMapOvr>
    <a:masterClrMapping/>
  </p:clrMapOvr>
  <p:transition spd="slow" advClick="0" advTm="7342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463" cy="6875463"/>
          </a:xfrm>
          <a:prstGeom prst="rect">
            <a:avLst/>
          </a:prstGeom>
          <a:blipFill dpi="0" rotWithShape="1">
            <a:blip r:embed="rId2" cstate="print">
              <a:alphaModFix amt="42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536504" cy="5770811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Странно даже привычному глазу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Видеть вскрытым земное нутро.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Неустанно ползут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БелАЗы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карнизам, сплетённым хитро.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Экскаваторы тянут руки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телу рудному, чтоб, наконец,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Превратилась руда эта в плуги,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на случай – и в меч-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кладенец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голубой пучине карьера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вспять повернул человек: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Ворошит он девонскую эру, -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войти в космический век.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/Дементьев В./</a:t>
            </a:r>
          </a:p>
          <a:p>
            <a:r>
              <a:rPr lang="ru-RU" dirty="0">
                <a:solidFill>
                  <a:srgbClr val="002060"/>
                </a:solidFill>
              </a:rPr>
              <a:t> </a:t>
            </a:r>
          </a:p>
        </p:txBody>
      </p:sp>
    </p:spTree>
  </p:cSld>
  <p:clrMapOvr>
    <a:masterClrMapping/>
  </p:clrMapOvr>
  <p:transition spd="slow" advClick="0" advTm="15077">
    <p:split orient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1544</TotalTime>
  <Words>2207</Words>
  <Application>Microsoft Office PowerPoint</Application>
  <PresentationFormat>Экран (4:3)</PresentationFormat>
  <Paragraphs>275</Paragraphs>
  <Slides>62</Slides>
  <Notes>27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0" baseType="lpstr">
      <vt:lpstr>Arial</vt:lpstr>
      <vt:lpstr>Calibri</vt:lpstr>
      <vt:lpstr>Century Gothic</vt:lpstr>
      <vt:lpstr>Courier New</vt:lpstr>
      <vt:lpstr>Droid Sans</vt:lpstr>
      <vt:lpstr>Helvetica Neue</vt:lpstr>
      <vt:lpstr>Palatino Linotype</vt:lpstr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город</dc:title>
  <dc:creator>Olga</dc:creator>
  <cp:lastModifiedBy>Пользователь</cp:lastModifiedBy>
  <cp:revision>113</cp:revision>
  <dcterms:created xsi:type="dcterms:W3CDTF">2017-03-05T19:51:22Z</dcterms:created>
  <dcterms:modified xsi:type="dcterms:W3CDTF">2021-12-05T15:29:06Z</dcterms:modified>
</cp:coreProperties>
</file>