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unknown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8" r:id="rId3"/>
    <p:sldId id="257" r:id="rId4"/>
    <p:sldId id="269" r:id="rId5"/>
    <p:sldId id="273" r:id="rId6"/>
    <p:sldId id="270" r:id="rId7"/>
    <p:sldId id="271" r:id="rId8"/>
    <p:sldId id="272" r:id="rId9"/>
    <p:sldId id="275" r:id="rId10"/>
    <p:sldId id="276" r:id="rId11"/>
    <p:sldId id="274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1" d="100"/>
          <a:sy n="71" d="100"/>
        </p:scale>
        <p:origin x="-1136" y="2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13.03.2022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13.03.2022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13.03.2022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13.03.2022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5.jpe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4.jpe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9.jpe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8.jpe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hyperlink" Target="https://vk.com/krsgimnazy13?z=video-191294163_456239086/97e9df9b903d110e4b/pl_wall_-191294163" TargetMode="External"/><Relationship Id="rId10" Type="http://schemas.openxmlformats.org/officeDocument/2006/relationships/image" Target="../media/image7.png"/><Relationship Id="rId4" Type="http://schemas.openxmlformats.org/officeDocument/2006/relationships/image" Target="../media/image2.png"/><Relationship Id="rId9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1.jpe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10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4.jpe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13.jpe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8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17.jpe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2.jpe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1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s5.postimg.org/f6wg7nmw7/ima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4335" y="-269548"/>
            <a:ext cx="9525000" cy="714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67780" y="1268760"/>
            <a:ext cx="7772400" cy="147002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99592" y="404664"/>
            <a:ext cx="7272808" cy="5472608"/>
          </a:xfrm>
        </p:spPr>
        <p:txBody>
          <a:bodyPr>
            <a:normAutofit fontScale="70000" lnSpcReduction="20000"/>
          </a:bodyPr>
          <a:lstStyle/>
          <a:p>
            <a:r>
              <a:rPr lang="ru-RU" sz="2800" b="1" spc="-10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prstClr val="black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  <a:latin typeface="Constantia"/>
                <a:ea typeface="+mj-ea"/>
                <a:cs typeface="+mj-cs"/>
              </a:rPr>
              <a:t/>
            </a:r>
            <a:br>
              <a:rPr lang="ru-RU" sz="2800" b="1" spc="-10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prstClr val="black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  <a:latin typeface="Constantia"/>
                <a:ea typeface="+mj-ea"/>
                <a:cs typeface="+mj-cs"/>
              </a:rPr>
            </a:br>
            <a:r>
              <a:rPr lang="en-US" sz="2800" b="1" spc="-10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prstClr val="black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  <a:latin typeface="Constantia"/>
                <a:ea typeface="+mj-ea"/>
                <a:cs typeface="+mj-cs"/>
              </a:rPr>
              <a:t/>
            </a:r>
            <a:br>
              <a:rPr lang="en-US" sz="2800" b="1" spc="-10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prstClr val="black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  <a:latin typeface="Constantia"/>
                <a:ea typeface="+mj-ea"/>
                <a:cs typeface="+mj-cs"/>
              </a:rPr>
            </a:br>
            <a:endParaRPr lang="ru-RU" sz="2800" b="1" spc="-100" dirty="0" smtClean="0">
              <a:ln w="3200">
                <a:solidFill>
                  <a:srgbClr val="444D26">
                    <a:shade val="75000"/>
                    <a:alpha val="25000"/>
                  </a:srgbClr>
                </a:solidFill>
                <a:prstDash val="solid"/>
                <a:round/>
              </a:ln>
              <a:solidFill>
                <a:prstClr val="black"/>
              </a:solidFill>
              <a:effectLst>
                <a:innerShdw blurRad="50800" dist="25400" dir="13500000">
                  <a:srgbClr val="000000">
                    <a:alpha val="70000"/>
                  </a:srgbClr>
                </a:innerShdw>
              </a:effectLst>
              <a:latin typeface="Constantia"/>
              <a:ea typeface="+mj-ea"/>
              <a:cs typeface="+mj-cs"/>
            </a:endParaRPr>
          </a:p>
          <a:p>
            <a:endParaRPr lang="ru-RU" sz="4100" b="1" spc="-100" dirty="0" smtClean="0">
              <a:ln w="3200">
                <a:solidFill>
                  <a:srgbClr val="444D26">
                    <a:shade val="75000"/>
                    <a:alpha val="25000"/>
                  </a:srgbClr>
                </a:solidFill>
                <a:prstDash val="solid"/>
                <a:round/>
              </a:ln>
              <a:solidFill>
                <a:prstClr val="black"/>
              </a:solidFill>
              <a:effectLst>
                <a:innerShdw blurRad="50800" dist="25400" dir="13500000">
                  <a:srgbClr val="000000">
                    <a:alpha val="70000"/>
                  </a:srgbClr>
                </a:innerShdw>
              </a:effectLst>
              <a:latin typeface="Constantia"/>
              <a:ea typeface="+mj-ea"/>
              <a:cs typeface="+mj-cs"/>
            </a:endParaRPr>
          </a:p>
          <a:p>
            <a:endParaRPr lang="ru-RU" sz="4100" b="1" spc="-100" dirty="0" smtClean="0">
              <a:ln w="3200">
                <a:solidFill>
                  <a:srgbClr val="444D26">
                    <a:shade val="75000"/>
                    <a:alpha val="25000"/>
                  </a:srgbClr>
                </a:solidFill>
                <a:prstDash val="solid"/>
                <a:round/>
              </a:ln>
              <a:solidFill>
                <a:prstClr val="black"/>
              </a:solidFill>
              <a:effectLst>
                <a:innerShdw blurRad="50800" dist="25400" dir="13500000">
                  <a:srgbClr val="000000">
                    <a:alpha val="70000"/>
                  </a:srgbClr>
                </a:innerShdw>
              </a:effectLst>
              <a:latin typeface="Constantia"/>
              <a:ea typeface="+mj-ea"/>
              <a:cs typeface="+mj-cs"/>
            </a:endParaRPr>
          </a:p>
          <a:p>
            <a:r>
              <a:rPr lang="ru-RU" sz="4100" b="1" spc="-100" dirty="0" smtClean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prstClr val="black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  <a:latin typeface="Constantia"/>
                <a:ea typeface="+mj-ea"/>
                <a:cs typeface="+mj-cs"/>
              </a:rPr>
              <a:t>«</a:t>
            </a:r>
            <a:r>
              <a:rPr lang="ru-RU" sz="4100" b="1" spc="-10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prstClr val="black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  <a:latin typeface="Constantia"/>
                <a:ea typeface="+mj-ea"/>
                <a:cs typeface="+mj-cs"/>
              </a:rPr>
              <a:t>Применение воспитательных </a:t>
            </a:r>
            <a:r>
              <a:rPr lang="ru-RU" sz="4100" b="1" spc="-100" dirty="0" smtClean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prstClr val="black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  <a:latin typeface="Constantia"/>
                <a:ea typeface="+mj-ea"/>
                <a:cs typeface="+mj-cs"/>
              </a:rPr>
              <a:t>и проектных технологий </a:t>
            </a:r>
            <a:r>
              <a:rPr lang="ru-RU" sz="4100" b="1" spc="-10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prstClr val="black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  <a:latin typeface="Constantia"/>
                <a:ea typeface="+mj-ea"/>
                <a:cs typeface="+mj-cs"/>
              </a:rPr>
              <a:t>в воспитании гражданственности, патриотизма обучающихся»</a:t>
            </a:r>
            <a:br>
              <a:rPr lang="ru-RU" sz="4100" b="1" spc="-10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prstClr val="black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  <a:latin typeface="Constantia"/>
                <a:ea typeface="+mj-ea"/>
                <a:cs typeface="+mj-cs"/>
              </a:rPr>
            </a:br>
            <a:endParaRPr lang="ru-RU" sz="4100" b="1" spc="-100" dirty="0" smtClean="0">
              <a:ln w="3200">
                <a:solidFill>
                  <a:srgbClr val="444D26">
                    <a:shade val="75000"/>
                    <a:alpha val="25000"/>
                  </a:srgbClr>
                </a:solidFill>
                <a:prstDash val="solid"/>
                <a:round/>
              </a:ln>
              <a:solidFill>
                <a:prstClr val="black"/>
              </a:solidFill>
              <a:effectLst>
                <a:innerShdw blurRad="50800" dist="25400" dir="13500000">
                  <a:srgbClr val="000000">
                    <a:alpha val="70000"/>
                  </a:srgbClr>
                </a:innerShdw>
              </a:effectLst>
              <a:latin typeface="Constantia"/>
              <a:ea typeface="+mj-ea"/>
              <a:cs typeface="+mj-cs"/>
            </a:endParaRPr>
          </a:p>
          <a:p>
            <a:r>
              <a:rPr lang="ru-RU" sz="2400" b="1" spc="-10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prstClr val="black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  <a:latin typeface="Constantia"/>
                <a:ea typeface="+mj-ea"/>
                <a:cs typeface="+mj-cs"/>
              </a:rPr>
              <a:t/>
            </a:r>
            <a:br>
              <a:rPr lang="ru-RU" sz="2400" b="1" spc="-10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prstClr val="black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  <a:latin typeface="Constantia"/>
                <a:ea typeface="+mj-ea"/>
                <a:cs typeface="+mj-cs"/>
              </a:rPr>
            </a:br>
            <a:r>
              <a:rPr lang="ru-RU" sz="3300" b="1" spc="-100" dirty="0" smtClean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prstClr val="black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  <a:latin typeface="Constantia"/>
                <a:ea typeface="+mj-ea"/>
                <a:cs typeface="+mj-cs"/>
              </a:rPr>
              <a:t>классный  руководитель</a:t>
            </a:r>
            <a:r>
              <a:rPr lang="en-US" sz="3300" b="1" spc="-100" dirty="0" smtClean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prstClr val="black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  <a:latin typeface="Constantia"/>
                <a:ea typeface="+mj-ea"/>
                <a:cs typeface="+mj-cs"/>
              </a:rPr>
              <a:t> 8</a:t>
            </a:r>
            <a:r>
              <a:rPr lang="ru-RU" sz="3300" b="1" spc="-100" dirty="0" smtClean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prstClr val="black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  <a:latin typeface="Constantia"/>
                <a:ea typeface="+mj-ea"/>
                <a:cs typeface="+mj-cs"/>
              </a:rPr>
              <a:t>Ю класса Макарова  </a:t>
            </a:r>
            <a:r>
              <a:rPr lang="ru-RU" sz="3300" b="1" spc="-10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prstClr val="black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  <a:latin typeface="Constantia"/>
                <a:ea typeface="+mj-ea"/>
                <a:cs typeface="+mj-cs"/>
              </a:rPr>
              <a:t>Наталья </a:t>
            </a:r>
            <a:r>
              <a:rPr lang="ru-RU" sz="3300" b="1" spc="-100" dirty="0" smtClean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prstClr val="black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  <a:latin typeface="Constantia"/>
                <a:ea typeface="+mj-ea"/>
                <a:cs typeface="+mj-cs"/>
              </a:rPr>
              <a:t>Вячеславовна</a:t>
            </a:r>
          </a:p>
          <a:p>
            <a:r>
              <a:rPr lang="ru-RU" sz="3300" b="1" spc="-10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prstClr val="black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  <a:latin typeface="Constantia"/>
                <a:ea typeface="+mj-ea"/>
                <a:cs typeface="+mj-cs"/>
              </a:rPr>
              <a:t/>
            </a:r>
            <a:br>
              <a:rPr lang="ru-RU" sz="3300" b="1" spc="-10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prstClr val="black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  <a:latin typeface="Constantia"/>
                <a:ea typeface="+mj-ea"/>
                <a:cs typeface="+mj-cs"/>
              </a:rPr>
            </a:br>
            <a:endParaRPr lang="ru-RU" sz="3300" dirty="0"/>
          </a:p>
        </p:txBody>
      </p:sp>
    </p:spTree>
    <p:extLst>
      <p:ext uri="{BB962C8B-B14F-4D97-AF65-F5344CB8AC3E}">
        <p14:creationId xmlns:p14="http://schemas.microsoft.com/office/powerpoint/2010/main" val="255834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6134">
        <p:circle/>
      </p:transition>
    </mc:Choice>
    <mc:Fallback xmlns="">
      <p:transition spd="slow" advTm="6134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92437" y="-143566"/>
            <a:ext cx="9528874" cy="7145131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47738" y="548680"/>
            <a:ext cx="7770762" cy="1224137"/>
          </a:xfrm>
        </p:spPr>
        <p:txBody>
          <a:bodyPr/>
          <a:lstStyle/>
          <a:p>
            <a:pPr marL="0" lvl="0" indent="0">
              <a:buNone/>
            </a:pPr>
            <a:r>
              <a:rPr lang="ru-RU" b="1" u="sng" dirty="0"/>
              <a:t>Участие в </a:t>
            </a:r>
            <a:r>
              <a:rPr lang="ru-RU" b="1" u="sng" dirty="0" smtClean="0"/>
              <a:t>культурно-оздоровительных,  </a:t>
            </a:r>
            <a:r>
              <a:rPr lang="ru-RU" b="1" u="sng" dirty="0"/>
              <a:t>и военно-спортивных мероприятиях</a:t>
            </a:r>
            <a:endParaRPr lang="ru-RU" u="sng" dirty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6" name="Звук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  <p:pic>
        <p:nvPicPr>
          <p:cNvPr id="7171" name="Picture 3" descr="C:\Users\GridZe\Desktop\к ттестации отчеты анализ\Новая папка\IMG_20200221_14360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4935" y="-194083"/>
            <a:ext cx="2541502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GridZe\Desktop\к ттестации отчеты анализ\Новая папка\IMG_20200221_140109-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3933056"/>
            <a:ext cx="5940276" cy="3115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C:\Users\GridZe\Desktop\к ттестации отчеты анализ\Новая папка\IMG_20200221_145705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3858" y="2408187"/>
            <a:ext cx="2605618" cy="4640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C:\Users\GridZe\Desktop\к ттестации отчеты анализ\Новая папка\IMG-997d3ecf8ce8af487cc38fbe3757ebde-V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1074" y="1429449"/>
            <a:ext cx="4763305" cy="2679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286053"/>
      </p:ext>
    </p:extLst>
  </p:cSld>
  <p:clrMapOvr>
    <a:masterClrMapping/>
  </p:clrMapOvr>
  <p:transition spd="slow" advTm="10289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92437" y="-143566"/>
            <a:ext cx="9528874" cy="7145131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47738" y="404664"/>
            <a:ext cx="8380362" cy="5174035"/>
          </a:xfrm>
        </p:spPr>
        <p:txBody>
          <a:bodyPr/>
          <a:lstStyle/>
          <a:p>
            <a:pPr marL="0" lvl="0" indent="0">
              <a:buNone/>
            </a:pPr>
            <a:r>
              <a:rPr lang="ru-RU" b="1" u="sng" dirty="0"/>
              <a:t>Участие в культурно-оздоровительных</a:t>
            </a:r>
            <a:r>
              <a:rPr lang="ru-RU" b="1" u="sng" dirty="0" smtClean="0"/>
              <a:t>, </a:t>
            </a:r>
            <a:r>
              <a:rPr lang="ru-RU" b="1" u="sng" dirty="0" err="1" smtClean="0"/>
              <a:t>военно</a:t>
            </a:r>
            <a:r>
              <a:rPr lang="ru-RU" b="1" u="sng" dirty="0" smtClean="0"/>
              <a:t> спортивных </a:t>
            </a:r>
            <a:r>
              <a:rPr lang="ru-RU" b="1" u="sng" dirty="0"/>
              <a:t>мероприятиях</a:t>
            </a:r>
            <a:endParaRPr lang="ru-RU" u="sng" dirty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6" name="Звук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  <p:pic>
        <p:nvPicPr>
          <p:cNvPr id="9219" name="Picture 3" descr="C:\Users\GridZe\Desktop\к ттестации отчеты анализ\Новая папка\IMG-8f5cd5a5e5b013a51eab07a2c770e65a-V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052736"/>
            <a:ext cx="4512501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GridZe\Desktop\к ттестации отчеты анализ\Новая папка\IMG-809ca292f0e2ddc57af73bb2a0db2f3c-V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2437" y="1340768"/>
            <a:ext cx="4919908" cy="3689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C:\Users\GridZe\Desktop\к ттестации отчеты анализ\Новая папка\IMG20200609142334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2147" y="3717032"/>
            <a:ext cx="2628676" cy="3504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3" name="Picture 7" descr="C:\Users\GridZe\Desktop\к ттестации отчеты анализ\Новая папка\IMG-dbcd3a0f9420489a7f9536474e5b7995-V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5383" y="4184961"/>
            <a:ext cx="5162475" cy="2845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1778077"/>
      </p:ext>
    </p:extLst>
  </p:cSld>
  <p:clrMapOvr>
    <a:masterClrMapping/>
  </p:clrMapOvr>
  <p:transition spd="slow" advTm="10289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s5.postimg.org/f6wg7nmw7/ima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285750"/>
            <a:ext cx="9525000" cy="714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67780" y="1268760"/>
            <a:ext cx="7772400" cy="147002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11560" y="404664"/>
            <a:ext cx="8064896" cy="4680520"/>
          </a:xfrm>
        </p:spPr>
        <p:txBody>
          <a:bodyPr>
            <a:normAutofit fontScale="92500" lnSpcReduction="10000"/>
          </a:bodyPr>
          <a:lstStyle/>
          <a:p>
            <a:r>
              <a:rPr lang="ru-RU" b="1" u="sng" dirty="0">
                <a:solidFill>
                  <a:schemeClr val="tx1"/>
                </a:solidFill>
              </a:rPr>
              <a:t>Цель воспитательной работы в гражданско-патриотическом направлен</a:t>
            </a:r>
            <a:r>
              <a:rPr lang="ru-RU" b="1" dirty="0">
                <a:solidFill>
                  <a:schemeClr val="tx1"/>
                </a:solidFill>
              </a:rPr>
              <a:t>ии – создание условий для совершенствования и развития системы гражданско-патриотического воспитания учащихся, формирования социально-активной личности гражданина и патриота, обладающей чувством национальной гордости, гражданского достоинства, любви к Отечеству, своему народу и готовностью к его защите и выполнению конституционных обязанностей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0726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6134">
        <p:circle/>
      </p:transition>
    </mc:Choice>
    <mc:Fallback xmlns="">
      <p:transition spd="slow" advTm="6134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92437" y="-143566"/>
            <a:ext cx="9528874" cy="7145131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95536" y="620688"/>
            <a:ext cx="8748464" cy="4958011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b="1" u="sng" dirty="0"/>
              <a:t>Главными задачами гражданско-патриотического воспитания являются</a:t>
            </a:r>
            <a:r>
              <a:rPr lang="ru-RU" b="1" dirty="0"/>
              <a:t>:</a:t>
            </a:r>
          </a:p>
          <a:p>
            <a:pPr lvl="0"/>
            <a:r>
              <a:rPr lang="ru-RU" b="1" dirty="0" smtClean="0"/>
              <a:t>Развитие </a:t>
            </a:r>
            <a:r>
              <a:rPr lang="ru-RU" b="1" dirty="0"/>
              <a:t>личности гражданина и патриота, способного к служению Отечеству и защите </a:t>
            </a:r>
            <a:r>
              <a:rPr lang="ru-RU" b="1" dirty="0" smtClean="0"/>
              <a:t>интересов </a:t>
            </a:r>
            <a:r>
              <a:rPr lang="ru-RU" b="1" dirty="0"/>
              <a:t>страны.</a:t>
            </a:r>
          </a:p>
          <a:p>
            <a:pPr lvl="0"/>
            <a:r>
              <a:rPr lang="ru-RU" b="1" dirty="0"/>
              <a:t>Противодействие проявлениям политического и религиозного экстремизма в </a:t>
            </a:r>
            <a:r>
              <a:rPr lang="ru-RU" b="1" dirty="0" smtClean="0"/>
              <a:t>молодёжной  </a:t>
            </a:r>
            <a:r>
              <a:rPr lang="ru-RU" b="1" dirty="0"/>
              <a:t>среде, воспитание толерантности.</a:t>
            </a:r>
          </a:p>
          <a:p>
            <a:pPr lvl="0"/>
            <a:r>
              <a:rPr lang="ru-RU" b="1" dirty="0"/>
              <a:t>Пропаганда здорового образа жизни, профилактика подростковой преступности, </a:t>
            </a:r>
            <a:r>
              <a:rPr lang="ru-RU" b="1" dirty="0" smtClean="0"/>
              <a:t>наркозависимости</a:t>
            </a:r>
            <a:r>
              <a:rPr lang="ru-RU" b="1" dirty="0"/>
              <a:t>, алкоголизма </a:t>
            </a:r>
          </a:p>
          <a:p>
            <a:pPr lvl="0"/>
            <a:r>
              <a:rPr lang="ru-RU" b="1" dirty="0"/>
              <a:t>Включение ребёнка в созидательную деятельность на благо своего города, своей страны.</a:t>
            </a:r>
          </a:p>
          <a:p>
            <a:pPr lvl="0"/>
            <a:r>
              <a:rPr lang="ru-RU" b="1" dirty="0"/>
              <a:t>Изучение истории своей страны, родного </a:t>
            </a:r>
            <a:r>
              <a:rPr lang="ru-RU" b="1" dirty="0" smtClean="0"/>
              <a:t>края</a:t>
            </a:r>
            <a:endParaRPr lang="ru-RU" b="1" dirty="0"/>
          </a:p>
          <a:p>
            <a:pPr lvl="0"/>
            <a:r>
              <a:rPr lang="ru-RU" b="1" dirty="0"/>
              <a:t>Сохранение памяти о ветеранах Великой Отечественной войны.</a:t>
            </a:r>
          </a:p>
          <a:p>
            <a:pPr marL="0" indent="0">
              <a:buNone/>
            </a:pPr>
            <a:endParaRPr lang="ru-RU" b="1" dirty="0"/>
          </a:p>
        </p:txBody>
      </p:sp>
      <p:pic>
        <p:nvPicPr>
          <p:cNvPr id="6" name="Звук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  <p:sp>
        <p:nvSpPr>
          <p:cNvPr id="2" name="Объект 1"/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20000"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63997179"/>
      </p:ext>
    </p:extLst>
  </p:cSld>
  <p:clrMapOvr>
    <a:masterClrMapping/>
  </p:clrMapOvr>
  <p:transition spd="slow" advTm="10289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92437" y="-143566"/>
            <a:ext cx="9528874" cy="7145131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67544" y="620689"/>
            <a:ext cx="8460556" cy="4608511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b="1" u="sng" dirty="0" smtClean="0"/>
              <a:t>Направления гражданско-патриотического воспитания:</a:t>
            </a:r>
          </a:p>
          <a:p>
            <a:r>
              <a:rPr lang="ru-RU" b="1" dirty="0"/>
              <a:t>Привлечение учащихся к участию в проектно-исследовательской </a:t>
            </a:r>
            <a:r>
              <a:rPr lang="ru-RU" b="1" dirty="0" smtClean="0"/>
              <a:t>деятельности</a:t>
            </a:r>
          </a:p>
          <a:p>
            <a:pPr lvl="0"/>
            <a:r>
              <a:rPr lang="ru-RU" b="1" dirty="0"/>
              <a:t>Участие в конкурсах и проектах, мероприятиях на различных уровнях</a:t>
            </a:r>
            <a:endParaRPr lang="ru-RU" dirty="0"/>
          </a:p>
          <a:p>
            <a:pPr lvl="0"/>
            <a:r>
              <a:rPr lang="ru-RU" b="1" dirty="0"/>
              <a:t>Участие в организации и проведении мероприятий, посвященных Дню Защитника Отечества,  Дню </a:t>
            </a:r>
            <a:r>
              <a:rPr lang="ru-RU" b="1" dirty="0" smtClean="0"/>
              <a:t>Победы</a:t>
            </a:r>
            <a:r>
              <a:rPr lang="ru-RU" b="1" dirty="0"/>
              <a:t>, Дню народного единства</a:t>
            </a:r>
            <a:endParaRPr lang="ru-RU" dirty="0"/>
          </a:p>
          <a:p>
            <a:pPr lvl="0"/>
            <a:r>
              <a:rPr lang="ru-RU" b="1" dirty="0"/>
              <a:t>Участие в культурно-оздоровительных  </a:t>
            </a:r>
            <a:r>
              <a:rPr lang="ru-RU" b="1" dirty="0" smtClean="0"/>
              <a:t>и </a:t>
            </a:r>
            <a:r>
              <a:rPr lang="ru-RU" b="1" dirty="0"/>
              <a:t>военно-спортивных мероприятиях</a:t>
            </a:r>
            <a:endParaRPr lang="ru-RU" dirty="0"/>
          </a:p>
          <a:p>
            <a:endParaRPr lang="ru-RU" dirty="0" smtClean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6" name="Звук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  <p:sp>
        <p:nvSpPr>
          <p:cNvPr id="2" name="Объект 1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49622123"/>
      </p:ext>
    </p:extLst>
  </p:cSld>
  <p:clrMapOvr>
    <a:masterClrMapping/>
  </p:clrMapOvr>
  <p:transition spd="slow" advTm="10289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92437" y="-143566"/>
            <a:ext cx="9528874" cy="7145131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47738" y="620688"/>
            <a:ext cx="7984702" cy="4958011"/>
          </a:xfrm>
        </p:spPr>
        <p:txBody>
          <a:bodyPr/>
          <a:lstStyle/>
          <a:p>
            <a:pPr marL="0" indent="0">
              <a:buNone/>
            </a:pPr>
            <a:r>
              <a:rPr lang="ru-RU" b="1" u="sng" dirty="0" smtClean="0"/>
              <a:t>Участие в </a:t>
            </a:r>
            <a:r>
              <a:rPr lang="ru-RU" b="1" u="sng" dirty="0"/>
              <a:t>проектно-исследовательской </a:t>
            </a:r>
            <a:r>
              <a:rPr lang="ru-RU" b="1" u="sng" dirty="0" smtClean="0"/>
              <a:t>деятельности   </a:t>
            </a:r>
            <a:r>
              <a:rPr lang="ru-RU" sz="2000" u="sng" dirty="0" smtClean="0"/>
              <a:t>(</a:t>
            </a:r>
            <a:r>
              <a:rPr lang="ru-RU" sz="2000" dirty="0" smtClean="0"/>
              <a:t>ссылка  </a:t>
            </a:r>
            <a:r>
              <a:rPr lang="en-US" sz="1800" dirty="0" smtClean="0">
                <a:hlinkClick r:id="rId5"/>
              </a:rPr>
              <a:t>https</a:t>
            </a:r>
            <a:r>
              <a:rPr lang="en-US" sz="1800" dirty="0">
                <a:hlinkClick r:id="rId5"/>
              </a:rPr>
              <a:t>://vk.com/krsgimnazy13?z=video-191294163_456239086%2F97e9df9b903d110e4b%2Fpl_wall_-</a:t>
            </a:r>
            <a:r>
              <a:rPr lang="en-US" sz="1800" dirty="0" smtClean="0">
                <a:hlinkClick r:id="rId5"/>
              </a:rPr>
              <a:t>191294163</a:t>
            </a:r>
            <a:r>
              <a:rPr lang="ru-RU" sz="1800" dirty="0" smtClean="0"/>
              <a:t> </a:t>
            </a:r>
            <a:endParaRPr lang="ru-RU" sz="1800" dirty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6" name="Звук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  <p:pic>
        <p:nvPicPr>
          <p:cNvPr id="512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00324"/>
            <a:ext cx="4343132" cy="32573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1735" y="1772816"/>
            <a:ext cx="4332265" cy="2807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2285" y="4561065"/>
            <a:ext cx="3941015" cy="2573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9803" y="4613612"/>
            <a:ext cx="3561509" cy="26711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4624089"/>
            <a:ext cx="4604436" cy="33010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2792" y="4624089"/>
            <a:ext cx="2887760" cy="2578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21337408"/>
      </p:ext>
    </p:extLst>
  </p:cSld>
  <p:clrMapOvr>
    <a:masterClrMapping/>
  </p:clrMapOvr>
  <p:transition spd="slow" advTm="10289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92437" y="-143566"/>
            <a:ext cx="9528874" cy="7145131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23528" y="548680"/>
            <a:ext cx="8820472" cy="2304257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ru-RU" b="1" dirty="0" smtClean="0"/>
              <a:t> </a:t>
            </a:r>
            <a:r>
              <a:rPr lang="ru-RU" b="1" u="sng" dirty="0" smtClean="0"/>
              <a:t>Участие </a:t>
            </a:r>
            <a:r>
              <a:rPr lang="ru-RU" b="1" u="sng" dirty="0"/>
              <a:t>в конкурсах и проектах, мероприятиях на различных уровнях</a:t>
            </a:r>
            <a:endParaRPr lang="ru-RU" u="sng" dirty="0"/>
          </a:p>
          <a:p>
            <a:pPr marL="0" indent="0">
              <a:buNone/>
            </a:pPr>
            <a:endParaRPr lang="ru-RU" u="sng" dirty="0"/>
          </a:p>
        </p:txBody>
      </p:sp>
      <p:pic>
        <p:nvPicPr>
          <p:cNvPr id="6" name="Звук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  <p:pic>
        <p:nvPicPr>
          <p:cNvPr id="2052" name="Picture 4" descr="C:\Users\GridZe\Desktop\к ттестации отчеты анализ\Новая папка\Атлас Памяти и славы Макарова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302" y="1651708"/>
            <a:ext cx="3779694" cy="5199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GridZe\Desktop\к ттестации отчеты анализ\Новая папка\IMG_20200220_15173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1900" y="1005355"/>
            <a:ext cx="5422100" cy="3044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GridZe\Desktop\к ттестации отчеты анализ\Новая папка\IMG_20200220_144629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1" y="3894174"/>
            <a:ext cx="5278046" cy="2963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7035846"/>
      </p:ext>
    </p:extLst>
  </p:cSld>
  <p:clrMapOvr>
    <a:masterClrMapping/>
  </p:clrMapOvr>
  <p:transition spd="slow" advTm="10289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92437" y="-143566"/>
            <a:ext cx="9528874" cy="7145131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23528" y="260648"/>
            <a:ext cx="8604572" cy="1440161"/>
          </a:xfrm>
        </p:spPr>
        <p:txBody>
          <a:bodyPr/>
          <a:lstStyle/>
          <a:p>
            <a:pPr marL="0" lvl="0" indent="0">
              <a:buNone/>
            </a:pPr>
            <a:r>
              <a:rPr lang="ru-RU" b="1" u="sng" dirty="0" smtClean="0"/>
              <a:t>Участие </a:t>
            </a:r>
            <a:r>
              <a:rPr lang="ru-RU" b="1" u="sng" dirty="0"/>
              <a:t>в конкурсах и проектах, мероприятиях на различных уровнях</a:t>
            </a:r>
            <a:endParaRPr lang="ru-RU" u="sng" dirty="0"/>
          </a:p>
          <a:p>
            <a:pPr marL="0" indent="0">
              <a:buNone/>
            </a:pPr>
            <a:endParaRPr lang="ru-RU" u="sng" dirty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6" name="Звук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  <p:pic>
        <p:nvPicPr>
          <p:cNvPr id="3075" name="Picture 3" descr="C:\Users\GridZe\Desktop\к ттестации отчеты анализ\Новая папка\IMG-645b4e28a8943c28a26bf0655a755577-V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6419" y="980728"/>
            <a:ext cx="4397581" cy="3298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GridZe\Desktop\к ттестации отчеты анализ\Новая папка\IMG-917efa08988187f4ff4082bff0367482-V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2437" y="3383232"/>
            <a:ext cx="4159343" cy="3813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GridZe\Desktop\к ттестации отчеты анализ\Новая папка\IMG-b79bbe9768d485045f25393e04b789f9-V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6906" y="3573016"/>
            <a:ext cx="5354882" cy="4016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GridZe\Desktop\к ттестации отчеты анализ\Новая папка\IMG-a52d1c81cc274be1f66260db12c3afeb-V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490" y="1196752"/>
            <a:ext cx="4614490" cy="2584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0776191"/>
      </p:ext>
    </p:extLst>
  </p:cSld>
  <p:clrMapOvr>
    <a:masterClrMapping/>
  </p:clrMapOvr>
  <p:transition spd="slow" advTm="10289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92437" y="-143566"/>
            <a:ext cx="9528874" cy="7145131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47737" y="404664"/>
            <a:ext cx="9208839" cy="1008112"/>
          </a:xfrm>
        </p:spPr>
        <p:txBody>
          <a:bodyPr>
            <a:normAutofit fontScale="92500" lnSpcReduction="20000"/>
          </a:bodyPr>
          <a:lstStyle/>
          <a:p>
            <a:pPr marL="0" lvl="0" indent="0">
              <a:buNone/>
            </a:pPr>
            <a:r>
              <a:rPr lang="ru-RU" sz="3300" b="1" u="sng" dirty="0"/>
              <a:t>Участие в конкурсах и проектах, мероприятиях </a:t>
            </a:r>
            <a:endParaRPr lang="ru-RU" sz="3300" b="1" u="sng" dirty="0" smtClean="0"/>
          </a:p>
          <a:p>
            <a:pPr marL="0" lvl="0" indent="0">
              <a:buNone/>
            </a:pPr>
            <a:r>
              <a:rPr lang="ru-RU" sz="3300" b="1" u="sng" dirty="0" smtClean="0"/>
              <a:t>на </a:t>
            </a:r>
            <a:r>
              <a:rPr lang="ru-RU" sz="3300" b="1" u="sng" dirty="0"/>
              <a:t>различных уровнях</a:t>
            </a:r>
            <a:endParaRPr lang="ru-RU" sz="3300" u="sng" dirty="0"/>
          </a:p>
          <a:p>
            <a:pPr marL="0" indent="0">
              <a:buNone/>
            </a:pPr>
            <a:endParaRPr lang="ru-RU" u="sng" dirty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6" name="Звук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  <p:pic>
        <p:nvPicPr>
          <p:cNvPr id="4098" name="Picture 2" descr="C:\Users\GridZe\Desktop\к ттестации отчеты анализ\Новая папка\IMG_20200313_17031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7029"/>
            <a:ext cx="7664549" cy="4303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GridZe\Desktop\к ттестации отчеты анализ\Новая папка\Михайлова З., 8Ю, ЖИ 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9535" y="3111854"/>
            <a:ext cx="2826902" cy="388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GridZe\Desktop\к ттестации отчеты анализ\Новая папка\IMG2020060823403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2437" y="3736601"/>
            <a:ext cx="2447764" cy="3263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GridZe\Desktop\к ттестации отчеты анализ\Новая папка\IMG_20200208_102708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1848" y="4509120"/>
            <a:ext cx="4224499" cy="2491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4106978"/>
      </p:ext>
    </p:extLst>
  </p:cSld>
  <p:clrMapOvr>
    <a:masterClrMapping/>
  </p:clrMapOvr>
  <p:transition spd="slow" advTm="10289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9910" y="-23161"/>
            <a:ext cx="9528874" cy="7145131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47738" y="548680"/>
            <a:ext cx="8596262" cy="1296144"/>
          </a:xfrm>
        </p:spPr>
        <p:txBody>
          <a:bodyPr>
            <a:normAutofit lnSpcReduction="10000"/>
          </a:bodyPr>
          <a:lstStyle/>
          <a:p>
            <a:pPr marL="0" lvl="0" indent="0">
              <a:buNone/>
            </a:pPr>
            <a:r>
              <a:rPr lang="ru-RU" b="1" u="sng" dirty="0"/>
              <a:t>Участие в организации и проведении мероприятий, посвященных Дню Защитника Отечества,  Дню </a:t>
            </a:r>
            <a:r>
              <a:rPr lang="ru-RU" b="1" u="sng" dirty="0" smtClean="0"/>
              <a:t>Победы</a:t>
            </a:r>
            <a:endParaRPr lang="ru-RU" u="sng" dirty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6" name="Звук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  <p:pic>
        <p:nvPicPr>
          <p:cNvPr id="6146" name="Picture 2" descr="C:\Users\GridZe\Desktop\к ттестации отчеты анализ\Новая папка\IMG_20200221_12353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910" y="4523570"/>
            <a:ext cx="4602672" cy="2584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GridZe\Desktop\к ттестации отчеты анализ\Новая папка\IMG_20200221_11415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8583" y="1412776"/>
            <a:ext cx="5999917" cy="3369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GridZe\Desktop\к ттестации отчеты анализ\Новая папка\IMG_20200221_11165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4851" y="4037395"/>
            <a:ext cx="5861012" cy="3084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6829530"/>
      </p:ext>
    </p:extLst>
  </p:cSld>
  <p:clrMapOvr>
    <a:masterClrMapping/>
  </p:clrMapOvr>
  <p:transition spd="slow" advTm="10289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551</TotalTime>
  <Words>238</Words>
  <Application>Microsoft Office PowerPoint</Application>
  <PresentationFormat>Экран (4:3)</PresentationFormat>
  <Paragraphs>27</Paragraphs>
  <Slides>11</Slides>
  <Notes>0</Notes>
  <HiddenSlides>0</HiddenSlides>
  <MMClips>9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Valera</dc:creator>
  <cp:lastModifiedBy>Наталья Макарова</cp:lastModifiedBy>
  <cp:revision>55</cp:revision>
  <dcterms:created xsi:type="dcterms:W3CDTF">2018-04-01T01:14:27Z</dcterms:created>
  <dcterms:modified xsi:type="dcterms:W3CDTF">2022-03-13T08:15:52Z</dcterms:modified>
</cp:coreProperties>
</file>