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355" r:id="rId3"/>
    <p:sldId id="330" r:id="rId4"/>
    <p:sldId id="259" r:id="rId5"/>
    <p:sldId id="257" r:id="rId6"/>
    <p:sldId id="335" r:id="rId7"/>
    <p:sldId id="258" r:id="rId8"/>
    <p:sldId id="260" r:id="rId9"/>
    <p:sldId id="261" r:id="rId10"/>
    <p:sldId id="262" r:id="rId11"/>
    <p:sldId id="273" r:id="rId12"/>
    <p:sldId id="336" r:id="rId13"/>
    <p:sldId id="272" r:id="rId14"/>
    <p:sldId id="269" r:id="rId15"/>
    <p:sldId id="276" r:id="rId16"/>
    <p:sldId id="277" r:id="rId17"/>
    <p:sldId id="278" r:id="rId18"/>
    <p:sldId id="279" r:id="rId19"/>
    <p:sldId id="332" r:id="rId20"/>
    <p:sldId id="283" r:id="rId21"/>
    <p:sldId id="286" r:id="rId22"/>
    <p:sldId id="280" r:id="rId23"/>
    <p:sldId id="333" r:id="rId24"/>
    <p:sldId id="282" r:id="rId25"/>
    <p:sldId id="287" r:id="rId26"/>
    <p:sldId id="281" r:id="rId27"/>
    <p:sldId id="288" r:id="rId28"/>
    <p:sldId id="338" r:id="rId29"/>
    <p:sldId id="289" r:id="rId30"/>
    <p:sldId id="291" r:id="rId31"/>
    <p:sldId id="290" r:id="rId32"/>
    <p:sldId id="301" r:id="rId33"/>
    <p:sldId id="296" r:id="rId34"/>
    <p:sldId id="295" r:id="rId35"/>
    <p:sldId id="294" r:id="rId36"/>
    <p:sldId id="293" r:id="rId37"/>
    <p:sldId id="302" r:id="rId38"/>
    <p:sldId id="339" r:id="rId39"/>
    <p:sldId id="340" r:id="rId40"/>
    <p:sldId id="341" r:id="rId41"/>
    <p:sldId id="342" r:id="rId42"/>
    <p:sldId id="292" r:id="rId43"/>
    <p:sldId id="343" r:id="rId44"/>
    <p:sldId id="344" r:id="rId45"/>
    <p:sldId id="304" r:id="rId46"/>
    <p:sldId id="306" r:id="rId47"/>
    <p:sldId id="314" r:id="rId48"/>
    <p:sldId id="313" r:id="rId49"/>
    <p:sldId id="315" r:id="rId50"/>
    <p:sldId id="311" r:id="rId51"/>
    <p:sldId id="310" r:id="rId52"/>
    <p:sldId id="309" r:id="rId53"/>
    <p:sldId id="308" r:id="rId54"/>
    <p:sldId id="316" r:id="rId55"/>
    <p:sldId id="317" r:id="rId56"/>
    <p:sldId id="346" r:id="rId57"/>
    <p:sldId id="347" r:id="rId58"/>
    <p:sldId id="348" r:id="rId59"/>
    <p:sldId id="349" r:id="rId60"/>
    <p:sldId id="350" r:id="rId61"/>
    <p:sldId id="351" r:id="rId62"/>
    <p:sldId id="352" r:id="rId63"/>
    <p:sldId id="353" r:id="rId64"/>
    <p:sldId id="318" r:id="rId65"/>
    <p:sldId id="357" r:id="rId66"/>
    <p:sldId id="327" r:id="rId67"/>
    <p:sldId id="329" r:id="rId68"/>
    <p:sldId id="356" r:id="rId69"/>
    <p:sldId id="328" r:id="rId7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754" y="6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6376D-E9A1-4314-836A-635C3A6E8DF3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42273-43CC-4632-AEC7-3BD218C42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835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6376D-E9A1-4314-836A-635C3A6E8DF3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42273-43CC-4632-AEC7-3BD218C42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366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6376D-E9A1-4314-836A-635C3A6E8DF3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42273-43CC-4632-AEC7-3BD218C42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516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6376D-E9A1-4314-836A-635C3A6E8DF3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42273-43CC-4632-AEC7-3BD218C42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343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6376D-E9A1-4314-836A-635C3A6E8DF3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42273-43CC-4632-AEC7-3BD218C42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12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6376D-E9A1-4314-836A-635C3A6E8DF3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42273-43CC-4632-AEC7-3BD218C42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513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6376D-E9A1-4314-836A-635C3A6E8DF3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42273-43CC-4632-AEC7-3BD218C42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984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6376D-E9A1-4314-836A-635C3A6E8DF3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42273-43CC-4632-AEC7-3BD218C42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527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6376D-E9A1-4314-836A-635C3A6E8DF3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42273-43CC-4632-AEC7-3BD218C42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95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6376D-E9A1-4314-836A-635C3A6E8DF3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42273-43CC-4632-AEC7-3BD218C42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455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6376D-E9A1-4314-836A-635C3A6E8DF3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42273-43CC-4632-AEC7-3BD218C42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929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6376D-E9A1-4314-836A-635C3A6E8DF3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42273-43CC-4632-AEC7-3BD218C42F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67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7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7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3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7175" y="887506"/>
            <a:ext cx="10791955" cy="298990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Иванушка и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Ытыр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Фытыр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Звуки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[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1329" y="5948379"/>
            <a:ext cx="7766936" cy="548838"/>
          </a:xfrm>
        </p:spPr>
        <p:txBody>
          <a:bodyPr>
            <a:noAutofit/>
          </a:bodyPr>
          <a:lstStyle/>
          <a:p>
            <a:pPr algn="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Макарова Татьяна Владимировна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39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achalo4ka.ru/wp-content/uploads/2014/08/Ivanushka-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61667" y="-214491"/>
            <a:ext cx="4993178" cy="707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38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0. Track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2584" y="2827638"/>
            <a:ext cx="609600" cy="609600"/>
          </a:xfrm>
          <a:prstGeom prst="rect">
            <a:avLst/>
          </a:prstGeom>
        </p:spPr>
      </p:pic>
      <p:sp>
        <p:nvSpPr>
          <p:cNvPr id="3" name="AutoShape 2" descr="https://img-fotki.yandex.ru/get/41207/16969765.26f/0_a2ba8_626988a4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img-fotki.yandex.ru/get/41207/16969765.26f/0_a2ba8_626988a4_ori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 descr="http://img-fotki.yandex.ru/get/4703/16969765.20b/0_8d599_516b04b0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26" y="160338"/>
            <a:ext cx="6561175" cy="644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55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achalo4ka.ru/wp-content/uploads/2014/08/Ivanushka-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492" y="-64576"/>
            <a:ext cx="4763039" cy="674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24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0. Track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2584" y="2827638"/>
            <a:ext cx="609600" cy="609600"/>
          </a:xfrm>
          <a:prstGeom prst="rect">
            <a:avLst/>
          </a:prstGeom>
        </p:spPr>
      </p:pic>
      <p:sp>
        <p:nvSpPr>
          <p:cNvPr id="3" name="AutoShape 2" descr="https://img-fotki.yandex.ru/get/41207/16969765.26f/0_a2ba8_626988a4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img-fotki.yandex.ru/get/41207/16969765.26f/0_a2ba8_626988a4_ori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 descr="http://img-fotki.yandex.ru/get/4703/16969765.20b/0_8d599_516b04b0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810" y="312738"/>
            <a:ext cx="6543384" cy="643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76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003322" y="3960933"/>
            <a:ext cx="2989385" cy="265527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96751" y="564359"/>
            <a:ext cx="11480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85510" y="564359"/>
            <a:ext cx="74251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0070C0"/>
                </a:solidFill>
              </a:rPr>
              <a:t>т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28021" y="564359"/>
            <a:ext cx="102784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95911" y="564359"/>
            <a:ext cx="87235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0070C0"/>
                </a:solidFill>
              </a:rPr>
              <a:t>р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697251" y="3687901"/>
            <a:ext cx="214305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0" dirty="0" smtClean="0"/>
              <a:t>2</a:t>
            </a:r>
            <a:endParaRPr lang="ru-RU" sz="20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598340"/>
              </p:ext>
            </p:extLst>
          </p:nvPr>
        </p:nvGraphicFramePr>
        <p:xfrm>
          <a:off x="578531" y="2971329"/>
          <a:ext cx="4140201" cy="1204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067">
                  <a:extLst>
                    <a:ext uri="{9D8B030D-6E8A-4147-A177-3AD203B41FA5}">
                      <a16:colId xmlns:a16="http://schemas.microsoft.com/office/drawing/2014/main" xmlns="" val="2787210253"/>
                    </a:ext>
                  </a:extLst>
                </a:gridCol>
                <a:gridCol w="1380067">
                  <a:extLst>
                    <a:ext uri="{9D8B030D-6E8A-4147-A177-3AD203B41FA5}">
                      <a16:colId xmlns:a16="http://schemas.microsoft.com/office/drawing/2014/main" xmlns="" val="1672519249"/>
                    </a:ext>
                  </a:extLst>
                </a:gridCol>
                <a:gridCol w="1380067">
                  <a:extLst>
                    <a:ext uri="{9D8B030D-6E8A-4147-A177-3AD203B41FA5}">
                      <a16:colId xmlns:a16="http://schemas.microsoft.com/office/drawing/2014/main" xmlns="" val="1480852779"/>
                    </a:ext>
                  </a:extLst>
                </a:gridCol>
              </a:tblGrid>
              <a:tr h="12045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2153394"/>
                  </a:ext>
                </a:extLst>
              </a:tr>
            </a:tbl>
          </a:graphicData>
        </a:graphic>
      </p:graphicFrame>
      <p:sp>
        <p:nvSpPr>
          <p:cNvPr id="9" name="Блок-схема: узел 8"/>
          <p:cNvSpPr/>
          <p:nvPr/>
        </p:nvSpPr>
        <p:spPr>
          <a:xfrm>
            <a:off x="699807" y="3068043"/>
            <a:ext cx="1045015" cy="101111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2126123" y="3068043"/>
            <a:ext cx="1045015" cy="101111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29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achalo4ka.ru/wp-content/uploads/2014/08/Ivanushka-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535" y="-311640"/>
            <a:ext cx="5061766" cy="716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img-fotki.yandex.ru/get/4703/16969765.20b/0_8d599_516b04b0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9797" y="351789"/>
            <a:ext cx="6390846" cy="628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49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achalo4ka.ru/wp-content/uploads/2014/08/Ivanushka-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328" y="-111407"/>
            <a:ext cx="4920401" cy="696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17981" y="2360268"/>
            <a:ext cx="3405099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0" dirty="0" smtClean="0"/>
              <a:t>[</a:t>
            </a:r>
            <a:r>
              <a:rPr lang="ru-RU" sz="20000" dirty="0" smtClean="0"/>
              <a:t>И</a:t>
            </a:r>
            <a:r>
              <a:rPr lang="en-US" sz="20000" dirty="0" smtClean="0"/>
              <a:t>]</a:t>
            </a:r>
            <a:endParaRPr lang="ru-RU" sz="20000" dirty="0"/>
          </a:p>
        </p:txBody>
      </p:sp>
    </p:spTree>
    <p:extLst>
      <p:ext uri="{BB962C8B-B14F-4D97-AF65-F5344CB8AC3E}">
        <p14:creationId xmlns:p14="http://schemas.microsoft.com/office/powerpoint/2010/main" val="166117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49766" y="2395437"/>
            <a:ext cx="3712876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0" dirty="0" smtClean="0"/>
              <a:t>[</a:t>
            </a:r>
            <a:r>
              <a:rPr lang="ru-RU" sz="20000" dirty="0"/>
              <a:t>Ы</a:t>
            </a:r>
            <a:r>
              <a:rPr lang="en-US" sz="20000" dirty="0" smtClean="0"/>
              <a:t>]</a:t>
            </a:r>
            <a:endParaRPr lang="ru-RU" sz="20000" dirty="0"/>
          </a:p>
        </p:txBody>
      </p:sp>
      <p:pic>
        <p:nvPicPr>
          <p:cNvPr id="5" name="Picture 6" descr="http://img-fotki.yandex.ru/get/4703/16969765.20b/0_8d599_516b04b0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582" y="254833"/>
            <a:ext cx="6527006" cy="641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76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мы можем рассказать про эти звуки?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27003" y="2060257"/>
            <a:ext cx="7513595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0" dirty="0" smtClean="0"/>
              <a:t>[</a:t>
            </a:r>
            <a:r>
              <a:rPr lang="ru-RU" sz="20000" dirty="0" smtClean="0"/>
              <a:t>Ы</a:t>
            </a:r>
            <a:r>
              <a:rPr lang="en-US" sz="20000" dirty="0" smtClean="0"/>
              <a:t>] [</a:t>
            </a:r>
            <a:r>
              <a:rPr lang="ru-RU" sz="20000" dirty="0" smtClean="0"/>
              <a:t>И</a:t>
            </a:r>
            <a:r>
              <a:rPr lang="en-US" sz="20000" dirty="0" smtClean="0"/>
              <a:t>]</a:t>
            </a:r>
            <a:endParaRPr lang="ru-RU" sz="20000" dirty="0"/>
          </a:p>
        </p:txBody>
      </p:sp>
    </p:spTree>
    <p:extLst>
      <p:ext uri="{BB962C8B-B14F-4D97-AF65-F5344CB8AC3E}">
        <p14:creationId xmlns:p14="http://schemas.microsoft.com/office/powerpoint/2010/main" val="255871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163" y="0"/>
            <a:ext cx="8261838" cy="374552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3424" y="3610148"/>
            <a:ext cx="117287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Губы раздвинуты, углы рта напряжены.</a:t>
            </a:r>
          </a:p>
          <a:p>
            <a:pPr marL="457200" indent="-45720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Нижняя челюсть слегка опущена, рот открыт приблизительно на 1,5 – 2 см.</a:t>
            </a:r>
          </a:p>
          <a:p>
            <a:pPr marL="457200" indent="-45720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 у нижних резцов.</a:t>
            </a:r>
          </a:p>
          <a:p>
            <a:pPr marL="457200" indent="-45720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Мягкое нёбо поднято и закрывает проход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внос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Голосовые связки напряжены, сближены и колеблются, в результате чего образуется голос.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85958" y="858744"/>
            <a:ext cx="187904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/>
              <a:t>[</a:t>
            </a:r>
            <a:r>
              <a:rPr lang="ru-RU" sz="9600" dirty="0" smtClean="0"/>
              <a:t>Ы</a:t>
            </a:r>
            <a:r>
              <a:rPr lang="en-US" sz="9600" dirty="0" smtClean="0"/>
              <a:t>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8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Артикуляционная гимнастика для постановки звука [Р] с Логозавром 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5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1475" y="728515"/>
            <a:ext cx="978668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>
                <a:solidFill>
                  <a:srgbClr val="FF0000"/>
                </a:solidFill>
              </a:rPr>
              <a:t>ы______________</a:t>
            </a:r>
          </a:p>
          <a:p>
            <a:r>
              <a:rPr lang="ru-RU" sz="8000" b="1" dirty="0">
                <a:solidFill>
                  <a:srgbClr val="FF0000"/>
                </a:solidFill>
              </a:rPr>
              <a:t>ы__ __ __ __ __ __ </a:t>
            </a:r>
          </a:p>
          <a:p>
            <a:r>
              <a:rPr lang="ru-RU" sz="8000" b="1" dirty="0">
                <a:solidFill>
                  <a:srgbClr val="FF0000"/>
                </a:solidFill>
              </a:rPr>
              <a:t>ы - - - - - - - - - - - - - </a:t>
            </a:r>
          </a:p>
          <a:p>
            <a:r>
              <a:rPr lang="ru-RU" sz="8000" b="1" dirty="0">
                <a:solidFill>
                  <a:srgbClr val="FF0000"/>
                </a:solidFill>
              </a:rPr>
              <a:t>ы ~~~~~~~~~~~~~</a:t>
            </a:r>
          </a:p>
        </p:txBody>
      </p:sp>
      <p:pic>
        <p:nvPicPr>
          <p:cNvPr id="3" name="Picture 6" descr="http://img-fotki.yandex.ru/get/4703/16969765.20b/0_8d599_516b04b0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488" y="4095749"/>
            <a:ext cx="2708116" cy="26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42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0663" y="2067727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6407959" y="2688736"/>
            <a:ext cx="1060704" cy="9144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Арка 3"/>
          <p:cNvSpPr/>
          <p:nvPr/>
        </p:nvSpPr>
        <p:spPr>
          <a:xfrm>
            <a:off x="3503712" y="4365104"/>
            <a:ext cx="914400" cy="914400"/>
          </a:xfrm>
          <a:prstGeom prst="blockArc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505154"/>
              </p:ext>
            </p:extLst>
          </p:nvPr>
        </p:nvGraphicFramePr>
        <p:xfrm>
          <a:off x="438969" y="445279"/>
          <a:ext cx="815752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7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7" name="Солнце 6"/>
          <p:cNvSpPr/>
          <p:nvPr/>
        </p:nvSpPr>
        <p:spPr>
          <a:xfrm>
            <a:off x="4528167" y="2660168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ыноска с четырьмя стрелками 7"/>
          <p:cNvSpPr/>
          <p:nvPr/>
        </p:nvSpPr>
        <p:spPr>
          <a:xfrm>
            <a:off x="8823176" y="1901216"/>
            <a:ext cx="1216152" cy="1216152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516852" y="493367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лыбающееся лицо 10"/>
          <p:cNvSpPr/>
          <p:nvPr/>
        </p:nvSpPr>
        <p:spPr>
          <a:xfrm>
            <a:off x="1991544" y="5416920"/>
            <a:ext cx="914400" cy="914400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перфолента 11"/>
          <p:cNvSpPr/>
          <p:nvPr/>
        </p:nvSpPr>
        <p:spPr>
          <a:xfrm>
            <a:off x="5663952" y="5733256"/>
            <a:ext cx="914400" cy="804672"/>
          </a:xfrm>
          <a:prstGeom prst="flowChartPunchedTap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839560" y="3119264"/>
            <a:ext cx="121700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>
                <a:solidFill>
                  <a:srgbClr val="0070C0"/>
                </a:solidFill>
              </a:rPr>
              <a:t>Ы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7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ро полено. Методика розжига. — Сообщество «Мальчики и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1732">
            <a:off x="2056024" y="1211784"/>
            <a:ext cx="6117398" cy="403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0543" y="280701"/>
            <a:ext cx="5052743" cy="205776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топор. Полено рядом.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Получилось то, что надо: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Получилась буква Ы –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мы знать её должны.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s://pixabay.com/static/uploads/photo/2016/01/15/11/51/axe-1141489_960_72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pixabay.com/static/uploads/photo/2016/01/15/11/51/axe-1141489_960_720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6" name="Picture 6" descr="http://www.survival-mediawiki.de/dewiki/images/thumb/6/6a/AXT.png/300px-AX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79773" flipV="1">
            <a:off x="-799154" y="1485516"/>
            <a:ext cx="5114944" cy="416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https://img-fotki.yandex.ru/get/39232/200418627.12c/0_160442_b379e129_orig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img-fotki.yandex.ru/get/39232/200418627.12c/0_160442_b379e129_orig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77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6453" y="3622422"/>
            <a:ext cx="115695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Губы растянуты в улыбке.</a:t>
            </a:r>
          </a:p>
          <a:p>
            <a:pPr marL="457200" indent="-45720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резцами есть небольшое расстояние.</a:t>
            </a:r>
          </a:p>
          <a:p>
            <a:pPr marL="457200" indent="-45720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Кончик языка упирается в нижние резцы, боковые края языка прилегают к верхним коренным зубам, спинка языка поднята к передней части нёба.</a:t>
            </a:r>
          </a:p>
          <a:p>
            <a:pPr marL="457200" indent="-45720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Мягкое нёбо поднято и закрывает проход в нос.</a:t>
            </a:r>
          </a:p>
          <a:p>
            <a:pPr marL="457200" indent="-457200"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Голосовые связки сомкнуты и вибрируют.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29774" y="799501"/>
            <a:ext cx="173156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/>
              <a:t>[</a:t>
            </a:r>
            <a:r>
              <a:rPr lang="ru-RU" sz="9600" dirty="0" smtClean="0"/>
              <a:t>И</a:t>
            </a:r>
            <a:r>
              <a:rPr lang="en-US" sz="9600" dirty="0" smtClean="0"/>
              <a:t>]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162" y="0"/>
            <a:ext cx="8261838" cy="348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9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700" y="795190"/>
            <a:ext cx="1002481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>
                <a:solidFill>
                  <a:srgbClr val="FF0000"/>
                </a:solidFill>
              </a:rPr>
              <a:t>и</a:t>
            </a:r>
            <a:r>
              <a:rPr lang="ru-RU" sz="8000" b="1" dirty="0" smtClean="0">
                <a:solidFill>
                  <a:srgbClr val="FF0000"/>
                </a:solidFill>
              </a:rPr>
              <a:t>______________</a:t>
            </a:r>
            <a:endParaRPr lang="ru-RU" sz="8000" b="1" dirty="0">
              <a:solidFill>
                <a:srgbClr val="FF0000"/>
              </a:solidFill>
            </a:endParaRPr>
          </a:p>
          <a:p>
            <a:r>
              <a:rPr lang="ru-RU" sz="8000" b="1" dirty="0">
                <a:solidFill>
                  <a:srgbClr val="FF0000"/>
                </a:solidFill>
              </a:rPr>
              <a:t>и__ __ __ __ __ __ </a:t>
            </a:r>
          </a:p>
          <a:p>
            <a:r>
              <a:rPr lang="ru-RU" sz="8000" b="1" dirty="0">
                <a:solidFill>
                  <a:srgbClr val="FF0000"/>
                </a:solidFill>
              </a:rPr>
              <a:t>и - - - - - - - - - - - - - </a:t>
            </a:r>
          </a:p>
          <a:p>
            <a:r>
              <a:rPr lang="ru-RU" sz="8000" b="1" dirty="0">
                <a:solidFill>
                  <a:srgbClr val="FF0000"/>
                </a:solidFill>
              </a:rPr>
              <a:t>и ~~~~~~~~~~~~~</a:t>
            </a:r>
          </a:p>
        </p:txBody>
      </p:sp>
      <p:pic>
        <p:nvPicPr>
          <p:cNvPr id="3" name="Picture 2" descr="http://nachalo4ka.ru/wp-content/uploads/2014/08/Ivanushka-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402" y="2095500"/>
            <a:ext cx="33623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00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6462" y="1600997"/>
            <a:ext cx="914400" cy="914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5190375" y="872034"/>
            <a:ext cx="1060704" cy="914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Арка 3"/>
          <p:cNvSpPr/>
          <p:nvPr/>
        </p:nvSpPr>
        <p:spPr>
          <a:xfrm>
            <a:off x="2762486" y="3947572"/>
            <a:ext cx="914400" cy="914400"/>
          </a:xfrm>
          <a:prstGeom prst="blockArc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084471"/>
              </p:ext>
            </p:extLst>
          </p:nvPr>
        </p:nvGraphicFramePr>
        <p:xfrm>
          <a:off x="686619" y="397654"/>
          <a:ext cx="815752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7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7" name="Солнце 6"/>
          <p:cNvSpPr/>
          <p:nvPr/>
        </p:nvSpPr>
        <p:spPr>
          <a:xfrm>
            <a:off x="5462786" y="3033172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ыноска с четырьмя стрелками 7"/>
          <p:cNvSpPr/>
          <p:nvPr/>
        </p:nvSpPr>
        <p:spPr>
          <a:xfrm>
            <a:off x="7392144" y="451520"/>
            <a:ext cx="1216152" cy="1216152"/>
          </a:xfrm>
          <a:prstGeom prst="quad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392144" y="458112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лыбающееся лицо 10"/>
          <p:cNvSpPr/>
          <p:nvPr/>
        </p:nvSpPr>
        <p:spPr>
          <a:xfrm>
            <a:off x="1991544" y="5416920"/>
            <a:ext cx="914400" cy="914400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перфолента 11"/>
          <p:cNvSpPr/>
          <p:nvPr/>
        </p:nvSpPr>
        <p:spPr>
          <a:xfrm>
            <a:off x="5005586" y="5526648"/>
            <a:ext cx="914400" cy="804672"/>
          </a:xfrm>
          <a:prstGeom prst="flowChartPunchedTap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896329" y="3011468"/>
            <a:ext cx="10486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>
                <a:solidFill>
                  <a:srgbClr val="0070C0"/>
                </a:solidFill>
              </a:rPr>
              <a:t>И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7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7838" y="1"/>
            <a:ext cx="5454162" cy="347088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калитку посмотри: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 она не буква И?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двух прямых досок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легла наискосок.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http://sdelai-zabor.ru/wp-content/uploads/soorudit-takuyu-konstruktsiyu---vpolne-posilnaya-rabota-dazhe-d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9863" y="-291986"/>
            <a:ext cx="6595671" cy="714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1573967" y="704699"/>
            <a:ext cx="164892" cy="515661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588957" y="824459"/>
            <a:ext cx="2833141" cy="500671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4347148" y="884420"/>
            <a:ext cx="74950" cy="509665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51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2686728" y="490072"/>
            <a:ext cx="2663825" cy="3024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И</a:t>
            </a:r>
            <a:endParaRPr lang="ru-RU" sz="3600" b="1" kern="10" dirty="0">
              <a:ln w="381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099" name="WordArt 3"/>
          <p:cNvSpPr>
            <a:spLocks noChangeArrowheads="1" noChangeShapeType="1" noTextEdit="1"/>
          </p:cNvSpPr>
          <p:nvPr/>
        </p:nvSpPr>
        <p:spPr bwMode="auto">
          <a:xfrm>
            <a:off x="7927888" y="246157"/>
            <a:ext cx="2969966" cy="35120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Book Antiqua"/>
              </a:rPr>
              <a:t>ы</a:t>
            </a:r>
          </a:p>
        </p:txBody>
      </p:sp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5621093" y="4013933"/>
            <a:ext cx="2087563" cy="2663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Georgia"/>
              </a:rPr>
              <a:t>И</a:t>
            </a:r>
            <a:endParaRPr lang="ru-RU" sz="3600" b="1" kern="10" dirty="0">
              <a:ln w="381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Georgia"/>
            </a:endParaRPr>
          </a:p>
        </p:txBody>
      </p:sp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10037273" y="4683125"/>
            <a:ext cx="1511300" cy="172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ы</a:t>
            </a:r>
          </a:p>
        </p:txBody>
      </p:sp>
      <p:sp>
        <p:nvSpPr>
          <p:cNvPr id="4102" name="WordArt 6"/>
          <p:cNvSpPr>
            <a:spLocks noChangeArrowheads="1" noChangeShapeType="1" noTextEdit="1"/>
          </p:cNvSpPr>
          <p:nvPr/>
        </p:nvSpPr>
        <p:spPr bwMode="auto">
          <a:xfrm>
            <a:off x="808039" y="4111625"/>
            <a:ext cx="1728787" cy="223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90963" y="246157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38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099" grpId="0" animBg="1"/>
      <p:bldP spid="4100" grpId="0"/>
      <p:bldP spid="4101" grpId="0"/>
      <p:bldP spid="410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Гласные буквы_ (48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5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achalo4ka.ru/wp-content/uploads/2014/08/Ivanushka-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211" y="-298988"/>
            <a:ext cx="5137498" cy="727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img-fotki.yandex.ru/get/4703/16969765.20b/0_8d599_516b04b0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083" y="242242"/>
            <a:ext cx="6730431" cy="661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41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лфавит поё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9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ordassociations.ru/image/600x/svg_to_png/Agony_Needle_and_Str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495" y="992203"/>
            <a:ext cx="56388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991544" y="476672"/>
          <a:ext cx="4632176" cy="1224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80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80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80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80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" name="Блок-схема: узел 7"/>
          <p:cNvSpPr/>
          <p:nvPr/>
        </p:nvSpPr>
        <p:spPr>
          <a:xfrm>
            <a:off x="1919536" y="5766512"/>
            <a:ext cx="864096" cy="77906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И</a:t>
            </a:r>
          </a:p>
        </p:txBody>
      </p:sp>
      <p:sp>
        <p:nvSpPr>
          <p:cNvPr id="9" name="Блок-схема: узел 8"/>
          <p:cNvSpPr/>
          <p:nvPr/>
        </p:nvSpPr>
        <p:spPr>
          <a:xfrm>
            <a:off x="2783632" y="4221089"/>
            <a:ext cx="864096" cy="7790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Г</a:t>
            </a:r>
          </a:p>
        </p:txBody>
      </p:sp>
      <p:sp>
        <p:nvSpPr>
          <p:cNvPr id="10" name="Блок-схема: узел 9"/>
          <p:cNvSpPr/>
          <p:nvPr/>
        </p:nvSpPr>
        <p:spPr>
          <a:xfrm>
            <a:off x="1919536" y="2771136"/>
            <a:ext cx="864096" cy="7790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Л</a:t>
            </a:r>
          </a:p>
        </p:txBody>
      </p:sp>
      <p:sp>
        <p:nvSpPr>
          <p:cNvPr id="11" name="Блок-схема: узел 10"/>
          <p:cNvSpPr/>
          <p:nvPr/>
        </p:nvSpPr>
        <p:spPr>
          <a:xfrm>
            <a:off x="4655840" y="3070642"/>
            <a:ext cx="864096" cy="77906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99637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0.00092 L 0.01597 -0.732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-36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1 0.01389 L 0.0405 -0.504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07 0.00069 L 0.20677 -0.2958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-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-0.00139 L 0.07565 -0.341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" y="-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777310" y="3069041"/>
            <a:ext cx="1261290" cy="111258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4114800" cy="1143000"/>
          </a:xfrm>
        </p:spPr>
        <p:txBody>
          <a:bodyPr>
            <a:no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И</a:t>
            </a:r>
            <a:r>
              <a:rPr lang="ru-RU" sz="9600" b="1" dirty="0">
                <a:solidFill>
                  <a:srgbClr val="0070C0"/>
                </a:solidFill>
              </a:rPr>
              <a:t>ГЛ</a:t>
            </a:r>
            <a:r>
              <a:rPr lang="ru-RU" sz="9600" b="1" dirty="0">
                <a:solidFill>
                  <a:srgbClr val="FF0000"/>
                </a:solidFill>
              </a:rPr>
              <a:t>А</a:t>
            </a:r>
          </a:p>
        </p:txBody>
      </p:sp>
      <p:pic>
        <p:nvPicPr>
          <p:cNvPr id="1026" name="Picture 2" descr="http://wordassociations.ru/image/600x/svg_to_png/Agony_Needle_and_Str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796" y="604773"/>
            <a:ext cx="56388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573916"/>
              </p:ext>
            </p:extLst>
          </p:nvPr>
        </p:nvGraphicFramePr>
        <p:xfrm>
          <a:off x="2378399" y="1700808"/>
          <a:ext cx="2088232" cy="795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04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877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9502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6" name="Блок-схема: узел 5"/>
          <p:cNvSpPr/>
          <p:nvPr/>
        </p:nvSpPr>
        <p:spPr>
          <a:xfrm>
            <a:off x="2516838" y="1869718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04981" y="2840504"/>
            <a:ext cx="9060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/>
              <a:t>2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56781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ordassociations.ru/image/600x/svg_to_png/Agony_Needle_and_Str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13" y="424540"/>
            <a:ext cx="6207174" cy="629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45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ordassociations.ru/image/600x/svg_to_png/Agony_Needle_and_Str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597" y="160338"/>
            <a:ext cx="6575807" cy="666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s://img-fotki.yandex.ru/get/9231/16969765.14e/0_79df6_94070f1c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6" name="Picture 4" descr="http://galerey-room.ru/images/224324_14116706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3356" y="160338"/>
            <a:ext cx="9027462" cy="889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76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ordassociations.ru/image/600x/svg_to_png/Agony_Needle_and_Str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822" y="380156"/>
            <a:ext cx="6884762" cy="697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galerey-room.ru/images/224324_14116706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4521">
            <a:off x="-1707654" y="1248244"/>
            <a:ext cx="8519701" cy="839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7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nachalo4ka.ru/wp-content/uploads/2015/01/igrushk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026" y="254834"/>
            <a:ext cx="9428813" cy="648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32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wordassociations.ru/image/600x/svg_to_png/Agony_Needle_and_Str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522" y="-183127"/>
            <a:ext cx="6820525" cy="691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множение 2"/>
          <p:cNvSpPr/>
          <p:nvPr/>
        </p:nvSpPr>
        <p:spPr>
          <a:xfrm>
            <a:off x="2698227" y="2638269"/>
            <a:ext cx="5180869" cy="5006402"/>
          </a:xfrm>
          <a:prstGeom prst="mathMultipl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65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achalo4ka.ru/wp-content/uploads/2014/08/Ivanushka-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239" y="-134579"/>
            <a:ext cx="4936761" cy="699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img-fotki.yandex.ru/get/4703/16969765.20b/0_8d599_516b04b0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835" y="269823"/>
            <a:ext cx="6440739" cy="633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33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468" y="346373"/>
            <a:ext cx="8229600" cy="115857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Играл воздушный шар с иглой,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wordassociations.ru/image/600x/svg_to_png/Agony_Needle_and_Str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786" y="782343"/>
            <a:ext cx="56388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s://img-fotki.yandex.ru/get/9231/16969765.14e/0_79df6_94070f1c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6" name="Picture 4" descr="http://galerey-room.ru/images/224324_14116706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1475" y="1504950"/>
            <a:ext cx="7715250" cy="760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41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ordassociations.ru/image/600x/svg_to_png/Agony_Needle_and_Str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822" y="1642955"/>
            <a:ext cx="56388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4168" y="260648"/>
            <a:ext cx="8229600" cy="106332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вот лежит он чуть живой.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http://galerey-room.ru/images/224324_14116706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4521">
            <a:off x="-882651" y="1695450"/>
            <a:ext cx="7715250" cy="760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41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achalo4ka.ru/wp-content/uploads/2014/08/Ivanushka-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738" y="-203226"/>
            <a:ext cx="5096656" cy="721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95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1327" y="174923"/>
            <a:ext cx="8229600" cy="116810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Игрушки, всем вам ясно?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 descr="http://nachalo4ka.ru/wp-content/uploads/2015/01/igrushk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985" y="1205692"/>
            <a:ext cx="8273562" cy="553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37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193" y="222548"/>
            <a:ext cx="8229600" cy="99665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Играть с иглой опасно!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://wordassociations.ru/image/600x/svg_to_png/Agony_Needle_and_Str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054" y="592318"/>
            <a:ext cx="56388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множение 2"/>
          <p:cNvSpPr/>
          <p:nvPr/>
        </p:nvSpPr>
        <p:spPr>
          <a:xfrm>
            <a:off x="2460154" y="1466850"/>
            <a:ext cx="5943600" cy="6057899"/>
          </a:xfrm>
          <a:prstGeom prst="mathMultipl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18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mg-fotki.yandex.ru/get/4703/16969765.20b/0_8d599_516b04b0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255" y="466636"/>
            <a:ext cx="6343746" cy="623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nachalo4ka.ru/wp-content/uploads/2014/08/Ivanushka-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025" y="0"/>
            <a:ext cx="4908398" cy="695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70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991544" y="476672"/>
          <a:ext cx="4632176" cy="1224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80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80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80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80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" name="Блок-схема: узел 7"/>
          <p:cNvSpPr/>
          <p:nvPr/>
        </p:nvSpPr>
        <p:spPr>
          <a:xfrm>
            <a:off x="1919536" y="5766512"/>
            <a:ext cx="864096" cy="779061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Ч</a:t>
            </a:r>
          </a:p>
        </p:txBody>
      </p:sp>
      <p:sp>
        <p:nvSpPr>
          <p:cNvPr id="9" name="Блок-схема: узел 8"/>
          <p:cNvSpPr/>
          <p:nvPr/>
        </p:nvSpPr>
        <p:spPr>
          <a:xfrm>
            <a:off x="2783632" y="4221089"/>
            <a:ext cx="864096" cy="77906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А</a:t>
            </a:r>
            <a:endParaRPr lang="ru-RU" sz="3600" b="1" dirty="0"/>
          </a:p>
        </p:txBody>
      </p:sp>
      <p:sp>
        <p:nvSpPr>
          <p:cNvPr id="10" name="Блок-схема: узел 9"/>
          <p:cNvSpPr/>
          <p:nvPr/>
        </p:nvSpPr>
        <p:spPr>
          <a:xfrm>
            <a:off x="1919536" y="2771136"/>
            <a:ext cx="864096" cy="779061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С</a:t>
            </a:r>
            <a:endParaRPr lang="ru-RU" sz="3600" b="1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4655840" y="3070642"/>
            <a:ext cx="864096" cy="77906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Ы</a:t>
            </a:r>
            <a:endParaRPr lang="ru-RU" sz="3600" b="1" dirty="0"/>
          </a:p>
        </p:txBody>
      </p:sp>
      <p:pic>
        <p:nvPicPr>
          <p:cNvPr id="13" name="Picture 2" descr="http://interface-dv.ru/up_images/thumbs_300/kvadratnye_28x28_ramka_derev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822" y="2497015"/>
            <a:ext cx="4531177" cy="442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54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0.00092 L 0.01597 -0.732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-36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1 0.01389 L 0.0405 -0.504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07 0.00069 L 0.20677 -0.2958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-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-0.00139 L 0.07565 -0.341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" y="-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777310" y="3069041"/>
            <a:ext cx="1261290" cy="111258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4114800" cy="1143000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rgbClr val="00B050"/>
                </a:solidFill>
              </a:rPr>
              <a:t>Ч</a:t>
            </a:r>
            <a:r>
              <a:rPr lang="ru-RU" sz="9600" b="1" dirty="0" smtClean="0">
                <a:solidFill>
                  <a:srgbClr val="FF0000"/>
                </a:solidFill>
              </a:rPr>
              <a:t>А</a:t>
            </a:r>
            <a:r>
              <a:rPr lang="ru-RU" sz="9600" b="1" dirty="0" smtClean="0">
                <a:solidFill>
                  <a:srgbClr val="0070C0"/>
                </a:solidFill>
              </a:rPr>
              <a:t>С</a:t>
            </a:r>
            <a:r>
              <a:rPr lang="ru-RU" sz="9600" b="1" dirty="0" smtClean="0">
                <a:solidFill>
                  <a:srgbClr val="FF0000"/>
                </a:solidFill>
              </a:rPr>
              <a:t>Ы</a:t>
            </a:r>
            <a:endParaRPr lang="ru-RU" sz="96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2378399" y="1700808"/>
          <a:ext cx="2088232" cy="795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04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877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9502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6" name="Блок-схема: узел 5"/>
          <p:cNvSpPr/>
          <p:nvPr/>
        </p:nvSpPr>
        <p:spPr>
          <a:xfrm>
            <a:off x="3910998" y="1868098"/>
            <a:ext cx="457200" cy="4572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04981" y="2840504"/>
            <a:ext cx="90601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/>
              <a:t>2</a:t>
            </a:r>
            <a:endParaRPr lang="ru-RU" sz="9600" dirty="0"/>
          </a:p>
        </p:txBody>
      </p:sp>
      <p:pic>
        <p:nvPicPr>
          <p:cNvPr id="8" name="Picture 2" descr="http://interface-dv.ru/up_images/thumbs_300/kvadratnye_28x28_ramka_derev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822" y="2497015"/>
            <a:ext cx="4531177" cy="442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54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nterface-dv.ru/up_images/thumbs_300/kvadratnye_28x28_ramka_derev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506744"/>
            <a:ext cx="6226908" cy="608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Дорожка 17 - час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2615" y="2538779"/>
            <a:ext cx="609600" cy="609600"/>
          </a:xfrm>
          <a:prstGeom prst="rect">
            <a:avLst/>
          </a:prstGeom>
        </p:spPr>
      </p:pic>
      <p:pic>
        <p:nvPicPr>
          <p:cNvPr id="7" name="Picture 4" descr="http://img-fotki.yandex.ru/get/4118/16969765.d4/0_6ef83_5f5c0c25_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902" y="4624754"/>
            <a:ext cx="2926625" cy="207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52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сочетаниях ЖИ-ШИ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И всегда пиши!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77534" y="2341611"/>
            <a:ext cx="8497839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0" dirty="0" err="1" smtClean="0">
                <a:solidFill>
                  <a:srgbClr val="0070C0"/>
                </a:solidFill>
              </a:rPr>
              <a:t>ж</a:t>
            </a:r>
            <a:r>
              <a:rPr lang="ru-RU" sz="20000" dirty="0" err="1" smtClean="0">
                <a:solidFill>
                  <a:srgbClr val="C00000"/>
                </a:solidFill>
              </a:rPr>
              <a:t>и</a:t>
            </a:r>
            <a:r>
              <a:rPr lang="en-US" sz="20000" dirty="0" smtClean="0">
                <a:solidFill>
                  <a:srgbClr val="C00000"/>
                </a:solidFill>
              </a:rPr>
              <a:t> </a:t>
            </a:r>
            <a:r>
              <a:rPr lang="ru-RU" sz="20000" dirty="0" smtClean="0">
                <a:solidFill>
                  <a:srgbClr val="C00000"/>
                </a:solidFill>
              </a:rPr>
              <a:t> </a:t>
            </a:r>
            <a:r>
              <a:rPr lang="ru-RU" sz="20000" dirty="0" smtClean="0">
                <a:solidFill>
                  <a:srgbClr val="0070C0"/>
                </a:solidFill>
              </a:rPr>
              <a:t>ш</a:t>
            </a:r>
            <a:r>
              <a:rPr lang="ru-RU" sz="20000" dirty="0" smtClean="0">
                <a:solidFill>
                  <a:srgbClr val="C00000"/>
                </a:solidFill>
              </a:rPr>
              <a:t>и</a:t>
            </a:r>
            <a:endParaRPr lang="ru-RU" sz="20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54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3521" y="390101"/>
            <a:ext cx="7353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Лыжи, мыши и ужи,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0" name="Picture 2" descr="http://i57.fastpic.ru/big/2013/1204/09/cc9dd44139d9fa26c6e6b35c0b8289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3151187"/>
            <a:ext cx="47625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http://img-fotki.yandex.ru/get/4118/16969765.d4/0_6ef83_5f5c0c25_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02" y="851806"/>
            <a:ext cx="1903924" cy="135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mg-fotki.yandex.ru/get/4118/16969765.d4/0_6ef83_5f5c0c25_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897" y="1296258"/>
            <a:ext cx="1903924" cy="135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mg-fotki.yandex.ru/get/4118/16969765.d4/0_6ef83_5f5c0c25_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692" y="863740"/>
            <a:ext cx="1903924" cy="135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http://animalsfoto.com/photo/7e/7ed6fb79a744cc4f68738833f139f1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409" y="3454082"/>
            <a:ext cx="3200400" cy="144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 descr="http://animalsfoto.com/photo/7e/7ed6fb79a744cc4f68738833f139f1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2" y="5171342"/>
            <a:ext cx="2873375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5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3475" y="407164"/>
            <a:ext cx="7353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Шины, ёжики, чижи.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58" name="Picture 2" descr="http://i037.radikal.ru/1101/f1/c9f2c5d109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5" y="2461846"/>
            <a:ext cx="3730625" cy="392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http://img-fotki.yandex.ru/get/6410/16969765.6a/0_69764_1d09bf68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89" y="4728796"/>
            <a:ext cx="1503172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http://img-fotki.yandex.ru/get/6620/16969765.96/0_6a766_7fc57c8d_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70" y="5047883"/>
            <a:ext cx="1920725" cy="135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https://img-fotki.yandex.ru/get/2712/200418627.97/0_12580f_839fdeea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66" name="Picture 10" descr="http://gif-kartinki.ru/2/ezhi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099" y="5497115"/>
            <a:ext cx="1540336" cy="103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8" name="Picture 12" descr="http://birds.sfu-kras.ru/img/img_374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939130"/>
            <a:ext cx="2730500" cy="271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80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 да ШИ, ЖИ да ШИ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буквой И всегда пиши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32511" y="2385572"/>
            <a:ext cx="8497839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0" dirty="0" err="1" smtClean="0">
                <a:solidFill>
                  <a:srgbClr val="0070C0"/>
                </a:solidFill>
              </a:rPr>
              <a:t>ж</a:t>
            </a:r>
            <a:r>
              <a:rPr lang="ru-RU" sz="20000" dirty="0" err="1" smtClean="0">
                <a:solidFill>
                  <a:srgbClr val="C00000"/>
                </a:solidFill>
              </a:rPr>
              <a:t>и</a:t>
            </a:r>
            <a:r>
              <a:rPr lang="en-US" sz="20000" dirty="0" smtClean="0">
                <a:solidFill>
                  <a:srgbClr val="C00000"/>
                </a:solidFill>
              </a:rPr>
              <a:t> </a:t>
            </a:r>
            <a:r>
              <a:rPr lang="ru-RU" sz="20000" dirty="0" smtClean="0">
                <a:solidFill>
                  <a:srgbClr val="C00000"/>
                </a:solidFill>
              </a:rPr>
              <a:t> </a:t>
            </a:r>
            <a:r>
              <a:rPr lang="ru-RU" sz="20000" dirty="0" smtClean="0">
                <a:solidFill>
                  <a:srgbClr val="0070C0"/>
                </a:solidFill>
              </a:rPr>
              <a:t>ш</a:t>
            </a:r>
            <a:r>
              <a:rPr lang="ru-RU" sz="20000" dirty="0" smtClean="0">
                <a:solidFill>
                  <a:srgbClr val="C00000"/>
                </a:solidFill>
              </a:rPr>
              <a:t>и</a:t>
            </a:r>
            <a:endParaRPr lang="ru-RU" sz="20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21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tdata.ru/u21/photo5ED6/20131219528-0/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1. Trac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2" descr="http://nachalo4ka.ru/wp-content/uploads/2014/08/Ivanushka-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528" y="2017058"/>
            <a:ext cx="33623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40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4799" y="273159"/>
            <a:ext cx="7353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Чижи, ужи, ежи, стрижи,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2" descr="http://birds.sfu-kras.ru/img/img_37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763141"/>
            <a:ext cx="2730500" cy="271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animalsfoto.com/photo/7e/7ed6fb79a744cc4f68738833f139f1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5320335"/>
            <a:ext cx="3200400" cy="144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animalsfoto.com/photo/7e/7ed6fb79a744cc4f68738833f139f1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5320335"/>
            <a:ext cx="3200400" cy="144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mg-fotki.yandex.ru/get/6410/16969765.6a/0_69764_1d09bf68_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310" y="5065651"/>
            <a:ext cx="1503172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img-fotki.yandex.ru/get/6620/16969765.96/0_6a766_7fc57c8d_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948" y="5384738"/>
            <a:ext cx="1920725" cy="135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gif-kartinki.ru/2/ezhi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773" y="5505688"/>
            <a:ext cx="1840967" cy="12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http://www.birds-kg.narod.ru/zimorodki/strizh.files/image0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650" y="1973395"/>
            <a:ext cx="19050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http://www.birds-kg.narod.ru/zimorodki/strizh.files/image0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673" y="1640717"/>
            <a:ext cx="19050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83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ttp://polit.ru/media/photolib/2013/07/25/thumbs/ps_pacific_walrus_1374735596.jpg.814x610_q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2" y="4154964"/>
            <a:ext cx="3609975" cy="270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33475" y="407164"/>
            <a:ext cx="7353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Жирафы, мыши и моржи, 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06" name="Picture 2" descr="http://img-fotki.yandex.ru/get/9648/16969765.200/0_8ccef_f00369fb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0"/>
            <a:ext cx="3917950" cy="68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img-fotki.yandex.ru/get/4425/200418627.9b/0_125b9d_6be7c2aa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10" name="Picture 6" descr="http://img-fotki.yandex.ru/get/9648/16969765.200/0_8cced_d3bc149e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207" y="904875"/>
            <a:ext cx="6143143" cy="608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mg-fotki.yandex.ru/get/4118/16969765.d4/0_6ef83_5f5c0c25_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020" y="2091119"/>
            <a:ext cx="1903924" cy="135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mg-fotki.yandex.ru/get/4118/16969765.d4/0_6ef83_5f5c0c25_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14" y="1419607"/>
            <a:ext cx="1903924" cy="135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g-fotki.yandex.ru/get/4118/16969765.d4/0_6ef83_5f5c0c25_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861" y="2537445"/>
            <a:ext cx="1903924" cy="135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https://img-fotki.yandex.ru/get/4405/200418627.97/0_125819_dab4372b_ori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14" name="Picture 10" descr="http://polit.ru/media/photolib/2013/07/25/thumbs/ps_pacific_walrus_1374735596.jpg.814x610_q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4964"/>
            <a:ext cx="3609975" cy="270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32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3475" y="407164"/>
            <a:ext cx="7353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Шиповник, шины, камыши,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0" name="Picture 2" descr="http://chtoem.ru/wp-content/uploads/2013/05/Polza-i-vred-shipovnika-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34" y="1476889"/>
            <a:ext cx="33337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037.radikal.ru/1101/f1/c9f2c5d109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3672378"/>
            <a:ext cx="3730625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http://ramki-photoshop.ru/priroda/priroda7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593" y="1209161"/>
            <a:ext cx="4748550" cy="56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ramki-photoshop.ru/priroda/priroda7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94339" y="1476889"/>
            <a:ext cx="4522071" cy="534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17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5075" y="328034"/>
            <a:ext cx="7353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Машины и карандаши.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4" name="Picture 2" descr="http://graphics.in.ua/cat/PSD.Mazda.Cars.Clipart.43.Separate.Layers.2048x15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6434827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http://img-fotki.yandex.ru/get/6734/16969765.23d/0_911fa_3cafd934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3867">
            <a:off x="8060752" y="3253334"/>
            <a:ext cx="4966845" cy="213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1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30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сочетания ЖИ – ШИ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только с буквой И пиши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03911" y="2244896"/>
            <a:ext cx="8497839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0" dirty="0" err="1" smtClean="0">
                <a:solidFill>
                  <a:srgbClr val="0070C0"/>
                </a:solidFill>
              </a:rPr>
              <a:t>ж</a:t>
            </a:r>
            <a:r>
              <a:rPr lang="ru-RU" sz="20000" dirty="0" err="1" smtClean="0">
                <a:solidFill>
                  <a:srgbClr val="C00000"/>
                </a:solidFill>
              </a:rPr>
              <a:t>и</a:t>
            </a:r>
            <a:r>
              <a:rPr lang="en-US" sz="20000" dirty="0" smtClean="0">
                <a:solidFill>
                  <a:srgbClr val="C00000"/>
                </a:solidFill>
              </a:rPr>
              <a:t> </a:t>
            </a:r>
            <a:r>
              <a:rPr lang="ru-RU" sz="20000" dirty="0" smtClean="0">
                <a:solidFill>
                  <a:srgbClr val="C00000"/>
                </a:solidFill>
              </a:rPr>
              <a:t> </a:t>
            </a:r>
            <a:r>
              <a:rPr lang="ru-RU" sz="20000" dirty="0" smtClean="0">
                <a:solidFill>
                  <a:srgbClr val="0070C0"/>
                </a:solidFill>
              </a:rPr>
              <a:t>ш</a:t>
            </a:r>
            <a:r>
              <a:rPr lang="ru-RU" sz="20000" dirty="0" smtClean="0">
                <a:solidFill>
                  <a:srgbClr val="C00000"/>
                </a:solidFill>
              </a:rPr>
              <a:t>и</a:t>
            </a:r>
            <a:endParaRPr lang="ru-RU" sz="20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08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achalo4ka.ru/wp-content/uploads/2014/08/Ivanushka-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358" y="6847"/>
            <a:ext cx="4836914" cy="685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img-fotki.yandex.ru/get/4703/16969765.20b/0_8d599_516b04b0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4866" y="344774"/>
            <a:ext cx="6626122" cy="651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83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сочетаниях ЖИ-ШИ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И всегда пиши!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77534" y="2341611"/>
            <a:ext cx="8497839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0" dirty="0" err="1" smtClean="0">
                <a:solidFill>
                  <a:srgbClr val="0070C0"/>
                </a:solidFill>
              </a:rPr>
              <a:t>ж</a:t>
            </a:r>
            <a:r>
              <a:rPr lang="ru-RU" sz="20000" dirty="0" err="1" smtClean="0">
                <a:solidFill>
                  <a:srgbClr val="C00000"/>
                </a:solidFill>
              </a:rPr>
              <a:t>и</a:t>
            </a:r>
            <a:r>
              <a:rPr lang="en-US" sz="20000" dirty="0" smtClean="0">
                <a:solidFill>
                  <a:srgbClr val="C00000"/>
                </a:solidFill>
              </a:rPr>
              <a:t> </a:t>
            </a:r>
            <a:r>
              <a:rPr lang="ru-RU" sz="20000" dirty="0" smtClean="0">
                <a:solidFill>
                  <a:srgbClr val="C00000"/>
                </a:solidFill>
              </a:rPr>
              <a:t> </a:t>
            </a:r>
            <a:r>
              <a:rPr lang="ru-RU" sz="20000" dirty="0" smtClean="0">
                <a:solidFill>
                  <a:srgbClr val="0070C0"/>
                </a:solidFill>
              </a:rPr>
              <a:t>ш</a:t>
            </a:r>
            <a:r>
              <a:rPr lang="ru-RU" sz="20000" dirty="0" smtClean="0">
                <a:solidFill>
                  <a:srgbClr val="C00000"/>
                </a:solidFill>
              </a:rPr>
              <a:t>и</a:t>
            </a:r>
            <a:endParaRPr lang="ru-RU" sz="20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85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3521" y="390101"/>
            <a:ext cx="7353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Лыжи, мыши и ужи,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0" name="Picture 2" descr="http://i57.fastpic.ru/big/2013/1204/09/cc9dd44139d9fa26c6e6b35c0b82890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3151187"/>
            <a:ext cx="47625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http://img-fotki.yandex.ru/get/4118/16969765.d4/0_6ef83_5f5c0c25_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02" y="851806"/>
            <a:ext cx="1903924" cy="135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mg-fotki.yandex.ru/get/4118/16969765.d4/0_6ef83_5f5c0c25_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897" y="1296258"/>
            <a:ext cx="1903924" cy="135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mg-fotki.yandex.ru/get/4118/16969765.d4/0_6ef83_5f5c0c25_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692" y="863740"/>
            <a:ext cx="1903924" cy="135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http://animalsfoto.com/photo/7e/7ed6fb79a744cc4f68738833f139f1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409" y="3454082"/>
            <a:ext cx="3200400" cy="144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Picture 8" descr="http://animalsfoto.com/photo/7e/7ed6fb79a744cc4f68738833f139f1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2" y="5171342"/>
            <a:ext cx="2873375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3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3475" y="407164"/>
            <a:ext cx="7353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Шины, ёжики, чижи.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58" name="Picture 2" descr="http://i037.radikal.ru/1101/f1/c9f2c5d109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5" y="2461846"/>
            <a:ext cx="3730625" cy="392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http://img-fotki.yandex.ru/get/6410/16969765.6a/0_69764_1d09bf68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89" y="4728796"/>
            <a:ext cx="1503172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http://img-fotki.yandex.ru/get/6620/16969765.96/0_6a766_7fc57c8d_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70" y="5047883"/>
            <a:ext cx="1920725" cy="135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https://img-fotki.yandex.ru/get/2712/200418627.97/0_12580f_839fdeea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66" name="Picture 10" descr="http://gif-kartinki.ru/2/ezhi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099" y="5497115"/>
            <a:ext cx="1540336" cy="103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8" name="Picture 12" descr="http://birds.sfu-kras.ru/img/img_374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939130"/>
            <a:ext cx="2730500" cy="271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6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 да ШИ, ЖИ да ШИ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буквой И всегда пиши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32511" y="2385572"/>
            <a:ext cx="8497839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0" dirty="0" err="1" smtClean="0">
                <a:solidFill>
                  <a:srgbClr val="0070C0"/>
                </a:solidFill>
              </a:rPr>
              <a:t>ж</a:t>
            </a:r>
            <a:r>
              <a:rPr lang="ru-RU" sz="20000" dirty="0" err="1" smtClean="0">
                <a:solidFill>
                  <a:srgbClr val="C00000"/>
                </a:solidFill>
              </a:rPr>
              <a:t>и</a:t>
            </a:r>
            <a:r>
              <a:rPr lang="en-US" sz="20000" dirty="0" smtClean="0">
                <a:solidFill>
                  <a:srgbClr val="C00000"/>
                </a:solidFill>
              </a:rPr>
              <a:t> </a:t>
            </a:r>
            <a:r>
              <a:rPr lang="ru-RU" sz="20000" dirty="0" smtClean="0">
                <a:solidFill>
                  <a:srgbClr val="C00000"/>
                </a:solidFill>
              </a:rPr>
              <a:t> </a:t>
            </a:r>
            <a:r>
              <a:rPr lang="ru-RU" sz="20000" dirty="0" smtClean="0">
                <a:solidFill>
                  <a:srgbClr val="0070C0"/>
                </a:solidFill>
              </a:rPr>
              <a:t>ш</a:t>
            </a:r>
            <a:r>
              <a:rPr lang="ru-RU" sz="20000" dirty="0" smtClean="0">
                <a:solidFill>
                  <a:srgbClr val="C00000"/>
                </a:solidFill>
              </a:rPr>
              <a:t>и</a:t>
            </a:r>
            <a:endParaRPr lang="ru-RU" sz="20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21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achalo4ka.ru/wp-content/uploads/2014/08/Ivanushka-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37593" y="0"/>
            <a:ext cx="4872478" cy="69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14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4799" y="273159"/>
            <a:ext cx="7353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Чижи, ужи, ежи, стрижи,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2" descr="http://birds.sfu-kras.ru/img/img_37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763141"/>
            <a:ext cx="2730500" cy="271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animalsfoto.com/photo/7e/7ed6fb79a744cc4f68738833f139f1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5320335"/>
            <a:ext cx="3200400" cy="144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animalsfoto.com/photo/7e/7ed6fb79a744cc4f68738833f139f1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5320335"/>
            <a:ext cx="3200400" cy="144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mg-fotki.yandex.ru/get/6410/16969765.6a/0_69764_1d09bf68_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310" y="5065651"/>
            <a:ext cx="1503172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img-fotki.yandex.ru/get/6620/16969765.96/0_6a766_7fc57c8d_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948" y="5384738"/>
            <a:ext cx="1920725" cy="135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gif-kartinki.ru/2/ezhi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773" y="5505688"/>
            <a:ext cx="1840967" cy="12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http://www.birds-kg.narod.ru/zimorodki/strizh.files/image0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650" y="1973395"/>
            <a:ext cx="19050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http://www.birds-kg.narod.ru/zimorodki/strizh.files/image0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673" y="1640717"/>
            <a:ext cx="19050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52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ttp://polit.ru/media/photolib/2013/07/25/thumbs/ps_pacific_walrus_1374735596.jpg.814x610_q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2" y="4154964"/>
            <a:ext cx="3609975" cy="270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33475" y="407164"/>
            <a:ext cx="7353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Жирафы, мыши и моржи, 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06" name="Picture 2" descr="http://img-fotki.yandex.ru/get/9648/16969765.200/0_8ccef_f00369fb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50" y="0"/>
            <a:ext cx="3917950" cy="68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img-fotki.yandex.ru/get/4425/200418627.9b/0_125b9d_6be7c2aa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10" name="Picture 6" descr="http://img-fotki.yandex.ru/get/9648/16969765.200/0_8cced_d3bc149e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207" y="904875"/>
            <a:ext cx="6143143" cy="608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mg-fotki.yandex.ru/get/4118/16969765.d4/0_6ef83_5f5c0c25_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020" y="2091119"/>
            <a:ext cx="1903924" cy="135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mg-fotki.yandex.ru/get/4118/16969765.d4/0_6ef83_5f5c0c25_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14" y="1419607"/>
            <a:ext cx="1903924" cy="135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g-fotki.yandex.ru/get/4118/16969765.d4/0_6ef83_5f5c0c25_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861" y="2537445"/>
            <a:ext cx="1903924" cy="135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https://img-fotki.yandex.ru/get/4405/200418627.97/0_125819_dab4372b_orig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14" name="Picture 10" descr="http://polit.ru/media/photolib/2013/07/25/thumbs/ps_pacific_walrus_1374735596.jpg.814x610_q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4964"/>
            <a:ext cx="3609975" cy="270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5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3475" y="407164"/>
            <a:ext cx="7353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Шиповник, шины, камыши,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0" name="Picture 2" descr="http://chtoem.ru/wp-content/uploads/2013/05/Polza-i-vred-shipovnika-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34" y="1476889"/>
            <a:ext cx="33337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037.radikal.ru/1101/f1/c9f2c5d109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3672378"/>
            <a:ext cx="3730625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http://ramki-photoshop.ru/priroda/priroda7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593" y="1209161"/>
            <a:ext cx="4748550" cy="56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ramki-photoshop.ru/priroda/priroda7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94339" y="1476889"/>
            <a:ext cx="4522071" cy="534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4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5075" y="328034"/>
            <a:ext cx="7353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Машины и карандаши.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4" name="Picture 2" descr="http://graphics.in.ua/cat/PSD.Mazda.Cars.Clipart.43.Separate.Layers.2048x15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6434827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http://img-fotki.yandex.ru/get/6734/16969765.23d/0_911fa_3cafd934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3867">
            <a:off x="8060752" y="3253334"/>
            <a:ext cx="4966845" cy="213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12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сочетаниях ЖИ-ШИ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И всегда пиши!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18211" y="2297650"/>
            <a:ext cx="8497839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0" dirty="0" err="1" smtClean="0">
                <a:solidFill>
                  <a:srgbClr val="0070C0"/>
                </a:solidFill>
              </a:rPr>
              <a:t>ж</a:t>
            </a:r>
            <a:r>
              <a:rPr lang="ru-RU" sz="20000" dirty="0" err="1" smtClean="0">
                <a:solidFill>
                  <a:srgbClr val="C00000"/>
                </a:solidFill>
              </a:rPr>
              <a:t>и</a:t>
            </a:r>
            <a:r>
              <a:rPr lang="en-US" sz="20000" dirty="0" smtClean="0">
                <a:solidFill>
                  <a:srgbClr val="C00000"/>
                </a:solidFill>
              </a:rPr>
              <a:t> </a:t>
            </a:r>
            <a:r>
              <a:rPr lang="ru-RU" sz="20000" dirty="0" smtClean="0">
                <a:solidFill>
                  <a:srgbClr val="C00000"/>
                </a:solidFill>
              </a:rPr>
              <a:t> </a:t>
            </a:r>
            <a:r>
              <a:rPr lang="ru-RU" sz="20000" dirty="0" smtClean="0">
                <a:solidFill>
                  <a:srgbClr val="0070C0"/>
                </a:solidFill>
              </a:rPr>
              <a:t>ш</a:t>
            </a:r>
            <a:r>
              <a:rPr lang="ru-RU" sz="20000" dirty="0" smtClean="0">
                <a:solidFill>
                  <a:srgbClr val="C00000"/>
                </a:solidFill>
              </a:rPr>
              <a:t>и</a:t>
            </a:r>
            <a:endParaRPr lang="ru-RU" sz="20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1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achalo4ka.ru/wp-content/uploads/2014/08/Ivanushka-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358" y="6847"/>
            <a:ext cx="4836914" cy="685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img-fotki.yandex.ru/get/4703/16969765.20b/0_8d599_516b04b0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4866" y="344774"/>
            <a:ext cx="6626122" cy="651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99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erem-ko.ru/assets/images/chasi/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489" y="0"/>
            <a:ext cx="78779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2. Track 22 - час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7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achalo4ka.ru/wp-content/uploads/2014/08/Ivanushka-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367" y="-246286"/>
            <a:ext cx="5131633" cy="726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img-fotki.yandex.ru/get/4703/16969765.20b/0_8d599_516b04b0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885" y="194872"/>
            <a:ext cx="6671287" cy="655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34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518" y="64475"/>
            <a:ext cx="10807908" cy="632133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ыучи стихотворение «Мышки-шалунишки»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Пляшут Мышки-шалунишки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на вилке, кто на крышке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Тише мышки, тиши мышки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будите злого Мишку.</a:t>
            </a:r>
          </a:p>
        </p:txBody>
      </p:sp>
    </p:spTree>
    <p:extLst>
      <p:ext uri="{BB962C8B-B14F-4D97-AF65-F5344CB8AC3E}">
        <p14:creationId xmlns:p14="http://schemas.microsoft.com/office/powerpoint/2010/main" val="37743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nachalo4ka.ru/wp-content/uploads/2014/07/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6" y="819150"/>
            <a:ext cx="5176452" cy="559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27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tdata.ru/u21/photo5ED6/20131219528-0/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1. Trac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2" descr="http://nachalo4ka.ru/wp-content/uploads/2014/08/Ivanushka-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886" y="2095500"/>
            <a:ext cx="33623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2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achalo4ka.ru/wp-content/uploads/2014/08/Ivanushka-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502" y="-224852"/>
            <a:ext cx="5000493" cy="708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28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9003322" y="3960933"/>
            <a:ext cx="2989385" cy="265527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96751" y="564359"/>
            <a:ext cx="10118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08566" y="564359"/>
            <a:ext cx="81945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0070C0"/>
                </a:solidFill>
              </a:rPr>
              <a:t>в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28021" y="564359"/>
            <a:ext cx="8162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44270" y="564359"/>
            <a:ext cx="87235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0070C0"/>
                </a:solidFill>
              </a:rPr>
              <a:t>н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60519" y="564359"/>
            <a:ext cx="7970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у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57532" y="564359"/>
            <a:ext cx="111761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0070C0"/>
                </a:solidFill>
              </a:rPr>
              <a:t>ш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96598" y="564359"/>
            <a:ext cx="81945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0070C0"/>
                </a:solidFill>
              </a:rPr>
              <a:t>к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16053" y="564359"/>
            <a:ext cx="8162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617427" y="3736257"/>
            <a:ext cx="214305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0" dirty="0" smtClean="0"/>
              <a:t>4</a:t>
            </a:r>
            <a:endParaRPr lang="ru-RU" sz="20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441244"/>
              </p:ext>
            </p:extLst>
          </p:nvPr>
        </p:nvGraphicFramePr>
        <p:xfrm>
          <a:off x="1608566" y="3358662"/>
          <a:ext cx="4140201" cy="1204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067">
                  <a:extLst>
                    <a:ext uri="{9D8B030D-6E8A-4147-A177-3AD203B41FA5}">
                      <a16:colId xmlns:a16="http://schemas.microsoft.com/office/drawing/2014/main" xmlns="" val="2547120489"/>
                    </a:ext>
                  </a:extLst>
                </a:gridCol>
                <a:gridCol w="1380067">
                  <a:extLst>
                    <a:ext uri="{9D8B030D-6E8A-4147-A177-3AD203B41FA5}">
                      <a16:colId xmlns:a16="http://schemas.microsoft.com/office/drawing/2014/main" xmlns="" val="1100676029"/>
                    </a:ext>
                  </a:extLst>
                </a:gridCol>
                <a:gridCol w="1380067">
                  <a:extLst>
                    <a:ext uri="{9D8B030D-6E8A-4147-A177-3AD203B41FA5}">
                      <a16:colId xmlns:a16="http://schemas.microsoft.com/office/drawing/2014/main" xmlns="" val="3671560739"/>
                    </a:ext>
                  </a:extLst>
                </a:gridCol>
              </a:tblGrid>
              <a:tr h="12045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4931376"/>
                  </a:ext>
                </a:extLst>
              </a:tr>
            </a:tbl>
          </a:graphicData>
        </a:graphic>
      </p:graphicFrame>
      <p:sp>
        <p:nvSpPr>
          <p:cNvPr id="7" name="Блок-схема: узел 6"/>
          <p:cNvSpPr/>
          <p:nvPr/>
        </p:nvSpPr>
        <p:spPr>
          <a:xfrm>
            <a:off x="1791130" y="3455376"/>
            <a:ext cx="1045015" cy="1011115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60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</TotalTime>
  <Words>362</Words>
  <Application>Microsoft Office PowerPoint</Application>
  <PresentationFormat>Широкоэкранный</PresentationFormat>
  <Paragraphs>90</Paragraphs>
  <Slides>69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7" baseType="lpstr">
      <vt:lpstr>Arial</vt:lpstr>
      <vt:lpstr>Book Antiqua</vt:lpstr>
      <vt:lpstr>Calibri</vt:lpstr>
      <vt:lpstr>Calibri Light</vt:lpstr>
      <vt:lpstr>Georgia</vt:lpstr>
      <vt:lpstr>Impact</vt:lpstr>
      <vt:lpstr>Times New Roman</vt:lpstr>
      <vt:lpstr>Тема Office</vt:lpstr>
      <vt:lpstr>Иванушка и Ытыр Фытыр  Звуки [И] [Ы]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мы можем рассказать про эти звуки?</vt:lpstr>
      <vt:lpstr>Презентация PowerPoint</vt:lpstr>
      <vt:lpstr>Презентация PowerPoint</vt:lpstr>
      <vt:lpstr>Презентация PowerPoint</vt:lpstr>
      <vt:lpstr>Вот топор. Полено рядом. Получилось то, что надо: Получилась буква Ы – Все мы знать её должны.</vt:lpstr>
      <vt:lpstr>Презентация PowerPoint</vt:lpstr>
      <vt:lpstr>Презентация PowerPoint</vt:lpstr>
      <vt:lpstr>Презентация PowerPoint</vt:lpstr>
      <vt:lpstr>На калитку посмотри: Чем она не буква И? Между двух прямых досок Одна легла наискосок.</vt:lpstr>
      <vt:lpstr>Презентация PowerPoint</vt:lpstr>
      <vt:lpstr>Презентация PowerPoint</vt:lpstr>
      <vt:lpstr>Презентация PowerPoint</vt:lpstr>
      <vt:lpstr>Презентация PowerPoint</vt:lpstr>
      <vt:lpstr>ИГЛА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Играл воздушный шар с иглой,</vt:lpstr>
      <vt:lpstr>И вот лежит он чуть живой.</vt:lpstr>
      <vt:lpstr>Игрушки, всем вам ясно?</vt:lpstr>
      <vt:lpstr>Играть с иглой опасно!</vt:lpstr>
      <vt:lpstr>Презентация PowerPoint</vt:lpstr>
      <vt:lpstr>Презентация PowerPoint</vt:lpstr>
      <vt:lpstr>ЧАСЫ</vt:lpstr>
      <vt:lpstr>Презентация PowerPoint</vt:lpstr>
      <vt:lpstr>В сочетаниях ЖИ-ШИ только И всегда пиши!</vt:lpstr>
      <vt:lpstr>Презентация PowerPoint</vt:lpstr>
      <vt:lpstr>Презентация PowerPoint</vt:lpstr>
      <vt:lpstr>ЖИ да ШИ, ЖИ да ШИ С буквой И всегда пиши.</vt:lpstr>
      <vt:lpstr>Презентация PowerPoint</vt:lpstr>
      <vt:lpstr>Презентация PowerPoint</vt:lpstr>
      <vt:lpstr>Презентация PowerPoint</vt:lpstr>
      <vt:lpstr>Презентация PowerPoint</vt:lpstr>
      <vt:lpstr>Все сочетания ЖИ – ШИ Ты только с буквой И пиши!</vt:lpstr>
      <vt:lpstr>Презентация PowerPoint</vt:lpstr>
      <vt:lpstr>В сочетаниях ЖИ-ШИ только И всегда пиши!</vt:lpstr>
      <vt:lpstr>Презентация PowerPoint</vt:lpstr>
      <vt:lpstr>Презентация PowerPoint</vt:lpstr>
      <vt:lpstr>ЖИ да ШИ, ЖИ да ШИ С буквой И всегда пиши.</vt:lpstr>
      <vt:lpstr>Презентация PowerPoint</vt:lpstr>
      <vt:lpstr>Презентация PowerPoint</vt:lpstr>
      <vt:lpstr>Презентация PowerPoint</vt:lpstr>
      <vt:lpstr>Презентация PowerPoint</vt:lpstr>
      <vt:lpstr>В сочетаниях ЖИ-ШИ только И всегда пиши!</vt:lpstr>
      <vt:lpstr>Презентация PowerPoint</vt:lpstr>
      <vt:lpstr>Презентация PowerPoint</vt:lpstr>
      <vt:lpstr>Презентация PowerPoint</vt:lpstr>
      <vt:lpstr>Домашнее задание  Выучи стихотворение «Мышки-шалунишки»  Пляшут Мышки-шалунишки, Кто на вилке, кто на крышке. Тише мышки, тиши мышки, Не будите злого Мишку.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[И] [Ы]</dc:title>
  <dc:creator>Алекс</dc:creator>
  <cp:lastModifiedBy>Tata</cp:lastModifiedBy>
  <cp:revision>72</cp:revision>
  <dcterms:created xsi:type="dcterms:W3CDTF">2016-06-13T17:26:09Z</dcterms:created>
  <dcterms:modified xsi:type="dcterms:W3CDTF">2022-10-29T18:46:59Z</dcterms:modified>
</cp:coreProperties>
</file>