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1" r:id="rId3"/>
    <p:sldId id="267" r:id="rId4"/>
    <p:sldId id="268" r:id="rId5"/>
    <p:sldId id="271" r:id="rId6"/>
    <p:sldId id="257" r:id="rId7"/>
    <p:sldId id="272" r:id="rId8"/>
    <p:sldId id="273" r:id="rId9"/>
    <p:sldId id="258" r:id="rId10"/>
    <p:sldId id="274" r:id="rId11"/>
    <p:sldId id="282" r:id="rId12"/>
    <p:sldId id="283" r:id="rId13"/>
    <p:sldId id="259" r:id="rId14"/>
    <p:sldId id="275" r:id="rId15"/>
    <p:sldId id="276" r:id="rId16"/>
    <p:sldId id="264" r:id="rId17"/>
    <p:sldId id="284" r:id="rId18"/>
    <p:sldId id="265" r:id="rId19"/>
    <p:sldId id="281" r:id="rId20"/>
    <p:sldId id="270" r:id="rId21"/>
    <p:sldId id="277" r:id="rId22"/>
    <p:sldId id="278" r:id="rId23"/>
    <p:sldId id="28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294C9-0DA1-4182-8509-3B2DE684CE78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3748-CAF0-420B-AC06-91E2B8EC75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294C9-0DA1-4182-8509-3B2DE684CE78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3748-CAF0-420B-AC06-91E2B8EC75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294C9-0DA1-4182-8509-3B2DE684CE78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3748-CAF0-420B-AC06-91E2B8EC75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294C9-0DA1-4182-8509-3B2DE684CE78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3748-CAF0-420B-AC06-91E2B8EC75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294C9-0DA1-4182-8509-3B2DE684CE78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3748-CAF0-420B-AC06-91E2B8EC75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294C9-0DA1-4182-8509-3B2DE684CE78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3748-CAF0-420B-AC06-91E2B8EC75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294C9-0DA1-4182-8509-3B2DE684CE78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3748-CAF0-420B-AC06-91E2B8EC75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294C9-0DA1-4182-8509-3B2DE684CE78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3748-CAF0-420B-AC06-91E2B8EC75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294C9-0DA1-4182-8509-3B2DE684CE78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3748-CAF0-420B-AC06-91E2B8EC75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294C9-0DA1-4182-8509-3B2DE684CE78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3748-CAF0-420B-AC06-91E2B8EC75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294C9-0DA1-4182-8509-3B2DE684CE78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3748-CAF0-420B-AC06-91E2B8EC75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4C294C9-0DA1-4182-8509-3B2DE684CE78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3C13748-CAF0-420B-AC06-91E2B8EC75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future4you.ru/|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1sept.ru/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integraciya.org/konkursy/natsionalnoe-dostoyanie-rossii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multiurok.ru/elena-kosyakova/" TargetMode="External"/><Relationship Id="rId2" Type="http://schemas.openxmlformats.org/officeDocument/2006/relationships/hyperlink" Target="mailto:elena_kosyakova@bk.ru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1142984"/>
            <a:ext cx="7200896" cy="201295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/>
              <a:t>Мастер-класс:</a:t>
            </a:r>
            <a:br>
              <a:rPr lang="ru-RU" sz="3200" b="1" dirty="0"/>
            </a:br>
            <a:r>
              <a:rPr lang="ru-RU" sz="3200" b="1" dirty="0"/>
              <a:t>Организация проектной и исследовательской деятельности учащихся в контексте ФГОС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57752" y="4357694"/>
            <a:ext cx="4143404" cy="1752600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Косякова Елена Александровна</a:t>
            </a:r>
          </a:p>
          <a:p>
            <a:r>
              <a:rPr lang="ru-RU" dirty="0"/>
              <a:t>Учитель английского языка</a:t>
            </a:r>
          </a:p>
          <a:p>
            <a:r>
              <a:rPr lang="ru-RU" dirty="0"/>
              <a:t>Почетный работник</a:t>
            </a:r>
            <a:r>
              <a:rPr lang="en-US" dirty="0"/>
              <a:t> </a:t>
            </a:r>
            <a:r>
              <a:rPr lang="ru-RU" dirty="0"/>
              <a:t>общего образования РФ, </a:t>
            </a:r>
          </a:p>
          <a:p>
            <a:r>
              <a:rPr lang="ru-RU" dirty="0"/>
              <a:t>Учитель высшей категории</a:t>
            </a:r>
          </a:p>
          <a:p>
            <a:r>
              <a:rPr lang="ru-RU" dirty="0"/>
              <a:t>МБОУ «</a:t>
            </a:r>
            <a:r>
              <a:rPr lang="ru-RU" dirty="0" err="1"/>
              <a:t>Дульдургинская</a:t>
            </a:r>
            <a:r>
              <a:rPr lang="ru-RU" dirty="0"/>
              <a:t> СОШ» </a:t>
            </a:r>
          </a:p>
          <a:p>
            <a:endParaRPr lang="ru-RU" dirty="0"/>
          </a:p>
        </p:txBody>
      </p:sp>
      <p:pic>
        <p:nvPicPr>
          <p:cNvPr id="4" name="Picture 2" descr="F:\Наранова_Саяна_2015-2016\Наранова_Саяна_2015-2016\эмблема школы 20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0"/>
            <a:ext cx="1016583" cy="71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57224" y="0"/>
            <a:ext cx="8286776" cy="1142984"/>
          </a:xfrm>
        </p:spPr>
        <p:txBody>
          <a:bodyPr>
            <a:noAutofit/>
          </a:bodyPr>
          <a:lstStyle/>
          <a:p>
            <a:r>
              <a:rPr lang="ru-RU" sz="2700" b="1" dirty="0">
                <a:latin typeface="Arial" pitchFamily="34" charset="0"/>
                <a:cs typeface="Arial" pitchFamily="34" charset="0"/>
              </a:rPr>
              <a:t>В чем заключается различие между проектной и исследовательской деятельностью? 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928662" y="2071678"/>
            <a:ext cx="4214842" cy="450059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   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Ориентирована на получение </a:t>
            </a:r>
            <a:r>
              <a:rPr lang="ru-RU" sz="2200" b="1" dirty="0">
                <a:latin typeface="Arial" pitchFamily="34" charset="0"/>
                <a:cs typeface="Arial" pitchFamily="34" charset="0"/>
              </a:rPr>
              <a:t>конкретного результата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2200" b="1" dirty="0">
                <a:latin typeface="Arial" pitchFamily="34" charset="0"/>
                <a:cs typeface="Arial" pitchFamily="34" charset="0"/>
              </a:rPr>
              <a:t>продукта,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обладающего определенными свойствами, и который необходим для конкретного использования. Проект содержит предварительное описание и детализацию конечного продукта. Результат должен быть точно соотнесен со всеми сформулированными в замысле проекта характеристиками </a:t>
            </a:r>
          </a:p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5143504" y="2000240"/>
            <a:ext cx="4000496" cy="485776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   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На начальном этапе лишь обозначается направление исследования, формулируются </a:t>
            </a:r>
            <a:r>
              <a:rPr lang="ru-RU" sz="2200" b="1" dirty="0">
                <a:latin typeface="Arial" pitchFamily="34" charset="0"/>
                <a:cs typeface="Arial" pitchFamily="34" charset="0"/>
              </a:rPr>
              <a:t>отдельные характеристики итогов работы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None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     Логика исследования: формулировка проблемы исследования — выдвижение гипотезы —последующая экспериментальная или модельная проверка выдвинутых предположений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>
          <a:xfrm>
            <a:off x="1142976" y="1357298"/>
            <a:ext cx="4000527" cy="639762"/>
          </a:xfrm>
          <a:solidFill>
            <a:schemeClr val="bg2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>
                <a:latin typeface="Arial" pitchFamily="34" charset="0"/>
                <a:cs typeface="Arial" pitchFamily="34" charset="0"/>
              </a:rPr>
              <a:t>Проектная деятельность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half" idx="4294967295"/>
          </p:nvPr>
        </p:nvSpPr>
        <p:spPr>
          <a:xfrm>
            <a:off x="5357818" y="1357313"/>
            <a:ext cx="3571900" cy="639762"/>
          </a:xfr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dirty="0">
                <a:latin typeface="Arial" pitchFamily="34" charset="0"/>
                <a:cs typeface="Arial" pitchFamily="34" charset="0"/>
              </a:rPr>
              <a:t>Исследовательская деятельность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>
                <a:latin typeface="Arial" pitchFamily="34" charset="0"/>
                <a:cs typeface="Arial" pitchFamily="34" charset="0"/>
              </a:rPr>
              <a:t>Примеры проектов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071538" y="1428736"/>
            <a:ext cx="7790712" cy="385765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400" kern="0" dirty="0">
                <a:latin typeface="Arial" pitchFamily="34" charset="0"/>
                <a:cs typeface="Arial" pitchFamily="34" charset="0"/>
              </a:rPr>
              <a:t>«Какие английские надписи окружают нас в нашей жизни?», </a:t>
            </a:r>
          </a:p>
          <a:p>
            <a:pPr>
              <a:buFont typeface="Wingdings" pitchFamily="2" charset="2"/>
              <a:buChar char="Ø"/>
            </a:pPr>
            <a:r>
              <a:rPr lang="ru-RU" sz="2400" kern="0" dirty="0">
                <a:latin typeface="Arial" pitchFamily="34" charset="0"/>
                <a:cs typeface="Arial" pitchFamily="34" charset="0"/>
              </a:rPr>
              <a:t>«Азы вежливого английского»</a:t>
            </a:r>
          </a:p>
          <a:p>
            <a:pPr>
              <a:buFont typeface="Wingdings" pitchFamily="2" charset="2"/>
              <a:buChar char="Ø"/>
            </a:pPr>
            <a:r>
              <a:rPr lang="ru-RU" sz="2400" kern="0" dirty="0">
                <a:latin typeface="Arial" pitchFamily="34" charset="0"/>
                <a:cs typeface="Arial" pitchFamily="34" charset="0"/>
              </a:rPr>
              <a:t>«Редкие виды животных , обитающих в нашем регионе»</a:t>
            </a:r>
          </a:p>
          <a:p>
            <a:pPr>
              <a:buFont typeface="Wingdings" pitchFamily="2" charset="2"/>
              <a:buChar char="Ø"/>
            </a:pPr>
            <a:r>
              <a:rPr lang="ru-RU" sz="2400" kern="0" dirty="0">
                <a:latin typeface="Arial" pitchFamily="34" charset="0"/>
                <a:cs typeface="Arial" pitchFamily="34" charset="0"/>
              </a:rPr>
              <a:t>«Краеведческая экспедиция: Тур по </a:t>
            </a:r>
            <a:r>
              <a:rPr lang="ru-RU" sz="2400" kern="0" dirty="0" err="1">
                <a:latin typeface="Arial" pitchFamily="34" charset="0"/>
                <a:cs typeface="Arial" pitchFamily="34" charset="0"/>
              </a:rPr>
              <a:t>Алханаю</a:t>
            </a:r>
            <a:r>
              <a:rPr lang="ru-RU" sz="2400" kern="0" dirty="0">
                <a:latin typeface="Arial" pitchFamily="34" charset="0"/>
                <a:cs typeface="Arial" pitchFamily="34" charset="0"/>
              </a:rPr>
              <a:t>»</a:t>
            </a:r>
          </a:p>
          <a:p>
            <a:pPr>
              <a:buFont typeface="Wingdings" pitchFamily="2" charset="2"/>
              <a:buChar char="Ø"/>
            </a:pPr>
            <a:endParaRPr lang="ru-RU" kern="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>
                <a:latin typeface="Arial" pitchFamily="34" charset="0"/>
                <a:cs typeface="Arial" pitchFamily="34" charset="0"/>
              </a:rPr>
              <a:t>Примеры исследований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714488"/>
            <a:ext cx="7498080" cy="4800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«Какие животные исчезли в твоём регионе за последние годы?»,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«Сравнение русского и американского кинематографа на примере экранизации романа о Шерлоке Холмса»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«Как относятся подростки к   субкультурам?»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428604"/>
            <a:ext cx="8143900" cy="621510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200" b="1" dirty="0">
                <a:latin typeface="Arial" pitchFamily="34" charset="0"/>
                <a:cs typeface="Arial" pitchFamily="34" charset="0"/>
              </a:rPr>
              <a:t>Представление результатов проектной деятельности: 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письменная работа (эссе, реферат, аналитические материалы, обзорные материалы, отчёты о проведённых исследованиях, стендовый доклад и др.);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материальный объект, макет, конструкторское изделие;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 отчётные материалы по социальному проекту, которые могут включать как тексты, так и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мультимедийные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продукты</a:t>
            </a:r>
          </a:p>
          <a:p>
            <a:pPr>
              <a:buNone/>
            </a:pPr>
            <a:endParaRPr lang="ru-RU" sz="22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>
                <a:latin typeface="Arial" pitchFamily="34" charset="0"/>
                <a:cs typeface="Arial" pitchFamily="34" charset="0"/>
              </a:rPr>
              <a:t>Представление результатов исследовательской деятельности:</a:t>
            </a:r>
          </a:p>
          <a:p>
            <a:pPr>
              <a:buFont typeface="Wingdings" pitchFamily="2" charset="2"/>
              <a:buChar char="ü"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статьи, обзоры, отчеты и заключения по итогам исследований, проводимых в рамках исследовательских экспедиций,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 обработки архивов и мемуаров, исследований по различным предметным областям, а также в виде прототипов, моделей, образцов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150" cy="1143000"/>
          </a:xfrm>
        </p:spPr>
        <p:txBody>
          <a:bodyPr>
            <a:normAutofit/>
          </a:bodyPr>
          <a:lstStyle/>
          <a:p>
            <a:r>
              <a:rPr lang="ru-RU" sz="3000" b="1" dirty="0">
                <a:latin typeface="Arial" pitchFamily="34" charset="0"/>
                <a:cs typeface="Arial" pitchFamily="34" charset="0"/>
              </a:rPr>
              <a:t>Аспекты методической подготовки учителя: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857364"/>
            <a:ext cx="7933588" cy="439103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владение методами организации учебного сотрудничества и проектной кооперации,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повышения индивидуальной эффективности отдельных учащихся и работы группы в целом;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применение педагогических техник и приёмов, обеспечивающих самоопределение и самостоятельность обучающихся в процессе работы над проектом,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контроль соблюдения всех этапов деятельности</a:t>
            </a:r>
            <a:r>
              <a:rPr lang="ru-RU" sz="2500" dirty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22" name="Picture 2" descr="C:\Users\Учитель 9\Desktop\globus-svitk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4929198"/>
            <a:ext cx="1666876" cy="1666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357166"/>
            <a:ext cx="7715304" cy="785794"/>
          </a:xfrm>
        </p:spPr>
        <p:txBody>
          <a:bodyPr>
            <a:normAutofit/>
          </a:bodyPr>
          <a:lstStyle/>
          <a:p>
            <a:r>
              <a:rPr lang="ru-RU" sz="3000" b="1" dirty="0">
                <a:latin typeface="Arial" pitchFamily="34" charset="0"/>
                <a:cs typeface="Arial" pitchFamily="34" charset="0"/>
              </a:rPr>
              <a:t>Алгоритм деятельности руководителя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571612"/>
            <a:ext cx="8072462" cy="4929222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обучение приёмам и методам учебно-исследовательской и проектной деятельности, творческого поиска; 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подготовка списка выбранных тем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определение порядка и времени консультаций и собеседований в соответствии с этапами работы над проектом; 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организация и проведение предзащиты проектов и учебных исследований; 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помощь ученику / ученикам в определение формы защиты проекта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организация защиты проекта.  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AutoShape 2"/>
          <p:cNvSpPr>
            <a:spLocks noGrp="1" noChangeArrowheads="1"/>
          </p:cNvSpPr>
          <p:nvPr>
            <p:ph type="title"/>
          </p:nvPr>
        </p:nvSpPr>
        <p:spPr>
          <a:xfrm>
            <a:off x="928662" y="642918"/>
            <a:ext cx="5214974" cy="708025"/>
          </a:xfrm>
        </p:spPr>
        <p:txBody>
          <a:bodyPr>
            <a:normAutofit/>
          </a:bodyPr>
          <a:lstStyle/>
          <a:p>
            <a:r>
              <a:rPr lang="en-US" sz="2500" b="1" dirty="0">
                <a:latin typeface="Arial" pitchFamily="34" charset="0"/>
                <a:cs typeface="Arial" pitchFamily="34" charset="0"/>
              </a:rPr>
              <a:t>Преимущества</a:t>
            </a:r>
            <a:endParaRPr lang="ru-RU" sz="2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1071538" y="2285992"/>
            <a:ext cx="7658096" cy="352583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200" dirty="0" err="1">
                <a:latin typeface="Arial" pitchFamily="34" charset="0"/>
                <a:cs typeface="Arial" pitchFamily="34" charset="0"/>
              </a:rPr>
              <a:t>Развитие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творческих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и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интеллектуальных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способностей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учащихся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200" dirty="0" err="1">
                <a:latin typeface="Arial" pitchFamily="34" charset="0"/>
                <a:cs typeface="Arial" pitchFamily="34" charset="0"/>
              </a:rPr>
              <a:t>Самостоятельность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ответственность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коммуникабельность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200" dirty="0" err="1">
                <a:latin typeface="Arial" pitchFamily="34" charset="0"/>
                <a:cs typeface="Arial" pitchFamily="34" charset="0"/>
              </a:rPr>
              <a:t>Дифференциация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и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индивидуализация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процесса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обучения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200" dirty="0" err="1">
                <a:latin typeface="Arial" pitchFamily="34" charset="0"/>
                <a:cs typeface="Arial" pitchFamily="34" charset="0"/>
              </a:rPr>
              <a:t>Формирование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универсальных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умений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работать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с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информацией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200" dirty="0" err="1">
                <a:latin typeface="Arial" pitchFamily="34" charset="0"/>
                <a:cs typeface="Arial" pitchFamily="34" charset="0"/>
              </a:rPr>
              <a:t>Развитие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социальных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умений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endParaRPr lang="ru-RU" sz="2400" dirty="0"/>
          </a:p>
        </p:txBody>
      </p:sp>
      <p:pic>
        <p:nvPicPr>
          <p:cNvPr id="69637" name="Picture 2" descr="C:\Users\User\Desktop\33\5 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46937" y="0"/>
            <a:ext cx="1897063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Заголовок 25"/>
          <p:cNvSpPr>
            <a:spLocks noGrp="1"/>
          </p:cNvSpPr>
          <p:nvPr>
            <p:ph type="title"/>
          </p:nvPr>
        </p:nvSpPr>
        <p:spPr>
          <a:xfrm>
            <a:off x="1000100" y="214290"/>
            <a:ext cx="4643470" cy="1143000"/>
          </a:xfrm>
        </p:spPr>
        <p:txBody>
          <a:bodyPr>
            <a:normAutofit/>
          </a:bodyPr>
          <a:lstStyle/>
          <a:p>
            <a:r>
              <a:rPr lang="ru-RU" sz="3000" b="1" dirty="0">
                <a:latin typeface="Arial" pitchFamily="34" charset="0"/>
                <a:cs typeface="Arial" pitchFamily="34" charset="0"/>
              </a:rPr>
              <a:t>Опыт проектирования.</a:t>
            </a:r>
            <a:br>
              <a:rPr lang="ru-RU" sz="3000" b="1" dirty="0">
                <a:latin typeface="Arial" pitchFamily="34" charset="0"/>
                <a:cs typeface="Arial" pitchFamily="34" charset="0"/>
              </a:rPr>
            </a:br>
            <a:r>
              <a:rPr lang="ru-RU" sz="3000" b="1" dirty="0">
                <a:latin typeface="Arial" pitchFamily="34" charset="0"/>
                <a:cs typeface="Arial" pitchFamily="34" charset="0"/>
              </a:rPr>
              <a:t>Телемост</a:t>
            </a:r>
          </a:p>
        </p:txBody>
      </p:sp>
      <p:pic>
        <p:nvPicPr>
          <p:cNvPr id="1027" name="Picture 3" descr="C:\Users\Учитель 9\Downloads\IMG_9052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 r="20659"/>
          <a:stretch>
            <a:fillRect/>
          </a:stretch>
        </p:blipFill>
        <p:spPr bwMode="auto">
          <a:xfrm rot="5400000">
            <a:off x="4970779" y="3101659"/>
            <a:ext cx="3703035" cy="35004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9" name="Picture 5" descr="C:\Users\Учитель 9\Downloads\IMG_9092-10-12-19-11-02.jpe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1142976" y="1857364"/>
            <a:ext cx="4001374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8" name="Picture 6" descr="C:\Users\Учитель 9\Downloads\IMG_90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357166"/>
            <a:ext cx="3200288" cy="24002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200" dirty="0"/>
              <a:t> </a:t>
            </a:r>
            <a:r>
              <a:rPr lang="ru-RU" sz="2500" b="1" dirty="0">
                <a:latin typeface="Arial" pitchFamily="34" charset="0"/>
                <a:cs typeface="Arial" pitchFamily="34" charset="0"/>
              </a:rPr>
              <a:t>Общероссийский инновационный проект</a:t>
            </a:r>
            <a:br>
              <a:rPr lang="ru-RU" sz="2500" b="1" dirty="0">
                <a:latin typeface="Arial" pitchFamily="34" charset="0"/>
                <a:cs typeface="Arial" pitchFamily="34" charset="0"/>
              </a:rPr>
            </a:br>
            <a:r>
              <a:rPr lang="ru-RU" sz="2500" b="1" dirty="0">
                <a:latin typeface="Arial" pitchFamily="34" charset="0"/>
                <a:cs typeface="Arial" pitchFamily="34" charset="0"/>
              </a:rPr>
              <a:t> «Моя Россия»</a:t>
            </a:r>
            <a:br>
              <a:rPr lang="ru-RU" sz="2500" b="1" dirty="0">
                <a:latin typeface="Arial" pitchFamily="34" charset="0"/>
                <a:cs typeface="Arial" pitchFamily="34" charset="0"/>
              </a:rPr>
            </a:br>
            <a:r>
              <a:rPr lang="ru-RU" sz="25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500" b="1" dirty="0">
                <a:latin typeface="Arial" pitchFamily="34" charset="0"/>
                <a:cs typeface="Arial" pitchFamily="34" charset="0"/>
              </a:rPr>
              <a:t>Родина у нас одна</a:t>
            </a:r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714488"/>
            <a:ext cx="7862150" cy="45339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    Данное издание является пятым томом серии «Народная энциклопедия», осуществляемой в рамках реализации Общероссийского инновационного проекта «Моя Россия». Составляют книгу статьи и заметки жителей России – о ее населенных пунктах, личностях и судьбах, праздниках и традициях, искусствах и ремеслах, легендах и преданиях – словом, обо всем том, что делает нашу страну многообразной и в своем многообразии уникальной державой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357290" y="2928934"/>
            <a:ext cx="7406640" cy="1472184"/>
          </a:xfrm>
        </p:spPr>
        <p:txBody>
          <a:bodyPr>
            <a:normAutofit fontScale="90000"/>
          </a:bodyPr>
          <a:lstStyle/>
          <a:p>
            <a:br>
              <a:rPr lang="ru-RU" sz="3600" dirty="0">
                <a:latin typeface="Arial" pitchFamily="34" charset="0"/>
                <a:cs typeface="Arial" pitchFamily="34" charset="0"/>
              </a:rPr>
            </a:br>
            <a:br>
              <a:rPr lang="ru-RU" sz="3600" dirty="0">
                <a:latin typeface="Arial" pitchFamily="34" charset="0"/>
                <a:cs typeface="Arial" pitchFamily="34" charset="0"/>
              </a:rPr>
            </a:br>
            <a:r>
              <a:rPr lang="ru-RU" sz="3300" dirty="0">
                <a:latin typeface="Arial" pitchFamily="34" charset="0"/>
                <a:cs typeface="Arial" pitchFamily="34" charset="0"/>
              </a:rPr>
              <a:t>На каких конференциях и конкурсах школьники могут представить результаты выполненных ими проектных и исследовательских работ? </a:t>
            </a:r>
            <a:br>
              <a:rPr lang="ru-RU" dirty="0"/>
            </a:br>
            <a:endParaRPr lang="ru-RU" dirty="0"/>
          </a:p>
        </p:txBody>
      </p:sp>
      <p:pic>
        <p:nvPicPr>
          <p:cNvPr id="31746" name="Picture 2" descr="C:\Users\Учитель 9\Desktop\knizh-polk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5286388"/>
            <a:ext cx="4607521" cy="9286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AutoShape 2"/>
          <p:cNvSpPr>
            <a:spLocks noGrp="1" noChangeArrowheads="1"/>
          </p:cNvSpPr>
          <p:nvPr>
            <p:ph type="title"/>
          </p:nvPr>
        </p:nvSpPr>
        <p:spPr>
          <a:xfrm>
            <a:off x="1142976" y="357166"/>
            <a:ext cx="7427912" cy="1143000"/>
          </a:xfrm>
        </p:spPr>
        <p:txBody>
          <a:bodyPr>
            <a:normAutofit/>
          </a:bodyPr>
          <a:lstStyle/>
          <a:p>
            <a:pPr algn="ctr"/>
            <a:r>
              <a:rPr lang="ru-RU" sz="2600" b="1" i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мире мудрых мыслей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idx="1"/>
          </p:nvPr>
        </p:nvSpPr>
        <p:spPr>
          <a:xfrm>
            <a:off x="1000100" y="1857364"/>
            <a:ext cx="5361013" cy="421641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b="1" dirty="0"/>
              <a:t>Самое прекрасное зрелище на свете – вид ребенка,  уверенно идущего       по жизненной дороге, после того, как вы показали ему путь.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i="1" dirty="0">
                <a:solidFill>
                  <a:srgbClr val="FF0000"/>
                </a:solidFill>
              </a:rPr>
              <a:t>                             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КОНФУЦИЙ</a:t>
            </a:r>
          </a:p>
          <a:p>
            <a:pPr>
              <a:lnSpc>
                <a:spcPct val="90000"/>
              </a:lnSpc>
            </a:pPr>
            <a:r>
              <a:rPr lang="ru-RU" sz="2400" b="1" dirty="0"/>
              <a:t>В каждом человеке – солнце. Только дайте ему светить.</a:t>
            </a:r>
          </a:p>
          <a:p>
            <a:pPr>
              <a:lnSpc>
                <a:spcPct val="90000"/>
              </a:lnSpc>
              <a:buNone/>
            </a:pPr>
            <a:r>
              <a:rPr lang="ru-RU" sz="2400" b="1" dirty="0"/>
              <a:t>                                     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СОКРАТ</a:t>
            </a:r>
          </a:p>
          <a:p>
            <a:pPr>
              <a:lnSpc>
                <a:spcPct val="90000"/>
              </a:lnSpc>
            </a:pPr>
            <a:endParaRPr lang="ru-RU" sz="2400" dirty="0"/>
          </a:p>
        </p:txBody>
      </p:sp>
      <p:pic>
        <p:nvPicPr>
          <p:cNvPr id="112644" name="Picture 4" descr="C:\Users\User\Desktop\33\5 (5).jpg"/>
          <p:cNvPicPr>
            <a:picLocks noChangeAspect="1" noChangeArrowheads="1"/>
          </p:cNvPicPr>
          <p:nvPr/>
        </p:nvPicPr>
        <p:blipFill>
          <a:blip r:embed="rId2"/>
          <a:srcRect b="4240"/>
          <a:stretch>
            <a:fillRect/>
          </a:stretch>
        </p:blipFill>
        <p:spPr bwMode="auto">
          <a:xfrm>
            <a:off x="6516688" y="2349500"/>
            <a:ext cx="20732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3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https://future4you.ru/%7C</a:t>
            </a:r>
            <a:r>
              <a:rPr lang="ru-RU" sz="33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Учитель 9\Desktop\юнк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739936"/>
            <a:ext cx="7720036" cy="43404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latin typeface="Arial" pitchFamily="34" charset="0"/>
                <a:cs typeface="Arial" pitchFamily="34" charset="0"/>
                <a:hlinkClick r:id="rId2"/>
              </a:rPr>
              <a:t>https://1sept.ru/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28674" name="Picture 2" descr="C:\Users\Учитель 9\Desktop\1 сент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714488"/>
            <a:ext cx="7429520" cy="31970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latin typeface="Arial" pitchFamily="34" charset="0"/>
                <a:cs typeface="Arial" pitchFamily="34" charset="0"/>
                <a:hlinkClick r:id="rId2"/>
              </a:rPr>
              <a:t>http://integraciya.org/konkursy/natsionalnoe-dostoyanie-rossii/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4" name="Picture 1" descr="C:\Users\Учитель 9\Desktop\ндр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928802"/>
            <a:ext cx="7715272" cy="39328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42976" y="1571612"/>
            <a:ext cx="7429552" cy="3357586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Спасибо за внимание!</a:t>
            </a:r>
            <a:br>
              <a:rPr lang="ru-RU" b="1" dirty="0"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latin typeface="Arial" pitchFamily="34" charset="0"/>
                <a:cs typeface="Arial" pitchFamily="34" charset="0"/>
              </a:rPr>
              <a:t>Косякова Елена Александровна</a:t>
            </a:r>
            <a:br>
              <a:rPr lang="ru-RU" b="1" dirty="0">
                <a:latin typeface="Arial" pitchFamily="34" charset="0"/>
                <a:cs typeface="Arial" pitchFamily="34" charset="0"/>
              </a:rPr>
            </a:br>
            <a:r>
              <a:rPr lang="en-US" sz="2700" b="1" dirty="0">
                <a:latin typeface="Arial" pitchFamily="34" charset="0"/>
                <a:cs typeface="Arial" pitchFamily="34" charset="0"/>
                <a:hlinkClick r:id="rId2"/>
              </a:rPr>
              <a:t>elena_kosyakova@bk.ru</a:t>
            </a:r>
            <a:br>
              <a:rPr lang="ru-RU" sz="2700" b="1" dirty="0">
                <a:latin typeface="Arial" pitchFamily="34" charset="0"/>
                <a:cs typeface="Arial" pitchFamily="34" charset="0"/>
              </a:rPr>
            </a:br>
            <a:br>
              <a:rPr lang="ru-RU" sz="2700" b="1" dirty="0">
                <a:latin typeface="Arial" pitchFamily="34" charset="0"/>
                <a:cs typeface="Arial" pitchFamily="34" charset="0"/>
              </a:rPr>
            </a:br>
            <a:r>
              <a:rPr lang="en-US" sz="2700" b="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2700" b="1" dirty="0">
                <a:latin typeface="Arial" pitchFamily="34" charset="0"/>
                <a:cs typeface="Arial" pitchFamily="34" charset="0"/>
                <a:hlinkClick r:id="rId3"/>
              </a:rPr>
              <a:t>https://multiurok.ru/elena-kosyakova/</a:t>
            </a:r>
            <a:br>
              <a:rPr lang="ru-RU" sz="2700" b="1" dirty="0">
                <a:latin typeface="Arial" pitchFamily="34" charset="0"/>
                <a:cs typeface="Arial" pitchFamily="34" charset="0"/>
              </a:rPr>
            </a:br>
            <a:r>
              <a:rPr lang="ru-RU" sz="2700" b="1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74638"/>
            <a:ext cx="7219208" cy="1143000"/>
          </a:xfrm>
        </p:spPr>
        <p:txBody>
          <a:bodyPr>
            <a:normAutofit/>
          </a:bodyPr>
          <a:lstStyle/>
          <a:p>
            <a:pPr algn="ctr"/>
            <a:r>
              <a:rPr lang="ru-RU" sz="2600" b="1" kern="0" dirty="0">
                <a:latin typeface="Arial" pitchFamily="34" charset="0"/>
                <a:cs typeface="Arial" pitchFamily="34" charset="0"/>
              </a:rPr>
              <a:t>Положение Закона об образовании в РФ</a:t>
            </a:r>
            <a:br>
              <a:rPr lang="ru-RU" sz="2600" b="1" kern="0" dirty="0">
                <a:latin typeface="Arial" pitchFamily="34" charset="0"/>
                <a:cs typeface="Arial" pitchFamily="34" charset="0"/>
              </a:rPr>
            </a:br>
            <a:endParaRPr lang="ru-RU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000240"/>
            <a:ext cx="7498080" cy="42481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500" kern="0" dirty="0">
                <a:latin typeface="Arial" pitchFamily="34" charset="0"/>
                <a:cs typeface="Arial" pitchFamily="34" charset="0"/>
              </a:rPr>
              <a:t>Закон об образовании в РФ устанавливает, что </a:t>
            </a:r>
            <a:r>
              <a:rPr lang="ru-RU" sz="2500" b="1" kern="0" dirty="0">
                <a:latin typeface="Arial" pitchFamily="34" charset="0"/>
                <a:cs typeface="Arial" pitchFamily="34" charset="0"/>
              </a:rPr>
              <a:t>образовательная организация оказывает содействие учащимся, показавшим высокий уровень интеллектуального развития и творческих способностей, в их научно-исследовательской деятельности</a:t>
            </a:r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3" name="Picture 1" descr="C:\Users\Учитель 9\Desktop\otkryitaya-kniga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5000636"/>
            <a:ext cx="2574716" cy="12053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7686700" cy="1203348"/>
          </a:xfrm>
        </p:spPr>
        <p:txBody>
          <a:bodyPr>
            <a:normAutofit fontScale="90000"/>
          </a:bodyPr>
          <a:lstStyle/>
          <a:p>
            <a:br>
              <a:rPr lang="ru-RU" sz="3600" b="1" kern="0" dirty="0">
                <a:latin typeface="Calibri" panose="020F0502020204030204" pitchFamily="34" charset="0"/>
              </a:rPr>
            </a:br>
            <a:r>
              <a:rPr lang="ru-RU" sz="3300" b="1" kern="0" dirty="0">
                <a:latin typeface="Calibri" panose="020F0502020204030204" pitchFamily="34" charset="0"/>
              </a:rPr>
              <a:t>ФГОС о значимости исследовательской </a:t>
            </a:r>
            <a:r>
              <a:rPr lang="ru-RU" sz="3300" b="1" kern="0" dirty="0">
                <a:latin typeface="Arial" pitchFamily="34" charset="0"/>
                <a:cs typeface="Arial" pitchFamily="34" charset="0"/>
              </a:rPr>
              <a:t>деятельности</a:t>
            </a:r>
            <a:br>
              <a:rPr lang="ru-RU" sz="3300" kern="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</a:br>
            <a:endParaRPr lang="ru-RU" sz="33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447800"/>
            <a:ext cx="7933588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x-none" sz="2800" u="sng" kern="0">
                <a:solidFill>
                  <a:schemeClr val="accent2">
                    <a:lumMod val="50000"/>
                  </a:schemeClr>
                </a:solidFill>
                <a:latin typeface="Berlin Sans FB" pitchFamily="34" charset="0"/>
              </a:rPr>
              <a:t>«</a:t>
            </a:r>
            <a:r>
              <a:rPr lang="ru-RU" sz="2500" u="sng" kern="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x-none" sz="2500" u="sng" ker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ортрет выпускника школы»</a:t>
            </a:r>
            <a:r>
              <a:rPr lang="ru-RU" sz="2500" u="sng" kern="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x-none" sz="2500" u="sng" ker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500" u="sng" kern="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ru-RU" sz="25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x-none" sz="2500" kern="0">
                <a:latin typeface="Arial" pitchFamily="34" charset="0"/>
                <a:cs typeface="Arial" pitchFamily="34" charset="0"/>
              </a:rPr>
              <a:t>владение основами научных методов познания окружающего мира</a:t>
            </a:r>
            <a:r>
              <a:rPr lang="ru-RU" sz="2500" kern="0" dirty="0">
                <a:latin typeface="Arial" pitchFamily="34" charset="0"/>
                <a:cs typeface="Arial" pitchFamily="34" charset="0"/>
              </a:rPr>
              <a:t>, </a:t>
            </a:r>
          </a:p>
          <a:p>
            <a:pPr>
              <a:buFont typeface="Wingdings" pitchFamily="2" charset="2"/>
              <a:buChar char="Ø"/>
            </a:pPr>
            <a:r>
              <a:rPr lang="ru-RU" sz="2500" kern="0" dirty="0">
                <a:latin typeface="Arial" pitchFamily="34" charset="0"/>
                <a:cs typeface="Arial" pitchFamily="34" charset="0"/>
              </a:rPr>
              <a:t>формирования у школьников научного типа мышления,  </a:t>
            </a:r>
          </a:p>
          <a:p>
            <a:pPr>
              <a:buFont typeface="Wingdings" pitchFamily="2" charset="2"/>
              <a:buChar char="Ø"/>
            </a:pPr>
            <a:r>
              <a:rPr lang="ru-RU" sz="2500" kern="0" dirty="0">
                <a:latin typeface="Arial" pitchFamily="34" charset="0"/>
                <a:cs typeface="Arial" pitchFamily="34" charset="0"/>
              </a:rPr>
              <a:t>накопление знаний научной терминологии, ключевых понятий, методов и приёмов научного </a:t>
            </a:r>
            <a:r>
              <a:rPr lang="ru-RU" sz="2800" kern="0" dirty="0">
                <a:latin typeface="Calibri" panose="020F0502020204030204" pitchFamily="34" charset="0"/>
              </a:rPr>
              <a:t>познания.</a:t>
            </a:r>
            <a:endParaRPr lang="ru-RU" sz="2800" dirty="0"/>
          </a:p>
        </p:txBody>
      </p:sp>
      <p:pic>
        <p:nvPicPr>
          <p:cNvPr id="12289" name="Picture 1" descr="C:\Users\Учитель 9\Desktop\mudryiy-filin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4714884"/>
            <a:ext cx="2520549" cy="1571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714347" y="805430"/>
            <a:ext cx="3121989" cy="1837752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Результаты образования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00034" y="4286256"/>
            <a:ext cx="3214710" cy="78581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Предметные</a:t>
            </a:r>
            <a:r>
              <a:rPr lang="ru-RU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0628" y="1928802"/>
            <a:ext cx="3357586" cy="78581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Метапредметные</a:t>
            </a: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429124" y="500042"/>
            <a:ext cx="3429024" cy="78581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Личностные</a:t>
            </a:r>
            <a:r>
              <a:rPr lang="ru-RU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14810" y="2857496"/>
            <a:ext cx="4714876" cy="3693319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b="1" dirty="0" err="1">
                <a:latin typeface="Arial" pitchFamily="34" charset="0"/>
                <a:cs typeface="Arial" pitchFamily="34" charset="0"/>
              </a:rPr>
              <a:t>Метапредметные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результаты </a:t>
            </a:r>
            <a:r>
              <a:rPr lang="ru-RU" dirty="0">
                <a:latin typeface="Arial" pitchFamily="34" charset="0"/>
                <a:cs typeface="Arial" pitchFamily="34" charset="0"/>
              </a:rPr>
              <a:t>включают освоенные обучающимися</a:t>
            </a:r>
          </a:p>
          <a:p>
            <a:pPr>
              <a:buFont typeface="Wingdings" pitchFamily="2" charset="2"/>
              <a:buChar char="ü"/>
            </a:pP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межпредметные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понятия </a:t>
            </a:r>
            <a:r>
              <a:rPr lang="ru-RU" dirty="0">
                <a:latin typeface="Arial" pitchFamily="34" charset="0"/>
                <a:cs typeface="Arial" pitchFamily="34" charset="0"/>
              </a:rPr>
              <a:t>(система, факт, закономерность, феномен, анализ, синтез);</a:t>
            </a:r>
          </a:p>
          <a:p>
            <a:pPr>
              <a:buFont typeface="Wingdings" pitchFamily="2" charset="2"/>
              <a:buChar char="ü"/>
            </a:pPr>
            <a:r>
              <a:rPr lang="ru-RU" b="1" dirty="0">
                <a:latin typeface="Arial" pitchFamily="34" charset="0"/>
                <a:cs typeface="Arial" pitchFamily="34" charset="0"/>
              </a:rPr>
              <a:t> универсальные учебные действия (УУД):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latin typeface="Arial" pitchFamily="34" charset="0"/>
                <a:cs typeface="Arial" pitchFamily="34" charset="0"/>
              </a:rPr>
              <a:t> регулятивные,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latin typeface="Arial" pitchFamily="34" charset="0"/>
                <a:cs typeface="Arial" pitchFamily="34" charset="0"/>
              </a:rPr>
              <a:t> познавательные,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latin typeface="Arial" pitchFamily="34" charset="0"/>
                <a:cs typeface="Arial" pitchFamily="34" charset="0"/>
              </a:rPr>
              <a:t> коммуникативные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latin typeface="Arial" pitchFamily="34" charset="0"/>
                <a:cs typeface="Arial" pitchFamily="34" charset="0"/>
              </a:rPr>
              <a:t> … 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владение навыками учебно-исследовательской, проектной и социальной деятельности. 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3786182" y="1071546"/>
            <a:ext cx="642942" cy="3571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endCxn id="4" idx="1"/>
          </p:cNvCxnSpPr>
          <p:nvPr/>
        </p:nvCxnSpPr>
        <p:spPr>
          <a:xfrm>
            <a:off x="3571868" y="1714488"/>
            <a:ext cx="1428760" cy="60722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964381" y="3464719"/>
            <a:ext cx="164307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600" b="1" dirty="0">
                <a:latin typeface="Arial" pitchFamily="34" charset="0"/>
                <a:cs typeface="Arial" pitchFamily="34" charset="0"/>
              </a:rPr>
              <a:t>Что такое «проектная» и «исследовательская деятельность» обучающихся?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914524"/>
            <a:ext cx="7715304" cy="4443434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sz="2900" b="1" dirty="0">
                <a:latin typeface="Arial" pitchFamily="34" charset="0"/>
                <a:cs typeface="Arial" pitchFamily="34" charset="0"/>
              </a:rPr>
              <a:t>Проектная деятельность обучающихся 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— совместная учебно-познавательная, творческая или игровая деятельность обучающихся, имеющая общую цель, согласованные методы, способы деятельности, направленная на достижение общего результата деятельности.</a:t>
            </a:r>
          </a:p>
          <a:p>
            <a:pPr>
              <a:buNone/>
            </a:pPr>
            <a:r>
              <a:rPr lang="ru-RU" sz="2900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ru-RU" sz="2900" b="1" dirty="0">
                <a:latin typeface="Arial" pitchFamily="34" charset="0"/>
                <a:cs typeface="Arial" pitchFamily="34" charset="0"/>
              </a:rPr>
              <a:t>Исследовательская деятельность обучающихся 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— деятельность обучающихся, связанная с решением творческой, исследовательской задачи с заранее неизвестным решением и предполагающая наличие основных этапов, характерных для исследования в научной сфере</a:t>
            </a:r>
            <a:r>
              <a:rPr lang="ru-RU" sz="4000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150" cy="1143000"/>
          </a:xfrm>
        </p:spPr>
        <p:txBody>
          <a:bodyPr>
            <a:normAutofit/>
          </a:bodyPr>
          <a:lstStyle/>
          <a:p>
            <a:r>
              <a:rPr lang="ru-RU" sz="3000" b="1" dirty="0">
                <a:latin typeface="Arial" pitchFamily="34" charset="0"/>
                <a:cs typeface="Arial" pitchFamily="34" charset="0"/>
              </a:rPr>
              <a:t>Как организовать проектную и исследовательскую деятельность?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071538" y="1857364"/>
            <a:ext cx="7572428" cy="450059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цели и задачи этих видов деятельности обучающихся определяются как их личностными, так и социальными мотивами.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исследовательская и проектная деятельность должна быть организована таким образом, чтобы обучающиеся смогли реализовать свои потребности в общении с одноклассниками, учителями, социумом и т. д.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 организация исследовательских и проектных работ школьников обеспечивает сочетание различных видов познавательной деятельности.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928670"/>
            <a:ext cx="7429552" cy="519749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тема исследования должна быть на самом деле интересна для ученика и совпадать с кругом интереса учителя;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необходимо, чтобы обучающийся хорошо осознавал суть проблемы;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организация хода работы над раскрытием проблемы исследования должна строиться на взаимоответственности учителя и ученика друг перед другом и взаимопомощи;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раскрытие проблемы в первую очередь должно приносить что-то новое ученику, а уже потом науке.</a:t>
            </a:r>
          </a:p>
          <a:p>
            <a:pPr>
              <a:buFont typeface="Wingdings" pitchFamily="2" charset="2"/>
              <a:buChar char="Ø"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C:\Users\Учитель 9\Desktop\lup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4643446"/>
            <a:ext cx="2000264" cy="2000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1538" y="0"/>
            <a:ext cx="7862150" cy="642942"/>
          </a:xfrm>
        </p:spPr>
        <p:txBody>
          <a:bodyPr>
            <a:normAutofit/>
          </a:bodyPr>
          <a:lstStyle/>
          <a:p>
            <a:r>
              <a:rPr lang="ru-RU" sz="3000" b="1" dirty="0">
                <a:latin typeface="Arial" pitchFamily="34" charset="0"/>
                <a:cs typeface="Arial" pitchFamily="34" charset="0"/>
              </a:rPr>
              <a:t>Общие характеристики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714356"/>
            <a:ext cx="7498080" cy="6143644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ru-RU" dirty="0"/>
              <a:t> </a:t>
            </a:r>
            <a:r>
              <a:rPr lang="ru-RU" sz="6800" b="1" dirty="0">
                <a:latin typeface="Arial" pitchFamily="34" charset="0"/>
                <a:cs typeface="Arial" pitchFamily="34" charset="0"/>
              </a:rPr>
              <a:t>Цели и задачи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6800" dirty="0">
                <a:latin typeface="Arial" pitchFamily="34" charset="0"/>
                <a:cs typeface="Arial" pitchFamily="34" charset="0"/>
              </a:rPr>
              <a:t>  имеют конкретную практическую ценность. </a:t>
            </a:r>
          </a:p>
          <a:p>
            <a:pPr>
              <a:lnSpc>
                <a:spcPct val="120000"/>
              </a:lnSpc>
              <a:buNone/>
            </a:pPr>
            <a:r>
              <a:rPr lang="ru-RU" sz="6800" b="1" dirty="0">
                <a:latin typeface="Arial" pitchFamily="34" charset="0"/>
                <a:cs typeface="Arial" pitchFamily="34" charset="0"/>
              </a:rPr>
              <a:t>Структура</a:t>
            </a:r>
            <a:r>
              <a:rPr lang="ru-RU" sz="6800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6800" dirty="0">
                <a:latin typeface="Arial" pitchFamily="34" charset="0"/>
                <a:cs typeface="Arial" pitchFamily="34" charset="0"/>
              </a:rPr>
              <a:t>анализ актуальности проекта или проводимого исследования; 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6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6800" dirty="0" err="1">
                <a:latin typeface="Arial" pitchFamily="34" charset="0"/>
                <a:cs typeface="Arial" pitchFamily="34" charset="0"/>
              </a:rPr>
              <a:t>целеполагание</a:t>
            </a:r>
            <a:r>
              <a:rPr lang="ru-RU" sz="6800" dirty="0">
                <a:latin typeface="Arial" pitchFamily="34" charset="0"/>
                <a:cs typeface="Arial" pitchFamily="34" charset="0"/>
              </a:rPr>
              <a:t>, формулировка задач, которые следует решить;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6800" dirty="0">
                <a:latin typeface="Arial" pitchFamily="34" charset="0"/>
                <a:cs typeface="Arial" pitchFamily="34" charset="0"/>
              </a:rPr>
              <a:t>  выбор средств и методов, адекватных поставленным целям;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6800" dirty="0">
                <a:latin typeface="Arial" pitchFamily="34" charset="0"/>
                <a:cs typeface="Arial" pitchFamily="34" charset="0"/>
              </a:rPr>
              <a:t>  планирование; 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6800" dirty="0">
                <a:latin typeface="Arial" pitchFamily="34" charset="0"/>
                <a:cs typeface="Arial" pitchFamily="34" charset="0"/>
              </a:rPr>
              <a:t> проведение проектных работ или исследования;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6800" dirty="0">
                <a:latin typeface="Arial" pitchFamily="34" charset="0"/>
                <a:cs typeface="Arial" pitchFamily="34" charset="0"/>
              </a:rPr>
              <a:t>  оформление результатов работ в соответствии с замыслом проекта или целями исследования;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6800" dirty="0">
                <a:latin typeface="Arial" pitchFamily="34" charset="0"/>
                <a:cs typeface="Arial" pitchFamily="34" charset="0"/>
              </a:rPr>
              <a:t>  презентация результатов.</a:t>
            </a:r>
          </a:p>
          <a:p>
            <a:pPr>
              <a:lnSpc>
                <a:spcPct val="120000"/>
              </a:lnSpc>
              <a:buNone/>
            </a:pPr>
            <a:r>
              <a:rPr lang="ru-RU" sz="6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6800" b="1" dirty="0">
                <a:latin typeface="Arial" pitchFamily="34" charset="0"/>
                <a:cs typeface="Arial" pitchFamily="34" charset="0"/>
              </a:rPr>
              <a:t>Компетенция в сфере исследования, творческая активность и высокая мотивация учащихся</a:t>
            </a:r>
          </a:p>
          <a:p>
            <a:pPr>
              <a:lnSpc>
                <a:spcPct val="120000"/>
              </a:lnSpc>
              <a:buNone/>
            </a:pPr>
            <a:r>
              <a:rPr lang="ru-RU" sz="6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6800" b="1" dirty="0">
                <a:latin typeface="Arial" pitchFamily="34" charset="0"/>
                <a:cs typeface="Arial" pitchFamily="34" charset="0"/>
              </a:rPr>
              <a:t>Итоги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6800" dirty="0">
                <a:latin typeface="Arial" pitchFamily="34" charset="0"/>
                <a:cs typeface="Arial" pitchFamily="34" charset="0"/>
              </a:rPr>
              <a:t>  Интеллектуальное, личностное развитие, рост компетенции в выбранной для исследования или проекта сфере, формирование умения сотрудничать в коллективе и самостоятельно работать, уяснение сущности творческой и исследовательской работы</a:t>
            </a:r>
          </a:p>
          <a:p>
            <a:pPr>
              <a:lnSpc>
                <a:spcPct val="120000"/>
              </a:lnSpc>
            </a:pPr>
            <a:endParaRPr lang="ru-RU" sz="45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769</TotalTime>
  <Words>1068</Words>
  <Application>Microsoft Office PowerPoint</Application>
  <PresentationFormat>Экран (4:3)</PresentationFormat>
  <Paragraphs>104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2" baseType="lpstr">
      <vt:lpstr>Arial</vt:lpstr>
      <vt:lpstr>Berlin Sans FB</vt:lpstr>
      <vt:lpstr>Calibri</vt:lpstr>
      <vt:lpstr>Corbel</vt:lpstr>
      <vt:lpstr>Gill Sans MT</vt:lpstr>
      <vt:lpstr>Verdana</vt:lpstr>
      <vt:lpstr>Wingdings</vt:lpstr>
      <vt:lpstr>Wingdings 2</vt:lpstr>
      <vt:lpstr>Солнцестояние</vt:lpstr>
      <vt:lpstr>Мастер-класс: Организация проектной и исследовательской деятельности учащихся в контексте ФГОС</vt:lpstr>
      <vt:lpstr>В мире мудрых мыслей</vt:lpstr>
      <vt:lpstr>Положение Закона об образовании в РФ </vt:lpstr>
      <vt:lpstr> ФГОС о значимости исследовательской деятельности </vt:lpstr>
      <vt:lpstr>Презентация PowerPoint</vt:lpstr>
      <vt:lpstr>Что такое «проектная» и «исследовательская деятельность» обучающихся? </vt:lpstr>
      <vt:lpstr>Как организовать проектную и исследовательскую деятельность?</vt:lpstr>
      <vt:lpstr>Презентация PowerPoint</vt:lpstr>
      <vt:lpstr>Общие характеристики</vt:lpstr>
      <vt:lpstr>В чем заключается различие между проектной и исследовательской деятельностью? </vt:lpstr>
      <vt:lpstr>Примеры проектов</vt:lpstr>
      <vt:lpstr>Примеры исследований</vt:lpstr>
      <vt:lpstr>Презентация PowerPoint</vt:lpstr>
      <vt:lpstr>Аспекты методической подготовки учителя:</vt:lpstr>
      <vt:lpstr>Алгоритм деятельности руководителя </vt:lpstr>
      <vt:lpstr>Преимущества</vt:lpstr>
      <vt:lpstr>Опыт проектирования. Телемост</vt:lpstr>
      <vt:lpstr> Общероссийский инновационный проект  «Моя Россия»  Родина у нас одна</vt:lpstr>
      <vt:lpstr>  На каких конференциях и конкурсах школьники могут представить результаты выполненных ими проектных и исследовательских работ?  </vt:lpstr>
      <vt:lpstr>https://future4you.ru/%7C  </vt:lpstr>
      <vt:lpstr>https://1sept.ru/ </vt:lpstr>
      <vt:lpstr>http://integraciya.org/konkursy/natsionalnoe-dostoyanie-rossii/ </vt:lpstr>
      <vt:lpstr>Спасибо за внимание! Косякова Елена Александровна elena_kosyakova@bk.ru    https://multiurok.ru/elena-kosyakova/ 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 9</dc:creator>
  <cp:lastModifiedBy>Юрий</cp:lastModifiedBy>
  <cp:revision>59</cp:revision>
  <dcterms:created xsi:type="dcterms:W3CDTF">2020-08-20T14:31:07Z</dcterms:created>
  <dcterms:modified xsi:type="dcterms:W3CDTF">2023-03-26T13:15:50Z</dcterms:modified>
</cp:coreProperties>
</file>