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78" r:id="rId3"/>
    <p:sldId id="261" r:id="rId4"/>
    <p:sldId id="272" r:id="rId5"/>
    <p:sldId id="267" r:id="rId6"/>
    <p:sldId id="273" r:id="rId7"/>
    <p:sldId id="275" r:id="rId8"/>
    <p:sldId id="274" r:id="rId9"/>
    <p:sldId id="265" r:id="rId10"/>
    <p:sldId id="262" r:id="rId11"/>
    <p:sldId id="258" r:id="rId12"/>
    <p:sldId id="277" r:id="rId13"/>
    <p:sldId id="264" r:id="rId14"/>
    <p:sldId id="27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95" autoAdjust="0"/>
  </p:normalViewPr>
  <p:slideViewPr>
    <p:cSldViewPr>
      <p:cViewPr varScale="1">
        <p:scale>
          <a:sx n="111" d="100"/>
          <a:sy n="111" d="100"/>
        </p:scale>
        <p:origin x="79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E847D36-178B-43EA-B667-B7C8211FF4D1}" type="datetimeFigureOut">
              <a:rPr lang="ru-RU" smtClean="0"/>
              <a:pPr/>
              <a:t>15.12.2019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08F1A671-4FDA-4A2A-ACE3-9A1E8E7A020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8F1A671-4FDA-4A2A-ACE3-9A1E8E7A020D}"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8F1A671-4FDA-4A2A-ACE3-9A1E8E7A020D}"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0E847D36-178B-43EA-B667-B7C8211FF4D1}" type="datetimeFigureOut">
              <a:rPr lang="ru-RU" smtClean="0"/>
              <a:pPr/>
              <a:t>15.12.2019</a:t>
            </a:fld>
            <a:endParaRPr lang="ru-RU"/>
          </a:p>
        </p:txBody>
      </p:sp>
      <p:sp>
        <p:nvSpPr>
          <p:cNvPr id="9" name="Номер слайда 8"/>
          <p:cNvSpPr>
            <a:spLocks noGrp="1"/>
          </p:cNvSpPr>
          <p:nvPr>
            <p:ph type="sldNum" sz="quarter" idx="15"/>
          </p:nvPr>
        </p:nvSpPr>
        <p:spPr/>
        <p:txBody>
          <a:bodyPr rtlCol="0"/>
          <a:lstStyle/>
          <a:p>
            <a:fld id="{08F1A671-4FDA-4A2A-ACE3-9A1E8E7A020D}"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8F1A671-4FDA-4A2A-ACE3-9A1E8E7A020D}"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0E847D36-178B-43EA-B667-B7C8211FF4D1}" type="datetimeFigureOut">
              <a:rPr lang="ru-RU" smtClean="0"/>
              <a:pPr/>
              <a:t>15.12.2019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08F1A671-4FDA-4A2A-ACE3-9A1E8E7A020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F1A671-4FDA-4A2A-ACE3-9A1E8E7A020D}"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F1A671-4FDA-4A2A-ACE3-9A1E8E7A020D}"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0E847D36-178B-43EA-B667-B7C8211FF4D1}" type="datetimeFigureOut">
              <a:rPr lang="ru-RU" smtClean="0"/>
              <a:pPr/>
              <a:t>15.12.2019</a:t>
            </a:fld>
            <a:endParaRPr lang="ru-RU"/>
          </a:p>
        </p:txBody>
      </p:sp>
      <p:sp>
        <p:nvSpPr>
          <p:cNvPr id="7" name="Номер слайда 6"/>
          <p:cNvSpPr>
            <a:spLocks noGrp="1"/>
          </p:cNvSpPr>
          <p:nvPr>
            <p:ph type="sldNum" sz="quarter" idx="11"/>
          </p:nvPr>
        </p:nvSpPr>
        <p:spPr/>
        <p:txBody>
          <a:bodyPr rtlCol="0"/>
          <a:lstStyle/>
          <a:p>
            <a:fld id="{08F1A671-4FDA-4A2A-ACE3-9A1E8E7A020D}"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847D36-178B-43EA-B667-B7C8211FF4D1}" type="datetimeFigureOut">
              <a:rPr lang="ru-RU" smtClean="0"/>
              <a:pPr/>
              <a:t>15.12.2019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F1A671-4FDA-4A2A-ACE3-9A1E8E7A020D}"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E847D36-178B-43EA-B667-B7C8211FF4D1}" type="datetimeFigureOut">
              <a:rPr lang="ru-RU" smtClean="0"/>
              <a:pPr/>
              <a:t>15.12.2019</a:t>
            </a:fld>
            <a:endParaRPr lang="ru-RU"/>
          </a:p>
        </p:txBody>
      </p:sp>
      <p:sp>
        <p:nvSpPr>
          <p:cNvPr id="22" name="Номер слайда 21"/>
          <p:cNvSpPr>
            <a:spLocks noGrp="1"/>
          </p:cNvSpPr>
          <p:nvPr>
            <p:ph type="sldNum" sz="quarter" idx="15"/>
          </p:nvPr>
        </p:nvSpPr>
        <p:spPr/>
        <p:txBody>
          <a:bodyPr rtlCol="0"/>
          <a:lstStyle/>
          <a:p>
            <a:fld id="{08F1A671-4FDA-4A2A-ACE3-9A1E8E7A020D}"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E847D36-178B-43EA-B667-B7C8211FF4D1}" type="datetimeFigureOut">
              <a:rPr lang="ru-RU" smtClean="0"/>
              <a:pPr/>
              <a:t>15.12.2019</a:t>
            </a:fld>
            <a:endParaRPr lang="ru-RU"/>
          </a:p>
        </p:txBody>
      </p:sp>
      <p:sp>
        <p:nvSpPr>
          <p:cNvPr id="18" name="Номер слайда 17"/>
          <p:cNvSpPr>
            <a:spLocks noGrp="1"/>
          </p:cNvSpPr>
          <p:nvPr>
            <p:ph type="sldNum" sz="quarter" idx="11"/>
          </p:nvPr>
        </p:nvSpPr>
        <p:spPr/>
        <p:txBody>
          <a:bodyPr rtlCol="0"/>
          <a:lstStyle/>
          <a:p>
            <a:fld id="{08F1A671-4FDA-4A2A-ACE3-9A1E8E7A020D}"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E847D36-178B-43EA-B667-B7C8211FF4D1}" type="datetimeFigureOut">
              <a:rPr lang="ru-RU" smtClean="0"/>
              <a:pPr/>
              <a:t>15.12.2019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8F1A671-4FDA-4A2A-ACE3-9A1E8E7A020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E847D36-178B-43EA-B667-B7C8211FF4D1}" type="datetimeFigureOut">
              <a:rPr lang="ru-RU" smtClean="0"/>
              <a:pPr/>
              <a:t>15.12.2019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8F1A671-4FDA-4A2A-ACE3-9A1E8E7A020D}"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1700808"/>
            <a:ext cx="6478488" cy="3317754"/>
          </a:xfrm>
        </p:spPr>
        <p:txBody>
          <a:bodyPr/>
          <a:lstStyle/>
          <a:p>
            <a:endParaRPr lang="ru-RU" dirty="0"/>
          </a:p>
        </p:txBody>
      </p:sp>
      <p:sp>
        <p:nvSpPr>
          <p:cNvPr id="3" name="Подзаголовок 2"/>
          <p:cNvSpPr>
            <a:spLocks noGrp="1"/>
          </p:cNvSpPr>
          <p:nvPr>
            <p:ph type="subTitle" idx="1"/>
          </p:nvPr>
        </p:nvSpPr>
        <p:spPr>
          <a:xfrm>
            <a:off x="2286000" y="4941168"/>
            <a:ext cx="6172200" cy="1371600"/>
          </a:xfrm>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3" y="0"/>
            <a:ext cx="9276523" cy="6957392"/>
          </a:xfrm>
          <a:prstGeom prst="rect">
            <a:avLst/>
          </a:prstGeom>
          <a:ln>
            <a:noFill/>
          </a:ln>
          <a:effectLst>
            <a:softEdge rad="112500"/>
          </a:effectLst>
        </p:spPr>
      </p:pic>
    </p:spTree>
    <p:extLst>
      <p:ext uri="{BB962C8B-B14F-4D97-AF65-F5344CB8AC3E}">
        <p14:creationId xmlns:p14="http://schemas.microsoft.com/office/powerpoint/2010/main" val="816450162"/>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267744" y="5226784"/>
            <a:ext cx="5616624" cy="1631216"/>
          </a:xfrm>
          <a:prstGeom prst="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dirty="0" smtClean="0"/>
              <a:t>American still celebrate Thanksgiving day in the fall. It is celebrated on the last Thursday of November. Turkey is still the main dish and pumpkin pie and cranberry pie are the most popular desserts.</a:t>
            </a:r>
          </a:p>
        </p:txBody>
      </p:sp>
      <p:sp>
        <p:nvSpPr>
          <p:cNvPr id="5" name="Прямоугольник 4"/>
          <p:cNvSpPr/>
          <p:nvPr/>
        </p:nvSpPr>
        <p:spPr>
          <a:xfrm>
            <a:off x="428596" y="0"/>
            <a:ext cx="8215370" cy="830997"/>
          </a:xfrm>
          <a:prstGeom prst="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600" dirty="0" smtClean="0"/>
              <a:t>Американцы до сих пор отмечают День Благодарения. Он отмечается в последний четверг ноября. Индейка все еще главное блюдо на праздничном столе, а тыквенный и клюквенный пироги самые популярные десерты.</a:t>
            </a:r>
            <a:endParaRPr lang="en-US" sz="1600" dirty="0" smtClean="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60648"/>
            <a:ext cx="7812360" cy="954107"/>
          </a:xfrm>
          <a:prstGeom prst="rect">
            <a:avLst/>
          </a:prstGeom>
        </p:spPr>
        <p:txBody>
          <a:bodyPr wrap="square">
            <a:spAutoFit/>
          </a:bodyPr>
          <a:lstStyle/>
          <a:p>
            <a:r>
              <a:rPr lang="en-US" sz="2800" dirty="0" smtClean="0">
                <a:solidFill>
                  <a:schemeClr val="accent3">
                    <a:lumMod val="75000"/>
                  </a:schemeClr>
                </a:solidFill>
              </a:rPr>
              <a:t>American children look forward to spend their Thanksgiving day with their grandparents.</a:t>
            </a:r>
          </a:p>
        </p:txBody>
      </p:sp>
      <p:pic>
        <p:nvPicPr>
          <p:cNvPr id="47108" name="Picture 4" descr="http://static.diary.ru/userdir/6/1/7/3/617385/35546734.jpg"/>
          <p:cNvPicPr>
            <a:picLocks noChangeAspect="1" noChangeArrowheads="1"/>
          </p:cNvPicPr>
          <p:nvPr/>
        </p:nvPicPr>
        <p:blipFill>
          <a:blip r:embed="rId2" cstate="print"/>
          <a:srcRect/>
          <a:stretch>
            <a:fillRect/>
          </a:stretch>
        </p:blipFill>
        <p:spPr bwMode="auto">
          <a:xfrm>
            <a:off x="107504" y="1340768"/>
            <a:ext cx="8759442" cy="5509646"/>
          </a:xfrm>
          <a:prstGeom prst="rect">
            <a:avLst/>
          </a:prstGeom>
          <a:noFill/>
        </p:spPr>
      </p:pic>
      <p:sp>
        <p:nvSpPr>
          <p:cNvPr id="4" name="Прямоугольник 3"/>
          <p:cNvSpPr/>
          <p:nvPr/>
        </p:nvSpPr>
        <p:spPr>
          <a:xfrm>
            <a:off x="755576" y="6093296"/>
            <a:ext cx="781236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dirty="0" smtClean="0"/>
              <a:t>Дети с нетерпением ждут празднования Дня Благодарения со своими бабушками и дедушками</a:t>
            </a:r>
            <a:r>
              <a:rPr lang="en-US" dirty="0" smtClean="0"/>
              <a:t>.</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0"/>
            <a:ext cx="8136904" cy="1938992"/>
          </a:xfrm>
          <a:prstGeom prst="rect">
            <a:avLst/>
          </a:prstGeom>
        </p:spPr>
        <p:txBody>
          <a:bodyPr wrap="square">
            <a:spAutoFit/>
          </a:bodyPr>
          <a:lstStyle/>
          <a:p>
            <a:r>
              <a:rPr lang="en-US" sz="2400" dirty="0" smtClean="0"/>
              <a:t>It reminds us that our food comes from the earth. Indian corn is used as a decoration. People usually go to church in the morning or in the </a:t>
            </a:r>
            <a:r>
              <a:rPr lang="en-US" sz="2400" dirty="0" smtClean="0"/>
              <a:t>afternoon. </a:t>
            </a:r>
            <a:r>
              <a:rPr lang="en-US" sz="2400" dirty="0" smtClean="0"/>
              <a:t>Start your meal with joyful noise of Thanksgiving. All people give thanks for the good things that they have.</a:t>
            </a:r>
            <a:endParaRPr lang="en-US" sz="2400" dirty="0"/>
          </a:p>
        </p:txBody>
      </p:sp>
      <p:pic>
        <p:nvPicPr>
          <p:cNvPr id="6146" name="Picture 2" descr="http://www.trafficgenerationcafe.com/wp-content/uploads/2010/11/funny.jpg"/>
          <p:cNvPicPr>
            <a:picLocks noChangeAspect="1" noChangeArrowheads="1"/>
          </p:cNvPicPr>
          <p:nvPr/>
        </p:nvPicPr>
        <p:blipFill>
          <a:blip r:embed="rId2" cstate="print"/>
          <a:srcRect/>
          <a:stretch>
            <a:fillRect/>
          </a:stretch>
        </p:blipFill>
        <p:spPr bwMode="auto">
          <a:xfrm>
            <a:off x="46113" y="2492896"/>
            <a:ext cx="3157735" cy="4365104"/>
          </a:xfrm>
          <a:prstGeom prst="rect">
            <a:avLst/>
          </a:prstGeom>
          <a:noFill/>
        </p:spPr>
      </p:pic>
      <p:pic>
        <p:nvPicPr>
          <p:cNvPr id="6148" name="Picture 4" descr="http://fototelegraf.ru/wp-content/uploads/2010/11/Thanksgiving-Day-Parade27-12.jpg"/>
          <p:cNvPicPr>
            <a:picLocks noChangeAspect="1" noChangeArrowheads="1"/>
          </p:cNvPicPr>
          <p:nvPr/>
        </p:nvPicPr>
        <p:blipFill>
          <a:blip r:embed="rId3" cstate="print"/>
          <a:srcRect/>
          <a:stretch>
            <a:fillRect/>
          </a:stretch>
        </p:blipFill>
        <p:spPr bwMode="auto">
          <a:xfrm>
            <a:off x="3122954" y="2492896"/>
            <a:ext cx="5923334" cy="4365105"/>
          </a:xfrm>
          <a:prstGeom prst="rect">
            <a:avLst/>
          </a:prstGeom>
          <a:noFill/>
        </p:spPr>
      </p:pic>
      <p:sp>
        <p:nvSpPr>
          <p:cNvPr id="5" name="Прямоугольник 4"/>
          <p:cNvSpPr/>
          <p:nvPr/>
        </p:nvSpPr>
        <p:spPr>
          <a:xfrm>
            <a:off x="492508" y="5517232"/>
            <a:ext cx="832043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smtClean="0"/>
              <a:t>Это напоминает нам то, что нашу еду дает нам земля</a:t>
            </a:r>
            <a:r>
              <a:rPr lang="ru-RU" sz="1600" dirty="0"/>
              <a:t>. Индийская кукуруза используется в качестве украшения </a:t>
            </a:r>
            <a:r>
              <a:rPr lang="ru-RU" sz="1600" dirty="0" smtClean="0"/>
              <a:t>На этот праздник люди обычно ходят в церковь утром или днем. </a:t>
            </a:r>
            <a:r>
              <a:rPr lang="ru-RU" sz="1600" dirty="0"/>
              <a:t>Начните трапезу с радостного шума </a:t>
            </a:r>
            <a:r>
              <a:rPr lang="ru-RU" sz="1600" dirty="0" smtClean="0"/>
              <a:t>Благодарения. Они  </a:t>
            </a:r>
            <a:r>
              <a:rPr lang="ru-RU" sz="1600" dirty="0" smtClean="0"/>
              <a:t>благодарна за все хорошее, что они имеют.</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188640"/>
            <a:ext cx="4788024" cy="2304256"/>
          </a:xfrm>
          <a:prstGeom prst="rect">
            <a:avLst/>
          </a:prstGeom>
        </p:spPr>
        <p:txBody>
          <a:bodyPr wrap="square">
            <a:spAutoFit/>
          </a:bodyPr>
          <a:lstStyle/>
          <a:p>
            <a:pPr algn="ctr"/>
            <a:r>
              <a:rPr lang="en-US" sz="2400" dirty="0" smtClean="0">
                <a:latin typeface="Franklin Gothic Demi Cond" panose="020B0706030402020204" pitchFamily="34" charset="0"/>
              </a:rPr>
              <a:t>Thanksgiving day is associated with certain symbols and foods. Turkey is a part of the traditional Thanksgiving dinner, as well as pumpkin pie and cranberries. The Horn of Plenty is a familiar Thanksgiving symbol.</a:t>
            </a:r>
            <a:endParaRPr lang="ru-RU" sz="2400" dirty="0">
              <a:latin typeface="Franklin Gothic Demi Cond" panose="020B0706030402020204" pitchFamily="34" charset="0"/>
            </a:endParaRPr>
          </a:p>
        </p:txBody>
      </p:sp>
      <p:sp>
        <p:nvSpPr>
          <p:cNvPr id="4" name="Прямоугольник 3"/>
          <p:cNvSpPr/>
          <p:nvPr/>
        </p:nvSpPr>
        <p:spPr>
          <a:xfrm>
            <a:off x="4572000" y="4293096"/>
            <a:ext cx="3071834" cy="206210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a:spAutoFit/>
          </a:bodyPr>
          <a:lstStyle/>
          <a:p>
            <a:pPr algn="ctr"/>
            <a:r>
              <a:rPr lang="ru-RU" sz="1600" dirty="0" smtClean="0">
                <a:latin typeface="Franklin Gothic Medium" panose="020B0603020102020204" pitchFamily="34" charset="0"/>
              </a:rPr>
              <a:t>День благодарения связан с определенными символами и продуктами. Индейка - часть традиционного обеда Дня благодарения, так же как тыквенный пирог и клюква. Рог изобилия - знакомый символ Дня благодарения</a:t>
            </a:r>
            <a:endParaRPr lang="ru-RU" sz="1600" dirty="0">
              <a:latin typeface="Franklin Gothic Medium" panose="020B06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8438" name="AutoShape 6" descr="http://necrom.net/templates/videoarsanna/images/holidays/holidays_img/blagodorenj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323528" y="188640"/>
            <a:ext cx="882047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r>
              <a:rPr lang="en-US" sz="2000" dirty="0" smtClean="0"/>
              <a:t>There is one day a year in America when all people stay home with their family and eat a big dinner. This is Thanksgiving Day .The Pilgrims celebrated the first Thanksgiving day in autumn 1621</a:t>
            </a:r>
            <a:r>
              <a:rPr lang="ru-RU" sz="2000" dirty="0" smtClean="0"/>
              <a:t>.</a:t>
            </a:r>
            <a:endParaRPr lang="en-US" sz="2000" dirty="0"/>
          </a:p>
        </p:txBody>
      </p:sp>
      <p:sp>
        <p:nvSpPr>
          <p:cNvPr id="5" name="Прямоугольник 4"/>
          <p:cNvSpPr/>
          <p:nvPr/>
        </p:nvSpPr>
        <p:spPr>
          <a:xfrm>
            <a:off x="323528" y="5286388"/>
            <a:ext cx="8820472"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000" dirty="0" smtClean="0"/>
              <a:t>Существует в Америке один день в году, когда все люди остаются дома со своей семьей и кушают большой обед. Это День БЛАГОДАРЕНИЯ. Пилигримы впервые отметили этот праздник осенью 1921г.</a:t>
            </a:r>
            <a:endParaRPr lang="en-US" sz="2000" dirty="0"/>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atongenealogy.com/mayflowerII.jpg"/>
          <p:cNvPicPr>
            <a:picLocks noChangeAspect="1" noChangeArrowheads="1"/>
          </p:cNvPicPr>
          <p:nvPr/>
        </p:nvPicPr>
        <p:blipFill>
          <a:blip r:embed="rId2" cstate="print"/>
          <a:srcRect/>
          <a:stretch>
            <a:fillRect/>
          </a:stretch>
        </p:blipFill>
        <p:spPr bwMode="auto">
          <a:xfrm>
            <a:off x="0" y="-7034"/>
            <a:ext cx="8900988" cy="6808532"/>
          </a:xfrm>
          <a:prstGeom prst="rect">
            <a:avLst/>
          </a:prstGeom>
          <a:solidFill>
            <a:schemeClr val="bg1"/>
          </a:solidFill>
          <a:ln>
            <a:solidFill>
              <a:schemeClr val="accent3">
                <a:shade val="70000"/>
                <a:satMod val="150000"/>
              </a:schemeClr>
            </a:solidFill>
          </a:ln>
        </p:spPr>
      </p:pic>
      <p:sp>
        <p:nvSpPr>
          <p:cNvPr id="3" name="Прямоугольник 2"/>
          <p:cNvSpPr/>
          <p:nvPr/>
        </p:nvSpPr>
        <p:spPr>
          <a:xfrm>
            <a:off x="1907704" y="0"/>
            <a:ext cx="626469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smtClean="0"/>
              <a:t>They sailed to America from Plymouth, England in September,1620.</a:t>
            </a:r>
            <a:r>
              <a:rPr lang="ru-RU" sz="2000" dirty="0" smtClean="0"/>
              <a:t> </a:t>
            </a:r>
            <a:r>
              <a:rPr lang="en-US" sz="2000" dirty="0" smtClean="0"/>
              <a:t>Their voyage took 3 months. They came to America for religious freedom. </a:t>
            </a:r>
            <a:endParaRPr lang="ru-RU" sz="2000" dirty="0"/>
          </a:p>
        </p:txBody>
      </p:sp>
      <p:sp>
        <p:nvSpPr>
          <p:cNvPr id="4" name="Прямоугольник 3"/>
          <p:cNvSpPr/>
          <p:nvPr/>
        </p:nvSpPr>
        <p:spPr>
          <a:xfrm>
            <a:off x="214282" y="1714488"/>
            <a:ext cx="3286148"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600" dirty="0" smtClean="0"/>
              <a:t>Они приплыли в Америку из г. Плимута, Англии в сентябре 1920г. Их путешествие длилось 3 месяца. Они приехали в Америку за религиозной свободой.</a:t>
            </a:r>
            <a:endParaRPr lang="ru-RU" sz="1600"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283968" y="404664"/>
            <a:ext cx="4464496" cy="1323439"/>
          </a:xfrm>
          <a:prstGeom prst="rect">
            <a:avLst/>
          </a:prstGeom>
          <a:solidFill>
            <a:schemeClr val="accent1">
              <a:lumMod val="40000"/>
              <a:lumOff val="60000"/>
              <a:alpha val="68000"/>
            </a:schemeClr>
          </a:solidFill>
        </p:spPr>
        <p:txBody>
          <a:bodyPr wrap="square">
            <a:spAutoFit/>
          </a:bodyPr>
          <a:lstStyle/>
          <a:p>
            <a:r>
              <a:rPr lang="en-US" sz="2000" b="1" dirty="0" smtClean="0"/>
              <a:t>The name of their ship was the Mayflower. They landed in December, 1620. There were more than 1 hundred people.</a:t>
            </a:r>
            <a:endParaRPr lang="ru-RU" sz="2000" b="1" dirty="0"/>
          </a:p>
        </p:txBody>
      </p:sp>
      <p:sp>
        <p:nvSpPr>
          <p:cNvPr id="5" name="Прямоугольник 4"/>
          <p:cNvSpPr/>
          <p:nvPr/>
        </p:nvSpPr>
        <p:spPr>
          <a:xfrm>
            <a:off x="395536" y="3068960"/>
            <a:ext cx="3493622" cy="1631216"/>
          </a:xfrm>
          <a:prstGeom prst="rect">
            <a:avLst/>
          </a:prstGeom>
          <a:gradFill>
            <a:gsLst>
              <a:gs pos="0">
                <a:schemeClr val="accent1">
                  <a:lumMod val="5000"/>
                  <a:lumOff val="95000"/>
                  <a:alpha val="28000"/>
                </a:schemeClr>
              </a:gs>
              <a:gs pos="38000">
                <a:schemeClr val="accent1">
                  <a:lumMod val="40000"/>
                  <a:lumOff val="60000"/>
                </a:schemeClr>
              </a:gs>
              <a:gs pos="83000">
                <a:schemeClr val="accent1">
                  <a:lumMod val="45000"/>
                  <a:lumOff val="55000"/>
                </a:schemeClr>
              </a:gs>
              <a:gs pos="100000">
                <a:schemeClr val="accent1">
                  <a:lumMod val="30000"/>
                  <a:lumOff val="70000"/>
                </a:schemeClr>
              </a:gs>
            </a:gsLst>
            <a:lin ang="5400000" scaled="1"/>
          </a:gradFill>
          <a:ln>
            <a:solidFill>
              <a:schemeClr val="accent1">
                <a:lumMod val="40000"/>
                <a:lumOff val="60000"/>
              </a:schemeClr>
            </a:solidFill>
          </a:ln>
        </p:spPr>
        <p:txBody>
          <a:bodyPr wrap="square">
            <a:spAutoFit/>
          </a:bodyPr>
          <a:lstStyle/>
          <a:p>
            <a:r>
              <a:rPr lang="ru-RU" sz="2000" b="1" dirty="0" smtClean="0"/>
              <a:t>Их корабль назывался </a:t>
            </a:r>
            <a:r>
              <a:rPr lang="en-US" sz="2000" b="1" dirty="0" smtClean="0"/>
              <a:t>Mayflower.</a:t>
            </a:r>
            <a:r>
              <a:rPr lang="ru-RU" sz="2000" b="1" dirty="0" smtClean="0"/>
              <a:t> Они вышли на берег в декабре 1620г. Их было более 100 людей.</a:t>
            </a:r>
            <a:endParaRPr lang="ru-RU" sz="2000" b="1"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4797152"/>
            <a:ext cx="5616624" cy="1569660"/>
          </a:xfrm>
          <a:prstGeom prst="rect">
            <a:avLst/>
          </a:prstGeom>
          <a:solidFill>
            <a:schemeClr val="accent3">
              <a:lumMod val="60000"/>
              <a:lumOff val="4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smtClean="0">
                <a:latin typeface="+mj-lt"/>
              </a:rPr>
              <a:t>There were people living in America before the Pilgrims arrived. These people were the Native American Indians. They hunted, fished and farmed to survive.</a:t>
            </a:r>
            <a:endParaRPr lang="ru-RU" sz="2400" dirty="0">
              <a:latin typeface="+mj-lt"/>
            </a:endParaRPr>
          </a:p>
        </p:txBody>
      </p:sp>
      <p:pic>
        <p:nvPicPr>
          <p:cNvPr id="30726" name="Picture 6" descr="http://www.amerika.org.ua/about/a_indeyci.jpg"/>
          <p:cNvPicPr>
            <a:picLocks noChangeAspect="1" noChangeArrowheads="1"/>
          </p:cNvPicPr>
          <p:nvPr/>
        </p:nvPicPr>
        <p:blipFill>
          <a:blip r:embed="rId2" cstate="print"/>
          <a:srcRect/>
          <a:stretch>
            <a:fillRect/>
          </a:stretch>
        </p:blipFill>
        <p:spPr bwMode="auto">
          <a:xfrm>
            <a:off x="25691" y="0"/>
            <a:ext cx="3185362" cy="3786190"/>
          </a:xfrm>
          <a:prstGeom prst="rect">
            <a:avLst/>
          </a:prstGeom>
          <a:noFill/>
        </p:spPr>
      </p:pic>
      <p:pic>
        <p:nvPicPr>
          <p:cNvPr id="6" name="Picture 2" descr="http://mesoamerica.narod.ru/Images/Books/Shpakovskiy/image01.jpg"/>
          <p:cNvPicPr>
            <a:picLocks noChangeAspect="1" noChangeArrowheads="1"/>
          </p:cNvPicPr>
          <p:nvPr/>
        </p:nvPicPr>
        <p:blipFill>
          <a:blip r:embed="rId3" cstate="print"/>
          <a:srcRect/>
          <a:stretch>
            <a:fillRect/>
          </a:stretch>
        </p:blipFill>
        <p:spPr bwMode="auto">
          <a:xfrm>
            <a:off x="2853308" y="0"/>
            <a:ext cx="3365925" cy="3954962"/>
          </a:xfrm>
          <a:prstGeom prst="rect">
            <a:avLst/>
          </a:prstGeom>
          <a:noFill/>
        </p:spPr>
      </p:pic>
      <p:pic>
        <p:nvPicPr>
          <p:cNvPr id="30724" name="Picture 4" descr="http://rgo-sib.ru/photo/gal54/11.jpg"/>
          <p:cNvPicPr>
            <a:picLocks noChangeAspect="1" noChangeArrowheads="1"/>
          </p:cNvPicPr>
          <p:nvPr/>
        </p:nvPicPr>
        <p:blipFill>
          <a:blip r:embed="rId4" cstate="print"/>
          <a:srcRect/>
          <a:stretch>
            <a:fillRect/>
          </a:stretch>
        </p:blipFill>
        <p:spPr bwMode="auto">
          <a:xfrm>
            <a:off x="6211334" y="2911711"/>
            <a:ext cx="28575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6572264" y="357166"/>
            <a:ext cx="2357454" cy="2554545"/>
          </a:xfrm>
          <a:prstGeom prst="rect">
            <a:avLst/>
          </a:prstGeom>
          <a:solidFill>
            <a:schemeClr val="accent3">
              <a:lumMod val="60000"/>
              <a:lumOff val="40000"/>
            </a:schemeClr>
          </a:solidFill>
          <a:ln>
            <a:solidFill>
              <a:schemeClr val="accent1">
                <a:lumMod val="75000"/>
              </a:schemeClr>
            </a:solidFill>
          </a:ln>
        </p:spPr>
        <p:txBody>
          <a:bodyPr wrap="square">
            <a:spAutoFit/>
          </a:bodyPr>
          <a:lstStyle/>
          <a:p>
            <a:r>
              <a:rPr lang="ru-RU" sz="1600" dirty="0" smtClean="0">
                <a:solidFill>
                  <a:schemeClr val="tx1">
                    <a:lumMod val="95000"/>
                    <a:lumOff val="5000"/>
                  </a:schemeClr>
                </a:solidFill>
                <a:latin typeface="+mj-lt"/>
              </a:rPr>
              <a:t>В Америке до прибытия Пилигримов жили люди. Это были национальные Американские Индейцы. Они занимались охотой, рыболовством и обрабатывали землю, чтобы выжить.</a:t>
            </a:r>
            <a:endParaRPr lang="ru-RU" sz="1600" dirty="0">
              <a:solidFill>
                <a:schemeClr val="tx1">
                  <a:lumMod val="95000"/>
                  <a:lumOff val="5000"/>
                </a:schemeClr>
              </a:solidFill>
              <a:latin typeface="+mj-lt"/>
            </a:endParaRPr>
          </a:p>
        </p:txBody>
      </p:sp>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mericanpicturelinks.com/Images/first-landing-pilgrims-HUS1-5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827584" y="188640"/>
            <a:ext cx="806489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t>The Pilgrims' first winter was very difficult. They had arrived too late to grow any crops. Without fresh food half of the Pilgrims died. </a:t>
            </a:r>
            <a:endParaRPr lang="ru-RU" dirty="0"/>
          </a:p>
        </p:txBody>
      </p:sp>
      <p:sp>
        <p:nvSpPr>
          <p:cNvPr id="4" name="Прямоугольник 3"/>
          <p:cNvSpPr/>
          <p:nvPr/>
        </p:nvSpPr>
        <p:spPr>
          <a:xfrm>
            <a:off x="785786" y="5715016"/>
            <a:ext cx="806489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dirty="0" smtClean="0"/>
              <a:t>Первая зима Пилигримов была очень сложной. Они прибыли слишком поздно, чтобы вырастить какой-либо урожай. Без продовольствия половина Пилигримов погибла.</a:t>
            </a:r>
            <a:endParaRPr lang="ru-RU" sz="1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img-fotki.yandex.ru/get/4403/muhammejan.a/0_50456_8c930d61_L"/>
          <p:cNvPicPr>
            <a:picLocks noChangeAspect="1" noChangeArrowheads="1"/>
          </p:cNvPicPr>
          <p:nvPr/>
        </p:nvPicPr>
        <p:blipFill>
          <a:blip r:embed="rId2" cstate="print"/>
          <a:srcRect/>
          <a:stretch>
            <a:fillRect/>
          </a:stretch>
        </p:blipFill>
        <p:spPr bwMode="auto">
          <a:xfrm>
            <a:off x="0" y="0"/>
            <a:ext cx="8773074" cy="6858000"/>
          </a:xfrm>
          <a:prstGeom prst="rect">
            <a:avLst/>
          </a:prstGeom>
          <a:noFill/>
        </p:spPr>
      </p:pic>
      <p:sp>
        <p:nvSpPr>
          <p:cNvPr id="5" name="Прямоугольник 4"/>
          <p:cNvSpPr/>
          <p:nvPr/>
        </p:nvSpPr>
        <p:spPr>
          <a:xfrm>
            <a:off x="1151112" y="5657671"/>
            <a:ext cx="799288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The following spring the Indians taught the Pilgrims how to plant, fish, hunt and survive in America, to grow corn, pumpkins and use cranberries.</a:t>
            </a:r>
            <a:endParaRPr lang="en-US" dirty="0"/>
          </a:p>
        </p:txBody>
      </p:sp>
      <p:sp>
        <p:nvSpPr>
          <p:cNvPr id="4" name="Прямоугольник 3"/>
          <p:cNvSpPr/>
          <p:nvPr/>
        </p:nvSpPr>
        <p:spPr>
          <a:xfrm>
            <a:off x="4857752" y="0"/>
            <a:ext cx="428624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smtClean="0"/>
              <a:t>Следующей весной Индейцы научили Пилигримов охоте, рыболовству и выживанию в Америке, чтобы вырастить зерно, тыкву и использовать  клюкву.</a:t>
            </a:r>
            <a:endParaRPr lang="en-US" sz="1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domnash.net/v2/sites/default/files/u3/recepies/first-thanksgiving.png"/>
          <p:cNvPicPr>
            <a:picLocks noChangeAspect="1" noChangeArrowheads="1"/>
          </p:cNvPicPr>
          <p:nvPr/>
        </p:nvPicPr>
        <p:blipFill>
          <a:blip r:embed="rId2" cstate="print"/>
          <a:srcRect/>
          <a:stretch>
            <a:fillRect/>
          </a:stretch>
        </p:blipFill>
        <p:spPr bwMode="auto">
          <a:xfrm>
            <a:off x="179512" y="0"/>
            <a:ext cx="8640960" cy="6858000"/>
          </a:xfrm>
          <a:prstGeom prst="rect">
            <a:avLst/>
          </a:prstGeom>
          <a:noFill/>
        </p:spPr>
      </p:pic>
      <p:sp>
        <p:nvSpPr>
          <p:cNvPr id="4" name="Прямоугольник 3"/>
          <p:cNvSpPr/>
          <p:nvPr/>
        </p:nvSpPr>
        <p:spPr>
          <a:xfrm>
            <a:off x="539552" y="5733256"/>
            <a:ext cx="7848872"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000" dirty="0" smtClean="0"/>
              <a:t>The </a:t>
            </a:r>
            <a:r>
              <a:rPr lang="en-US" sz="2000" dirty="0"/>
              <a:t>crops did well and in the fall of 1621 the Pilgrims had a great harvest. They were thankful and decided to celebrate it with a Thanksgiving feast. </a:t>
            </a:r>
          </a:p>
        </p:txBody>
      </p:sp>
      <p:sp>
        <p:nvSpPr>
          <p:cNvPr id="5" name="Прямоугольник 4"/>
          <p:cNvSpPr/>
          <p:nvPr/>
        </p:nvSpPr>
        <p:spPr>
          <a:xfrm>
            <a:off x="683568" y="332656"/>
            <a:ext cx="6286544"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dirty="0" smtClean="0"/>
              <a:t>Зерно выросло хорошо осенью 1621г. Пилигримы собрали хороший урожай. Они были благодарны и решили отпраздновать Благодарственный пиром.</a:t>
            </a:r>
            <a:endParaRPr lang="en-US" dirty="0"/>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babiki.ru/uploads/images/00/03/52/2010/10/11/9132b4.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0" name="Picture 4" descr="http://mil-online.ru/files/784px-The_First_Thanksgiving_Jean_Louis_Gerome_Ferris.png"/>
          <p:cNvPicPr>
            <a:picLocks noChangeAspect="1" noChangeArrowheads="1"/>
          </p:cNvPicPr>
          <p:nvPr/>
        </p:nvPicPr>
        <p:blipFill>
          <a:blip r:embed="rId2" cstate="print"/>
          <a:srcRect/>
          <a:stretch>
            <a:fillRect/>
          </a:stretch>
        </p:blipFill>
        <p:spPr bwMode="auto">
          <a:xfrm>
            <a:off x="179511" y="44624"/>
            <a:ext cx="8784977" cy="6813376"/>
          </a:xfrm>
          <a:prstGeom prst="rect">
            <a:avLst/>
          </a:prstGeom>
          <a:noFill/>
        </p:spPr>
      </p:pic>
      <p:sp>
        <p:nvSpPr>
          <p:cNvPr id="4" name="Прямоугольник 3"/>
          <p:cNvSpPr/>
          <p:nvPr/>
        </p:nvSpPr>
        <p:spPr>
          <a:xfrm>
            <a:off x="1115616" y="5805264"/>
            <a:ext cx="6912768"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smtClean="0"/>
              <a:t>They prepared a big dinner of turkey, corn, beans and pumpkins. They invited their Indian friends to share this three day feast. The Indians brought their food to the feast, too.</a:t>
            </a:r>
            <a:endParaRPr lang="ru-RU" dirty="0"/>
          </a:p>
        </p:txBody>
      </p:sp>
      <p:sp>
        <p:nvSpPr>
          <p:cNvPr id="5" name="Прямоугольник 4"/>
          <p:cNvSpPr/>
          <p:nvPr/>
        </p:nvSpPr>
        <p:spPr>
          <a:xfrm>
            <a:off x="642910" y="214290"/>
            <a:ext cx="6000792"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600" dirty="0" smtClean="0"/>
              <a:t>Они приготовили большой обед из индейки, кукурузы, бобов и тыквы. Пригласили туда своих друзей Индейцев принять участие в этом трехдневном пире.</a:t>
            </a:r>
            <a:endParaRPr lang="ru-RU" sz="1600"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рек">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377</TotalTime>
  <Words>701</Words>
  <Application>Microsoft Office PowerPoint</Application>
  <PresentationFormat>Экран (4:3)</PresentationFormat>
  <Paragraphs>24</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13</vt:i4>
      </vt:variant>
    </vt:vector>
  </HeadingPairs>
  <TitlesOfParts>
    <vt:vector size="21" baseType="lpstr">
      <vt:lpstr>Century Schoolbook</vt:lpstr>
      <vt:lpstr>Franklin Gothic Book</vt:lpstr>
      <vt:lpstr>Franklin Gothic Demi Cond</vt:lpstr>
      <vt:lpstr>Franklin Gothic Medium</vt:lpstr>
      <vt:lpstr>Wingdings</vt:lpstr>
      <vt:lpstr>Wingdings 2</vt:lpstr>
      <vt:lpstr>Эркер</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WareZ Provider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www.PHILka.RU</dc:creator>
  <cp:lastModifiedBy>W10USER</cp:lastModifiedBy>
  <cp:revision>61</cp:revision>
  <dcterms:created xsi:type="dcterms:W3CDTF">2011-11-14T13:52:42Z</dcterms:created>
  <dcterms:modified xsi:type="dcterms:W3CDTF">2019-12-15T13:26:27Z</dcterms:modified>
</cp:coreProperties>
</file>