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72" r:id="rId4"/>
    <p:sldId id="285" r:id="rId5"/>
    <p:sldId id="273" r:id="rId6"/>
    <p:sldId id="276" r:id="rId7"/>
    <p:sldId id="257" r:id="rId8"/>
    <p:sldId id="263" r:id="rId9"/>
    <p:sldId id="269" r:id="rId10"/>
    <p:sldId id="258" r:id="rId11"/>
    <p:sldId id="266" r:id="rId12"/>
    <p:sldId id="265" r:id="rId13"/>
    <p:sldId id="261" r:id="rId14"/>
    <p:sldId id="262" r:id="rId15"/>
    <p:sldId id="277" r:id="rId16"/>
    <p:sldId id="264" r:id="rId17"/>
    <p:sldId id="267" r:id="rId18"/>
    <p:sldId id="268" r:id="rId19"/>
    <p:sldId id="278" r:id="rId20"/>
    <p:sldId id="283" r:id="rId21"/>
    <p:sldId id="280" r:id="rId22"/>
    <p:sldId id="284" r:id="rId23"/>
    <p:sldId id="282" r:id="rId24"/>
    <p:sldId id="270" r:id="rId25"/>
    <p:sldId id="287" r:id="rId26"/>
    <p:sldId id="286" r:id="rId27"/>
    <p:sldId id="288" r:id="rId28"/>
    <p:sldId id="259" r:id="rId29"/>
    <p:sldId id="281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0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C635-2E1F-4C46-9AE7-9F99151533CF}" type="datetimeFigureOut">
              <a:rPr lang="ru-RU" smtClean="0"/>
              <a:t>25.11.2023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98825-A4DA-41F7-9755-F8DB13631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52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C635-2E1F-4C46-9AE7-9F99151533CF}" type="datetimeFigureOut">
              <a:rPr lang="ru-RU" smtClean="0"/>
              <a:t>25.11.2023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98825-A4DA-41F7-9755-F8DB13631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36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C635-2E1F-4C46-9AE7-9F99151533CF}" type="datetimeFigureOut">
              <a:rPr lang="ru-RU" smtClean="0"/>
              <a:t>25.11.2023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98825-A4DA-41F7-9755-F8DB13631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76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C635-2E1F-4C46-9AE7-9F99151533CF}" type="datetimeFigureOut">
              <a:rPr lang="ru-RU" smtClean="0"/>
              <a:t>25.11.2023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98825-A4DA-41F7-9755-F8DB13631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6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C635-2E1F-4C46-9AE7-9F99151533CF}" type="datetimeFigureOut">
              <a:rPr lang="ru-RU" smtClean="0"/>
              <a:t>25.11.2023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98825-A4DA-41F7-9755-F8DB13631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24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C635-2E1F-4C46-9AE7-9F99151533CF}" type="datetimeFigureOut">
              <a:rPr lang="ru-RU" smtClean="0"/>
              <a:t>25.11.2023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98825-A4DA-41F7-9755-F8DB13631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95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C635-2E1F-4C46-9AE7-9F99151533CF}" type="datetimeFigureOut">
              <a:rPr lang="ru-RU" smtClean="0"/>
              <a:t>25.11.2023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98825-A4DA-41F7-9755-F8DB13631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74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C635-2E1F-4C46-9AE7-9F99151533CF}" type="datetimeFigureOut">
              <a:rPr lang="ru-RU" smtClean="0"/>
              <a:t>25.11.2023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98825-A4DA-41F7-9755-F8DB13631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92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C635-2E1F-4C46-9AE7-9F99151533CF}" type="datetimeFigureOut">
              <a:rPr lang="ru-RU" smtClean="0"/>
              <a:t>25.11.2023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98825-A4DA-41F7-9755-F8DB13631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83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C635-2E1F-4C46-9AE7-9F99151533CF}" type="datetimeFigureOut">
              <a:rPr lang="ru-RU" smtClean="0"/>
              <a:t>25.11.2023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98825-A4DA-41F7-9755-F8DB13631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59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C635-2E1F-4C46-9AE7-9F99151533CF}" type="datetimeFigureOut">
              <a:rPr lang="ru-RU" smtClean="0"/>
              <a:t>25.11.2023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98825-A4DA-41F7-9755-F8DB13631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46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DC635-2E1F-4C46-9AE7-9F99151533CF}" type="datetimeFigureOut">
              <a:rPr lang="ru-RU" smtClean="0"/>
              <a:t>25.11.2023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98825-A4DA-41F7-9755-F8DB13631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189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710599"/>
            <a:ext cx="56886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0066"/>
                </a:solidFill>
                <a:latin typeface="Cambria" pitchFamily="18" charset="0"/>
              </a:rPr>
              <a:t>ПАВЕЛ АНДРЕЕВИЧ ФЕДОТОВ</a:t>
            </a:r>
          </a:p>
          <a:p>
            <a:pPr algn="ctr"/>
            <a:r>
              <a:rPr lang="ru-RU" sz="2800" b="1" dirty="0" smtClean="0">
                <a:solidFill>
                  <a:srgbClr val="000066"/>
                </a:solidFill>
                <a:latin typeface="Cambria" pitchFamily="18" charset="0"/>
              </a:rPr>
              <a:t>1825 - 1852</a:t>
            </a:r>
          </a:p>
          <a:p>
            <a:pPr algn="ctr"/>
            <a:endParaRPr lang="ru-RU" sz="2000" b="1" dirty="0" smtClean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940" y="710599"/>
            <a:ext cx="2095500" cy="271462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5" name="TextBox 4"/>
          <p:cNvSpPr txBox="1"/>
          <p:nvPr/>
        </p:nvSpPr>
        <p:spPr>
          <a:xfrm>
            <a:off x="755576" y="2772702"/>
            <a:ext cx="540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Cambria" pitchFamily="18" charset="0"/>
              </a:rPr>
              <a:t>«СВАТОВСТВО МАЙОРА»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Cambria" pitchFamily="18" charset="0"/>
              </a:rPr>
              <a:t>1848 г.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1560" y="4196117"/>
            <a:ext cx="45365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ambria" pitchFamily="18" charset="0"/>
              </a:rPr>
              <a:t>Материал: холст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ambria" pitchFamily="18" charset="0"/>
              </a:rPr>
              <a:t>Техника: масло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ambria" pitchFamily="18" charset="0"/>
              </a:rPr>
              <a:t>Размер: 75.4 х 58.7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ambria" pitchFamily="18" charset="0"/>
              </a:rPr>
              <a:t>Государственная Третьяковская галерея</a:t>
            </a:r>
            <a:endParaRPr lang="ru-RU" sz="2400" b="1" dirty="0"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914" y="3873065"/>
            <a:ext cx="3183189" cy="238739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726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332656"/>
            <a:ext cx="7920880" cy="603242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ambria" pitchFamily="18" charset="0"/>
              </a:rPr>
              <a:t>Описание (иконография картины)</a:t>
            </a:r>
          </a:p>
          <a:p>
            <a:pPr algn="just"/>
            <a:r>
              <a:rPr lang="ru-RU" sz="1600" b="1" dirty="0" smtClean="0">
                <a:latin typeface="Cambria" pitchFamily="18" charset="0"/>
              </a:rPr>
              <a:t>В  гостеприимно распахнутой гостиной богатого купеческого дома изображена сцена сватовства. У зрителей «создается невольное ощущение, что мы нечаянно заглянули в окно и застали хозяев дома в виде, вовсе не предназначенном для постороннего глаза». На картине изображено восемь персонажей, тщательно выписанных художником. </a:t>
            </a:r>
          </a:p>
          <a:p>
            <a:pPr algn="just"/>
            <a:r>
              <a:rPr lang="ru-RU" sz="1600" b="1" dirty="0" smtClean="0">
                <a:latin typeface="Cambria" pitchFamily="18" charset="0"/>
              </a:rPr>
              <a:t>Весь характер сцены говорит о том, что переговоры с родителями невесты были проведены свахой заранее. Представлен первый визит будущего жениха, где его, очевидно, ждали с большим нетерпением. Но, несмотря на это, в комнате царят переполох и суматоха последних приготовлений к встрече долгожданного визитера.</a:t>
            </a:r>
          </a:p>
          <a:p>
            <a:pPr algn="just"/>
            <a:r>
              <a:rPr lang="ru-RU" sz="1600" b="1" dirty="0" smtClean="0">
                <a:latin typeface="Cambria" pitchFamily="18" charset="0"/>
              </a:rPr>
              <a:t>Федотову удалось «населить» картину типичными представителями купечества и дворянства и создать своеобразную «комедию положений» в живописи.</a:t>
            </a:r>
          </a:p>
          <a:p>
            <a:pPr algn="just"/>
            <a:r>
              <a:rPr lang="ru-RU" sz="1600" b="1" dirty="0" smtClean="0">
                <a:latin typeface="Cambria" pitchFamily="18" charset="0"/>
              </a:rPr>
              <a:t>Сюжет картины был не просто хорошо знаком зрителям - подобные браки случались тогда повсеместно. А персонажи были такими типичными и узнаваемыми. Браки обедневших дворян с представителями богатого купечества были взаимовыгодной сделкой: одни получали звания и титулы, а другие - деньги.</a:t>
            </a:r>
          </a:p>
          <a:p>
            <a:pPr algn="just"/>
            <a:r>
              <a:rPr lang="ru-RU" sz="1600" b="1" dirty="0" smtClean="0">
                <a:latin typeface="Cambria" pitchFamily="18" charset="0"/>
              </a:rPr>
              <a:t>Вот как раз четверостишие, которое поясняет брак, как сделку.</a:t>
            </a:r>
            <a:endParaRPr lang="ru-RU" sz="1600" b="1" dirty="0">
              <a:latin typeface="Cambria" pitchFamily="18" charset="0"/>
            </a:endParaRPr>
          </a:p>
          <a:p>
            <a:pPr algn="r"/>
            <a:r>
              <a:rPr lang="ru-RU" sz="1600" b="1" dirty="0" smtClean="0">
                <a:latin typeface="Cambria" pitchFamily="18" charset="0"/>
              </a:rPr>
              <a:t>                     О том, как люди на свете живут,</a:t>
            </a:r>
          </a:p>
          <a:p>
            <a:pPr algn="r"/>
            <a:r>
              <a:rPr lang="ru-RU" sz="1600" b="1" dirty="0" smtClean="0">
                <a:latin typeface="Cambria" pitchFamily="18" charset="0"/>
              </a:rPr>
              <a:t>                       Как иные на чужой счет жуют.</a:t>
            </a:r>
          </a:p>
          <a:p>
            <a:pPr algn="r"/>
            <a:r>
              <a:rPr lang="ru-RU" sz="1600" b="1" dirty="0" smtClean="0">
                <a:latin typeface="Cambria" pitchFamily="18" charset="0"/>
              </a:rPr>
              <a:t>                            Сами работать ленятся,</a:t>
            </a:r>
          </a:p>
          <a:p>
            <a:pPr algn="r"/>
            <a:r>
              <a:rPr lang="ru-RU" sz="1600" b="1" dirty="0" smtClean="0">
                <a:latin typeface="Cambria" pitchFamily="18" charset="0"/>
              </a:rPr>
              <a:t>                            Так на богатых женятся.</a:t>
            </a:r>
          </a:p>
        </p:txBody>
      </p:sp>
    </p:spTree>
    <p:extLst>
      <p:ext uri="{BB962C8B-B14F-4D97-AF65-F5344CB8AC3E}">
        <p14:creationId xmlns:p14="http://schemas.microsoft.com/office/powerpoint/2010/main" val="170835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496944" cy="655564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500" b="1" dirty="0" smtClean="0">
                <a:latin typeface="Cambria" pitchFamily="18" charset="0"/>
              </a:rPr>
              <a:t>Справа, у дверного проема, стоит приведенный свахой майор, намеренный просить руки купеческой дочери. В центральной группе персонажей — купеческая дочь (будущая невеста) и ее мать, купец же стоит позади, в углу комнаты. Сцена наполнена движением — застигнутая врасплох неожиданным появлением жениха, испуганная и растерянная дочь бросилась прочь. Мать удерживает ее за платье, чтобы предотвратить побег. </a:t>
            </a:r>
          </a:p>
          <a:p>
            <a:pPr algn="just"/>
            <a:r>
              <a:rPr lang="ru-RU" sz="1500" b="1" dirty="0" smtClean="0">
                <a:latin typeface="Cambria" pitchFamily="18" charset="0"/>
              </a:rPr>
              <a:t>Главное для возможного жениха – приданое невесты, а купец мечтает породниться с дворянином.</a:t>
            </a:r>
          </a:p>
          <a:p>
            <a:pPr algn="just"/>
            <a:r>
              <a:rPr lang="ru-RU" sz="1500" b="1" dirty="0" smtClean="0">
                <a:latin typeface="Cambria" pitchFamily="18" charset="0"/>
              </a:rPr>
              <a:t>В левой части комнаты изображен стол с закусками, у которого изображены три второстепенных персонажа — кухарка, ставящая на стол кулебяку, сиделец с бутылкой вина и высунувшаяся в дверь приживалка.</a:t>
            </a:r>
          </a:p>
          <a:p>
            <a:pPr algn="just"/>
            <a:r>
              <a:rPr lang="ru-RU" sz="1500" b="1" dirty="0" smtClean="0">
                <a:latin typeface="Cambria" pitchFamily="18" charset="0"/>
              </a:rPr>
              <a:t>Для описания созданного им сюжета Федотов сочинил рацею — стихотворное произведение, представляющее собой нечто среднее между песней, назиданием и приветственной речью. Авторское описание окончательно уверяло зрителя в сатирическом характере жанрового произведения, разоблачавшем меркантильность современного художнику общества: Каждый штрих, каждая черточка героев, насыщены жизнью, настолько точно художнику удалось изобразить происходящее, что даже на мгновение нельзя засомневаться в подлинности и реалистичности происходящего. На </a:t>
            </a:r>
            <a:r>
              <a:rPr lang="ru-RU" sz="1500" b="1" dirty="0">
                <a:latin typeface="Cambria" pitchFamily="18" charset="0"/>
              </a:rPr>
              <a:t>картине изображено 8 человек, но главных героев двое – невеста, и ее жених. Сюжет разворачивается в традиционной для купечества того времени обстановке, пышной, помпезно, но безвкусно оформленной. Дом явно богатый, и сватающийся майор это прекрасно понимает – столько самодовольства написано на его лице. Сам главный герой показан художником как бы в стороне от основного действа, в смежном помещении, готовящимся войти в залу. Его образ выписан детально и тщательно, вплоть до щегольских усиков, и парадного мундира</a:t>
            </a:r>
            <a:r>
              <a:rPr lang="ru-RU" sz="1500" b="1" dirty="0" smtClean="0">
                <a:latin typeface="Cambria" pitchFamily="18" charset="0"/>
              </a:rPr>
              <a:t>. Семейство </a:t>
            </a:r>
            <a:r>
              <a:rPr lang="ru-RU" sz="1500" b="1" dirty="0">
                <a:latin typeface="Cambria" pitchFamily="18" charset="0"/>
              </a:rPr>
              <a:t>невесты тоже явно не против породниться с представителем дворянского сословия. Об этом свидетельствует и накрываемый стол, с подготовленными рядом напитками, и прием кавалера в гостиной, а не в личных </a:t>
            </a:r>
            <a:r>
              <a:rPr lang="ru-RU" sz="1500" b="1" dirty="0" smtClean="0">
                <a:latin typeface="Cambria" pitchFamily="18" charset="0"/>
              </a:rPr>
              <a:t>покоях.</a:t>
            </a:r>
            <a:endParaRPr lang="ru-RU" sz="1500" b="1" dirty="0"/>
          </a:p>
        </p:txBody>
      </p:sp>
    </p:spTree>
    <p:extLst>
      <p:ext uri="{BB962C8B-B14F-4D97-AF65-F5344CB8AC3E}">
        <p14:creationId xmlns:p14="http://schemas.microsoft.com/office/powerpoint/2010/main" val="78221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5"/>
            <a:ext cx="9144000" cy="6858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99992" y="241424"/>
            <a:ext cx="4392488" cy="65556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Cambria" pitchFamily="18" charset="0"/>
              </a:rPr>
              <a:t>Центром </a:t>
            </a:r>
            <a:r>
              <a:rPr lang="ru-RU" sz="1400" b="1" dirty="0">
                <a:latin typeface="Cambria" pitchFamily="18" charset="0"/>
              </a:rPr>
              <a:t>композиции, является милая девушка в нарядном, шитым из шелка, кажущемся воздушным, платье. </a:t>
            </a:r>
            <a:r>
              <a:rPr lang="ru-RU" sz="1400" b="1" dirty="0" smtClean="0">
                <a:latin typeface="Cambria" pitchFamily="18" charset="0"/>
              </a:rPr>
              <a:t> Это </a:t>
            </a:r>
            <a:r>
              <a:rPr lang="ru-RU" sz="1400" b="1" dirty="0">
                <a:latin typeface="Cambria" pitchFamily="18" charset="0"/>
              </a:rPr>
              <a:t>и есть невеста, которую сватают майору. Она пытается убежать перед приходом своего жениха, но мать вынуждает ее остаться в комнате</a:t>
            </a:r>
            <a:r>
              <a:rPr lang="ru-RU" sz="1400" b="1" dirty="0" smtClean="0">
                <a:latin typeface="Cambria" pitchFamily="18" charset="0"/>
              </a:rPr>
              <a:t>. </a:t>
            </a:r>
            <a:r>
              <a:rPr lang="ru-RU" sz="1400" b="1" dirty="0">
                <a:latin typeface="Cambria" pitchFamily="18" charset="0"/>
              </a:rPr>
              <a:t>С одной стороны, </a:t>
            </a:r>
            <a:r>
              <a:rPr lang="ru-RU" sz="1400" b="1" dirty="0" smtClean="0">
                <a:latin typeface="Cambria" pitchFamily="18" charset="0"/>
              </a:rPr>
              <a:t>девушка </a:t>
            </a:r>
            <a:r>
              <a:rPr lang="ru-RU" sz="1400" b="1" dirty="0">
                <a:latin typeface="Cambria" pitchFamily="18" charset="0"/>
              </a:rPr>
              <a:t>смущена, что в дом пришел чужой мужчина, ее жених. Его появление означает серьезные изменения в жизни, она скоро станет не дочерью, а женой. Ей страшно и стыдно, поэтому она пытается выбежать из гостиной. Смущает ее непривычная одежда – платье слишком открыто, оно предназначено </a:t>
            </a:r>
            <a:r>
              <a:rPr lang="ru-RU" sz="1400" b="1" dirty="0" smtClean="0">
                <a:latin typeface="Cambria" pitchFamily="18" charset="0"/>
              </a:rPr>
              <a:t>для бала</a:t>
            </a:r>
            <a:r>
              <a:rPr lang="ru-RU" sz="1400" b="1" dirty="0">
                <a:latin typeface="Cambria" pitchFamily="18" charset="0"/>
              </a:rPr>
              <a:t>, а не для знакомства с женихом в домашней обстановке. </a:t>
            </a:r>
            <a:r>
              <a:rPr lang="ru-RU" sz="1400" b="1" dirty="0" smtClean="0">
                <a:latin typeface="Cambria" pitchFamily="18" charset="0"/>
              </a:rPr>
              <a:t>Она </a:t>
            </a:r>
            <a:r>
              <a:rPr lang="ru-RU" sz="1400" b="1" dirty="0">
                <a:latin typeface="Cambria" pitchFamily="18" charset="0"/>
              </a:rPr>
              <a:t>сама, видимо, впервые надела платье с открытыми плечами, которое, кстати, в данной ситуации совершенно не положено надевать</a:t>
            </a:r>
            <a:r>
              <a:rPr lang="ru-RU" sz="1400" b="1" dirty="0" smtClean="0">
                <a:latin typeface="Cambria" pitchFamily="18" charset="0"/>
              </a:rPr>
              <a:t>. На </a:t>
            </a:r>
            <a:r>
              <a:rPr lang="ru-RU" sz="1400" b="1" dirty="0">
                <a:latin typeface="Cambria" pitchFamily="18" charset="0"/>
              </a:rPr>
              <a:t>смотринах полагается скромное платье под горлышко, чтобы видна была невеста, а не её наряд, но купцы этого не </a:t>
            </a:r>
            <a:r>
              <a:rPr lang="ru-RU" sz="1400" b="1" dirty="0" smtClean="0">
                <a:latin typeface="Cambria" pitchFamily="18" charset="0"/>
              </a:rPr>
              <a:t>знают.  Это </a:t>
            </a:r>
            <a:r>
              <a:rPr lang="ru-RU" sz="1400" b="1" dirty="0">
                <a:latin typeface="Cambria" pitchFamily="18" charset="0"/>
              </a:rPr>
              <a:t>несоответствие еще раз подчеркивает простое происхождение семьи – они не разбираются в светских правилах, поэтому допускают такие нелепые ошибки</a:t>
            </a:r>
            <a:r>
              <a:rPr lang="ru-RU" sz="1400" b="1" dirty="0" smtClean="0">
                <a:latin typeface="Cambria" pitchFamily="18" charset="0"/>
              </a:rPr>
              <a:t>.</a:t>
            </a:r>
          </a:p>
          <a:p>
            <a:pPr algn="ctr"/>
            <a:r>
              <a:rPr lang="ru-RU" sz="1400" b="1" dirty="0" smtClean="0">
                <a:latin typeface="Cambria" pitchFamily="18" charset="0"/>
              </a:rPr>
              <a:t>Намерение невесты убежать в другую комнату при появлении сватов, истолковывается автором как напускная скромность девушки, жеманность ее характера, ведь по ее наряду понятно, что к приезду и встрече жениха она подготовлена наилучшим образом</a:t>
            </a:r>
            <a:r>
              <a:rPr lang="ru-RU" sz="1400" b="1" dirty="0">
                <a:latin typeface="Cambria" pitchFamily="18" charset="0"/>
              </a:rPr>
              <a:t>. </a:t>
            </a:r>
            <a:endParaRPr lang="ru-RU" sz="1400" b="1" dirty="0" smtClean="0"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46" y="241424"/>
            <a:ext cx="4089822" cy="6259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3564904" y="4149080"/>
            <a:ext cx="4326824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sz="14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84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Asus\Desktop\курсы пк\презентация\nevest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0" y="176500"/>
            <a:ext cx="4300540" cy="495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20072" y="176500"/>
            <a:ext cx="360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Cambria" pitchFamily="18" charset="0"/>
              </a:rPr>
              <a:t>Дочка в жизнь в первый раз, </a:t>
            </a:r>
          </a:p>
          <a:p>
            <a:r>
              <a:rPr lang="ru-RU" sz="1600" b="1" dirty="0" smtClean="0">
                <a:latin typeface="Cambria" pitchFamily="18" charset="0"/>
              </a:rPr>
              <a:t>Как боярышня у нас,</a:t>
            </a:r>
          </a:p>
          <a:p>
            <a:r>
              <a:rPr lang="ru-RU" sz="1600" b="1" dirty="0" smtClean="0">
                <a:latin typeface="Cambria" pitchFamily="18" charset="0"/>
              </a:rPr>
              <a:t>Ни простуды не боясь,</a:t>
            </a:r>
          </a:p>
          <a:p>
            <a:r>
              <a:rPr lang="ru-RU" sz="1600" b="1" dirty="0" smtClean="0">
                <a:latin typeface="Cambria" pitchFamily="18" charset="0"/>
              </a:rPr>
              <a:t>Ни мужчин не страшась, </a:t>
            </a:r>
          </a:p>
          <a:p>
            <a:r>
              <a:rPr lang="ru-RU" sz="1600" b="1" dirty="0" smtClean="0">
                <a:latin typeface="Cambria" pitchFamily="18" charset="0"/>
              </a:rPr>
              <a:t>Плечи выставила напоказ. -</a:t>
            </a:r>
          </a:p>
          <a:p>
            <a:r>
              <a:rPr lang="ru-RU" sz="1600" b="1" dirty="0" smtClean="0">
                <a:latin typeface="Cambria" pitchFamily="18" charset="0"/>
              </a:rPr>
              <a:t>Шейка чиста,  Да без креста. </a:t>
            </a:r>
            <a:endParaRPr lang="ru-RU" sz="1600" b="1" dirty="0">
              <a:latin typeface="Cambria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0" y="4941168"/>
            <a:ext cx="2662808" cy="1858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41776" y="1991139"/>
            <a:ext cx="3657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Cambria" pitchFamily="18" charset="0"/>
              </a:rPr>
              <a:t>…наша невеста не найдет сдуру места: “Мужчина чужой! </a:t>
            </a:r>
          </a:p>
          <a:p>
            <a:r>
              <a:rPr lang="ru-RU" sz="1600" b="1" dirty="0">
                <a:latin typeface="Cambria" pitchFamily="18" charset="0"/>
              </a:rPr>
              <a:t>Ой, срам-то какой! </a:t>
            </a:r>
            <a:endParaRPr lang="ru-RU" sz="1600" b="1" dirty="0" smtClean="0">
              <a:latin typeface="Cambria" pitchFamily="18" charset="0"/>
            </a:endParaRPr>
          </a:p>
          <a:p>
            <a:r>
              <a:rPr lang="ru-RU" sz="1600" b="1" dirty="0" smtClean="0">
                <a:latin typeface="Cambria" pitchFamily="18" charset="0"/>
              </a:rPr>
              <a:t>Никогда </a:t>
            </a:r>
            <a:r>
              <a:rPr lang="ru-RU" sz="1600" b="1" dirty="0">
                <a:latin typeface="Cambria" pitchFamily="18" charset="0"/>
              </a:rPr>
              <a:t>с ними я не бывала… </a:t>
            </a:r>
          </a:p>
          <a:p>
            <a:r>
              <a:rPr lang="ru-RU" sz="1600" b="1" dirty="0">
                <a:latin typeface="Cambria" pitchFamily="18" charset="0"/>
              </a:rPr>
              <a:t>Гость замолвит, чай, </a:t>
            </a:r>
            <a:r>
              <a:rPr lang="ru-RU" sz="1600" b="1" dirty="0" smtClean="0">
                <a:latin typeface="Cambria" pitchFamily="18" charset="0"/>
              </a:rPr>
              <a:t>речь:</a:t>
            </a:r>
          </a:p>
          <a:p>
            <a:r>
              <a:rPr lang="ru-RU" sz="1600" b="1" dirty="0" smtClean="0">
                <a:latin typeface="Cambria" pitchFamily="18" charset="0"/>
              </a:rPr>
              <a:t> </a:t>
            </a:r>
            <a:r>
              <a:rPr lang="ru-RU" sz="1600" b="1" dirty="0">
                <a:latin typeface="Cambria" pitchFamily="18" charset="0"/>
              </a:rPr>
              <a:t>Ай, ай, ай, срам какой! </a:t>
            </a:r>
          </a:p>
          <a:p>
            <a:r>
              <a:rPr lang="ru-RU" sz="1600" b="1" dirty="0">
                <a:latin typeface="Cambria" pitchFamily="18" charset="0"/>
              </a:rPr>
              <a:t>А тут нечем скрыть плеч…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734272" y="4365104"/>
            <a:ext cx="43022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latin typeface="Cambria" pitchFamily="18" charset="0"/>
              </a:rPr>
              <a:t>Федотов стремится </a:t>
            </a:r>
            <a:r>
              <a:rPr lang="ru-RU" sz="1600" b="1" dirty="0">
                <a:latin typeface="Cambria" pitchFamily="18" charset="0"/>
              </a:rPr>
              <a:t>показать нам, что купеческие семьи стремились подражать дворянским во многом, в том числе и в богатстве нарядов. Но по незнанию дворянских нравов часто делали ошибки: когда надевали бальное платье днем, или когда к такому платью брали кружевной платок (он лежит у ног невесты), а не веер.</a:t>
            </a:r>
          </a:p>
        </p:txBody>
      </p:sp>
    </p:spTree>
    <p:extLst>
      <p:ext uri="{BB962C8B-B14F-4D97-AF65-F5344CB8AC3E}">
        <p14:creationId xmlns:p14="http://schemas.microsoft.com/office/powerpoint/2010/main" val="202806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5"/>
            <a:ext cx="9144000" cy="6858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1513" y="186222"/>
            <a:ext cx="8489511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Cambria" pitchFamily="18" charset="0"/>
              </a:rPr>
              <a:t>В лице ее маменьки, удерживающей дочь от побега в соседнюю комнату, видны типичные черты купчихи – властность и расчетливость. Мать пытается удержать и образумить невесту, и ее поза, и выражение лица выдают волевой характер - наверняка в этом доме всем заправляет именно она.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03" y="1313679"/>
            <a:ext cx="4361606" cy="348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Asus\Desktop\курсы пк\презентация\9b254aea8d68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089" y="1276604"/>
            <a:ext cx="3705225" cy="356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5445224"/>
            <a:ext cx="3561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004627" y="5032908"/>
            <a:ext cx="3888432" cy="10772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Cambria" pitchFamily="18" charset="0"/>
              </a:rPr>
              <a:t>И вот извольте посмотреть,</a:t>
            </a:r>
          </a:p>
          <a:p>
            <a:r>
              <a:rPr lang="ru-RU" sz="1600" b="1" dirty="0" smtClean="0">
                <a:latin typeface="Cambria" pitchFamily="18" charset="0"/>
              </a:rPr>
              <a:t>Как наша пташка сбирается улететь;</a:t>
            </a:r>
          </a:p>
          <a:p>
            <a:r>
              <a:rPr lang="ru-RU" sz="1600" b="1" dirty="0" smtClean="0">
                <a:latin typeface="Cambria" pitchFamily="18" charset="0"/>
              </a:rPr>
              <a:t>А умная мать</a:t>
            </a:r>
          </a:p>
          <a:p>
            <a:r>
              <a:rPr lang="ru-RU" sz="1600" b="1" dirty="0" smtClean="0">
                <a:latin typeface="Cambria" pitchFamily="18" charset="0"/>
              </a:rPr>
              <a:t>За платье ее хвать!</a:t>
            </a:r>
            <a:r>
              <a:rPr lang="ru-RU" sz="1600" dirty="0" smtClean="0"/>
              <a:t> </a:t>
            </a:r>
            <a:endParaRPr lang="ru-RU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253526" y="5029725"/>
            <a:ext cx="4104456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Cambria" pitchFamily="18" charset="0"/>
              </a:rPr>
              <a:t>Только хозяйка купца</a:t>
            </a:r>
          </a:p>
          <a:p>
            <a:r>
              <a:rPr lang="ru-RU" sz="1600" b="1" dirty="0" smtClean="0">
                <a:latin typeface="Cambria" pitchFamily="18" charset="0"/>
              </a:rPr>
              <a:t> Не нашла, знать, по головке чепца.</a:t>
            </a:r>
          </a:p>
          <a:p>
            <a:r>
              <a:rPr lang="ru-RU" sz="1600" b="1" dirty="0" smtClean="0">
                <a:latin typeface="Cambria" pitchFamily="18" charset="0"/>
              </a:rPr>
              <a:t> По-старинному - в сизом платочке.</a:t>
            </a:r>
          </a:p>
          <a:p>
            <a:r>
              <a:rPr lang="ru-RU" sz="1600" b="1" dirty="0" smtClean="0">
                <a:latin typeface="Cambria" pitchFamily="18" charset="0"/>
              </a:rPr>
              <a:t>Остальной же наряд</a:t>
            </a:r>
          </a:p>
          <a:p>
            <a:r>
              <a:rPr lang="ru-RU" sz="1600" b="1" dirty="0" smtClean="0">
                <a:latin typeface="Cambria" pitchFamily="18" charset="0"/>
              </a:rPr>
              <a:t> У француженки взят!</a:t>
            </a:r>
            <a:endParaRPr lang="ru-RU" sz="1600" b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33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5"/>
            <a:ext cx="9144000" cy="6858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924" y="2141700"/>
            <a:ext cx="5661336" cy="452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5445224"/>
            <a:ext cx="3561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11560" y="355499"/>
            <a:ext cx="7848872" cy="181588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latin typeface="Cambria" pitchFamily="18" charset="0"/>
              </a:rPr>
              <a:t>Купчиха совершенно спокойна, поскольку чувствует себя хозяйкой положения. Фигура у неё крупная, располневшая. Видно, что в молодости она была довольна привлекательна.  Одета она в дорогое платье, но на голове повязан простой платок, указывающий на её простое происхождение. </a:t>
            </a:r>
          </a:p>
          <a:p>
            <a:pPr algn="just"/>
            <a:r>
              <a:rPr lang="ru-RU" sz="1600" b="1" dirty="0" smtClean="0">
                <a:latin typeface="Cambria" pitchFamily="18" charset="0"/>
              </a:rPr>
              <a:t>Властной рукой она ухватила убегающую дочь за платье. Благодаря этому жесту, мы сразу понимаем, что Федотов указал на инициатора этого брака. Несомненно, это купчиха. </a:t>
            </a:r>
            <a:endParaRPr lang="ru-RU" sz="1600" b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3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013"/>
            <a:ext cx="9144000" cy="6858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35511" y="116632"/>
            <a:ext cx="3900985" cy="427809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700" b="1" dirty="0" smtClean="0">
                <a:solidFill>
                  <a:schemeClr val="tx1"/>
                </a:solidFill>
                <a:latin typeface="Cambria" pitchFamily="18" charset="0"/>
              </a:rPr>
              <a:t>Позади купчихи мы видим и самого купца, скромно стоящего в углу за ее спиной. </a:t>
            </a:r>
            <a:r>
              <a:rPr lang="ru-RU" sz="1700" b="1" dirty="0">
                <a:solidFill>
                  <a:schemeClr val="tx1"/>
                </a:solidFill>
                <a:latin typeface="Cambria" pitchFamily="18" charset="0"/>
              </a:rPr>
              <a:t>Добродушный мужичок с окладистой </a:t>
            </a:r>
            <a:r>
              <a:rPr lang="ru-RU" sz="1700" b="1" dirty="0" smtClean="0">
                <a:solidFill>
                  <a:schemeClr val="tx1"/>
                </a:solidFill>
                <a:latin typeface="Cambria" pitchFamily="18" charset="0"/>
              </a:rPr>
              <a:t>бородой смущён и встревожен</a:t>
            </a:r>
            <a:r>
              <a:rPr lang="ru-RU" sz="1700" b="1" dirty="0">
                <a:solidFill>
                  <a:schemeClr val="tx1"/>
                </a:solidFill>
                <a:latin typeface="Cambria" pitchFamily="18" charset="0"/>
              </a:rPr>
              <a:t>, пытается застегнуть нарядную и не совсем привычную для него </a:t>
            </a:r>
            <a:r>
              <a:rPr lang="ru-RU" sz="1700" b="1" dirty="0" smtClean="0">
                <a:solidFill>
                  <a:schemeClr val="tx1"/>
                </a:solidFill>
                <a:latin typeface="Cambria" pitchFamily="18" charset="0"/>
              </a:rPr>
              <a:t>одежду. Его одежда выглядит достаточно затрапезно, а </a:t>
            </a:r>
            <a:r>
              <a:rPr lang="ru-RU" sz="1700" b="1" dirty="0">
                <a:solidFill>
                  <a:schemeClr val="tx1"/>
                </a:solidFill>
                <a:latin typeface="Cambria" pitchFamily="18" charset="0"/>
              </a:rPr>
              <a:t>готовность к сватовству выдают только сияющие блеском сапоги. То, что хозяин дома на втором плане, показывает, что он только обеспечивает богатое состояние, а семейными делами управляет жена.</a:t>
            </a:r>
            <a:endParaRPr lang="ru-RU" sz="1700" b="1" dirty="0" smtClean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3888" y="5432063"/>
            <a:ext cx="4032448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Cambria" pitchFamily="18" charset="0"/>
              </a:rPr>
              <a:t>Взманила, вишь, честь, </a:t>
            </a:r>
          </a:p>
          <a:p>
            <a:r>
              <a:rPr lang="ru-RU" sz="1600" b="1" dirty="0" smtClean="0">
                <a:latin typeface="Cambria" pitchFamily="18" charset="0"/>
              </a:rPr>
              <a:t>Не хочу, мол зятей с бородами. Как заслуженный зять, </a:t>
            </a:r>
          </a:p>
          <a:p>
            <a:r>
              <a:rPr lang="ru-RU" sz="1600" b="1" dirty="0" smtClean="0">
                <a:latin typeface="Cambria" pitchFamily="18" charset="0"/>
              </a:rPr>
              <a:t>Уж не та будет знать —</a:t>
            </a:r>
          </a:p>
          <a:p>
            <a:r>
              <a:rPr lang="ru-RU" sz="1600" b="1" dirty="0" smtClean="0">
                <a:latin typeface="Cambria" pitchFamily="18" charset="0"/>
              </a:rPr>
              <a:t>Мне по крайности дай хоть майора…</a:t>
            </a:r>
            <a:endParaRPr lang="ru-RU" sz="1600" b="1" dirty="0">
              <a:latin typeface="Cambria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955999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05441" y="4581128"/>
            <a:ext cx="3487037" cy="206210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>
                <a:latin typeface="Cambria" pitchFamily="18" charset="0"/>
              </a:rPr>
              <a:t>И вот извольте посмотреть,</a:t>
            </a:r>
          </a:p>
          <a:p>
            <a:r>
              <a:rPr lang="ru-RU" sz="1600" b="1" dirty="0" smtClean="0">
                <a:latin typeface="Cambria" pitchFamily="18" charset="0"/>
              </a:rPr>
              <a:t>Как </a:t>
            </a:r>
            <a:r>
              <a:rPr lang="ru-RU" sz="1600" b="1" dirty="0">
                <a:latin typeface="Cambria" pitchFamily="18" charset="0"/>
              </a:rPr>
              <a:t>хозяин-купец,</a:t>
            </a:r>
          </a:p>
          <a:p>
            <a:r>
              <a:rPr lang="ru-RU" sz="1600" b="1" dirty="0" smtClean="0">
                <a:latin typeface="Cambria" pitchFamily="18" charset="0"/>
              </a:rPr>
              <a:t>Невестин </a:t>
            </a:r>
            <a:r>
              <a:rPr lang="ru-RU" sz="1600" b="1" dirty="0">
                <a:latin typeface="Cambria" pitchFamily="18" charset="0"/>
              </a:rPr>
              <a:t>отец,</a:t>
            </a:r>
          </a:p>
          <a:p>
            <a:r>
              <a:rPr lang="ru-RU" sz="1600" b="1" dirty="0" smtClean="0">
                <a:latin typeface="Cambria" pitchFamily="18" charset="0"/>
              </a:rPr>
              <a:t>Не </a:t>
            </a:r>
            <a:r>
              <a:rPr lang="ru-RU" sz="1600" b="1" dirty="0">
                <a:latin typeface="Cambria" pitchFamily="18" charset="0"/>
              </a:rPr>
              <a:t>сладит с сюртуком,</a:t>
            </a:r>
          </a:p>
          <a:p>
            <a:r>
              <a:rPr lang="ru-RU" sz="1600" b="1" dirty="0" smtClean="0">
                <a:latin typeface="Cambria" pitchFamily="18" charset="0"/>
              </a:rPr>
              <a:t>Он </a:t>
            </a:r>
            <a:r>
              <a:rPr lang="ru-RU" sz="1600" b="1" dirty="0">
                <a:latin typeface="Cambria" pitchFamily="18" charset="0"/>
              </a:rPr>
              <a:t>знаком больше с армяком;</a:t>
            </a:r>
          </a:p>
          <a:p>
            <a:r>
              <a:rPr lang="ru-RU" sz="1600" b="1" dirty="0" smtClean="0">
                <a:latin typeface="Cambria" pitchFamily="18" charset="0"/>
              </a:rPr>
              <a:t>Как </a:t>
            </a:r>
            <a:r>
              <a:rPr lang="ru-RU" sz="1600" b="1" dirty="0">
                <a:latin typeface="Cambria" pitchFamily="18" charset="0"/>
              </a:rPr>
              <a:t>он бьется, пыхтит,</a:t>
            </a:r>
          </a:p>
          <a:p>
            <a:r>
              <a:rPr lang="ru-RU" sz="1600" b="1" dirty="0" smtClean="0">
                <a:latin typeface="Cambria" pitchFamily="18" charset="0"/>
              </a:rPr>
              <a:t>Застегнуться </a:t>
            </a:r>
            <a:r>
              <a:rPr lang="ru-RU" sz="1600" b="1" dirty="0">
                <a:latin typeface="Cambria" pitchFamily="18" charset="0"/>
              </a:rPr>
              <a:t>спешит:</a:t>
            </a:r>
          </a:p>
          <a:p>
            <a:r>
              <a:rPr lang="ru-RU" sz="1600" b="1" dirty="0" smtClean="0">
                <a:latin typeface="Cambria" pitchFamily="18" charset="0"/>
              </a:rPr>
              <a:t>Нараспашку </a:t>
            </a:r>
            <a:r>
              <a:rPr lang="ru-RU" sz="1600" b="1" dirty="0">
                <a:latin typeface="Cambria" pitchFamily="18" charset="0"/>
              </a:rPr>
              <a:t>принять - неучтиво.</a:t>
            </a:r>
          </a:p>
        </p:txBody>
      </p:sp>
    </p:spTree>
    <p:extLst>
      <p:ext uri="{BB962C8B-B14F-4D97-AF65-F5344CB8AC3E}">
        <p14:creationId xmlns:p14="http://schemas.microsoft.com/office/powerpoint/2010/main" val="367082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25" y="15014"/>
            <a:ext cx="9144000" cy="6858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12" y="316119"/>
            <a:ext cx="4144963" cy="618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16016" y="316119"/>
            <a:ext cx="4176464" cy="403187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latin typeface="Cambria" pitchFamily="18" charset="0"/>
              </a:rPr>
              <a:t>Сваха, пожилая женщина. </a:t>
            </a:r>
            <a:r>
              <a:rPr lang="ru-RU" sz="1600" b="1" dirty="0">
                <a:latin typeface="Cambria" pitchFamily="18" charset="0"/>
              </a:rPr>
              <a:t>На </a:t>
            </a:r>
            <a:r>
              <a:rPr lang="ru-RU" sz="1600" b="1" dirty="0" smtClean="0">
                <a:latin typeface="Cambria" pitchFamily="18" charset="0"/>
              </a:rPr>
              <a:t>ней новый </a:t>
            </a:r>
            <a:r>
              <a:rPr lang="ru-RU" sz="1600" b="1" dirty="0">
                <a:latin typeface="Cambria" pitchFamily="18" charset="0"/>
              </a:rPr>
              <a:t>парчовый шугай – это традиционная одежда, которую дарили за успешное сватовство</a:t>
            </a:r>
            <a:r>
              <a:rPr lang="ru-RU" sz="1600" b="1" dirty="0" smtClean="0">
                <a:latin typeface="Cambria" pitchFamily="18" charset="0"/>
              </a:rPr>
              <a:t>. Она пришла вместе с женихом. Сваха </a:t>
            </a:r>
            <a:r>
              <a:rPr lang="ru-RU" sz="1600" b="1" dirty="0">
                <a:latin typeface="Cambria" pitchFamily="18" charset="0"/>
              </a:rPr>
              <a:t>заглянула </a:t>
            </a:r>
            <a:r>
              <a:rPr lang="ru-RU" sz="1600" b="1" dirty="0" smtClean="0">
                <a:latin typeface="Cambria" pitchFamily="18" charset="0"/>
              </a:rPr>
              <a:t>в комнату, </a:t>
            </a:r>
            <a:r>
              <a:rPr lang="ru-RU" sz="1600" b="1" dirty="0">
                <a:latin typeface="Cambria" pitchFamily="18" charset="0"/>
              </a:rPr>
              <a:t>чтобы оповестить о прибытии жениха, чем вызвала переполох в доме. Обращается она к отцу невесты, старому бородатому купцу. Она </a:t>
            </a:r>
            <a:r>
              <a:rPr lang="ru-RU" sz="1600" b="1" dirty="0" smtClean="0">
                <a:latin typeface="Cambria" pitchFamily="18" charset="0"/>
              </a:rPr>
              <a:t>указывает руками на дверь, где мы и видим пресловутого жениха-майора. Она хорошо исполняет свои обязанности: её льстивая улыбка, наклон тела в сторону хозяина дома,  как бы говорят: «Смотрите, мол, какую выгодную партию я вам нашла».</a:t>
            </a:r>
            <a:endParaRPr lang="ru-RU" sz="1600" b="1" dirty="0">
              <a:latin typeface="Cambr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16016" y="4430507"/>
            <a:ext cx="4176464" cy="206210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 smtClean="0">
                <a:latin typeface="Cambria" pitchFamily="18" charset="0"/>
              </a:rPr>
              <a:t>А вот извольте посмотреть,</a:t>
            </a:r>
          </a:p>
          <a:p>
            <a:r>
              <a:rPr lang="ru-RU" sz="1600" b="1" dirty="0">
                <a:latin typeface="Cambria" pitchFamily="18" charset="0"/>
              </a:rPr>
              <a:t>К</a:t>
            </a:r>
            <a:r>
              <a:rPr lang="ru-RU" sz="1600" b="1" dirty="0" smtClean="0">
                <a:latin typeface="Cambria" pitchFamily="18" charset="0"/>
              </a:rPr>
              <a:t>ак, справа, отставная деревенская пряха,</a:t>
            </a:r>
          </a:p>
          <a:p>
            <a:r>
              <a:rPr lang="ru-RU" sz="1600" b="1" dirty="0" smtClean="0">
                <a:latin typeface="Cambria" pitchFamily="18" charset="0"/>
              </a:rPr>
              <a:t>Панкратьевна-сваха,</a:t>
            </a:r>
          </a:p>
          <a:p>
            <a:r>
              <a:rPr lang="ru-RU" sz="1600" b="1" dirty="0" smtClean="0">
                <a:latin typeface="Cambria" pitchFamily="18" charset="0"/>
              </a:rPr>
              <a:t>Бессовестная привираха,</a:t>
            </a:r>
          </a:p>
          <a:p>
            <a:r>
              <a:rPr lang="ru-RU" sz="1600" b="1" dirty="0" smtClean="0">
                <a:latin typeface="Cambria" pitchFamily="18" charset="0"/>
              </a:rPr>
              <a:t>В парчовом шугае, толстая складом,</a:t>
            </a:r>
          </a:p>
          <a:p>
            <a:r>
              <a:rPr lang="ru-RU" sz="1600" b="1" dirty="0" smtClean="0">
                <a:latin typeface="Cambria" pitchFamily="18" charset="0"/>
              </a:rPr>
              <a:t>Пришла с докладом:</a:t>
            </a:r>
          </a:p>
          <a:p>
            <a:r>
              <a:rPr lang="ru-RU" sz="1600" b="1" dirty="0" smtClean="0">
                <a:latin typeface="Cambria" pitchFamily="18" charset="0"/>
              </a:rPr>
              <a:t>Жених, мол, изволил пожаловать.</a:t>
            </a:r>
            <a:endParaRPr lang="ru-RU" sz="1600" b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01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9" y="0"/>
            <a:ext cx="9144000" cy="6858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00194" y="116632"/>
            <a:ext cx="4064294" cy="493981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500" b="1" dirty="0" smtClean="0">
                <a:latin typeface="Cambria" pitchFamily="18" charset="0"/>
              </a:rPr>
              <a:t>В дверях ожидает майор, покручивающий свой ус. Он является при параде, а не в сюртуке, при сабле, и треугольной шляпе, в сиянии штаб-офицерских эполет. Он молодится, подтягивает брюшко, взращенное годами и неумеренностью привычек,  словом старается набить себе цену. Он явно не волнуется по поводу сватовства, ведь исход уже предрешен. Судя по хитрому прищуру и довольному выражению его лица, он уже подсчитывает все выгоды своей будущей женитьбы. Естественно, что о каких-либо чувствах речь здесь и не идет. Ему нужно деньги, которые он и получит у своего тестя-купца. </a:t>
            </a:r>
            <a:r>
              <a:rPr lang="ru-RU" sz="1500" b="1" dirty="0">
                <a:latin typeface="Cambria" pitchFamily="18" charset="0"/>
              </a:rPr>
              <a:t>А ноги его точно повторяются очертаниями ножек стула, стоящего рядом, то есть он, голубчик, во-первых, кривоногий, во-вторых, он в этом доме будет парадной мебелью.</a:t>
            </a:r>
          </a:p>
        </p:txBody>
      </p:sp>
      <p:pic>
        <p:nvPicPr>
          <p:cNvPr id="9218" name="Picture 2" descr="C:\Users\Asus\Desktop\курсы пк\презентация\maior-jeni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77" y="188640"/>
            <a:ext cx="4424937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32040" y="5149840"/>
            <a:ext cx="4032448" cy="17081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500" b="1" dirty="0" smtClean="0">
                <a:latin typeface="Cambria" pitchFamily="18" charset="0"/>
              </a:rPr>
              <a:t>И вот извольте посмотреть,</a:t>
            </a:r>
          </a:p>
          <a:p>
            <a:r>
              <a:rPr lang="ru-RU" sz="1500" b="1" dirty="0" smtClean="0">
                <a:latin typeface="Cambria" pitchFamily="18" charset="0"/>
              </a:rPr>
              <a:t>Как в другой горнице </a:t>
            </a:r>
          </a:p>
          <a:p>
            <a:r>
              <a:rPr lang="ru-RU" sz="1500" b="1" dirty="0" smtClean="0">
                <a:latin typeface="Cambria" pitchFamily="18" charset="0"/>
              </a:rPr>
              <a:t>Грозит ястреб горлице, -</a:t>
            </a:r>
          </a:p>
          <a:p>
            <a:r>
              <a:rPr lang="ru-RU" sz="1500" b="1" dirty="0" smtClean="0">
                <a:latin typeface="Cambria" pitchFamily="18" charset="0"/>
              </a:rPr>
              <a:t>Как майор толстый, бравый,</a:t>
            </a:r>
          </a:p>
          <a:p>
            <a:r>
              <a:rPr lang="ru-RU" sz="1500" b="1" dirty="0" smtClean="0">
                <a:latin typeface="Cambria" pitchFamily="18" charset="0"/>
              </a:rPr>
              <a:t>Карман дырявый,</a:t>
            </a:r>
          </a:p>
          <a:p>
            <a:r>
              <a:rPr lang="ru-RU" sz="1500" b="1" dirty="0" smtClean="0">
                <a:latin typeface="Cambria" pitchFamily="18" charset="0"/>
              </a:rPr>
              <a:t>Крутит свой ус:</a:t>
            </a:r>
          </a:p>
          <a:p>
            <a:r>
              <a:rPr lang="ru-RU" sz="1500" b="1" dirty="0" smtClean="0">
                <a:latin typeface="Cambria" pitchFamily="18" charset="0"/>
              </a:rPr>
              <a:t>«Я, дескать, до денежек доберусь!»</a:t>
            </a:r>
            <a:endParaRPr lang="ru-RU" sz="1500" b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85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874" y="0"/>
            <a:ext cx="9144000" cy="6858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16016" y="149125"/>
            <a:ext cx="4176464" cy="269304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Cambria" pitchFamily="18" charset="0"/>
              </a:rPr>
              <a:t>Завершают череду колоритных образов глуховатая старуха – приживалка, расспрашивающая у помощника купца о происходящем, кухарка, держащая поднос с пирогом, сиделец</a:t>
            </a:r>
            <a:r>
              <a:rPr lang="ru-RU" sz="1400" dirty="0" smtClean="0"/>
              <a:t> </a:t>
            </a:r>
            <a:r>
              <a:rPr lang="ru-RU" sz="1400" b="1" dirty="0" smtClean="0">
                <a:latin typeface="Cambria" pitchFamily="18" charset="0"/>
              </a:rPr>
              <a:t>(так в то время называли приказчика) с вином в руках. Все эти люди – непременные участники домашних событий. Они нужны, чтобы сделать образ купеческого дома более точным, без них картина не была бы такой достоверной и колоритной. Прислугу на втором плане Федотов списал с продавцов </a:t>
            </a:r>
            <a:r>
              <a:rPr lang="ru-RU" sz="1500" b="1" dirty="0" smtClean="0">
                <a:latin typeface="Cambria" pitchFamily="18" charset="0"/>
              </a:rPr>
              <a:t>на городских рынках.</a:t>
            </a:r>
            <a:endParaRPr lang="ru-RU" sz="1500" b="1" dirty="0">
              <a:latin typeface="Cambria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125"/>
            <a:ext cx="4596577" cy="616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78670" y="4670204"/>
            <a:ext cx="4104456" cy="216982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500" b="1" dirty="0" smtClean="0">
                <a:latin typeface="Cambria" pitchFamily="18" charset="0"/>
              </a:rPr>
              <a:t>Вот </a:t>
            </a:r>
            <a:r>
              <a:rPr lang="ru-RU" sz="1500" b="1" dirty="0">
                <a:latin typeface="Cambria" pitchFamily="18" charset="0"/>
              </a:rPr>
              <a:t>извольте посмотреть,</a:t>
            </a:r>
          </a:p>
          <a:p>
            <a:r>
              <a:rPr lang="ru-RU" sz="1500" b="1" dirty="0" smtClean="0">
                <a:latin typeface="Cambria" pitchFamily="18" charset="0"/>
              </a:rPr>
              <a:t>Как </a:t>
            </a:r>
            <a:r>
              <a:rPr lang="ru-RU" sz="1500" b="1" dirty="0">
                <a:latin typeface="Cambria" pitchFamily="18" charset="0"/>
              </a:rPr>
              <a:t>в левом углу старуха</a:t>
            </a:r>
            <a:r>
              <a:rPr lang="ru-RU" sz="1500" b="1" dirty="0" smtClean="0">
                <a:latin typeface="Cambria" pitchFamily="18" charset="0"/>
              </a:rPr>
              <a:t>, тугая </a:t>
            </a:r>
            <a:r>
              <a:rPr lang="ru-RU" sz="1500" b="1" dirty="0">
                <a:latin typeface="Cambria" pitchFamily="18" charset="0"/>
              </a:rPr>
              <a:t>на ухо,</a:t>
            </a:r>
          </a:p>
          <a:p>
            <a:r>
              <a:rPr lang="ru-RU" sz="1500" b="1" dirty="0" smtClean="0">
                <a:latin typeface="Cambria" pitchFamily="18" charset="0"/>
              </a:rPr>
              <a:t>Хозяйкина </a:t>
            </a:r>
            <a:r>
              <a:rPr lang="ru-RU" sz="1500" b="1" dirty="0">
                <a:latin typeface="Cambria" pitchFamily="18" charset="0"/>
              </a:rPr>
              <a:t>сватья, беззубый рот,</a:t>
            </a:r>
          </a:p>
          <a:p>
            <a:r>
              <a:rPr lang="ru-RU" sz="1500" b="1" dirty="0" smtClean="0">
                <a:latin typeface="Cambria" pitchFamily="18" charset="0"/>
              </a:rPr>
              <a:t>К </a:t>
            </a:r>
            <a:r>
              <a:rPr lang="ru-RU" sz="1500" b="1" dirty="0">
                <a:latin typeface="Cambria" pitchFamily="18" charset="0"/>
              </a:rPr>
              <a:t>сидельцу пристает:</a:t>
            </a:r>
          </a:p>
          <a:p>
            <a:r>
              <a:rPr lang="ru-RU" sz="1500" b="1" dirty="0" smtClean="0">
                <a:latin typeface="Cambria" pitchFamily="18" charset="0"/>
              </a:rPr>
              <a:t>Для </a:t>
            </a:r>
            <a:r>
              <a:rPr lang="ru-RU" sz="1500" b="1" dirty="0">
                <a:latin typeface="Cambria" pitchFamily="18" charset="0"/>
              </a:rPr>
              <a:t>чего, дескать, столько бутылок несет,</a:t>
            </a:r>
          </a:p>
          <a:p>
            <a:r>
              <a:rPr lang="ru-RU" sz="1500" b="1" dirty="0" smtClean="0">
                <a:latin typeface="Cambria" pitchFamily="18" charset="0"/>
              </a:rPr>
              <a:t>В </a:t>
            </a:r>
            <a:r>
              <a:rPr lang="ru-RU" sz="1500" b="1" dirty="0">
                <a:latin typeface="Cambria" pitchFamily="18" charset="0"/>
              </a:rPr>
              <a:t>доме ей до всего!</a:t>
            </a:r>
          </a:p>
          <a:p>
            <a:r>
              <a:rPr lang="ru-RU" sz="1500" b="1" dirty="0" smtClean="0">
                <a:latin typeface="Cambria" pitchFamily="18" charset="0"/>
              </a:rPr>
              <a:t>Ей </a:t>
            </a:r>
            <a:r>
              <a:rPr lang="ru-RU" sz="1500" b="1" dirty="0">
                <a:latin typeface="Cambria" pitchFamily="18" charset="0"/>
              </a:rPr>
              <a:t>скажи: отчего,</a:t>
            </a:r>
          </a:p>
          <a:p>
            <a:r>
              <a:rPr lang="ru-RU" sz="1500" b="1" dirty="0" smtClean="0">
                <a:latin typeface="Cambria" pitchFamily="18" charset="0"/>
              </a:rPr>
              <a:t>Для </a:t>
            </a:r>
            <a:r>
              <a:rPr lang="ru-RU" sz="1500" b="1" dirty="0">
                <a:latin typeface="Cambria" pitchFamily="18" charset="0"/>
              </a:rPr>
              <a:t>чего, кто идет, -</a:t>
            </a:r>
          </a:p>
          <a:p>
            <a:r>
              <a:rPr lang="ru-RU" sz="1500" b="1" dirty="0" smtClean="0">
                <a:latin typeface="Cambria" pitchFamily="18" charset="0"/>
              </a:rPr>
              <a:t>Любопытный </a:t>
            </a:r>
            <a:r>
              <a:rPr lang="ru-RU" sz="1500" b="1" dirty="0">
                <a:latin typeface="Cambria" pitchFamily="18" charset="0"/>
              </a:rPr>
              <a:t>народ</a:t>
            </a:r>
            <a:r>
              <a:rPr lang="ru-RU" sz="1500" b="1" dirty="0" smtClean="0">
                <a:latin typeface="Cambria" pitchFamily="18" charset="0"/>
              </a:rPr>
              <a:t>!</a:t>
            </a:r>
            <a:endParaRPr lang="ru-RU" sz="1500" dirty="0"/>
          </a:p>
        </p:txBody>
      </p:sp>
      <p:sp>
        <p:nvSpPr>
          <p:cNvPr id="7" name="TextBox 6"/>
          <p:cNvSpPr txBox="1"/>
          <p:nvPr/>
        </p:nvSpPr>
        <p:spPr>
          <a:xfrm>
            <a:off x="4864563" y="2947778"/>
            <a:ext cx="4176464" cy="170816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500" b="1" dirty="0">
                <a:latin typeface="Cambria" pitchFamily="18" charset="0"/>
              </a:rPr>
              <a:t>А вот извольте посмотреть,</a:t>
            </a:r>
          </a:p>
          <a:p>
            <a:r>
              <a:rPr lang="ru-RU" sz="1500" b="1" dirty="0">
                <a:latin typeface="Cambria" pitchFamily="18" charset="0"/>
              </a:rPr>
              <a:t> Как жениха ждут</a:t>
            </a:r>
            <a:r>
              <a:rPr lang="ru-RU" sz="1500" b="1" dirty="0" smtClean="0">
                <a:latin typeface="Cambria" pitchFamily="18" charset="0"/>
              </a:rPr>
              <a:t>, Кулебяку </a:t>
            </a:r>
            <a:r>
              <a:rPr lang="ru-RU" sz="1500" b="1" dirty="0">
                <a:latin typeface="Cambria" pitchFamily="18" charset="0"/>
              </a:rPr>
              <a:t>несут</a:t>
            </a:r>
          </a:p>
          <a:p>
            <a:r>
              <a:rPr lang="ru-RU" sz="1500" b="1" dirty="0">
                <a:latin typeface="Cambria" pitchFamily="18" charset="0"/>
              </a:rPr>
              <a:t> И заморские вина первейших сортов</a:t>
            </a:r>
          </a:p>
          <a:p>
            <a:r>
              <a:rPr lang="ru-RU" sz="1500" b="1" dirty="0">
                <a:latin typeface="Cambria" pitchFamily="18" charset="0"/>
              </a:rPr>
              <a:t> К столу подают.</a:t>
            </a:r>
          </a:p>
          <a:p>
            <a:r>
              <a:rPr lang="ru-RU" sz="1500" b="1" dirty="0">
                <a:latin typeface="Cambria" pitchFamily="18" charset="0"/>
              </a:rPr>
              <a:t> А вот и самое панское,</a:t>
            </a:r>
          </a:p>
          <a:p>
            <a:r>
              <a:rPr lang="ru-RU" sz="1500" b="1" dirty="0">
                <a:latin typeface="Cambria" pitchFamily="18" charset="0"/>
              </a:rPr>
              <a:t> Сиречь шампанское,</a:t>
            </a:r>
          </a:p>
          <a:p>
            <a:r>
              <a:rPr lang="ru-RU" sz="1500" b="1" dirty="0">
                <a:latin typeface="Cambria" pitchFamily="18" charset="0"/>
              </a:rPr>
              <a:t> На подносе на стуле стоит.</a:t>
            </a:r>
          </a:p>
        </p:txBody>
      </p:sp>
    </p:spTree>
    <p:extLst>
      <p:ext uri="{BB962C8B-B14F-4D97-AF65-F5344CB8AC3E}">
        <p14:creationId xmlns:p14="http://schemas.microsoft.com/office/powerpoint/2010/main" val="226570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4" y="1"/>
            <a:ext cx="9144000" cy="6858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5656" y="31141"/>
            <a:ext cx="5688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О художнике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9586" y="713169"/>
            <a:ext cx="439248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latin typeface="Cambria" pitchFamily="18" charset="0"/>
              </a:rPr>
              <a:t>Павел </a:t>
            </a:r>
            <a:r>
              <a:rPr lang="ru-RU" sz="1600" b="1" dirty="0">
                <a:latin typeface="Cambria" pitchFamily="18" charset="0"/>
              </a:rPr>
              <a:t>Федотов родился 4 июля 1815 года в Москве. </a:t>
            </a:r>
            <a:r>
              <a:rPr lang="ru-RU" sz="1600" b="1" dirty="0" smtClean="0">
                <a:latin typeface="Cambria" pitchFamily="18" charset="0"/>
              </a:rPr>
              <a:t>Семья </a:t>
            </a:r>
            <a:r>
              <a:rPr lang="ru-RU" sz="1600" b="1" dirty="0">
                <a:latin typeface="Cambria" pitchFamily="18" charset="0"/>
              </a:rPr>
              <a:t>была большая: </a:t>
            </a:r>
            <a:r>
              <a:rPr lang="ru-RU" sz="1600" b="1" dirty="0" smtClean="0">
                <a:latin typeface="Cambria" pitchFamily="18" charset="0"/>
              </a:rPr>
              <a:t>родители воспитывали шестерых </a:t>
            </a:r>
            <a:r>
              <a:rPr lang="ru-RU" sz="1600" b="1" dirty="0">
                <a:latin typeface="Cambria" pitchFamily="18" charset="0"/>
              </a:rPr>
              <a:t>детей. Чтобы прокормить всех, отец много работал и почти не бывал дома. Мать вела хозяйство в небольшом доме, и большую часть времени дети были предоставлены сами себе. Павел Федотов играл во дворе с соседскими детьми, часто дрался, катался с горок и бегал по крышам сараев. Особенно он любил забраться на чердак, где хранилась солома, и оттуда наблюдать за шумной улицей</a:t>
            </a:r>
            <a:r>
              <a:rPr lang="ru-RU" sz="1600" b="1" dirty="0" smtClean="0">
                <a:latin typeface="Cambria" pitchFamily="18" charset="0"/>
              </a:rPr>
              <a:t>.</a:t>
            </a:r>
          </a:p>
          <a:p>
            <a:pPr algn="just"/>
            <a:r>
              <a:rPr lang="ru-RU" sz="1600" b="1" dirty="0">
                <a:latin typeface="Cambria" pitchFamily="18" charset="0"/>
              </a:rPr>
              <a:t>В 1826 году 11-летнего Павла Федотова отдали в Московский кадетский корпус</a:t>
            </a:r>
            <a:r>
              <a:rPr lang="ru-RU" sz="1600" b="1" dirty="0" smtClean="0">
                <a:latin typeface="Cambria" pitchFamily="18" charset="0"/>
              </a:rPr>
              <a:t>.</a:t>
            </a:r>
          </a:p>
          <a:p>
            <a:pPr algn="just"/>
            <a:r>
              <a:rPr lang="ru-RU" sz="1600" b="1" dirty="0">
                <a:latin typeface="Cambria" pitchFamily="18" charset="0"/>
              </a:rPr>
              <a:t>В свободное время Павел Федотов пел в хоре, учился играть на фортепиано и гитаре. Но главным его увлечением было рисование. Он делал карандашные портреты учителей, друзей и создавал карикатуры на одноклассников. В 1833 году Павел Федотов с отличием окончил кадетский корпус.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092" y="1103922"/>
            <a:ext cx="3938831" cy="45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19351" y="5709618"/>
            <a:ext cx="3915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ambria" pitchFamily="18" charset="0"/>
              </a:rPr>
              <a:t>Павел Федотов. Портрет отца </a:t>
            </a:r>
            <a:endParaRPr lang="ru-RU" b="1" dirty="0" smtClean="0">
              <a:latin typeface="Cambria" pitchFamily="18" charset="0"/>
            </a:endParaRPr>
          </a:p>
          <a:p>
            <a:pPr algn="ctr"/>
            <a:r>
              <a:rPr lang="ru-RU" b="1" dirty="0" smtClean="0">
                <a:latin typeface="Cambria" pitchFamily="18" charset="0"/>
              </a:rPr>
              <a:t>А.И. Федотова</a:t>
            </a:r>
            <a:r>
              <a:rPr lang="ru-RU" b="1" dirty="0">
                <a:latin typeface="Cambria" pitchFamily="18" charset="0"/>
              </a:rPr>
              <a:t>. 1841</a:t>
            </a:r>
          </a:p>
        </p:txBody>
      </p:sp>
    </p:spTree>
    <p:extLst>
      <p:ext uri="{BB962C8B-B14F-4D97-AF65-F5344CB8AC3E}">
        <p14:creationId xmlns:p14="http://schemas.microsoft.com/office/powerpoint/2010/main" val="67128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874" y="0"/>
            <a:ext cx="9144000" cy="6858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63121" y="594452"/>
            <a:ext cx="4176464" cy="497059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Cambria" pitchFamily="18" charset="0"/>
              </a:rPr>
              <a:t>Скатерть </a:t>
            </a:r>
            <a:r>
              <a:rPr lang="ru-RU" sz="1600" b="1" dirty="0">
                <a:latin typeface="Cambria" pitchFamily="18" charset="0"/>
              </a:rPr>
              <a:t>изумительная, это скатерть гостиничная, сервируют на салфеточную, </a:t>
            </a:r>
            <a:r>
              <a:rPr lang="ru-RU" sz="1600" b="1" dirty="0" smtClean="0">
                <a:latin typeface="Cambria" pitchFamily="18" charset="0"/>
              </a:rPr>
              <a:t>а </a:t>
            </a:r>
            <a:r>
              <a:rPr lang="ru-RU" sz="1600" b="1" dirty="0">
                <a:latin typeface="Cambria" pitchFamily="18" charset="0"/>
              </a:rPr>
              <a:t>за такой скатертью читают в кругу семьи. Бутылка с шампанским и с бокалами стоят на стуле – совершенно неположенная сервировка, и рядом с бутылкой шампанского четыре бокала, а за стол сядут пять человек. Дело в том, что девушки шампанского не пьют, не пьют совсем, потому что шампанское напиток мужской, гусарский, и даже юной даме лучше этого не делать, согласно этикета XIX века, шампанское кружит голову</a:t>
            </a:r>
            <a:r>
              <a:rPr lang="ru-RU" sz="1600" b="1" dirty="0" smtClean="0">
                <a:latin typeface="Cambria" pitchFamily="18" charset="0"/>
              </a:rPr>
              <a:t>.</a:t>
            </a:r>
            <a:r>
              <a:rPr lang="ru-RU" sz="1400" b="1" dirty="0">
                <a:latin typeface="Cambria" pitchFamily="18" charset="0"/>
              </a:rPr>
              <a:t> </a:t>
            </a:r>
            <a:endParaRPr lang="ru-RU" sz="1400" b="1" dirty="0" smtClean="0">
              <a:latin typeface="Cambria" pitchFamily="18" charset="0"/>
            </a:endParaRPr>
          </a:p>
          <a:p>
            <a:pPr algn="ctr"/>
            <a:endParaRPr lang="ru-RU" sz="1400" b="1" dirty="0">
              <a:latin typeface="Cambria" pitchFamily="18" charset="0"/>
            </a:endParaRPr>
          </a:p>
          <a:p>
            <a:pPr algn="ctr"/>
            <a:r>
              <a:rPr lang="ru-RU" sz="1600" b="1" dirty="0" smtClean="0">
                <a:latin typeface="Cambria" pitchFamily="18" charset="0"/>
              </a:rPr>
              <a:t>Шампанское </a:t>
            </a:r>
            <a:r>
              <a:rPr lang="ru-RU" sz="1600" b="1" dirty="0">
                <a:latin typeface="Cambria" pitchFamily="18" charset="0"/>
              </a:rPr>
              <a:t>в этом доме, очевидно, пьют нечасто и поэтому изящно подать не умеют - бутылка и бокалы сиротливо стоят на стуле.</a:t>
            </a:r>
          </a:p>
          <a:p>
            <a:pPr algn="ctr"/>
            <a:endParaRPr lang="ru-RU" sz="1500" b="1" dirty="0">
              <a:latin typeface="Cambri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48365"/>
            <a:ext cx="4650411" cy="2956743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97375"/>
            <a:ext cx="4144963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07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874" y="0"/>
            <a:ext cx="9144000" cy="6858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60032" y="620688"/>
            <a:ext cx="4032448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Cambria" pitchFamily="18" charset="0"/>
              </a:rPr>
              <a:t>Кошка, </a:t>
            </a:r>
            <a:r>
              <a:rPr lang="ru-RU" b="1" dirty="0">
                <a:latin typeface="Cambria" pitchFamily="18" charset="0"/>
              </a:rPr>
              <a:t>спокойно умывающаяся на переднем плане </a:t>
            </a:r>
            <a:r>
              <a:rPr lang="ru-RU" b="1" dirty="0" smtClean="0">
                <a:latin typeface="Cambria" pitchFamily="18" charset="0"/>
              </a:rPr>
              <a:t>картины, вносит элемент </a:t>
            </a:r>
            <a:r>
              <a:rPr lang="ru-RU" b="1" dirty="0">
                <a:latin typeface="Cambria" pitchFamily="18" charset="0"/>
              </a:rPr>
              <a:t>покоя в общую суетностью </a:t>
            </a:r>
            <a:r>
              <a:rPr lang="ru-RU" b="1" dirty="0" smtClean="0">
                <a:latin typeface="Cambria" pitchFamily="18" charset="0"/>
              </a:rPr>
              <a:t>сюжета.</a:t>
            </a:r>
            <a:endParaRPr lang="ru-RU" b="1" dirty="0">
              <a:latin typeface="Cambr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912" y="3683181"/>
            <a:ext cx="3896023" cy="230832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>
                <a:latin typeface="Cambria" pitchFamily="18" charset="0"/>
              </a:rPr>
              <a:t>И вот извольте посмотреть:</a:t>
            </a:r>
          </a:p>
          <a:p>
            <a:r>
              <a:rPr lang="ru-RU" sz="1600" b="1" dirty="0" smtClean="0">
                <a:latin typeface="Cambria" pitchFamily="18" charset="0"/>
              </a:rPr>
              <a:t>Внизу </a:t>
            </a:r>
            <a:r>
              <a:rPr lang="ru-RU" sz="1600" b="1" dirty="0">
                <a:latin typeface="Cambria" pitchFamily="18" charset="0"/>
              </a:rPr>
              <a:t>картины,</a:t>
            </a:r>
          </a:p>
          <a:p>
            <a:r>
              <a:rPr lang="ru-RU" sz="1600" b="1" dirty="0" smtClean="0">
                <a:latin typeface="Cambria" pitchFamily="18" charset="0"/>
              </a:rPr>
              <a:t>Около </a:t>
            </a:r>
            <a:r>
              <a:rPr lang="ru-RU" sz="1600" b="1" dirty="0">
                <a:latin typeface="Cambria" pitchFamily="18" charset="0"/>
              </a:rPr>
              <a:t>середины,</a:t>
            </a:r>
          </a:p>
          <a:p>
            <a:r>
              <a:rPr lang="ru-RU" sz="1600" b="1" dirty="0" smtClean="0">
                <a:latin typeface="Cambria" pitchFamily="18" charset="0"/>
              </a:rPr>
              <a:t>Сидит </a:t>
            </a:r>
            <a:r>
              <a:rPr lang="ru-RU" sz="1600" b="1" dirty="0">
                <a:latin typeface="Cambria" pitchFamily="18" charset="0"/>
              </a:rPr>
              <a:t>сибирская кошка.</a:t>
            </a:r>
          </a:p>
          <a:p>
            <a:r>
              <a:rPr lang="ru-RU" sz="1600" b="1" dirty="0" smtClean="0">
                <a:latin typeface="Cambria" pitchFamily="18" charset="0"/>
              </a:rPr>
              <a:t>У </a:t>
            </a:r>
            <a:r>
              <a:rPr lang="ru-RU" sz="1600" b="1" dirty="0">
                <a:latin typeface="Cambria" pitchFamily="18" charset="0"/>
              </a:rPr>
              <a:t>нее бы не худо немножко</a:t>
            </a:r>
          </a:p>
          <a:p>
            <a:r>
              <a:rPr lang="ru-RU" sz="1600" b="1" dirty="0" smtClean="0">
                <a:latin typeface="Cambria" pitchFamily="18" charset="0"/>
              </a:rPr>
              <a:t>Деревенским </a:t>
            </a:r>
            <a:r>
              <a:rPr lang="ru-RU" sz="1600" b="1" dirty="0">
                <a:latin typeface="Cambria" pitchFamily="18" charset="0"/>
              </a:rPr>
              <a:t>барышням поучиться</a:t>
            </a:r>
          </a:p>
          <a:p>
            <a:r>
              <a:rPr lang="ru-RU" sz="1600" b="1" dirty="0" smtClean="0">
                <a:latin typeface="Cambria" pitchFamily="18" charset="0"/>
              </a:rPr>
              <a:t>Почаще </a:t>
            </a:r>
            <a:r>
              <a:rPr lang="ru-RU" sz="1600" b="1" dirty="0">
                <a:latin typeface="Cambria" pitchFamily="18" charset="0"/>
              </a:rPr>
              <a:t>мыться:</a:t>
            </a:r>
          </a:p>
          <a:p>
            <a:r>
              <a:rPr lang="ru-RU" sz="1600" b="1" dirty="0" smtClean="0">
                <a:latin typeface="Cambria" pitchFamily="18" charset="0"/>
              </a:rPr>
              <a:t>Кошка </a:t>
            </a:r>
            <a:r>
              <a:rPr lang="ru-RU" sz="1600" b="1" dirty="0">
                <a:latin typeface="Cambria" pitchFamily="18" charset="0"/>
              </a:rPr>
              <a:t>рыльце умывает,</a:t>
            </a:r>
          </a:p>
          <a:p>
            <a:r>
              <a:rPr lang="ru-RU" sz="1600" b="1" dirty="0" smtClean="0">
                <a:latin typeface="Cambria" pitchFamily="18" charset="0"/>
              </a:rPr>
              <a:t>Гостя </a:t>
            </a:r>
            <a:r>
              <a:rPr lang="ru-RU" sz="1600" b="1" dirty="0">
                <a:latin typeface="Cambria" pitchFamily="18" charset="0"/>
              </a:rPr>
              <a:t>в дом зазывает.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12" y="426436"/>
            <a:ext cx="3896023" cy="307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101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874" y="0"/>
            <a:ext cx="9144000" cy="6858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79912" y="260648"/>
            <a:ext cx="5115949" cy="378565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Cambria" pitchFamily="18" charset="0"/>
              </a:rPr>
              <a:t>А у левого края картины иконный угол и великолепная атласная </a:t>
            </a:r>
            <a:r>
              <a:rPr lang="ru-RU" sz="1600" b="1" dirty="0" smtClean="0">
                <a:latin typeface="Cambria" pitchFamily="18" charset="0"/>
              </a:rPr>
              <a:t>скатерть. </a:t>
            </a:r>
            <a:r>
              <a:rPr lang="ru-RU" sz="1600" b="1" dirty="0">
                <a:latin typeface="Cambria" pitchFamily="18" charset="0"/>
              </a:rPr>
              <a:t>Т</a:t>
            </a:r>
            <a:r>
              <a:rPr lang="ru-RU" sz="1600" b="1" dirty="0" smtClean="0">
                <a:latin typeface="Cambria" pitchFamily="18" charset="0"/>
              </a:rPr>
              <a:t>олько </a:t>
            </a:r>
            <a:r>
              <a:rPr lang="ru-RU" sz="1600" b="1" dirty="0">
                <a:latin typeface="Cambria" pitchFamily="18" charset="0"/>
              </a:rPr>
              <a:t>скатерть эта из сундука, она заломлена, она была сложена и эти заломы уже разгладить невозможно</a:t>
            </a:r>
            <a:r>
              <a:rPr lang="ru-RU" sz="1600" b="1" dirty="0" smtClean="0">
                <a:latin typeface="Cambria" pitchFamily="18" charset="0"/>
              </a:rPr>
              <a:t>.  Купцы </a:t>
            </a:r>
            <a:r>
              <a:rPr lang="ru-RU" sz="1600" b="1" dirty="0">
                <a:latin typeface="Cambria" pitchFamily="18" charset="0"/>
              </a:rPr>
              <a:t>копили приданое с момента рождения дочери. И вот годы прошли, цель достигнута, </a:t>
            </a:r>
            <a:r>
              <a:rPr lang="ru-RU" sz="1600" b="1" dirty="0" smtClean="0">
                <a:latin typeface="Cambria" pitchFamily="18" charset="0"/>
              </a:rPr>
              <a:t>скатерть </a:t>
            </a:r>
            <a:r>
              <a:rPr lang="ru-RU" sz="1600" b="1" dirty="0">
                <a:latin typeface="Cambria" pitchFamily="18" charset="0"/>
              </a:rPr>
              <a:t>разложена, переливается тончайшими атласными переливами, и на этих атласных переливах притаился чёрный жирный огромный таракан. Вот вам весь купеческий быт – атлас и на нём таракан. Подбирается этот таракан к огромной просфоре́. Купцы до известной степени даже кичились своим благочестием. Конечно, прежде чем сватать дочь, они отслужили </a:t>
            </a:r>
            <a:r>
              <a:rPr lang="ru-RU" sz="1600" b="1" dirty="0" smtClean="0">
                <a:latin typeface="Cambria" pitchFamily="18" charset="0"/>
              </a:rPr>
              <a:t>молебен.</a:t>
            </a:r>
            <a:endParaRPr lang="ru-RU" sz="1600" b="1" dirty="0">
              <a:latin typeface="Cambria" pitchFamily="18" charset="0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3129"/>
            <a:ext cx="3384376" cy="624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181827"/>
            <a:ext cx="3351268" cy="2308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682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48064" y="476672"/>
            <a:ext cx="3791928" cy="60016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Cambria" pitchFamily="18" charset="0"/>
              </a:rPr>
              <a:t>Обратите внимание на люстру: многоярусные огромные люстры и подсвечники-жирандоли были в моде в XVIII веке - для современников Федотова такие осветительные приборы являлись явным свидетельством старомодности обитателей дома. Художник постоянно намекает нам, что персонажи картины хотят казаться кем-то другим - более современными, более модными, более богатыми, но получается это у них несуразно, поскольку они путаются в деталях. Это свидетельство времени: XIX век - время стремительного взлета купеческих семей, которые богатели, улучшали свой быт, стремились быть не хуже дворян и заполучить дворянские привилегии - отсюда желание выдать дочь за военного, то есть упрочить семейный статус. </a:t>
            </a:r>
            <a:endParaRPr lang="ru-RU" b="1" dirty="0">
              <a:latin typeface="Cambria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852070" cy="6275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3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16" y="45719"/>
            <a:ext cx="9144000" cy="6858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8463" y="150390"/>
            <a:ext cx="8892480" cy="259301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Cambria" pitchFamily="18" charset="0"/>
              </a:rPr>
              <a:t>КОМПОЗИЦИОННОЕ РЕШЕНИЕ</a:t>
            </a:r>
          </a:p>
          <a:p>
            <a:pPr algn="just"/>
            <a:r>
              <a:rPr lang="ru-RU" sz="1350" dirty="0">
                <a:latin typeface="Cambria" pitchFamily="18" charset="0"/>
              </a:rPr>
              <a:t>Стремясь к гармоничному сочетанию всех элементов картины, Федотов тщательно строит композицию, используя классические принципы симметрии и равновесия. </a:t>
            </a:r>
            <a:r>
              <a:rPr lang="ru-RU" sz="1350" dirty="0" smtClean="0">
                <a:latin typeface="Cambria" pitchFamily="18" charset="0"/>
              </a:rPr>
              <a:t>Композиция картины построена четко, она разделена на маленькие группы. У каждой из них своя сюжетная линия в рамках общей темы и идеи. На первом плане главные действующие лица — будущая невеста и ее мать, остальные распределены последовательно по отношению к основным персонажам</a:t>
            </a:r>
            <a:r>
              <a:rPr lang="ru-RU" sz="1350" dirty="0">
                <a:latin typeface="Cambria" pitchFamily="18" charset="0"/>
              </a:rPr>
              <a:t> Взаимодействие этих персонажей – одна из главных линий развития сюжета. Повинуясь воле художника, зритель переходит от персонажа к персонажу, все они оказываются связанными между собой жестом или позой. Таким образом создаётся «композиция движения</a:t>
            </a:r>
            <a:r>
              <a:rPr lang="ru-RU" sz="1350" dirty="0" smtClean="0">
                <a:latin typeface="Cambria" pitchFamily="18" charset="0"/>
              </a:rPr>
              <a:t>». Сам </a:t>
            </a:r>
            <a:r>
              <a:rPr lang="ru-RU" sz="1350" dirty="0">
                <a:latin typeface="Cambria" pitchFamily="18" charset="0"/>
              </a:rPr>
              <a:t>метод группировки действующих лиц является очень интересным для жанровой живописи этого </a:t>
            </a:r>
            <a:r>
              <a:rPr lang="ru-RU" sz="1350" dirty="0" smtClean="0">
                <a:latin typeface="Cambria" pitchFamily="18" charset="0"/>
              </a:rPr>
              <a:t>периода. В «Сватовстве майора» рама картины имитирует портал сцены, как если бы мы обозревали происходящее из партера в театре. Художник так расположил фигуры действующих лиц, саму комнату, что у нас складывается впечатление, будто мы случайно подсмотрели сцену из жизни купеческого дома. </a:t>
            </a:r>
            <a:endParaRPr lang="ru-RU" sz="1350" dirty="0">
              <a:latin typeface="Cambria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951" y="2722612"/>
            <a:ext cx="5358341" cy="4018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>
          <a:xfrm>
            <a:off x="2483768" y="4160118"/>
            <a:ext cx="864096" cy="106908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3203848" y="4005064"/>
            <a:ext cx="1944216" cy="20162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6948264" y="3429000"/>
            <a:ext cx="72008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5148064" y="4077072"/>
            <a:ext cx="1512168" cy="1800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940152" y="4077072"/>
            <a:ext cx="1152128" cy="16201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2555776" y="4496544"/>
            <a:ext cx="4428492" cy="125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1547664" y="4365104"/>
            <a:ext cx="144016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2027267" y="4077072"/>
            <a:ext cx="5065013" cy="470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434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3" y="0"/>
            <a:ext cx="9144000" cy="6858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1834063"/>
            <a:ext cx="6514393" cy="4891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7" y="289679"/>
            <a:ext cx="8496944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Cambria" pitchFamily="18" charset="0"/>
              </a:rPr>
              <a:t>В каждом живописном произведении имеется центр композиции главная точка картины Р, положение которой влияет на привлечение зрителя к главному персонажу картины. </a:t>
            </a:r>
            <a:r>
              <a:rPr lang="ru-RU" sz="1600" dirty="0" smtClean="0">
                <a:latin typeface="Cambria" pitchFamily="18" charset="0"/>
              </a:rPr>
              <a:t>В </a:t>
            </a:r>
            <a:r>
              <a:rPr lang="ru-RU" sz="1600" dirty="0">
                <a:latin typeface="Cambria" pitchFamily="18" charset="0"/>
              </a:rPr>
              <a:t>картине художника П. Федотова «Сватовство майора» линия горизонта делит картину почти пополам, а главная точка схода сдвинута значительно влево и находится перед лицом девушки, которую выдают замуж. </a:t>
            </a:r>
          </a:p>
        </p:txBody>
      </p:sp>
      <p:cxnSp>
        <p:nvCxnSpPr>
          <p:cNvPr id="7" name="Прямая соединительная линия 6"/>
          <p:cNvCxnSpPr>
            <a:endCxn id="2" idx="2"/>
          </p:cNvCxnSpPr>
          <p:nvPr/>
        </p:nvCxnSpPr>
        <p:spPr>
          <a:xfrm>
            <a:off x="1619671" y="1834063"/>
            <a:ext cx="2753141" cy="48919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>
            <a:off x="2915816" y="1834063"/>
            <a:ext cx="4392489" cy="22430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259632" y="4077072"/>
            <a:ext cx="62646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896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20019" y="751344"/>
            <a:ext cx="3924436" cy="35394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На </a:t>
            </a:r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</a:rPr>
              <a:t>фронтальной перспективе комнаты нетрудно определить линию горизонта. Для этого необходимо продолжить линии пересечения стен с потолком или же линии плиток паркетного пола, состоящего из квадратов</a:t>
            </a:r>
            <a:r>
              <a:rPr lang="ru-RU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</a:rPr>
              <a:t>В зависимости от того, как художник расположит на картине линию горизонта (высоко или низко), главную точку картины Р, дистанционные точки и точки схода, будет меняться эмоциональное воздействие картины на зрителя. </a:t>
            </a:r>
            <a:endParaRPr lang="ru-RU" sz="16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133" y="2805133"/>
            <a:ext cx="4147618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618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1761" y="548679"/>
            <a:ext cx="7992888" cy="59093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Cambria" pitchFamily="18" charset="0"/>
              </a:rPr>
              <a:t>Цветовое решение картины.</a:t>
            </a:r>
          </a:p>
          <a:p>
            <a:pPr algn="just"/>
            <a:r>
              <a:rPr lang="ru-RU" dirty="0" smtClean="0">
                <a:latin typeface="Cambria" pitchFamily="18" charset="0"/>
              </a:rPr>
              <a:t>Очень </a:t>
            </a:r>
            <a:r>
              <a:rPr lang="ru-RU" dirty="0">
                <a:latin typeface="Cambria" pitchFamily="18" charset="0"/>
              </a:rPr>
              <a:t>важную роль играет распределение света, которое используется для выделения фигур главных героев — купеческой дочери и майора. В центральной, наиболее светлой части холста находятся невеста и её мать. Более светлое, чем у её матери, платье невесты помогает выделить её из центральной группы в качестве наиболее важного </a:t>
            </a:r>
            <a:r>
              <a:rPr lang="ru-RU" dirty="0" smtClean="0">
                <a:latin typeface="Cambria" pitchFamily="18" charset="0"/>
              </a:rPr>
              <a:t>персонажа. </a:t>
            </a:r>
            <a:r>
              <a:rPr lang="ru-RU" dirty="0">
                <a:latin typeface="Cambria" pitchFamily="18" charset="0"/>
              </a:rPr>
              <a:t>Майор тоже привлекает внимание зрителя, поскольку его фигура расположена контражуром, то есть против света, но при этом за счёт поворота головы влево его лицо оказывается </a:t>
            </a:r>
            <a:r>
              <a:rPr lang="ru-RU" dirty="0" smtClean="0">
                <a:latin typeface="Cambria" pitchFamily="18" charset="0"/>
              </a:rPr>
              <a:t>освещённым. </a:t>
            </a:r>
            <a:r>
              <a:rPr lang="ru-RU" dirty="0">
                <a:latin typeface="Cambria" pitchFamily="18" charset="0"/>
              </a:rPr>
              <a:t>На атмосферу действия также влияет господствующий в картине цвет, который состоит из разнообразных оттенков тёплого коричневого. Кроме этого, в цветовой гамме присутствуют различные оттенки белого цвета, которыми картина «словно бы „прошита“ </a:t>
            </a:r>
            <a:r>
              <a:rPr lang="ru-RU" dirty="0" smtClean="0">
                <a:latin typeface="Cambria" pitchFamily="18" charset="0"/>
              </a:rPr>
              <a:t>насквозь». </a:t>
            </a:r>
          </a:p>
          <a:p>
            <a:pPr algn="just"/>
            <a:r>
              <a:rPr lang="ru-RU" dirty="0">
                <a:latin typeface="Cambria" pitchFamily="18" charset="0"/>
              </a:rPr>
              <a:t>С большим мастерством передает П. Федотов прозрачность легкой ткани платья невесты, ее жемчужное ожерелье и блеск шелка платья матери. Тонкие цветовые соотношения, порой еле уловимые переходы от одного тона в другой связывают все воедино. Сгущая и изменяя розовый тон, художник пишет и кофту кухарки, и шугай свахи, придает голубоватый оттенок серому сюртуку самого купца. Вся эта цветовая гамма развертывается на зеленоватом фоне стены.</a:t>
            </a:r>
            <a:endParaRPr lang="ru-RU" dirty="0" smtClean="0">
              <a:latin typeface="Cambria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745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39" y="-191631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6009" y="188640"/>
            <a:ext cx="8136904" cy="64786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Cambria" pitchFamily="18" charset="0"/>
              </a:rPr>
              <a:t>Судьба картины</a:t>
            </a:r>
          </a:p>
          <a:p>
            <a:pPr algn="just"/>
            <a:r>
              <a:rPr lang="ru-RU" sz="1700" b="1" dirty="0">
                <a:latin typeface="Cambria" pitchFamily="18" charset="0"/>
              </a:rPr>
              <a:t>Картина «Сватовство майора» была представлена на суд зрителя в 1849 году и имела огромный успех. Публика была в восторге. Такого ажиотажа, вызванного произведением изобразительного искусства, не было давно в обществе.</a:t>
            </a:r>
          </a:p>
          <a:p>
            <a:pPr algn="just"/>
            <a:r>
              <a:rPr lang="ru-RU" sz="1700" b="1" dirty="0" smtClean="0">
                <a:latin typeface="Cambria" pitchFamily="18" charset="0"/>
              </a:rPr>
              <a:t>Всем </a:t>
            </a:r>
            <a:r>
              <a:rPr lang="ru-RU" sz="1700" b="1" dirty="0">
                <a:latin typeface="Cambria" pitchFamily="18" charset="0"/>
              </a:rPr>
              <a:t>хотелось разглядеть картину в деталях, но через толпу к полотну трудно было пробиться. И сам автор стоял перед ней и очень артистичным голосом рассказывал стихи собственного сочинения, напоминающие ярмарочные простонародные стихи, он называл их </a:t>
            </a:r>
            <a:r>
              <a:rPr lang="ru-RU" sz="1700" b="1" dirty="0" err="1">
                <a:latin typeface="Cambria" pitchFamily="18" charset="0"/>
              </a:rPr>
              <a:t>раци́и</a:t>
            </a:r>
            <a:r>
              <a:rPr lang="ru-RU" sz="1700" b="1" dirty="0">
                <a:latin typeface="Cambria" pitchFamily="18" charset="0"/>
              </a:rPr>
              <a:t>, показывал на каждого персонажа и вот так в стихах рассказывала о нём.</a:t>
            </a:r>
            <a:endParaRPr lang="ru-RU" sz="1700" b="1" dirty="0" smtClean="0">
              <a:latin typeface="Cambria" pitchFamily="18" charset="0"/>
            </a:endParaRPr>
          </a:p>
          <a:p>
            <a:pPr algn="just"/>
            <a:r>
              <a:rPr lang="ru-RU" sz="1700" b="1" dirty="0" smtClean="0">
                <a:latin typeface="Cambria" pitchFamily="18" charset="0"/>
              </a:rPr>
              <a:t>Зрители </a:t>
            </a:r>
            <a:r>
              <a:rPr lang="ru-RU" sz="1700" b="1" dirty="0">
                <a:latin typeface="Cambria" pitchFamily="18" charset="0"/>
              </a:rPr>
              <a:t>видели не картину, а живой кадр из повседневной и повсеместной жизни. За эту работу Федотову присвоили звание академика художеств.</a:t>
            </a:r>
          </a:p>
          <a:p>
            <a:pPr algn="just"/>
            <a:r>
              <a:rPr lang="ru-RU" sz="1700" b="1" dirty="0" smtClean="0">
                <a:latin typeface="Cambria" pitchFamily="18" charset="0"/>
              </a:rPr>
              <a:t>Через </a:t>
            </a:r>
            <a:r>
              <a:rPr lang="ru-RU" sz="1700" b="1" dirty="0">
                <a:latin typeface="Cambria" pitchFamily="18" charset="0"/>
              </a:rPr>
              <a:t>два года после выставки Павел Федотов создает копию своего шедевра. Здесь некоторых деталей нет: узоров на скатерти, роскошной люстры, росписи на потолке. «Сватовство майора» было любимой работой автора. Но ему пришлось продать свой шедевр из-за страшной нищеты. Купил картину меценат Фёдор Прянишников, вместо двух тысяч оговоренной суммы он заплатил только одну. Уже у него полотно купил Павел Третьяков для галереи.</a:t>
            </a:r>
            <a:endParaRPr lang="ru-RU" sz="1700" b="1" dirty="0"/>
          </a:p>
          <a:p>
            <a:pPr algn="just"/>
            <a:r>
              <a:rPr lang="ru-RU" sz="1700" b="1" dirty="0" smtClean="0">
                <a:latin typeface="Cambria" pitchFamily="18" charset="0"/>
              </a:rPr>
              <a:t>Вариант-повторение </a:t>
            </a:r>
            <a:r>
              <a:rPr lang="ru-RU" sz="1700" b="1" dirty="0">
                <a:latin typeface="Cambria" pitchFamily="18" charset="0"/>
              </a:rPr>
              <a:t>картины «Сватовство майора», над которым художник работал в 1850—1852 годах, хранится в Государственном Русском музее в Санкт-Петербурге (холст, масло, 56 × 76 </a:t>
            </a:r>
            <a:r>
              <a:rPr lang="ru-RU" sz="1700" b="1" dirty="0" smtClean="0">
                <a:latin typeface="Cambria" pitchFamily="18" charset="0"/>
              </a:rPr>
              <a:t>см</a:t>
            </a:r>
            <a:r>
              <a:rPr lang="ru-RU" sz="1700" b="1" dirty="0">
                <a:latin typeface="Cambria" pitchFamily="18" charset="0"/>
              </a:rPr>
              <a:t>.</a:t>
            </a:r>
            <a:r>
              <a:rPr lang="ru-RU" sz="1700" b="1" dirty="0" smtClean="0">
                <a:latin typeface="Cambria" pitchFamily="18" charset="0"/>
              </a:rPr>
              <a:t> </a:t>
            </a:r>
            <a:r>
              <a:rPr lang="ru-RU" sz="1700" b="1" dirty="0">
                <a:latin typeface="Cambria" pitchFamily="18" charset="0"/>
              </a:rPr>
              <a:t>Хотя сюжет и композиция в целом сохранены, вариант из Русского музея имеет ряд существенных отличий от картины из Третьяковской </a:t>
            </a:r>
            <a:r>
              <a:rPr lang="ru-RU" sz="1700" b="1" dirty="0" smtClean="0">
                <a:latin typeface="Cambria" pitchFamily="18" charset="0"/>
              </a:rPr>
              <a:t>галереи</a:t>
            </a:r>
          </a:p>
        </p:txBody>
      </p:sp>
    </p:spTree>
    <p:extLst>
      <p:ext uri="{BB962C8B-B14F-4D97-AF65-F5344CB8AC3E}">
        <p14:creationId xmlns:p14="http://schemas.microsoft.com/office/powerpoint/2010/main" val="261397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39" y="-191631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6009" y="188640"/>
            <a:ext cx="8136904" cy="60016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Cambria" pitchFamily="18" charset="0"/>
              </a:rPr>
              <a:t>Интересные моменты</a:t>
            </a:r>
            <a:endParaRPr lang="ru-RU" sz="2400" b="1" dirty="0">
              <a:latin typeface="Cambria" pitchFamily="18" charset="0"/>
            </a:endParaRPr>
          </a:p>
          <a:p>
            <a:pPr algn="just"/>
            <a:r>
              <a:rPr lang="ru-RU" b="1" dirty="0" smtClean="0">
                <a:latin typeface="Cambria" pitchFamily="18" charset="0"/>
              </a:rPr>
              <a:t>Когда </a:t>
            </a:r>
            <a:r>
              <a:rPr lang="ru-RU" b="1" dirty="0">
                <a:latin typeface="Cambria" pitchFamily="18" charset="0"/>
              </a:rPr>
              <a:t>картина была завершена, один из близких друзей художника заглянул к нему в гости и застал его за распитием только что откупоренной бутылки шампанского. Зная о том, что художник был довольно беден, визитер сильно удивился, на что Федотов ему ответил: Уничтожаю натурщиков! - и указал на скелетик селедки и на бутылку шампанского. Эта забавная история говорит нам о том, что художник всю картину писал с натуры, для этого специально было куплено и шампанского, и еда, и Федотов даже платье невесты заказал у портних, чтобы правильно написать его на картине. </a:t>
            </a:r>
            <a:r>
              <a:rPr lang="ru-RU" b="1" dirty="0" smtClean="0">
                <a:latin typeface="Cambria" pitchFamily="18" charset="0"/>
              </a:rPr>
              <a:t>Голову </a:t>
            </a:r>
            <a:r>
              <a:rPr lang="ru-RU" b="1" dirty="0">
                <a:latin typeface="Cambria" pitchFamily="18" charset="0"/>
              </a:rPr>
              <a:t>и плечи </a:t>
            </a:r>
            <a:r>
              <a:rPr lang="ru-RU" b="1" dirty="0" smtClean="0">
                <a:latin typeface="Cambria" pitchFamily="18" charset="0"/>
              </a:rPr>
              <a:t>невесты художник </a:t>
            </a:r>
            <a:r>
              <a:rPr lang="ru-RU" b="1" dirty="0">
                <a:latin typeface="Cambria" pitchFamily="18" charset="0"/>
              </a:rPr>
              <a:t>писал с античной статуи, такой подбородок как у неё почти не встречается у живых женщин, зато есть у каждой античной Венеры. Белая кожа, что очень важно для красавицы той поры. Тяжёлые и роскошные волосы. Ах, какое платье! Ах, какие украшения! И вот над этими украшениями публика той поры смеялась просто до слёз: это украшение для дамы второй молодости, для дамы бальзаковского возраста, девушке до выхода замуж полагались только очень лёгкие, почти незаметные украшения, недорогостоящие.</a:t>
            </a:r>
            <a:endParaRPr lang="ru-RU" b="1" dirty="0" smtClean="0">
              <a:latin typeface="Cambria" pitchFamily="18" charset="0"/>
            </a:endParaRPr>
          </a:p>
          <a:p>
            <a:pPr algn="just"/>
            <a:endParaRPr lang="ru-RU" b="1" dirty="0">
              <a:latin typeface="Cambria" pitchFamily="18" charset="0"/>
            </a:endParaRPr>
          </a:p>
          <a:p>
            <a:pPr algn="just"/>
            <a:endParaRPr lang="ru-RU" dirty="0" smtClean="0">
              <a:latin typeface="Cambria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266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" y="1"/>
            <a:ext cx="9144000" cy="6858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08104" y="188594"/>
            <a:ext cx="3204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О художнике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1033" y="420418"/>
            <a:ext cx="4411938" cy="63094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500" b="1" dirty="0" smtClean="0">
                <a:latin typeface="Cambria" pitchFamily="18" charset="0"/>
              </a:rPr>
              <a:t>Будущего </a:t>
            </a:r>
            <a:r>
              <a:rPr lang="ru-RU" sz="1500" b="1" dirty="0">
                <a:latin typeface="Cambria" pitchFamily="18" charset="0"/>
              </a:rPr>
              <a:t>художника в чине прапорщика распределили в лейб-гвардии Финляндский полк, и Павел Федотов переехал в Петербург</a:t>
            </a:r>
            <a:r>
              <a:rPr lang="ru-RU" sz="1500" b="1" dirty="0" smtClean="0">
                <a:latin typeface="Cambria" pitchFamily="18" charset="0"/>
              </a:rPr>
              <a:t>.</a:t>
            </a:r>
          </a:p>
          <a:p>
            <a:pPr algn="just"/>
            <a:r>
              <a:rPr lang="ru-RU" sz="1500" b="1" dirty="0" smtClean="0">
                <a:latin typeface="Cambria" pitchFamily="18" charset="0"/>
              </a:rPr>
              <a:t>В </a:t>
            </a:r>
            <a:r>
              <a:rPr lang="ru-RU" sz="1500" b="1" dirty="0">
                <a:latin typeface="Cambria" pitchFamily="18" charset="0"/>
              </a:rPr>
              <a:t>1834 году Федотов поступил на вечерние рисовальные курсы при Императорской Академии художеств. </a:t>
            </a:r>
            <a:r>
              <a:rPr lang="ru-RU" sz="1500" b="1" dirty="0" smtClean="0">
                <a:latin typeface="Cambria" pitchFamily="18" charset="0"/>
              </a:rPr>
              <a:t>Павел </a:t>
            </a:r>
            <a:r>
              <a:rPr lang="ru-RU" sz="1500" b="1" dirty="0">
                <a:latin typeface="Cambria" pitchFamily="18" charset="0"/>
              </a:rPr>
              <a:t>Федотов не отдыхал и по выходным: он делал зарисовки из полковой жизни или писал портреты коллег</a:t>
            </a:r>
            <a:r>
              <a:rPr lang="ru-RU" sz="1500" b="1" dirty="0" smtClean="0">
                <a:latin typeface="Cambria" pitchFamily="18" charset="0"/>
              </a:rPr>
              <a:t>.</a:t>
            </a:r>
          </a:p>
          <a:p>
            <a:pPr algn="just"/>
            <a:endParaRPr lang="ru-RU" sz="1500" b="1" dirty="0">
              <a:latin typeface="Cambria" pitchFamily="18" charset="0"/>
            </a:endParaRPr>
          </a:p>
          <a:p>
            <a:pPr algn="just"/>
            <a:endParaRPr lang="ru-RU" sz="1500" b="1" dirty="0" smtClean="0">
              <a:latin typeface="Cambria" pitchFamily="18" charset="0"/>
            </a:endParaRPr>
          </a:p>
          <a:p>
            <a:pPr algn="just"/>
            <a:endParaRPr lang="ru-RU" sz="1500" b="1" dirty="0">
              <a:latin typeface="Cambria" pitchFamily="18" charset="0"/>
            </a:endParaRPr>
          </a:p>
          <a:p>
            <a:pPr algn="just"/>
            <a:r>
              <a:rPr lang="ru-RU" sz="1500" b="1" dirty="0" smtClean="0">
                <a:latin typeface="Cambria" pitchFamily="18" charset="0"/>
              </a:rPr>
              <a:t>«Наша </a:t>
            </a:r>
            <a:r>
              <a:rPr lang="ru-RU" sz="1500" b="1" dirty="0">
                <a:latin typeface="Cambria" pitchFamily="18" charset="0"/>
              </a:rPr>
              <a:t>многочисленная родня состояла из людей простых, неуглаженных светской жизнью; наша прислуга составляла часть семейства, болтала передо мной и являлась нараспашку… &lt;…&gt; Все, что вы видите на моих картинах (кроме офицеров, гвардейских солдат и нарядных дам), было видно и даже отчасти обсуждено во время моего детства: это я заключаю как по воспоминаниям, так и по тому, что, набрасывая большую часть моих вещей, я почему-то представлял место действия непременно в </a:t>
            </a:r>
            <a:r>
              <a:rPr lang="ru-RU" sz="1500" b="1" dirty="0" smtClean="0">
                <a:latin typeface="Cambria" pitchFamily="18" charset="0"/>
              </a:rPr>
              <a:t>Москве».</a:t>
            </a:r>
            <a:endParaRPr lang="ru-RU" sz="1500" b="1" dirty="0">
              <a:latin typeface="Cambria" pitchFamily="18" charset="0"/>
            </a:endParaRPr>
          </a:p>
          <a:p>
            <a:pPr algn="r"/>
            <a:r>
              <a:rPr lang="ru-RU" sz="1500" b="1" dirty="0">
                <a:latin typeface="Cambria" pitchFamily="18" charset="0"/>
              </a:rPr>
              <a:t>Павел Федотов</a:t>
            </a:r>
          </a:p>
          <a:p>
            <a:pPr algn="just"/>
            <a:endParaRPr lang="ru-RU" sz="1400" b="1" dirty="0">
              <a:latin typeface="Cambria" pitchFamily="18" charset="0"/>
            </a:endParaRPr>
          </a:p>
          <a:p>
            <a:pPr algn="just"/>
            <a:r>
              <a:rPr lang="ru-RU" sz="1500" b="1" dirty="0" smtClean="0">
                <a:latin typeface="Cambria" pitchFamily="18" charset="0"/>
              </a:rPr>
              <a:t> </a:t>
            </a:r>
            <a:endParaRPr lang="ru-RU" b="1" dirty="0">
              <a:latin typeface="Cambria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50259"/>
            <a:ext cx="2555776" cy="2555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708920"/>
            <a:ext cx="2583059" cy="3083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508104" y="5806508"/>
            <a:ext cx="34973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Cambria" pitchFamily="18" charset="0"/>
              </a:rPr>
              <a:t>Павел Федотов в возрасте 13 лет. </a:t>
            </a:r>
          </a:p>
          <a:p>
            <a:pPr algn="ctr"/>
            <a:r>
              <a:rPr lang="ru-RU" sz="1600" b="1" dirty="0">
                <a:latin typeface="Cambria" pitchFamily="18" charset="0"/>
              </a:rPr>
              <a:t>Портрет работы его однокашника П. </a:t>
            </a:r>
            <a:r>
              <a:rPr lang="ru-RU" sz="1600" b="1" dirty="0" err="1">
                <a:latin typeface="Cambria" pitchFamily="18" charset="0"/>
              </a:rPr>
              <a:t>Стромилова</a:t>
            </a:r>
            <a:r>
              <a:rPr lang="ru-RU" sz="1600" b="1" dirty="0">
                <a:latin typeface="Cambria" pitchFamily="18" charset="0"/>
              </a:rPr>
              <a:t>. 1828 год</a:t>
            </a:r>
          </a:p>
        </p:txBody>
      </p:sp>
    </p:spTree>
    <p:extLst>
      <p:ext uri="{BB962C8B-B14F-4D97-AF65-F5344CB8AC3E}">
        <p14:creationId xmlns:p14="http://schemas.microsoft.com/office/powerpoint/2010/main" val="228520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" y="1"/>
            <a:ext cx="9144000" cy="6858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27684" y="188640"/>
            <a:ext cx="568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О художнике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580111" y="5668904"/>
            <a:ext cx="26345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Cambria" pitchFamily="18" charset="0"/>
              </a:rPr>
              <a:t>П. Федотов. Автопортрет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7544" y="980728"/>
            <a:ext cx="4248471" cy="526297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latin typeface="Cambria" pitchFamily="18" charset="0"/>
              </a:rPr>
              <a:t>Зимой 1849 года Павел Федотов отправился в Москву. Его отец серьезно заболел, а беременная вторым ребенком сестра лишилась мужа. Художник взял на себя все хлопоты по хозяйству.</a:t>
            </a:r>
          </a:p>
          <a:p>
            <a:pPr algn="just"/>
            <a:r>
              <a:rPr lang="ru-RU" sz="1600" b="1" dirty="0">
                <a:latin typeface="Cambria" pitchFamily="18" charset="0"/>
              </a:rPr>
              <a:t>Федотов вернулся в Петербург только в 1850 году. Он написал картины «Молодой человек, играющий с собакой», «Портрет Федора Ефимыча Яковлева» под заказ и «Завтрак аристократа». В 1851 году художник закончил произведение о судьбе сестры «Вдовушка». Усиленные занятия и постоянная потребность в деньгах сказались на психическом здоровье Павла Федотова. Его последней картиной стала «Анкор, еще анкор». На ней художник изобразил одинокого военного, который от скуки заставляет прыгать собаку. Полотно так и осталось </a:t>
            </a:r>
            <a:r>
              <a:rPr lang="ru-RU" sz="1600" b="1" dirty="0" smtClean="0">
                <a:latin typeface="Cambria" pitchFamily="18" charset="0"/>
              </a:rPr>
              <a:t>неоконченным.</a:t>
            </a:r>
            <a:endParaRPr lang="ru-RU" sz="1600" b="1" dirty="0">
              <a:latin typeface="Cambria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426" y="1014512"/>
            <a:ext cx="3571875" cy="457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530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4"/>
            <a:ext cx="9144000" cy="6858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27684" y="188640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О художнике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9186" y="1050875"/>
            <a:ext cx="4104456" cy="477053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Cambria" pitchFamily="18" charset="0"/>
              </a:rPr>
              <a:t>Последние </a:t>
            </a:r>
            <a:r>
              <a:rPr lang="ru-RU" sz="1600" b="1" dirty="0" smtClean="0">
                <a:latin typeface="Cambria" pitchFamily="18" charset="0"/>
              </a:rPr>
              <a:t>два года жизни художник провел в одиночестве, нужде и, буквально, муках творчества. Постоянные головные боли, ухудшение зрения, мнительность и тревожность заставили друзей Федотова принять решение о его госпитализации в клинику для душевнобольных, на что сам государь выдал 500 рублей. Однако ожидаемого эффекта лечение не принесло. </a:t>
            </a:r>
            <a:r>
              <a:rPr lang="ru-RU" sz="1600" b="1" dirty="0">
                <a:latin typeface="Cambria" pitchFamily="18" charset="0"/>
              </a:rPr>
              <a:t>26 ноября 1852 года, в 37 лет, Павел Федотов скончался</a:t>
            </a:r>
            <a:r>
              <a:rPr lang="ru-RU" sz="1600" b="1" dirty="0" smtClean="0">
                <a:latin typeface="Cambria" pitchFamily="18" charset="0"/>
              </a:rPr>
              <a:t>. Известие об этом в прессе цензура публиковать запретила.</a:t>
            </a:r>
          </a:p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Cambria" pitchFamily="18" charset="0"/>
              </a:rPr>
              <a:t>Художника </a:t>
            </a:r>
            <a:r>
              <a:rPr lang="ru-RU" sz="1600" b="1" dirty="0">
                <a:solidFill>
                  <a:schemeClr val="tx1"/>
                </a:solidFill>
                <a:latin typeface="Cambria" pitchFamily="18" charset="0"/>
              </a:rPr>
              <a:t>похоронили на Смоленском православном кладбище. В 1836 году его прах перенесли </a:t>
            </a:r>
            <a:r>
              <a:rPr lang="ru-RU" sz="1600" b="1" dirty="0" smtClean="0">
                <a:solidFill>
                  <a:schemeClr val="tx1"/>
                </a:solidFill>
                <a:latin typeface="Cambria" pitchFamily="18" charset="0"/>
              </a:rPr>
              <a:t>в Некрополь мастеров искусств Александро-Невской лавры. </a:t>
            </a:r>
            <a:endParaRPr lang="ru-RU" sz="1600" b="1" u="sng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5616" y="1340768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792" y="928616"/>
            <a:ext cx="4139952" cy="5519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739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" y="1"/>
            <a:ext cx="9144000" cy="6858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27684" y="188640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Особенности творчества художника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7544" y="650305"/>
            <a:ext cx="8064896" cy="170816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500" b="1" dirty="0" smtClean="0">
                <a:latin typeface="Cambria" pitchFamily="18" charset="0"/>
              </a:rPr>
              <a:t>Картины и рисунки Федотова отличает остроумие, тонка наблюдательность, умение подмечать типичные черты разных сословий и обстоятельств их жизни, точность социальных характеристик. Объектом его мягкой сатиры были нравы большого города, героями – купцы, чиновники, дворянские семейства, компании холостых офицеров, эмансипированные дамы. Известные картины Павла Федотова. «Свежий кавалер, «Сватовство майора», «Завтрак аристократа», «Разборчивая невеста», «Вдовушка».</a:t>
            </a:r>
            <a:endParaRPr lang="ru-RU" sz="1500" b="1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970342"/>
            <a:ext cx="2199743" cy="2748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004" y="2118990"/>
            <a:ext cx="2402961" cy="2620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590" y="4112784"/>
            <a:ext cx="2279924" cy="2654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46" y="2348880"/>
            <a:ext cx="2344097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388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856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9715" y="692696"/>
            <a:ext cx="8280920" cy="535531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Cambria" pitchFamily="18" charset="0"/>
              </a:rPr>
              <a:t>История создания картины «Сватовство майора»</a:t>
            </a:r>
          </a:p>
          <a:p>
            <a:pPr algn="ctr"/>
            <a:endParaRPr lang="ru-RU" b="1" dirty="0" smtClean="0">
              <a:latin typeface="Cambria" pitchFamily="18" charset="0"/>
            </a:endParaRPr>
          </a:p>
          <a:p>
            <a:pPr algn="just"/>
            <a:r>
              <a:rPr lang="ru-RU" b="1" dirty="0" smtClean="0">
                <a:latin typeface="Cambria" pitchFamily="18" charset="0"/>
              </a:rPr>
              <a:t>В октябре 1849 года Павел Федотов представил публике на выставке Академии художеств работу под названием «Поправка обстоятельств, или Сватовство», имевшую колоссальный успех. Впоследствии картина обзавелась и другими названиями — «Женитьба майора», «Приезд жениха», «Смотрины в купеческом доме», пока за ней не утвердилось ее нынешнее название. </a:t>
            </a:r>
          </a:p>
          <a:p>
            <a:pPr algn="just"/>
            <a:r>
              <a:rPr lang="ru-RU" b="1" dirty="0" smtClean="0">
                <a:latin typeface="Cambria" pitchFamily="18" charset="0"/>
              </a:rPr>
              <a:t>История создания полотна по-своему примечательна. В поисках героев и подходящего интерьера для этой картины Федотов обошел весь Петербург - он хотел достичь максимальной достоверности. Однажды у Аничкова моста ему встретился «Подходящий» купец - с окладистой бородой, солидным брюшком и добродушным лицом. Художник шел за ним следом, а потом принялся упрашивать позировать ему. Позже он вспоминал: «Ни Один Счастливец, Которому Было Назначено на Невском Проспекте Самое Приятное Рандеву, не мог Более Обрадоваться Своей Красавице, как я Обрадовался Моей Рыжей Бороде и Толстому Брюху». Прототипом майора стал один из знакомых художника.</a:t>
            </a:r>
          </a:p>
          <a:p>
            <a:pPr algn="just"/>
            <a:endParaRPr lang="ru-RU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90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41422" y="764704"/>
            <a:ext cx="7776864" cy="507831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Cambria" pitchFamily="18" charset="0"/>
              </a:rPr>
              <a:t>Павел Андреевич перед написанием картины долго не мог найти подходящее помещение, обойдя для этой цели несколько десятков купеческих домов, искомое сходство он случайно нашел в одном из российских трактиров. В поисках интерьера Федотов под разными предлогами заходил в купеческие дома: спрашивал, не продается ли дом или предметы мебели, не сдается ли квартира. Но подходящую комнату в конце концов нашел в трактире! Один из друзей художника потом вспоминал: «Один раз, Проходя Около Какого-то Трактира, Художник Приметил Сквозь Окна Главную Комнату и Люстру с Закопченными Стеклышками, Которая «так и лезла сама в картину». Тотчас он зашел в трактир и нашел то, что искал так долго».</a:t>
            </a:r>
          </a:p>
          <a:p>
            <a:pPr algn="just"/>
            <a:r>
              <a:rPr lang="ru-RU" b="1" dirty="0" smtClean="0">
                <a:latin typeface="Cambria" pitchFamily="18" charset="0"/>
              </a:rPr>
              <a:t>Известно, что Федотов даже делал наброски продолжения картины, в которых молодая семья приезжает в родительский дом невесты, но завершать эту работу художник почему-то не стал.</a:t>
            </a:r>
          </a:p>
          <a:p>
            <a:pPr algn="just"/>
            <a:r>
              <a:rPr lang="ru-RU" b="1" dirty="0" smtClean="0">
                <a:latin typeface="Cambria" pitchFamily="18" charset="0"/>
              </a:rPr>
              <a:t>Картина «Сватовство Майора» стала визитной карточкой художника Павла Федотова, она принесла ему звание академика и всенародную популярность</a:t>
            </a:r>
            <a:endParaRPr lang="ru-RU" b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89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оседство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684</TotalTime>
  <Words>3775</Words>
  <Application>Microsoft Office PowerPoint</Application>
  <PresentationFormat>Экран (4:3)</PresentationFormat>
  <Paragraphs>165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Asus</cp:lastModifiedBy>
  <cp:revision>69</cp:revision>
  <dcterms:created xsi:type="dcterms:W3CDTF">2023-04-20T05:49:44Z</dcterms:created>
  <dcterms:modified xsi:type="dcterms:W3CDTF">2023-11-25T14:16:22Z</dcterms:modified>
</cp:coreProperties>
</file>