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9" r:id="rId3"/>
    <p:sldId id="271" r:id="rId4"/>
    <p:sldId id="272" r:id="rId5"/>
    <p:sldId id="270" r:id="rId6"/>
    <p:sldId id="273" r:id="rId7"/>
    <p:sldId id="274" r:id="rId8"/>
    <p:sldId id="277" r:id="rId9"/>
    <p:sldId id="276" r:id="rId10"/>
    <p:sldId id="275" r:id="rId11"/>
    <p:sldId id="278" r:id="rId12"/>
    <p:sldId id="283" r:id="rId13"/>
    <p:sldId id="279" r:id="rId14"/>
    <p:sldId id="280" r:id="rId15"/>
    <p:sldId id="284" r:id="rId16"/>
    <p:sldId id="282" r:id="rId17"/>
    <p:sldId id="26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906"/>
    <a:srgbClr val="538CFF"/>
    <a:srgbClr val="79A6FF"/>
    <a:srgbClr val="ED6613"/>
    <a:srgbClr val="004DE6"/>
    <a:srgbClr val="216BFF"/>
    <a:srgbClr val="002776"/>
    <a:srgbClr val="E1D10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2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38EA16-BBBF-4883-9458-2E0BCDE1FF9B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41590A-0EFC-4BE4-BF46-FF8428494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7FF636-8E16-4287-B3BD-450E81FB3EAC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D49C07-578E-486D-B673-A271B1A96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BC704-4A14-4F6E-889E-D368D79D4334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53378-9521-496E-B4A6-6C510A962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668B2-2DF4-446C-B5F7-2ACDCF1A23D5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AB1DD-BCC4-4F57-A87C-343B2112F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</a:p>
          <a:p>
            <a:pPr lvl="5"/>
            <a:endParaRPr lang="ru-RU" dirty="0" smtClean="0"/>
          </a:p>
          <a:p>
            <a:pPr lvl="6"/>
            <a:endParaRPr lang="ru-RU" dirty="0" smtClean="0"/>
          </a:p>
          <a:p>
            <a:pPr lvl="7"/>
            <a:endParaRPr lang="ru-RU" dirty="0" smtClean="0"/>
          </a:p>
          <a:p>
            <a:pPr lvl="8"/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D6CA0-FF87-4486-8CBA-080DAB8E2CDC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A4D9F-1D03-4550-A781-7A740530A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286116" y="2500306"/>
            <a:ext cx="2428892" cy="71438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 bwMode="gray">
          <a:xfrm>
            <a:off x="428596" y="285728"/>
            <a:ext cx="2174736" cy="2227514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 bwMode="gray">
          <a:xfrm>
            <a:off x="357158" y="3286124"/>
            <a:ext cx="2174736" cy="2227514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5"/>
          </p:nvPr>
        </p:nvSpPr>
        <p:spPr bwMode="gray">
          <a:xfrm>
            <a:off x="3428992" y="214290"/>
            <a:ext cx="2174736" cy="2227514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6"/>
          </p:nvPr>
        </p:nvSpPr>
        <p:spPr bwMode="gray">
          <a:xfrm>
            <a:off x="3357554" y="3286124"/>
            <a:ext cx="2174736" cy="2227514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7"/>
          </p:nvPr>
        </p:nvSpPr>
        <p:spPr bwMode="gray">
          <a:xfrm>
            <a:off x="6429388" y="214290"/>
            <a:ext cx="2174736" cy="2227514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8"/>
          </p:nvPr>
        </p:nvSpPr>
        <p:spPr bwMode="gray">
          <a:xfrm>
            <a:off x="6357950" y="3429000"/>
            <a:ext cx="2174736" cy="2227514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>
          <a:xfrm>
            <a:off x="914400" y="6537325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8F497-E778-45EB-921E-838745F915D2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189E2-7A73-421E-B236-3B05A0BB9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C4133-4BF2-40CF-8636-B994A4FE5AD5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1955-0339-43F0-BD8E-FDED8100A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503E-E703-47FD-A8DA-255C760C5DFE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EBF7F-D401-4628-959B-9978188A6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F9C79-F879-4E9F-8D6F-5A131C0ADD6A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D4248-A2F1-4FD0-93A5-B8BF7574A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04046-E2AC-422C-AC9A-E8B6A3DD4C6B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44F58-4122-4D9B-A924-1107CF870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6B926-56BB-46EF-9AC2-45C990AF832B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4D0CD-8F62-4B2B-BE93-8D0539CA7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232F6-2F21-452B-A0E7-1E5DFE123150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9DDFD-0992-4234-BBD7-25081B86A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24F40-14AA-4E75-B4B0-CE06B2A11F85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5B892-CB1D-473B-9663-DA3C756A2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Click icon to add picture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33B6-E7DF-40E7-AE9F-59ABD918C9AA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5A339-72DF-43AF-8147-827E6593F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fld id="{452E61A4-EDE9-4150-B683-1FAEB3965066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fld id="{A9EA1A40-BBFE-48B8-8B6F-A439B11B6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7" r:id="rId12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rgbClr val="4832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rgbClr val="48322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rgbClr val="48322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 kern="1200">
          <a:solidFill>
            <a:srgbClr val="48322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4832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3.jpeg"/><Relationship Id="rId7" Type="http://schemas.openxmlformats.org/officeDocument/2006/relationships/audio" Target="../media/audio2.wav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Relationship Id="rId9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Занятие 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500" y="3071813"/>
            <a:ext cx="8001000" cy="64293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3-19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/>
              <a:t>Соедини крылатые слова стрелками с понятием того, чем они являются</a:t>
            </a:r>
            <a:endParaRPr lang="ru-RU" sz="3200" dirty="0"/>
          </a:p>
        </p:txBody>
      </p:sp>
      <p:sp>
        <p:nvSpPr>
          <p:cNvPr id="13315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714500"/>
            <a:ext cx="4572000" cy="4286250"/>
          </a:xfrm>
          <a:solidFill>
            <a:schemeClr val="bg1"/>
          </a:solidFill>
        </p:spPr>
        <p:txBody>
          <a:bodyPr/>
          <a:lstStyle/>
          <a:p>
            <a:r>
              <a:rPr lang="ru-RU" sz="2000" smtClean="0"/>
              <a:t>Имя сказочного героя К. Чуковского</a:t>
            </a:r>
          </a:p>
          <a:p>
            <a:r>
              <a:rPr lang="ru-RU" sz="2000" smtClean="0"/>
              <a:t>Сжатая характеристика А.Пушкина</a:t>
            </a:r>
          </a:p>
          <a:p>
            <a:r>
              <a:rPr lang="ru-RU" sz="2000" smtClean="0"/>
              <a:t>Героиня русской народной сказки</a:t>
            </a:r>
          </a:p>
          <a:p>
            <a:r>
              <a:rPr lang="ru-RU" sz="2000" smtClean="0"/>
              <a:t>Образное выражение из древне-греческого мифа</a:t>
            </a:r>
          </a:p>
          <a:p>
            <a:r>
              <a:rPr lang="ru-RU" sz="2000" smtClean="0"/>
              <a:t>Цитата из басни И.Крылова</a:t>
            </a:r>
          </a:p>
          <a:p>
            <a:r>
              <a:rPr lang="ru-RU" sz="2000" smtClean="0"/>
              <a:t>Персонажи трагедии У. Шекспира</a:t>
            </a:r>
          </a:p>
          <a:p>
            <a:r>
              <a:rPr lang="ru-RU" sz="2000" smtClean="0"/>
              <a:t>Название стихотворения В. Маяковского</a:t>
            </a:r>
          </a:p>
          <a:p>
            <a:r>
              <a:rPr lang="ru-RU" sz="2000" smtClean="0"/>
              <a:t>Выражение из Библии</a:t>
            </a:r>
          </a:p>
        </p:txBody>
      </p:sp>
      <p:sp>
        <p:nvSpPr>
          <p:cNvPr id="13316" name="Содержимое 5"/>
          <p:cNvSpPr>
            <a:spLocks noGrp="1"/>
          </p:cNvSpPr>
          <p:nvPr>
            <p:ph sz="half" idx="1"/>
          </p:nvPr>
        </p:nvSpPr>
        <p:spPr>
          <a:xfrm>
            <a:off x="0" y="1285875"/>
            <a:ext cx="4038600" cy="5357813"/>
          </a:xfrm>
          <a:solidFill>
            <a:schemeClr val="bg1"/>
          </a:solidFill>
        </p:spPr>
        <p:txBody>
          <a:bodyPr/>
          <a:lstStyle/>
          <a:p>
            <a:r>
              <a:rPr lang="ru-RU" sz="2400" smtClean="0"/>
              <a:t>Солнце русской поэзии</a:t>
            </a:r>
          </a:p>
          <a:p>
            <a:r>
              <a:rPr lang="ru-RU" sz="2400" smtClean="0"/>
              <a:t>А Васька слушает да ест</a:t>
            </a:r>
          </a:p>
          <a:p>
            <a:r>
              <a:rPr lang="ru-RU" sz="2400" smtClean="0"/>
              <a:t>Ахиллесова пята</a:t>
            </a:r>
          </a:p>
          <a:p>
            <a:r>
              <a:rPr lang="ru-RU" sz="2400" smtClean="0"/>
              <a:t>Айболит </a:t>
            </a:r>
          </a:p>
          <a:p>
            <a:r>
              <a:rPr lang="ru-RU" sz="2400" smtClean="0"/>
              <a:t>Ромео и Джульетта</a:t>
            </a:r>
          </a:p>
          <a:p>
            <a:r>
              <a:rPr lang="ru-RU" sz="2400" smtClean="0"/>
              <a:t>Ай, Моська! Знать она сильна…</a:t>
            </a:r>
          </a:p>
          <a:p>
            <a:r>
              <a:rPr lang="ru-RU" sz="2400" smtClean="0"/>
              <a:t>Что такое хорошо и что такое плохо</a:t>
            </a:r>
          </a:p>
          <a:p>
            <a:r>
              <a:rPr lang="ru-RU" sz="2400" smtClean="0"/>
              <a:t>Вавилонское столпотворение</a:t>
            </a:r>
          </a:p>
          <a:p>
            <a:r>
              <a:rPr lang="ru-RU" sz="2400" smtClean="0"/>
              <a:t>Царевна Несмеяна</a:t>
            </a: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501063" y="6215063"/>
            <a:ext cx="500062" cy="428625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По какому принципу?</a:t>
            </a: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2214563"/>
            <a:ext cx="4281487" cy="2114550"/>
          </a:xfrm>
          <a:solidFill>
            <a:schemeClr val="bg1"/>
          </a:solidFill>
        </p:spPr>
        <p:txBody>
          <a:bodyPr/>
          <a:lstStyle/>
          <a:p>
            <a:r>
              <a:rPr lang="ru-RU" smtClean="0"/>
              <a:t>Мама	       писатель</a:t>
            </a:r>
          </a:p>
          <a:p>
            <a:r>
              <a:rPr lang="ru-RU" smtClean="0"/>
              <a:t>Бабушка		актёры</a:t>
            </a:r>
          </a:p>
          <a:p>
            <a:r>
              <a:rPr lang="ru-RU" smtClean="0"/>
              <a:t>Соседка	 	поэты</a:t>
            </a:r>
          </a:p>
          <a:p>
            <a:r>
              <a:rPr lang="ru-RU" smtClean="0"/>
              <a:t>Сестра	      каменщик</a:t>
            </a:r>
          </a:p>
        </p:txBody>
      </p:sp>
      <p:sp>
        <p:nvSpPr>
          <p:cNvPr id="14340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038600" cy="4786313"/>
          </a:xfrm>
          <a:solidFill>
            <a:schemeClr val="bg1"/>
          </a:solidFill>
        </p:spPr>
        <p:txBody>
          <a:bodyPr/>
          <a:lstStyle/>
          <a:p>
            <a:r>
              <a:rPr lang="ru-RU" smtClean="0">
                <a:hlinkClick r:id="" action="ppaction://noaction">
                  <a:snd r:embed="rId2" name="wind.wav"/>
                </a:hlinkClick>
              </a:rPr>
              <a:t>По родам</a:t>
            </a:r>
            <a:endParaRPr lang="ru-RU" smtClean="0"/>
          </a:p>
          <a:p>
            <a:r>
              <a:rPr lang="ru-RU" smtClean="0">
                <a:hlinkClick r:id="" action="ppaction://noaction">
                  <a:snd r:embed="rId2" name="wind.wav"/>
                </a:hlinkClick>
              </a:rPr>
              <a:t>По принципу «члены семьи – профессии»</a:t>
            </a:r>
            <a:endParaRPr lang="ru-RU" smtClean="0"/>
          </a:p>
          <a:p>
            <a:r>
              <a:rPr lang="ru-RU" smtClean="0">
                <a:hlinkClick r:id="" action="ppaction://noaction">
                  <a:snd r:embed="rId2" name="wind.wav"/>
                </a:hlinkClick>
              </a:rPr>
              <a:t>По количеству слогов</a:t>
            </a:r>
            <a:endParaRPr lang="ru-RU" smtClean="0"/>
          </a:p>
          <a:p>
            <a:r>
              <a:rPr lang="ru-RU" smtClean="0">
                <a:hlinkClick r:id="" action="ppaction://noaction">
                  <a:snd r:embed="rId2" name="wind.wav"/>
                </a:hlinkClick>
              </a:rPr>
              <a:t>По числу</a:t>
            </a:r>
            <a:endParaRPr lang="ru-RU" smtClean="0"/>
          </a:p>
          <a:p>
            <a:r>
              <a:rPr lang="ru-RU" smtClean="0">
                <a:hlinkClick r:id="" action="ppaction://noaction">
                  <a:snd r:embed="rId2" name="wind.wav"/>
                </a:hlinkClick>
              </a:rPr>
              <a:t>По частям речи </a:t>
            </a:r>
            <a:endParaRPr lang="ru-RU" smtClean="0"/>
          </a:p>
          <a:p>
            <a:r>
              <a:rPr lang="ru-RU" smtClean="0">
                <a:hlinkClick r:id="" action="ppaction://noaction">
                  <a:snd r:embed="rId3" name="applause.wav"/>
                </a:hlinkClick>
              </a:rPr>
              <a:t>По принципу «женщины – профессии»</a:t>
            </a:r>
            <a:endParaRPr lang="ru-RU" smtClean="0"/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501063" y="6215063"/>
            <a:ext cx="500062" cy="428625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429256" y="142852"/>
            <a:ext cx="3429024" cy="1357322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Найди правильные экологические связи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1" name="Рисунок 20" descr="журчалка.jpg"/>
          <p:cNvPicPr>
            <a:picLocks noGrp="1" noChangeAspect="1"/>
          </p:cNvPicPr>
          <p:nvPr>
            <p:ph type="pic" idx="13"/>
          </p:nvPr>
        </p:nvPicPr>
        <p:blipFill>
          <a:blip r:embed="rId2" cstate="print"/>
          <a:srcRect l="7920" r="7920"/>
          <a:stretch>
            <a:fillRect/>
          </a:stretch>
        </p:blipFill>
        <p:spPr>
          <a:xfrm>
            <a:off x="357158" y="785794"/>
            <a:ext cx="2174875" cy="2227263"/>
          </a:xfrm>
        </p:spPr>
      </p:pic>
      <p:pic>
        <p:nvPicPr>
          <p:cNvPr id="27" name="Рисунок 26" descr="Sórbus рябина.jpg"/>
          <p:cNvPicPr>
            <a:picLocks noGrp="1" noChangeAspect="1"/>
          </p:cNvPicPr>
          <p:nvPr>
            <p:ph type="pic" idx="14"/>
          </p:nvPr>
        </p:nvPicPr>
        <p:blipFill>
          <a:blip r:embed="rId3" cstate="print"/>
          <a:srcRect t="11548" b="11548"/>
          <a:stretch>
            <a:fillRect/>
          </a:stretch>
        </p:blipFill>
        <p:spPr>
          <a:xfrm>
            <a:off x="1000125" y="4000500"/>
            <a:ext cx="2174875" cy="2227263"/>
          </a:xfrm>
        </p:spPr>
      </p:pic>
      <p:pic>
        <p:nvPicPr>
          <p:cNvPr id="35" name="Рисунок 34" descr="pyrrhula_pyrrhula_by_dark_raptor-d3aqbx8.jpg"/>
          <p:cNvPicPr>
            <a:picLocks noGrp="1" noChangeAspect="1"/>
          </p:cNvPicPr>
          <p:nvPr>
            <p:ph type="pic" idx="15"/>
          </p:nvPr>
        </p:nvPicPr>
        <p:blipFill>
          <a:blip r:embed="rId4" cstate="print"/>
          <a:srcRect l="13760" r="13760"/>
          <a:stretch>
            <a:fillRect/>
          </a:stretch>
        </p:blipFill>
        <p:spPr>
          <a:xfrm>
            <a:off x="3071813" y="0"/>
            <a:ext cx="2174875" cy="2227263"/>
          </a:xfrm>
        </p:spPr>
      </p:pic>
      <p:pic>
        <p:nvPicPr>
          <p:cNvPr id="23" name="Рисунок 22" descr="Cirsium arvense2.jpg"/>
          <p:cNvPicPr>
            <a:picLocks noGrp="1" noChangeAspect="1"/>
          </p:cNvPicPr>
          <p:nvPr>
            <p:ph type="pic" idx="16"/>
          </p:nvPr>
        </p:nvPicPr>
        <p:blipFill>
          <a:blip r:embed="rId5" cstate="print"/>
          <a:srcRect l="1176" r="1176"/>
          <a:stretch>
            <a:fillRect/>
          </a:stretch>
        </p:blipFill>
        <p:spPr>
          <a:xfrm>
            <a:off x="5143504" y="4071942"/>
            <a:ext cx="2174875" cy="2227262"/>
          </a:xfrm>
        </p:spPr>
      </p:pic>
      <p:pic>
        <p:nvPicPr>
          <p:cNvPr id="32" name="Рисунок 31" descr="Aphidoidea_тля 1.jpg"/>
          <p:cNvPicPr>
            <a:picLocks noGrp="1" noChangeAspect="1"/>
          </p:cNvPicPr>
          <p:nvPr>
            <p:ph type="pic" idx="18"/>
          </p:nvPr>
        </p:nvPicPr>
        <p:blipFill>
          <a:blip r:embed="rId6" cstate="print"/>
          <a:srcRect l="23502" r="23502"/>
          <a:stretch>
            <a:fillRect/>
          </a:stretch>
        </p:blipFill>
        <p:spPr>
          <a:xfrm>
            <a:off x="6000750" y="1500188"/>
            <a:ext cx="2174875" cy="2227262"/>
          </a:xfrm>
        </p:spPr>
      </p:pic>
      <p:sp>
        <p:nvSpPr>
          <p:cNvPr id="15368" name="TextBox 21"/>
          <p:cNvSpPr txBox="1">
            <a:spLocks noChangeArrowheads="1"/>
          </p:cNvSpPr>
          <p:nvPr/>
        </p:nvSpPr>
        <p:spPr bwMode="auto">
          <a:xfrm>
            <a:off x="714375" y="3071813"/>
            <a:ext cx="1427163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журчалка</a:t>
            </a:r>
          </a:p>
        </p:txBody>
      </p:sp>
      <p:sp>
        <p:nvSpPr>
          <p:cNvPr id="15369" name="TextBox 23"/>
          <p:cNvSpPr txBox="1">
            <a:spLocks noChangeArrowheads="1"/>
          </p:cNvSpPr>
          <p:nvPr/>
        </p:nvSpPr>
        <p:spPr bwMode="auto">
          <a:xfrm>
            <a:off x="5214938" y="6286500"/>
            <a:ext cx="207962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бодяк полевой</a:t>
            </a:r>
          </a:p>
        </p:txBody>
      </p:sp>
      <p:sp>
        <p:nvSpPr>
          <p:cNvPr id="25" name="Двойная стрелка влево/вправо 24">
            <a:hlinkClick r:id="" action="ppaction://noaction" highlightClick="1">
              <a:snd r:embed="rId7" name="applause.wav"/>
            </a:hlinkClick>
          </p:cNvPr>
          <p:cNvSpPr/>
          <p:nvPr/>
        </p:nvSpPr>
        <p:spPr>
          <a:xfrm rot="1932644">
            <a:off x="2230438" y="3333750"/>
            <a:ext cx="3309937" cy="28575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71" name="TextBox 28"/>
          <p:cNvSpPr txBox="1">
            <a:spLocks noChangeArrowheads="1"/>
          </p:cNvSpPr>
          <p:nvPr/>
        </p:nvSpPr>
        <p:spPr bwMode="auto">
          <a:xfrm>
            <a:off x="1519238" y="6286500"/>
            <a:ext cx="1103312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рябина</a:t>
            </a:r>
          </a:p>
        </p:txBody>
      </p:sp>
      <p:sp>
        <p:nvSpPr>
          <p:cNvPr id="30" name="Двойная стрелка влево/вправо 29">
            <a:hlinkClick r:id="" action="ppaction://noaction">
              <a:snd r:embed="rId8" name="wind.wav"/>
            </a:hlinkClick>
          </p:cNvPr>
          <p:cNvSpPr/>
          <p:nvPr/>
        </p:nvSpPr>
        <p:spPr>
          <a:xfrm>
            <a:off x="3214688" y="5143500"/>
            <a:ext cx="1857375" cy="28575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73" name="TextBox 32"/>
          <p:cNvSpPr txBox="1">
            <a:spLocks noChangeArrowheads="1"/>
          </p:cNvSpPr>
          <p:nvPr/>
        </p:nvSpPr>
        <p:spPr bwMode="auto">
          <a:xfrm>
            <a:off x="6858000" y="3714750"/>
            <a:ext cx="60642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тля</a:t>
            </a:r>
          </a:p>
        </p:txBody>
      </p:sp>
      <p:sp>
        <p:nvSpPr>
          <p:cNvPr id="34" name="Стрелка вправо 33">
            <a:hlinkClick r:id="" action="ppaction://noaction" highlightClick="1">
              <a:snd r:embed="rId7" name="applause.wav"/>
            </a:hlinkClick>
          </p:cNvPr>
          <p:cNvSpPr/>
          <p:nvPr/>
        </p:nvSpPr>
        <p:spPr>
          <a:xfrm rot="731107">
            <a:off x="2560638" y="2514600"/>
            <a:ext cx="3543300" cy="2667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Стрелка вправо 36">
            <a:hlinkClick r:id="" action="ppaction://noaction" highlightClick="1">
              <a:snd r:embed="rId7" name="applause.wav"/>
            </a:hlinkClick>
          </p:cNvPr>
          <p:cNvSpPr/>
          <p:nvPr/>
        </p:nvSpPr>
        <p:spPr>
          <a:xfrm rot="7329813">
            <a:off x="2362994" y="3102769"/>
            <a:ext cx="2416175" cy="26828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трелка вправо 37">
            <a:hlinkClick r:id="" action="ppaction://noaction">
              <a:snd r:embed="rId8" name="wind.wav"/>
            </a:hlinkClick>
          </p:cNvPr>
          <p:cNvSpPr/>
          <p:nvPr/>
        </p:nvSpPr>
        <p:spPr>
          <a:xfrm rot="1729508">
            <a:off x="4992688" y="1800225"/>
            <a:ext cx="1152525" cy="26828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 вправо 39">
            <a:hlinkClick r:id="" action="ppaction://noaction">
              <a:snd r:embed="rId8" name="wind.wav"/>
            </a:hlinkClick>
          </p:cNvPr>
          <p:cNvSpPr/>
          <p:nvPr/>
        </p:nvSpPr>
        <p:spPr>
          <a:xfrm rot="9757489">
            <a:off x="2392363" y="1331913"/>
            <a:ext cx="696912" cy="26828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Стрелка вправо 40">
            <a:hlinkClick r:id="" action="ppaction://noaction">
              <a:snd r:embed="rId8" name="wind.wav"/>
            </a:hlinkClick>
          </p:cNvPr>
          <p:cNvSpPr/>
          <p:nvPr/>
        </p:nvSpPr>
        <p:spPr>
          <a:xfrm rot="3572387">
            <a:off x="4098131" y="2964657"/>
            <a:ext cx="2390775" cy="26828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79" name="TextBox 41"/>
          <p:cNvSpPr txBox="1">
            <a:spLocks noChangeArrowheads="1"/>
          </p:cNvSpPr>
          <p:nvPr/>
        </p:nvSpPr>
        <p:spPr bwMode="auto">
          <a:xfrm>
            <a:off x="3609975" y="1857375"/>
            <a:ext cx="1208088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снегирь</a:t>
            </a:r>
          </a:p>
        </p:txBody>
      </p:sp>
      <p:sp>
        <p:nvSpPr>
          <p:cNvPr id="28" name="Управляющая кнопка: домой 27">
            <a:hlinkClick r:id="rId9" action="ppaction://hlinksldjump" highlightClick="1"/>
          </p:cNvPr>
          <p:cNvSpPr/>
          <p:nvPr/>
        </p:nvSpPr>
        <p:spPr>
          <a:xfrm>
            <a:off x="8501063" y="6215063"/>
            <a:ext cx="500062" cy="428625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Ответь на вопросы</a:t>
            </a: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sz="2400" smtClean="0"/>
              <a:t>Пять ступенек – лесенка, на ступеньках – песенка.</a:t>
            </a:r>
          </a:p>
          <a:p>
            <a:r>
              <a:rPr lang="ru-RU" sz="2400" smtClean="0"/>
              <a:t>Самый важный в джазе он, серебристый …</a:t>
            </a:r>
          </a:p>
          <a:p>
            <a:r>
              <a:rPr lang="ru-RU" sz="2400" smtClean="0"/>
              <a:t>Любимый музыкальный инструмент цыган.</a:t>
            </a:r>
          </a:p>
          <a:p>
            <a:r>
              <a:rPr lang="ru-RU" sz="2400" smtClean="0"/>
              <a:t>Дословный перевод названия этого инструмента – «громко-тихо».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501063" y="6215063"/>
            <a:ext cx="500062" cy="428625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AutoShape 8">
            <a:hlinkClick r:id="" action="ppaction://noaction">
              <a:snd r:embed="rId3" name="чунга чанга"/>
            </a:hlinkClick>
          </p:cNvPr>
          <p:cNvSpPr>
            <a:spLocks noChangeArrowheads="1"/>
          </p:cNvSpPr>
          <p:nvPr/>
        </p:nvSpPr>
        <p:spPr bwMode="auto">
          <a:xfrm>
            <a:off x="5286375" y="1785938"/>
            <a:ext cx="935038" cy="720725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♪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" name="AutoShape 8">
            <a:hlinkClick r:id="" action="ppaction://noaction">
              <a:snd r:embed="rId4" name="Королева"/>
            </a:hlinkClick>
          </p:cNvPr>
          <p:cNvSpPr>
            <a:spLocks noChangeArrowheads="1"/>
          </p:cNvSpPr>
          <p:nvPr/>
        </p:nvSpPr>
        <p:spPr bwMode="auto">
          <a:xfrm>
            <a:off x="6286500" y="2857500"/>
            <a:ext cx="935038" cy="720725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♪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" name="AutoShape 8">
            <a:hlinkClick r:id="" action="ppaction://noaction">
              <a:snd r:embed="rId5" name="Дженифер Лопез"/>
            </a:hlinkClick>
          </p:cNvPr>
          <p:cNvSpPr>
            <a:spLocks noChangeArrowheads="1"/>
          </p:cNvSpPr>
          <p:nvPr/>
        </p:nvSpPr>
        <p:spPr bwMode="auto">
          <a:xfrm>
            <a:off x="7286625" y="4071938"/>
            <a:ext cx="935038" cy="720725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♪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pPr algn="l">
              <a:defRPr/>
            </a:pPr>
            <a:r>
              <a:rPr lang="ru-RU" dirty="0" smtClean="0"/>
              <a:t>Расставь числа </a:t>
            </a:r>
            <a:endParaRPr lang="ru-RU" dirty="0"/>
          </a:p>
        </p:txBody>
      </p:sp>
      <p:sp>
        <p:nvSpPr>
          <p:cNvPr id="17411" name="Содержимое 6"/>
          <p:cNvSpPr>
            <a:spLocks noGrp="1"/>
          </p:cNvSpPr>
          <p:nvPr>
            <p:ph sz="half" idx="2"/>
          </p:nvPr>
        </p:nvSpPr>
        <p:spPr>
          <a:xfrm>
            <a:off x="4857750" y="285750"/>
            <a:ext cx="4038600" cy="2686050"/>
          </a:xfrm>
          <a:solidFill>
            <a:schemeClr val="bg1"/>
          </a:solidFill>
        </p:spPr>
        <p:txBody>
          <a:bodyPr/>
          <a:lstStyle/>
          <a:p>
            <a:r>
              <a:rPr lang="ru-RU" smtClean="0"/>
              <a:t>Расставь числа </a:t>
            </a:r>
            <a:r>
              <a:rPr lang="ru-RU" b="1" smtClean="0"/>
              <a:t>6, 5, 4, 3, 2, 1</a:t>
            </a:r>
            <a:r>
              <a:rPr lang="ru-RU" smtClean="0"/>
              <a:t> в кружках так, чтобы сумма чисел вдоль каждой прямой равнялась 12.</a:t>
            </a: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857250" y="2500313"/>
            <a:ext cx="4357688" cy="300037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643188" y="2214563"/>
            <a:ext cx="714375" cy="714375"/>
          </a:xfrm>
          <a:prstGeom prst="ellipse">
            <a:avLst/>
          </a:prstGeom>
          <a:solidFill>
            <a:srgbClr val="FAE9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571625" y="3643313"/>
            <a:ext cx="714375" cy="714375"/>
          </a:xfrm>
          <a:prstGeom prst="ellipse">
            <a:avLst/>
          </a:prstGeom>
          <a:solidFill>
            <a:srgbClr val="FAE9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714750" y="3643313"/>
            <a:ext cx="714375" cy="714375"/>
          </a:xfrm>
          <a:prstGeom prst="ellipse">
            <a:avLst/>
          </a:prstGeom>
          <a:solidFill>
            <a:srgbClr val="FAE9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42938" y="5072063"/>
            <a:ext cx="714375" cy="714375"/>
          </a:xfrm>
          <a:prstGeom prst="ellipse">
            <a:avLst/>
          </a:prstGeom>
          <a:solidFill>
            <a:srgbClr val="FAE9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714625" y="5072063"/>
            <a:ext cx="714375" cy="714375"/>
          </a:xfrm>
          <a:prstGeom prst="ellipse">
            <a:avLst/>
          </a:prstGeom>
          <a:solidFill>
            <a:srgbClr val="FAE9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786313" y="5072063"/>
            <a:ext cx="714375" cy="714375"/>
          </a:xfrm>
          <a:prstGeom prst="ellipse">
            <a:avLst/>
          </a:prstGeom>
          <a:solidFill>
            <a:srgbClr val="FAE9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Управляющая кнопка: справка 14">
            <a:hlinkClick r:id="rId2" action="ppaction://hlinksldjump" highlightClick="1"/>
          </p:cNvPr>
          <p:cNvSpPr/>
          <p:nvPr/>
        </p:nvSpPr>
        <p:spPr>
          <a:xfrm>
            <a:off x="8501063" y="6215063"/>
            <a:ext cx="500062" cy="428625"/>
          </a:xfrm>
          <a:prstGeom prst="actionButtonHelp">
            <a:avLst/>
          </a:prstGeom>
          <a:solidFill>
            <a:srgbClr val="FAE9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Проверь себя!</a:t>
            </a:r>
            <a:endParaRPr lang="ru-RU" dirty="0"/>
          </a:p>
        </p:txBody>
      </p:sp>
      <p:sp>
        <p:nvSpPr>
          <p:cNvPr id="18435" name="Содержимое 6"/>
          <p:cNvSpPr>
            <a:spLocks noGrp="1"/>
          </p:cNvSpPr>
          <p:nvPr>
            <p:ph sz="half" idx="2"/>
          </p:nvPr>
        </p:nvSpPr>
        <p:spPr>
          <a:xfrm>
            <a:off x="4857750" y="285750"/>
            <a:ext cx="4038600" cy="2686050"/>
          </a:xfrm>
          <a:solidFill>
            <a:schemeClr val="bg1"/>
          </a:solidFill>
        </p:spPr>
        <p:txBody>
          <a:bodyPr/>
          <a:lstStyle/>
          <a:p>
            <a:r>
              <a:rPr lang="ru-RU" smtClean="0"/>
              <a:t>Расставь числа </a:t>
            </a:r>
            <a:r>
              <a:rPr lang="ru-RU" b="1" smtClean="0"/>
              <a:t>6, 5, 4, 3, 2, 1</a:t>
            </a:r>
            <a:r>
              <a:rPr lang="ru-RU" smtClean="0"/>
              <a:t> в кружках так, чтобы сумма чисел вдоль каждой прямой равнялась 12.</a:t>
            </a: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501063" y="6215063"/>
            <a:ext cx="500062" cy="428625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857250" y="2500313"/>
            <a:ext cx="4357688" cy="300037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643188" y="2214563"/>
            <a:ext cx="714375" cy="714375"/>
          </a:xfrm>
          <a:prstGeom prst="ellipse">
            <a:avLst/>
          </a:prstGeom>
          <a:solidFill>
            <a:srgbClr val="FAE9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Овал 9"/>
          <p:cNvSpPr/>
          <p:nvPr/>
        </p:nvSpPr>
        <p:spPr>
          <a:xfrm>
            <a:off x="1571625" y="3643313"/>
            <a:ext cx="714375" cy="714375"/>
          </a:xfrm>
          <a:prstGeom prst="ellipse">
            <a:avLst/>
          </a:prstGeom>
          <a:solidFill>
            <a:srgbClr val="FAE9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Овал 10"/>
          <p:cNvSpPr/>
          <p:nvPr/>
        </p:nvSpPr>
        <p:spPr>
          <a:xfrm>
            <a:off x="3714750" y="3643313"/>
            <a:ext cx="714375" cy="714375"/>
          </a:xfrm>
          <a:prstGeom prst="ellipse">
            <a:avLst/>
          </a:prstGeom>
          <a:solidFill>
            <a:srgbClr val="FAE9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Овал 11"/>
          <p:cNvSpPr/>
          <p:nvPr/>
        </p:nvSpPr>
        <p:spPr>
          <a:xfrm>
            <a:off x="642938" y="5072063"/>
            <a:ext cx="714375" cy="714375"/>
          </a:xfrm>
          <a:prstGeom prst="ellipse">
            <a:avLst/>
          </a:prstGeom>
          <a:solidFill>
            <a:srgbClr val="FAE9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Овал 12"/>
          <p:cNvSpPr/>
          <p:nvPr/>
        </p:nvSpPr>
        <p:spPr>
          <a:xfrm>
            <a:off x="2714625" y="5072063"/>
            <a:ext cx="714375" cy="714375"/>
          </a:xfrm>
          <a:prstGeom prst="ellipse">
            <a:avLst/>
          </a:prstGeom>
          <a:solidFill>
            <a:srgbClr val="FAE9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Овал 13"/>
          <p:cNvSpPr/>
          <p:nvPr/>
        </p:nvSpPr>
        <p:spPr>
          <a:xfrm>
            <a:off x="4786313" y="5072063"/>
            <a:ext cx="714375" cy="714375"/>
          </a:xfrm>
          <a:prstGeom prst="ellipse">
            <a:avLst/>
          </a:prstGeom>
          <a:solidFill>
            <a:srgbClr val="FAE9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/>
              <a:t>Какие виды спорта будут на </a:t>
            </a:r>
            <a:r>
              <a:rPr lang="ru-RU" sz="3600" dirty="0" smtClean="0"/>
              <a:t>олимпийских </a:t>
            </a:r>
            <a:r>
              <a:rPr lang="ru-RU" sz="3600" dirty="0" smtClean="0"/>
              <a:t>играх </a:t>
            </a:r>
            <a:r>
              <a:rPr lang="ru-RU" sz="3600" dirty="0" smtClean="0"/>
              <a:t>2024 г.?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501063" y="6215063"/>
            <a:ext cx="500062" cy="428625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500188"/>
            <a:ext cx="755015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Подсчитаем количество плюсов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71500" y="3071813"/>
            <a:ext cx="8001000" cy="64293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Вам понравилось занятие?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Найди 6 отличий</a:t>
            </a:r>
            <a:endParaRPr lang="ru-RU" dirty="0"/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6975"/>
          <a:stretch>
            <a:fillRect/>
          </a:stretch>
        </p:blipFill>
        <p:spPr>
          <a:xfrm>
            <a:off x="642938" y="1071563"/>
            <a:ext cx="7793037" cy="5595937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Спит и видит сон…</a:t>
            </a:r>
            <a:endParaRPr lang="ru-RU" dirty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88" y="1357313"/>
            <a:ext cx="6099175" cy="4572000"/>
          </a:xfrm>
          <a:noFill/>
        </p:spPr>
      </p:pic>
      <p:sp>
        <p:nvSpPr>
          <p:cNvPr id="5" name="Пятно 2 4"/>
          <p:cNvSpPr/>
          <p:nvPr/>
        </p:nvSpPr>
        <p:spPr>
          <a:xfrm rot="20819799">
            <a:off x="66675" y="3024188"/>
            <a:ext cx="5000625" cy="307181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АССОЦИАЦИИ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0" dirty="0" smtClean="0"/>
              <a:t>Запоминаем пары слов</a:t>
            </a:r>
            <a:endParaRPr lang="ru-RU" b="0" dirty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4400550" cy="5357812"/>
          </a:xfrm>
          <a:solidFill>
            <a:schemeClr val="bg1"/>
          </a:solidFill>
        </p:spPr>
        <p:txBody>
          <a:bodyPr/>
          <a:lstStyle/>
          <a:p>
            <a:r>
              <a:rPr lang="ru-RU" sz="2400" smtClean="0"/>
              <a:t>Платье 	– зола</a:t>
            </a:r>
          </a:p>
          <a:p>
            <a:r>
              <a:rPr lang="ru-RU" sz="2400" smtClean="0"/>
              <a:t>Мачеха 	– сёстры</a:t>
            </a:r>
          </a:p>
          <a:p>
            <a:r>
              <a:rPr lang="ru-RU" sz="2400" smtClean="0"/>
              <a:t>Дворец 	– бал</a:t>
            </a:r>
          </a:p>
          <a:p>
            <a:r>
              <a:rPr lang="ru-RU" sz="2400" smtClean="0"/>
              <a:t>Фея 	– волшебство</a:t>
            </a:r>
          </a:p>
          <a:p>
            <a:r>
              <a:rPr lang="ru-RU" sz="2400" smtClean="0"/>
              <a:t>Тыква 	– карета</a:t>
            </a:r>
          </a:p>
          <a:p>
            <a:r>
              <a:rPr lang="ru-RU" sz="2400" smtClean="0"/>
              <a:t>Мыши 	– лошади</a:t>
            </a:r>
          </a:p>
          <a:p>
            <a:r>
              <a:rPr lang="ru-RU" sz="2400" smtClean="0"/>
              <a:t>Крыса 	– кучер</a:t>
            </a:r>
          </a:p>
          <a:p>
            <a:r>
              <a:rPr lang="ru-RU" sz="2400" smtClean="0"/>
              <a:t>Ящерицы 	– лакеи</a:t>
            </a:r>
          </a:p>
          <a:p>
            <a:r>
              <a:rPr lang="ru-RU" sz="2400" smtClean="0"/>
              <a:t>Принц 	– незнакомка</a:t>
            </a:r>
          </a:p>
          <a:p>
            <a:r>
              <a:rPr lang="ru-RU" sz="2400" smtClean="0"/>
              <a:t>Встреча 	– любовь</a:t>
            </a:r>
          </a:p>
          <a:p>
            <a:r>
              <a:rPr lang="ru-RU" sz="2400" smtClean="0"/>
              <a:t>Часы 	– полночь</a:t>
            </a:r>
          </a:p>
          <a:p>
            <a:r>
              <a:rPr lang="ru-RU" sz="2400" smtClean="0"/>
              <a:t>Туфелька 	- хрусталь </a:t>
            </a:r>
          </a:p>
          <a:p>
            <a:endParaRPr lang="ru-RU" sz="240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31471" r="28822"/>
          <a:stretch>
            <a:fillRect/>
          </a:stretch>
        </p:blipFill>
        <p:spPr bwMode="auto">
          <a:xfrm>
            <a:off x="2357438" y="1214438"/>
            <a:ext cx="3214687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28661E-7 L 0.35781 0.004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Выложи из деталей </a:t>
            </a:r>
            <a:r>
              <a:rPr lang="ru-RU" dirty="0" err="1" smtClean="0"/>
              <a:t>танграма</a:t>
            </a:r>
            <a:r>
              <a:rPr lang="ru-RU" dirty="0" smtClean="0"/>
              <a:t> изображение Золушки</a:t>
            </a:r>
            <a:endParaRPr lang="ru-RU" dirty="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546225"/>
            <a:ext cx="3786187" cy="4848225"/>
          </a:xfrm>
          <a:noFill/>
        </p:spPr>
      </p:pic>
      <p:sp>
        <p:nvSpPr>
          <p:cNvPr id="9" name="Прямоугольный треугольник 8"/>
          <p:cNvSpPr/>
          <p:nvPr/>
        </p:nvSpPr>
        <p:spPr>
          <a:xfrm>
            <a:off x="4857750" y="1643063"/>
            <a:ext cx="1714500" cy="17145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6715125" y="1643063"/>
            <a:ext cx="1714500" cy="17145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4786313" y="3929063"/>
            <a:ext cx="2071687" cy="9286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7286625" y="4143375"/>
            <a:ext cx="1357313" cy="7143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5286375" y="5143500"/>
            <a:ext cx="1357313" cy="7143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00938" y="5286375"/>
            <a:ext cx="928687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одержимое 6"/>
          <p:cNvSpPr txBox="1">
            <a:spLocks/>
          </p:cNvSpPr>
          <p:nvPr/>
        </p:nvSpPr>
        <p:spPr bwMode="auto">
          <a:xfrm>
            <a:off x="4714875" y="1643063"/>
            <a:ext cx="4038600" cy="4643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ru-RU" sz="2800">
                <a:solidFill>
                  <a:srgbClr val="483226"/>
                </a:solidFill>
                <a:latin typeface="+mn-lt"/>
              </a:rPr>
              <a:t>Интересно что, в фильме 1947 г. «Золушка» главную героиню сыграла актриса Янина Жеймо. Во время съёмок фильма ей было 37 лет!</a:t>
            </a:r>
            <a:endParaRPr lang="ru-RU" sz="2800" dirty="0">
              <a:solidFill>
                <a:srgbClr val="483226"/>
              </a:solidFill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По какому принципу?</a:t>
            </a:r>
            <a:endParaRPr lang="ru-RU" dirty="0"/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828800"/>
          </a:xfrm>
          <a:solidFill>
            <a:schemeClr val="bg1"/>
          </a:solidFill>
        </p:spPr>
        <p:txBody>
          <a:bodyPr/>
          <a:lstStyle/>
          <a:p>
            <a:r>
              <a:rPr lang="ru-RU" smtClean="0"/>
              <a:t>Вальс	Кадриль</a:t>
            </a:r>
          </a:p>
          <a:p>
            <a:r>
              <a:rPr lang="ru-RU" smtClean="0"/>
              <a:t>Зал 	Дама</a:t>
            </a:r>
          </a:p>
          <a:p>
            <a:r>
              <a:rPr lang="ru-RU" smtClean="0"/>
              <a:t>Бал	Полночь</a:t>
            </a:r>
          </a:p>
        </p:txBody>
      </p:sp>
      <p:sp>
        <p:nvSpPr>
          <p:cNvPr id="9220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14738"/>
          </a:xfrm>
          <a:solidFill>
            <a:schemeClr val="bg1"/>
          </a:solidFill>
        </p:spPr>
        <p:txBody>
          <a:bodyPr/>
          <a:lstStyle/>
          <a:p>
            <a:r>
              <a:rPr lang="ru-RU" smtClean="0">
                <a:hlinkClick r:id="" action="ppaction://noaction">
                  <a:snd r:embed="rId2" name="wind.wav"/>
                </a:hlinkClick>
              </a:rPr>
              <a:t>По названию частей речи</a:t>
            </a:r>
            <a:endParaRPr lang="ru-RU" smtClean="0"/>
          </a:p>
          <a:p>
            <a:r>
              <a:rPr lang="ru-RU" smtClean="0">
                <a:hlinkClick r:id="" action="ppaction://noaction">
                  <a:snd r:embed="rId2" name="wind.wav"/>
                </a:hlinkClick>
              </a:rPr>
              <a:t>По числу</a:t>
            </a:r>
            <a:endParaRPr lang="ru-RU" smtClean="0"/>
          </a:p>
          <a:p>
            <a:r>
              <a:rPr lang="ru-RU" smtClean="0">
                <a:hlinkClick r:id="" action="ppaction://noaction">
                  <a:snd r:embed="rId2" name="wind.wav"/>
                </a:hlinkClick>
              </a:rPr>
              <a:t>По количеству букв</a:t>
            </a:r>
            <a:endParaRPr lang="ru-RU" smtClean="0"/>
          </a:p>
          <a:p>
            <a:r>
              <a:rPr lang="ru-RU" smtClean="0">
                <a:hlinkClick r:id="" action="ppaction://noaction">
                  <a:snd r:embed="rId3" name="applause.wav"/>
                </a:hlinkClick>
              </a:rPr>
              <a:t>По родам</a:t>
            </a:r>
            <a:endParaRPr lang="ru-RU" smtClean="0"/>
          </a:p>
          <a:p>
            <a:r>
              <a:rPr lang="ru-RU" smtClean="0">
                <a:hlinkClick r:id="" action="ppaction://noaction">
                  <a:snd r:embed="rId3" name="applause.wav"/>
                </a:hlinkClick>
              </a:rPr>
              <a:t>По количеству слогов</a:t>
            </a:r>
            <a:endParaRPr lang="ru-RU" smtClean="0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 cstate="print"/>
          <a:srcRect l="500" t="8333" b="10001"/>
          <a:stretch>
            <a:fillRect/>
          </a:stretch>
        </p:blipFill>
        <p:spPr bwMode="auto">
          <a:xfrm>
            <a:off x="500063" y="3571875"/>
            <a:ext cx="39655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9DAF6"/>
              </a:clrFrom>
              <a:clrTo>
                <a:srgbClr val="D9DAF6">
                  <a:alpha val="0"/>
                </a:srgbClr>
              </a:clrTo>
            </a:clrChange>
          </a:blip>
          <a:srcRect l="15584" t="7419" r="64249" b="74564"/>
          <a:stretch>
            <a:fillRect/>
          </a:stretch>
        </p:blipFill>
        <p:spPr bwMode="auto">
          <a:xfrm rot="-3515974">
            <a:off x="892969" y="3998119"/>
            <a:ext cx="1171575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Какого рисунка не хватает?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200"/>
                <a:gridCol w="1346200"/>
                <a:gridCol w="1346200"/>
              </a:tblGrid>
              <a:tr h="370840">
                <a:tc>
                  <a:txBody>
                    <a:bodyPr/>
                    <a:lstStyle/>
                    <a:p>
                      <a:endParaRPr lang="ru-RU" sz="9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9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261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614863"/>
          </a:xfrm>
          <a:solidFill>
            <a:schemeClr val="bg1"/>
          </a:solidFill>
        </p:spPr>
        <p:txBody>
          <a:bodyPr/>
          <a:lstStyle/>
          <a:p>
            <a:endParaRPr lang="ru-RU" smtClean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38" y="1928813"/>
            <a:ext cx="1071562" cy="928687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928813" y="3429000"/>
            <a:ext cx="1071562" cy="928688"/>
          </a:xfrm>
          <a:prstGeom prst="star5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571500" y="5000625"/>
            <a:ext cx="1071563" cy="928688"/>
          </a:xfrm>
          <a:prstGeom prst="star5">
            <a:avLst/>
          </a:prstGeom>
          <a:solidFill>
            <a:srgbClr val="FAE9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Круглая лента лицом вниз 9"/>
          <p:cNvSpPr/>
          <p:nvPr/>
        </p:nvSpPr>
        <p:spPr>
          <a:xfrm>
            <a:off x="3286125" y="1928813"/>
            <a:ext cx="1071563" cy="1071562"/>
          </a:xfrm>
          <a:prstGeom prst="ellipseRibb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Круглая лента лицом вниз 10"/>
          <p:cNvSpPr/>
          <p:nvPr/>
        </p:nvSpPr>
        <p:spPr>
          <a:xfrm>
            <a:off x="3286125" y="4929188"/>
            <a:ext cx="1071563" cy="1071562"/>
          </a:xfrm>
          <a:prstGeom prst="ellipseRibb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Круглая лента лицом вниз 11"/>
          <p:cNvSpPr/>
          <p:nvPr/>
        </p:nvSpPr>
        <p:spPr>
          <a:xfrm>
            <a:off x="571500" y="3429000"/>
            <a:ext cx="1071563" cy="1071563"/>
          </a:xfrm>
          <a:prstGeom prst="ellipseRibbon">
            <a:avLst/>
          </a:prstGeom>
          <a:solidFill>
            <a:srgbClr val="FAE9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Выноска-облако 12"/>
          <p:cNvSpPr/>
          <p:nvPr/>
        </p:nvSpPr>
        <p:spPr>
          <a:xfrm>
            <a:off x="3214688" y="3429000"/>
            <a:ext cx="1214437" cy="1000125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335756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Выноска-облако 14"/>
          <p:cNvSpPr/>
          <p:nvPr/>
        </p:nvSpPr>
        <p:spPr>
          <a:xfrm>
            <a:off x="1857375" y="4929188"/>
            <a:ext cx="1214438" cy="1000125"/>
          </a:xfrm>
          <a:prstGeom prst="cloud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7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500062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Выноска-облако 16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929188" y="1785938"/>
            <a:ext cx="1214437" cy="1000125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Выноска-облако 17"/>
          <p:cNvSpPr/>
          <p:nvPr/>
        </p:nvSpPr>
        <p:spPr>
          <a:xfrm>
            <a:off x="6500813" y="1785938"/>
            <a:ext cx="1214437" cy="1000125"/>
          </a:xfrm>
          <a:prstGeom prst="cloudCallout">
            <a:avLst/>
          </a:prstGeom>
          <a:solidFill>
            <a:srgbClr val="FAE9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Выноска-облако 18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7929563" y="1785938"/>
            <a:ext cx="1214437" cy="1000125"/>
          </a:xfrm>
          <a:prstGeom prst="cloudCallout">
            <a:avLst/>
          </a:prstGeom>
          <a:solidFill>
            <a:srgbClr val="FAE9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75" name="Picture 2">
            <a:hlinkClick r:id="" action="ppaction://noaction" highlightClick="1">
              <a:snd r:embed="rId3" name="wind.wav"/>
            </a:hlinkClick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50" y="171450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5-конечная звезда 20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929563" y="3429000"/>
            <a:ext cx="1071562" cy="92868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5-конечная звезда 21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6500813" y="3429000"/>
            <a:ext cx="1071562" cy="9286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4929188" y="3429000"/>
            <a:ext cx="1071562" cy="928688"/>
          </a:xfrm>
          <a:prstGeom prst="star5">
            <a:avLst/>
          </a:prstGeom>
          <a:solidFill>
            <a:srgbClr val="FAE9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Круглая лента лицом вниз 23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929188" y="4929188"/>
            <a:ext cx="1071562" cy="1071562"/>
          </a:xfrm>
          <a:prstGeom prst="ellipseRibb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Круглая лента лицом вниз 24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6429375" y="4929188"/>
            <a:ext cx="1071563" cy="1071562"/>
          </a:xfrm>
          <a:prstGeom prst="ellipseRibbon">
            <a:avLst/>
          </a:prstGeom>
          <a:solidFill>
            <a:srgbClr val="FAE9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Круглая лента лицом вниз 25"/>
          <p:cNvSpPr/>
          <p:nvPr/>
        </p:nvSpPr>
        <p:spPr>
          <a:xfrm>
            <a:off x="7929563" y="4929188"/>
            <a:ext cx="1071562" cy="1071562"/>
          </a:xfrm>
          <a:prstGeom prst="ellipseRibbon">
            <a:avLst/>
          </a:prstGeom>
          <a:solidFill>
            <a:srgbClr val="FAE9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185737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3" name="Picture 2">
            <a:hlinkClick r:id="" action="ppaction://noaction" highlightClick="1">
              <a:snd r:embed="rId3" name="wind.wav"/>
            </a:hlinkClick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335756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4" name="Picture 2">
            <a:hlinkClick r:id="" action="ppaction://noaction" highlightClick="1">
              <a:snd r:embed="rId3" name="wind.wav"/>
            </a:hlinkClick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63" y="500062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01249E-6 L -0.654 0.009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err="1" smtClean="0"/>
              <a:t>Соединялки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38"/>
          </a:xfrm>
          <a:solidFill>
            <a:schemeClr val="bg1"/>
          </a:solidFill>
        </p:spPr>
        <p:txBody>
          <a:bodyPr/>
          <a:lstStyle/>
          <a:p>
            <a:r>
              <a:rPr lang="ru-RU" smtClean="0"/>
              <a:t>ЗА МАЛЕНЬКИМ ПОГНАЛСЯ –</a:t>
            </a:r>
          </a:p>
          <a:p>
            <a:r>
              <a:rPr lang="ru-RU" smtClean="0"/>
              <a:t>КТО ЧУЖОГО ЖЕЛАЕТ,</a:t>
            </a:r>
          </a:p>
          <a:p>
            <a:r>
              <a:rPr lang="ru-RU" smtClean="0"/>
              <a:t>ЗА ДВУМЯ ЗАЙЦАМИ ПОГОНИШЬСЯ –</a:t>
            </a:r>
          </a:p>
          <a:p>
            <a:r>
              <a:rPr lang="ru-RU" smtClean="0"/>
              <a:t>КТО МАЛЫМ НЕДОВОЛЕН,</a:t>
            </a:r>
          </a:p>
          <a:p>
            <a:r>
              <a:rPr lang="ru-RU" smtClean="0"/>
              <a:t>БЕРУТ ЗАВИДКИ</a:t>
            </a:r>
          </a:p>
        </p:txBody>
      </p:sp>
      <p:sp>
        <p:nvSpPr>
          <p:cNvPr id="11268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86300"/>
          </a:xfrm>
          <a:solidFill>
            <a:schemeClr val="bg1"/>
          </a:solidFill>
        </p:spPr>
        <p:txBody>
          <a:bodyPr/>
          <a:lstStyle/>
          <a:p>
            <a:r>
              <a:rPr lang="ru-RU" smtClean="0"/>
              <a:t>СКОРО СВОЁ ПОТЕРЯЕТ.</a:t>
            </a:r>
          </a:p>
          <a:p>
            <a:r>
              <a:rPr lang="ru-RU" smtClean="0"/>
              <a:t>ТОТ БОЛЬШОЛГО НЕ ДОСТОИН.</a:t>
            </a:r>
          </a:p>
          <a:p>
            <a:r>
              <a:rPr lang="ru-RU" smtClean="0"/>
              <a:t>БОЛЬШОЕ ПОТЕРЯЛ.</a:t>
            </a:r>
          </a:p>
          <a:p>
            <a:r>
              <a:rPr lang="ru-RU" smtClean="0"/>
              <a:t>НА ЧУЖИЕ ПОЖИТКИ.</a:t>
            </a:r>
          </a:p>
          <a:p>
            <a:r>
              <a:rPr lang="ru-RU" smtClean="0"/>
              <a:t>И ОДНОГО НЕ ПОЙМАЕШЬ.</a:t>
            </a:r>
          </a:p>
        </p:txBody>
      </p:sp>
      <p:sp>
        <p:nvSpPr>
          <p:cNvPr id="5" name="Лента лицом вниз 4"/>
          <p:cNvSpPr/>
          <p:nvPr/>
        </p:nvSpPr>
        <p:spPr>
          <a:xfrm>
            <a:off x="214313" y="928688"/>
            <a:ext cx="8715375" cy="64293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ПО КАКОЙ ТЕМЕ ПОСЛОВИЦЫ?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Сидорова, к доске!</a:t>
            </a:r>
            <a:endParaRPr lang="ru-RU" dirty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1643063"/>
            <a:ext cx="4411663" cy="4500562"/>
          </a:xfrm>
          <a:noFill/>
        </p:spPr>
      </p:pic>
      <p:sp>
        <p:nvSpPr>
          <p:cNvPr id="5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929188" y="1643063"/>
            <a:ext cx="935037" cy="720725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sp>
        <p:nvSpPr>
          <p:cNvPr id="6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143625" y="1643063"/>
            <a:ext cx="935038" cy="720725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sp>
        <p:nvSpPr>
          <p:cNvPr id="7" name="AutoShap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358063" y="1643063"/>
            <a:ext cx="935037" cy="720725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sp>
        <p:nvSpPr>
          <p:cNvPr id="8" name="AutoShap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929188" y="2643188"/>
            <a:ext cx="935037" cy="720725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143625" y="2643188"/>
            <a:ext cx="935038" cy="720725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" name="AutoShape 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358063" y="2643188"/>
            <a:ext cx="935037" cy="720725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sp>
        <p:nvSpPr>
          <p:cNvPr id="11" name="Выноска 3 (граница и черта) 10"/>
          <p:cNvSpPr/>
          <p:nvPr/>
        </p:nvSpPr>
        <p:spPr>
          <a:xfrm>
            <a:off x="5572125" y="3929063"/>
            <a:ext cx="3286125" cy="1714500"/>
          </a:xfrm>
          <a:prstGeom prst="accentBorderCallout3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СИДОРОВА МОГЛА СПАТЬ НА ЛЮБОМ УРОКЕ. ВЫБЕРЕТЕ ВАРИАНТ И УЗНАЙТЕ УРОК! </a:t>
            </a:r>
          </a:p>
        </p:txBody>
      </p:sp>
      <p:sp>
        <p:nvSpPr>
          <p:cNvPr id="12" name="Круглая лента лицом вниз 11">
            <a:hlinkClick r:id="rId9" action="ppaction://hlinksldjump"/>
          </p:cNvPr>
          <p:cNvSpPr/>
          <p:nvPr/>
        </p:nvSpPr>
        <p:spPr>
          <a:xfrm>
            <a:off x="3071813" y="6143625"/>
            <a:ext cx="3143250" cy="57150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ИТОГИ</a:t>
            </a: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Academic_ID07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380</Words>
  <Application>Microsoft Office PowerPoint</Application>
  <PresentationFormat>Экран (4:3)</PresentationFormat>
  <Paragraphs>107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Tempus Sans ITC</vt:lpstr>
      <vt:lpstr>Arial</vt:lpstr>
      <vt:lpstr>Franklin Gothic Medium</vt:lpstr>
      <vt:lpstr>Tahoma</vt:lpstr>
      <vt:lpstr>Franklin Gothic Book</vt:lpstr>
      <vt:lpstr>Calibri</vt:lpstr>
      <vt:lpstr>Times New Roman</vt:lpstr>
      <vt:lpstr>Academic_ID07</vt:lpstr>
      <vt:lpstr>Занятие </vt:lpstr>
      <vt:lpstr>Найди 6 отличий</vt:lpstr>
      <vt:lpstr>Спит и видит сон…</vt:lpstr>
      <vt:lpstr>Запоминаем пары слов</vt:lpstr>
      <vt:lpstr>Выложи из деталей танграма изображение Золушки</vt:lpstr>
      <vt:lpstr>По какому принципу?</vt:lpstr>
      <vt:lpstr>Какого рисунка не хватает?</vt:lpstr>
      <vt:lpstr>Соединялки </vt:lpstr>
      <vt:lpstr>Сидорова, к доске!</vt:lpstr>
      <vt:lpstr>Соедини крылатые слова стрелками с понятием того, чем они являются</vt:lpstr>
      <vt:lpstr>По какому принципу?</vt:lpstr>
      <vt:lpstr>Найди правильные экологические связи</vt:lpstr>
      <vt:lpstr>Ответь на вопросы</vt:lpstr>
      <vt:lpstr>Расставь числа </vt:lpstr>
      <vt:lpstr>Проверь себя!</vt:lpstr>
      <vt:lpstr>Какие виды спорта будут на олимпийских играх 2024 г.?</vt:lpstr>
      <vt:lpstr>Подсчитаем количество плюсов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Готовность к школьному обучению</dc:title>
  <dc:creator/>
  <cp:lastModifiedBy/>
  <cp:revision>43</cp:revision>
  <dcterms:created xsi:type="dcterms:W3CDTF">2009-03-21T04:03:38Z</dcterms:created>
  <dcterms:modified xsi:type="dcterms:W3CDTF">2023-12-12T09:40:05Z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TC103626451049</vt:lpwstr>
  </property>
</Properties>
</file>