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57" r:id="rId23"/>
    <p:sldId id="258" r:id="rId24"/>
    <p:sldId id="277" r:id="rId25"/>
    <p:sldId id="261" r:id="rId26"/>
    <p:sldId id="262" r:id="rId27"/>
    <p:sldId id="280" r:id="rId28"/>
    <p:sldId id="270" r:id="rId29"/>
    <p:sldId id="30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115" y="1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992888" cy="3298378"/>
          </a:xfrm>
        </p:spPr>
        <p:txBody>
          <a:bodyPr>
            <a:normAutofit/>
          </a:bodyPr>
          <a:lstStyle/>
          <a:p>
            <a: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/>
            </a:r>
            <a:br>
              <a:rPr lang="ru-RU" sz="4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</a:br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«Изменение </a:t>
            </a:r>
            <a:r>
              <a:rPr lang="ru-RU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имён прилагательных </a:t>
            </a:r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/>
            </a:r>
            <a:b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</a:br>
            <a:r>
              <a:rPr lang="ru-RU" sz="4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по родам»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53936" y="4005064"/>
            <a:ext cx="2964119" cy="273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620688"/>
            <a:ext cx="76328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r>
              <a:rPr lang="ru-RU" sz="4000" b="1" kern="0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русского </a:t>
            </a:r>
            <a:r>
              <a:rPr lang="ru-RU" sz="4000" b="1" kern="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языка. </a:t>
            </a:r>
            <a:r>
              <a:rPr lang="ru-RU" sz="4000" b="1" kern="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</a:t>
            </a:r>
            <a:r>
              <a:rPr lang="ru-RU" sz="4000" b="1" kern="0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класс.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endParaRPr lang="ru-RU" sz="4000" b="1" kern="0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ru-RU" sz="4000" b="1" kern="0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2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53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1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7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4293096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995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0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4293096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995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75856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07904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4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5195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 - французский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4293096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995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75856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07904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7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5195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 - французский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4293096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995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75856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07904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7584" y="465313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27584" y="4869160"/>
            <a:ext cx="1728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555776" y="4761148"/>
            <a:ext cx="0" cy="108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15816" y="465313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15816" y="4869160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004048" y="4761148"/>
            <a:ext cx="0" cy="108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0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51950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синий - синенький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 - французский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3573016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717032"/>
            <a:ext cx="1080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3645024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627784" y="3645024"/>
            <a:ext cx="0" cy="10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627784" y="3754053"/>
            <a:ext cx="1728192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355976" y="3681028"/>
            <a:ext cx="0" cy="730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779912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067944" y="3284984"/>
            <a:ext cx="288032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71600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71600" y="429309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1967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414908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776" y="4293096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139952" y="422108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275856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707904" y="3863082"/>
            <a:ext cx="432048" cy="213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27584" y="465313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27584" y="4869160"/>
            <a:ext cx="172819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555776" y="4761148"/>
            <a:ext cx="0" cy="108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15816" y="4653136"/>
            <a:ext cx="0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915816" y="4869160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004048" y="4761148"/>
            <a:ext cx="0" cy="1080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608004" y="4365104"/>
            <a:ext cx="18002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88024" y="4365104"/>
            <a:ext cx="216024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514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Способы образования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имён прилагательных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179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1. Прилагательные образуются от </a:t>
            </a: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основ существительных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 помощью суффиксов …..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514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Способы образования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имён прилагательных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179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1. Прилагательные образуются от </a:t>
            </a: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основ существительных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 помощью суффиксов – н, - </a:t>
            </a:r>
            <a:r>
              <a:rPr lang="ru-RU" b="1" dirty="0" err="1" smtClean="0">
                <a:solidFill>
                  <a:srgbClr val="002060"/>
                </a:solidFill>
                <a:cs typeface="Times New Roman" pitchFamily="18" charset="0"/>
              </a:rPr>
              <a:t>ск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- ист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1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736636" cy="430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5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514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Способы образования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имён прилагательных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179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1. Прилагательные образуются от </a:t>
            </a: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основ существительных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 помощью суффиксов – н, - </a:t>
            </a:r>
            <a:r>
              <a:rPr lang="ru-RU" b="1" dirty="0" err="1" smtClean="0">
                <a:solidFill>
                  <a:srgbClr val="002060"/>
                </a:solidFill>
                <a:cs typeface="Times New Roman" pitchFamily="18" charset="0"/>
              </a:rPr>
              <a:t>ск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- ист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2. Прилагательные образуются от </a:t>
            </a:r>
            <a:r>
              <a:rPr lang="ru-RU" b="1" u="sng" dirty="0" smtClean="0">
                <a:solidFill>
                  <a:srgbClr val="7030A0"/>
                </a:solidFill>
                <a:cs typeface="Times New Roman" pitchFamily="18" charset="0"/>
              </a:rPr>
              <a:t>основ прилагательных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с помощью суффиксов…..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514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Способы образования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имён прилагательных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17916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1. Прилагательные образуются от </a:t>
            </a:r>
            <a:r>
              <a:rPr lang="ru-RU" b="1" u="sng" dirty="0" smtClean="0">
                <a:solidFill>
                  <a:srgbClr val="002060"/>
                </a:solidFill>
                <a:cs typeface="Times New Roman" pitchFamily="18" charset="0"/>
              </a:rPr>
              <a:t>основ существительных 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 помощью суффиксов – н, - </a:t>
            </a:r>
            <a:r>
              <a:rPr lang="ru-RU" b="1" dirty="0" err="1" smtClean="0">
                <a:solidFill>
                  <a:srgbClr val="002060"/>
                </a:solidFill>
                <a:cs typeface="Times New Roman" pitchFamily="18" charset="0"/>
              </a:rPr>
              <a:t>ск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, - ист</a:t>
            </a:r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2. Прилагательные образуются от </a:t>
            </a:r>
            <a:r>
              <a:rPr lang="ru-RU" b="1" u="sng" dirty="0" smtClean="0">
                <a:solidFill>
                  <a:srgbClr val="7030A0"/>
                </a:solidFill>
                <a:cs typeface="Times New Roman" pitchFamily="18" charset="0"/>
              </a:rPr>
              <a:t>основ прилагательных 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с помощью суффиксов –</a:t>
            </a:r>
            <a:r>
              <a:rPr lang="ru-RU" b="1" dirty="0" err="1" smtClean="0">
                <a:solidFill>
                  <a:srgbClr val="7030A0"/>
                </a:solidFill>
                <a:cs typeface="Times New Roman" pitchFamily="18" charset="0"/>
              </a:rPr>
              <a:t>оват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-, -</a:t>
            </a:r>
            <a:r>
              <a:rPr lang="ru-RU" b="1" dirty="0" err="1" smtClean="0">
                <a:solidFill>
                  <a:srgbClr val="7030A0"/>
                </a:solidFill>
                <a:cs typeface="Times New Roman" pitchFamily="18" charset="0"/>
              </a:rPr>
              <a:t>еват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-, -</a:t>
            </a:r>
            <a:r>
              <a:rPr lang="ru-RU" b="1" dirty="0" err="1" smtClean="0">
                <a:solidFill>
                  <a:srgbClr val="7030A0"/>
                </a:solidFill>
                <a:cs typeface="Times New Roman" pitchFamily="18" charset="0"/>
              </a:rPr>
              <a:t>еньк</a:t>
            </a:r>
            <a:r>
              <a:rPr lang="ru-RU" b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941568" cy="25202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200" b="1" dirty="0" smtClean="0">
                <a:latin typeface="Times New Roman"/>
                <a:ea typeface="SimSun"/>
              </a:rPr>
              <a:t>Упражнение 2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SimSu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ВЕС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ДЫШ                СВЕ       </a:t>
            </a:r>
            <a:endParaRPr lang="ru-RU" sz="2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ЛАН         </a:t>
            </a:r>
            <a:r>
              <a:rPr lang="ru-RU" sz="33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ЦЕ           НА </a:t>
            </a:r>
            <a:endParaRPr lang="ru-RU" sz="3300" b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              ЖИЙ                    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СОЛН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924944"/>
            <a:ext cx="511256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оставьте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слова из данных слогов.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Какое слово лишнее? </a:t>
            </a:r>
            <a:endParaRPr lang="ru-RU" sz="1400" dirty="0"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Запишите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эти слова и объясните орфограммы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4167486"/>
            <a:ext cx="316835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СНА   -    (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она,моя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ж.р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ЛАНДЫ</a:t>
            </a: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Ш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-  (он, мой)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м.р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 СО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НЦЕ –  (оно, моё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с.р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536534"/>
            <a:ext cx="661945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-Определите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число и род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имен существительных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315693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СВЕЖИЙ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6" descr="http://www.boobeecute.com/images/icon/tag/2/boobeecutedotcom-taghang0015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452938"/>
            <a:ext cx="28194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13174" y="387755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07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46916"/>
          </a:xfrm>
        </p:spPr>
        <p:txBody>
          <a:bodyPr/>
          <a:lstStyle/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Подберите к существительным соответствующие имена прилагательные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-Задайте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 ним вопрос.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2160240" cy="324036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СНА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ЛАНДЫ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Ш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СО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НЦЕ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3961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.р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439" y="25649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025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22685" y="4508594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ранняя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718792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теплая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66711" y="3336667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нежный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2930" y="2367464"/>
            <a:ext cx="13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майский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9027" y="3824960"/>
            <a:ext cx="139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весеннее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92280" y="2334071"/>
            <a:ext cx="986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яркое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9197" y="4245777"/>
            <a:ext cx="2039830" cy="230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im2-tub-ru.yandex.net/i?id=fb5db42155ce041a606bc15dbb0779ce&amp;n=33&amp;h=215&amp;w=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3705" y="4246943"/>
            <a:ext cx="941992" cy="144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1-tub-ru.yandex.net/i?id=bfdc4dd7c49168dc772c96d17c6215f1&amp;n=33&amp;h=215&amp;w=23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40301" cy="95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019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46916"/>
          </a:xfrm>
        </p:spPr>
        <p:txBody>
          <a:bodyPr/>
          <a:lstStyle/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Подберите к существительным соответствующие имена прилагательные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-Задайте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 ним вопрос.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2160240" cy="324036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Е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СНА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ЛАНДЫ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Ш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СО</a:t>
            </a:r>
            <a:r>
              <a:rPr lang="ru-RU" sz="2400" b="1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НЦЕ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9981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39613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1600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.р</a:t>
            </a: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439" y="2564904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025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290345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1961" y="3717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(как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22685" y="4508594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ранняя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718792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теплая 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66711" y="3336667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нежный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2930" y="2367464"/>
            <a:ext cx="13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майский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9027" y="3824960"/>
            <a:ext cx="139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весеннее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92280" y="2334071"/>
            <a:ext cx="986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ea typeface="Times New Roman"/>
              </a:rPr>
              <a:t>яркое</a:t>
            </a:r>
            <a:endParaRPr lang="ru-RU" sz="2400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9197" y="4245777"/>
            <a:ext cx="2039830" cy="230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im2-tub-ru.yandex.net/i?id=fb5db42155ce041a606bc15dbb0779ce&amp;n=33&amp;h=215&amp;w=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3705" y="4246943"/>
            <a:ext cx="941992" cy="144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1-tub-ru.yandex.net/i?id=bfdc4dd7c49168dc772c96d17c6215f1&amp;n=33&amp;h=215&amp;w=23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40301" cy="95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025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5 -0.00347 L -0.26666 -0.108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7674 -0.3694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-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07847 0.068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24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 -0.00972 L -0.14132 -0.072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06041 -0.0208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17327 0.1995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169558"/>
              </p:ext>
            </p:extLst>
          </p:nvPr>
        </p:nvGraphicFramePr>
        <p:xfrm>
          <a:off x="971601" y="1844826"/>
          <a:ext cx="7259310" cy="381642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19770"/>
                <a:gridCol w="2419770"/>
                <a:gridCol w="2419770"/>
              </a:tblGrid>
              <a:tr h="151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Мужской род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Женский род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Средний род</a:t>
                      </a:r>
                      <a:endParaRPr lang="ru-RU" sz="3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как</a:t>
                      </a:r>
                      <a:r>
                        <a:rPr lang="ru-RU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ой</a:t>
                      </a:r>
                      <a:r>
                        <a:rPr lang="ru-RU" sz="3600" dirty="0">
                          <a:effectLst/>
                        </a:rPr>
                        <a:t>?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как</a:t>
                      </a:r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ая</a:t>
                      </a:r>
                      <a:r>
                        <a:rPr lang="ru-RU" sz="3600" dirty="0">
                          <a:effectLst/>
                        </a:rPr>
                        <a:t>?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как</a:t>
                      </a:r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ое</a:t>
                      </a:r>
                      <a:r>
                        <a:rPr lang="ru-RU" sz="3600" dirty="0">
                          <a:effectLst/>
                        </a:rPr>
                        <a:t>?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- </a:t>
                      </a:r>
                      <a:r>
                        <a:rPr lang="ru-RU" sz="3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ый</a:t>
                      </a:r>
                      <a:r>
                        <a:rPr lang="ru-RU" sz="3600" dirty="0">
                          <a:effectLst/>
                        </a:rPr>
                        <a:t>, - </a:t>
                      </a:r>
                      <a:r>
                        <a:rPr lang="ru-RU" sz="3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ий</a:t>
                      </a:r>
                      <a:endParaRPr lang="ru-RU" sz="36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ой</a:t>
                      </a: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- </a:t>
                      </a:r>
                      <a:r>
                        <a:rPr lang="ru-RU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ая</a:t>
                      </a:r>
                      <a:r>
                        <a:rPr lang="ru-RU" sz="3600" dirty="0">
                          <a:effectLst/>
                        </a:rPr>
                        <a:t>, - </a:t>
                      </a:r>
                      <a:r>
                        <a:rPr lang="ru-RU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яя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- </a:t>
                      </a:r>
                      <a:r>
                        <a:rPr lang="ru-RU" sz="36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ое</a:t>
                      </a:r>
                      <a:r>
                        <a:rPr lang="ru-RU" sz="3600" dirty="0">
                          <a:effectLst/>
                        </a:rPr>
                        <a:t>, - </a:t>
                      </a:r>
                      <a:r>
                        <a:rPr lang="ru-RU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ее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9712" y="1196752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Единственное число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404664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90224"/>
            <a:ext cx="1498671" cy="144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7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СВЕЖИЙ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176" y="1585727"/>
            <a:ext cx="7200800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   - Измените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окончание слова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свежий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по родам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b="1" dirty="0">
                <a:latin typeface="Arial"/>
                <a:ea typeface="Times New Roman"/>
                <a:cs typeface="Times New Roman"/>
              </a:rPr>
              <a:t> </a:t>
            </a:r>
            <a:endParaRPr lang="ru-RU" sz="1600" b="1" dirty="0" smtClean="0">
              <a:latin typeface="Arial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85293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СВЕЖ__      ВЕТЕР  -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57301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СВЕЖ___      ГАЗЕТА -  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22108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СВЕЖ___    ЯБЛОКО -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4805" y="28529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4687" y="357301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422108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285293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ТЕПЛ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357801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СТАР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42210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СУШЁН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87885" y="5085184"/>
            <a:ext cx="536443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</a:rPr>
              <a:t>Составьте словосочетания с парами антонимов.</a:t>
            </a:r>
            <a:endParaRPr lang="ru-RU" sz="1600" dirty="0">
              <a:solidFill>
                <a:srgbClr val="1F497D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1984396"/>
            <a:ext cx="4693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- Определи род прилагательных.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14963" y="2852936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66332" y="3578019"/>
            <a:ext cx="134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ГАЗЕТА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13089" y="4221088"/>
            <a:ext cx="1525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5" y="2524254"/>
            <a:ext cx="80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М.Р.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4627" y="331459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Ж.Р.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2638" y="4034680"/>
            <a:ext cx="86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С.Р.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5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3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640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АЛГОРИТМ</a:t>
            </a:r>
          </a:p>
          <a:p>
            <a:pPr lvl="0" algn="ctr">
              <a:spcBef>
                <a:spcPct val="0"/>
              </a:spcBef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аботы со словосочетанием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2138078"/>
            <a:ext cx="849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Определить род имени существительного.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85932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По </a:t>
            </a:r>
            <a:r>
              <a:rPr lang="ru-RU" sz="3200" b="1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роду имени существительного </a:t>
            </a:r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определить </a:t>
            </a:r>
            <a:r>
              <a:rPr lang="ru-RU" sz="3200" b="1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род имени </a:t>
            </a:r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прилагательного.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863150"/>
            <a:ext cx="849694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Выделить </a:t>
            </a:r>
            <a:r>
              <a:rPr lang="ru-RU" sz="3200" b="1" dirty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</a:t>
            </a:r>
            <a:r>
              <a:rPr lang="ru-RU" sz="3200" b="1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прилагательного окончание.</a:t>
            </a:r>
            <a:endParaRPr lang="ru-RU" sz="2400" b="1" dirty="0">
              <a:solidFill>
                <a:srgbClr val="1F497D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9" y="2708714"/>
            <a:ext cx="8320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2. Задать  </a:t>
            </a:r>
            <a:r>
              <a:rPr lang="ru-RU" sz="32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от </a:t>
            </a:r>
            <a:r>
              <a:rPr lang="ru-RU" sz="32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имени существительного  вопрос </a:t>
            </a:r>
            <a:r>
              <a:rPr lang="ru-RU" sz="32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к </a:t>
            </a:r>
            <a:r>
              <a:rPr lang="ru-RU" sz="3200" b="1" dirty="0" smtClean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прилагательному.</a:t>
            </a:r>
            <a:endParaRPr lang="ru-RU" sz="3200" b="1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491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ВЫВОД!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3456385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buNone/>
            </a:pP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 имени </a:t>
            </a: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прилагательного определяется по роду имени существительного, с которым оно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связано по смыслу.</a:t>
            </a: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73016"/>
            <a:ext cx="2077316" cy="31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9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400"/>
                            </p:stCondLst>
                            <p:childTnLst>
                              <p:par>
                                <p:cTn id="9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5"/>
            <a:ext cx="93610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Сколько букв и звуков в слове </a:t>
            </a:r>
            <a:r>
              <a:rPr lang="ru-RU" sz="4800" b="1" dirty="0" smtClean="0">
                <a:solidFill>
                  <a:srgbClr val="C00000"/>
                </a:solidFill>
              </a:rPr>
              <a:t>яблоко</a:t>
            </a:r>
            <a:r>
              <a:rPr lang="ru-RU" sz="4000" b="1" dirty="0" smtClean="0"/>
              <a:t>?</a:t>
            </a:r>
          </a:p>
          <a:p>
            <a:endParaRPr lang="ru-RU" sz="4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342805"/>
            <a:ext cx="1728192" cy="330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5"/>
            <a:ext cx="93610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prstClr val="black"/>
                </a:solidFill>
              </a:rPr>
              <a:t>Сколько звуков и букв в слове </a:t>
            </a:r>
            <a:r>
              <a:rPr lang="ru-RU" sz="4800" b="1" dirty="0" smtClean="0">
                <a:solidFill>
                  <a:srgbClr val="C00000"/>
                </a:solidFill>
              </a:rPr>
              <a:t>яблоко</a:t>
            </a:r>
            <a:r>
              <a:rPr lang="ru-RU" sz="4000" b="1" dirty="0" smtClean="0">
                <a:solidFill>
                  <a:prstClr val="black"/>
                </a:solidFill>
              </a:rPr>
              <a:t>?</a:t>
            </a:r>
          </a:p>
          <a:p>
            <a:endParaRPr lang="ru-RU" sz="4000" b="1" dirty="0">
              <a:solidFill>
                <a:prstClr val="black"/>
              </a:solidFill>
            </a:endParaRPr>
          </a:p>
          <a:p>
            <a:pPr algn="ctr"/>
            <a:r>
              <a:rPr lang="ru-RU" sz="4000" b="1" dirty="0" smtClean="0">
                <a:solidFill>
                  <a:prstClr val="black"/>
                </a:solidFill>
              </a:rPr>
              <a:t>Верно ли, что первый звук гласный ударный?</a:t>
            </a:r>
            <a:endParaRPr lang="ru-RU" sz="4000" b="1" dirty="0">
              <a:solidFill>
                <a:prstClr val="blac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342805"/>
            <a:ext cx="1728192" cy="3307061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6588224" y="980728"/>
            <a:ext cx="432048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145763" y="1013555"/>
            <a:ext cx="50405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28184" y="112474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й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4328" y="112474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Упражнение 1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/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22041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396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396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396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6064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Упражнение 1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06980"/>
            <a:ext cx="87129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</a:rPr>
              <a:t>Задание: </a:t>
            </a:r>
            <a:r>
              <a:rPr lang="ru-RU" sz="2800" b="1" dirty="0" smtClean="0">
                <a:solidFill>
                  <a:prstClr val="black"/>
                </a:solidFill>
              </a:rPr>
              <a:t>от данных слов с помощью суффиксов образуйте имена прилагательные, выделите основы и суффиксы прилагательных.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708920"/>
            <a:ext cx="46220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яблоко - яблочный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золото - золотистый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 умный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  француз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3212976"/>
            <a:ext cx="1152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123728" y="3140968"/>
            <a:ext cx="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9979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3212976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139952" y="3068960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923928" y="2708920"/>
            <a:ext cx="72008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2708920"/>
            <a:ext cx="144016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8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дведеваО.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844</Words>
  <Application>Microsoft Office PowerPoint</Application>
  <PresentationFormat>Экран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МедведеваО.А</vt:lpstr>
      <vt:lpstr> «Изменение имён прилагательных  по родам»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образования  имён прилагательных </vt:lpstr>
      <vt:lpstr>Способы образования  имён прилагательных </vt:lpstr>
      <vt:lpstr>Способы образования  имён прилагательных </vt:lpstr>
      <vt:lpstr>Способы образования  имён прилагательных </vt:lpstr>
      <vt:lpstr> </vt:lpstr>
      <vt:lpstr>- Подберите к существительным соответствующие имена прилагательные.  -Задайте к ним вопрос.</vt:lpstr>
      <vt:lpstr>- Подберите к существительным соответствующие имена прилагательные.  -Задайте к ним вопрос.</vt:lpstr>
      <vt:lpstr>Презентация PowerPoint</vt:lpstr>
      <vt:lpstr>СВЕЖИЙ</vt:lpstr>
      <vt:lpstr>Презентация PowerPoint</vt:lpstr>
      <vt:lpstr>ВЫВОД!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«Изменение имён прилагательных по родам»</dc:title>
  <cp:lastModifiedBy>Денис Кораблев</cp:lastModifiedBy>
  <cp:revision>67</cp:revision>
  <dcterms:modified xsi:type="dcterms:W3CDTF">2024-04-04T17:31:42Z</dcterms:modified>
</cp:coreProperties>
</file>