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63" r:id="rId10"/>
    <p:sldId id="290" r:id="rId11"/>
    <p:sldId id="274" r:id="rId12"/>
    <p:sldId id="277" r:id="rId13"/>
    <p:sldId id="283" r:id="rId14"/>
    <p:sldId id="280" r:id="rId15"/>
    <p:sldId id="284" r:id="rId16"/>
    <p:sldId id="266" r:id="rId17"/>
    <p:sldId id="289" r:id="rId18"/>
    <p:sldId id="292" r:id="rId19"/>
    <p:sldId id="265" r:id="rId20"/>
    <p:sldId id="291" r:id="rId21"/>
    <p:sldId id="268" r:id="rId22"/>
    <p:sldId id="287" r:id="rId23"/>
    <p:sldId id="279" r:id="rId24"/>
    <p:sldId id="282" r:id="rId25"/>
    <p:sldId id="286" r:id="rId26"/>
    <p:sldId id="269" r:id="rId27"/>
    <p:sldId id="270" r:id="rId28"/>
    <p:sldId id="288" r:id="rId29"/>
    <p:sldId id="281" r:id="rId30"/>
    <p:sldId id="285" r:id="rId31"/>
    <p:sldId id="271" r:id="rId32"/>
    <p:sldId id="295" r:id="rId33"/>
    <p:sldId id="296" r:id="rId34"/>
    <p:sldId id="272" r:id="rId35"/>
    <p:sldId id="273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708" autoAdjust="0"/>
  </p:normalViewPr>
  <p:slideViewPr>
    <p:cSldViewPr>
      <p:cViewPr varScale="1">
        <p:scale>
          <a:sx n="105" d="100"/>
          <a:sy n="105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2C0BC0-B8A0-4EC8-BEDF-BDACB29132A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B37454-8D1C-418D-B854-9735CFA9E0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4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4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school.xvatit.com/index.php?title=%D0%94%D0%B8%D1%84%D1%80%D0%B0%D0%BA%D1%86%D0%B8%D1%8F_%D0%BC%D0%B5%D1%85%D0%B0%D0%BD%D0%B8%D1%87%D0%B5%D1%81%D0%BA%D0%B8%D1%85_%D0%B2%D0%BE%D0%BB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756" y="41466"/>
            <a:ext cx="9335251" cy="6723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10172" y="404664"/>
            <a:ext cx="7851648" cy="108012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Волновая оптика</a:t>
            </a:r>
            <a:endParaRPr lang="ru-RU" sz="5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0800" cy="14732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11560" y="2420888"/>
            <a:ext cx="7560840" cy="17379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4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Интерференция  света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949280"/>
            <a:ext cx="13071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2014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31289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dirty="0">
              <a:solidFill>
                <a:schemeClr val="accent4">
                  <a:lumMod val="20000"/>
                  <a:lumOff val="80000"/>
                </a:schemeClr>
              </a:solidFill>
              <a:latin typeface="Monotype Corsiva" pitchFamily="66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0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1238873"/>
            <a:ext cx="6840760" cy="16215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результате деления фронта волны, идущие от щелей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результате деле­ния фронта волны световые волны, идущие от щелей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оказывались когерентными, создавая на экране устойчивую интерференционную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картину…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465516"/>
            <a:ext cx="6616824" cy="87525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Опыт Юнга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6612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Вследствие интерференции  происходят 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перераспределение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энергии в пространстве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227783"/>
            <a:ext cx="1484739" cy="187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60467"/>
            <a:ext cx="3126468" cy="2813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2" y="2852936"/>
            <a:ext cx="3209500" cy="2808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0272" y="2383011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Томас Юнг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16716" y="4405209"/>
            <a:ext cx="138960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7594" r="18370" b="8302"/>
          <a:stretch/>
        </p:blipFill>
        <p:spPr>
          <a:xfrm>
            <a:off x="337361" y="2381145"/>
            <a:ext cx="3906272" cy="332590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Расчёт интерференционной картины в опыте Юнга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718" y="359915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4720" y="38059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34365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8938" y="472514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∆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66084" y="512951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2859364"/>
            <a:ext cx="1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279" y="40440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13473" y="267469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85691" y="3599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94473" y="4175232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ℓ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981589" y="2037168"/>
            <a:ext cx="356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Разность хода можно выразить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ерез тригонометрические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соотношения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2" r="15539" b="28063"/>
          <a:stretch/>
        </p:blipFill>
        <p:spPr bwMode="auto">
          <a:xfrm>
            <a:off x="4563035" y="3140969"/>
            <a:ext cx="2438400" cy="127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авая фигурная скобка 20"/>
          <p:cNvSpPr/>
          <p:nvPr/>
        </p:nvSpPr>
        <p:spPr>
          <a:xfrm>
            <a:off x="6588224" y="3117850"/>
            <a:ext cx="288032" cy="1791961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4" r="30700"/>
          <a:stretch/>
        </p:blipFill>
        <p:spPr bwMode="auto">
          <a:xfrm>
            <a:off x="6876256" y="3816511"/>
            <a:ext cx="1389602" cy="7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79161" y="5661248"/>
            <a:ext cx="8209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Расстояние между интерференционными полосами зависит от длины волны </a:t>
            </a:r>
            <a:r>
              <a:rPr lang="el-G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расстояния от мнимых источников до экрана ℓ и расстояния между источниками 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8243355" y="4044098"/>
            <a:ext cx="36004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116716" y="4405209"/>
                <a:ext cx="1335622" cy="811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/>
                  <a:t>x =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</a:rPr>
                          <m:t>  </m:t>
                        </m:r>
                        <m:r>
                          <a:rPr lang="ru-RU" sz="3200" b="1" i="1">
                            <a:latin typeface="Cambria Math"/>
                          </a:rPr>
                          <m:t>𝝀</m:t>
                        </m:r>
                        <m:r>
                          <a:rPr lang="ru-RU" sz="3200" b="1" i="1">
                            <a:latin typeface="Cambria Math"/>
                          </a:rPr>
                          <m:t>·</m:t>
                        </m:r>
                        <m:r>
                          <a:rPr lang="ru-RU" sz="3200" b="1" i="1">
                            <a:latin typeface="Cambria Math"/>
                          </a:rPr>
                          <m:t>𝓵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716" y="4405209"/>
                <a:ext cx="1335622" cy="811954"/>
              </a:xfrm>
              <a:prstGeom prst="rect">
                <a:avLst/>
              </a:prstGeom>
              <a:blipFill rotWithShape="1">
                <a:blip r:embed="rId5"/>
                <a:stretch>
                  <a:fillRect l="-11364" b="-12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5282739" y="4413430"/>
            <a:ext cx="1114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∆d =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k·λ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308304" y="3131848"/>
                <a:ext cx="1122423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х =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∆</m:t>
                        </m:r>
                        <m:r>
                          <a:rPr lang="ru-RU" sz="2400" i="1">
                            <a:latin typeface="Cambria Math"/>
                          </a:rPr>
                          <m:t>𝑑</m:t>
                        </m:r>
                        <m:r>
                          <a:rPr lang="ru-RU" sz="2400" i="1">
                            <a:latin typeface="Cambria Math"/>
                          </a:rPr>
                          <m:t>𝓁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131848"/>
                <a:ext cx="1122423" cy="631198"/>
              </a:xfrm>
              <a:prstGeom prst="rect">
                <a:avLst/>
              </a:prstGeom>
              <a:blipFill rotWithShape="1">
                <a:blip r:embed="rId6"/>
                <a:stretch>
                  <a:fillRect l="-2174"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5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4653136"/>
            <a:ext cx="52565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552728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 задач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А – базовый уровень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1040" y="1628800"/>
            <a:ext cx="5604091" cy="345069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клас­си­че­ском опыте Юнга по ди­фрак­ции пучок света, про­шед­ший через узкое от­вер­стие А, осве­ща­ет от­вер­стия В и С, за ко­то­ры­ми на экра­не воз­ни­ка­ет ин­тер­фе­рен­ци­он­ная кар­ти­на (см. ри­су­нок).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умень­шить рас­сто­я­ние l вдвое,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рас­сто­я­ние между ин­тер­фе­рен­ци­он­ны­ми по­ло­са­ми умень­шит­ся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рас­сто­я­ние между ин­тер­фе­рен­ци­он­ны­ми по­ло­са­ми уве­ли­чит­ся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ин­тер­фе­рен­ци­он­ная кар­ти­на не из­ме­нит­ся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ин­тер­фе­рен­ци­он­ная кар­ти­на сме­стит­ся по экра­ну впра­во, со­хра­нив свой вид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9082"/>
            <a:ext cx="3019520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2" y="176608"/>
            <a:ext cx="2051901" cy="17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149080"/>
            <a:ext cx="6696744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1"/>
          <a:stretch/>
        </p:blipFill>
        <p:spPr>
          <a:xfrm>
            <a:off x="183080" y="188640"/>
            <a:ext cx="2228679" cy="17281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347048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А- повышенный уровень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249289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На плоскую непрозрачную пластину с двумя щелями падает  по нормали  плоская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онохроматическая волна из зелёной части видимого спектра. За пластиной на параллельном ей экране наблюдается интерференционная картина.  Если использовать монохроматический свет из красной части видимого спектра, то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149080"/>
            <a:ext cx="7692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Расстояние между  интерференционными полосами увеличится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Расстояние между  интерференционными полосами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уменьшится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Расстояние между  интерференционными полосами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изменится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Интерференционная картина исчезнет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3641413"/>
            <a:ext cx="51125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69731" y="1628800"/>
            <a:ext cx="6122748" cy="4392488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клас­си­че­ском опыте Юнга по ди­фрак­ции пучок света, про­шед­ший через узкое от­вер­стие А, осве­ща­ет от­вер­стия В и С, за ко­то­ры­ми на экра­не воз­ни­ка­ет ин­тер­фе­рен­ци­он­ная кар­ти­на (см. ри­су­нок).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умень­шить рас­сто­я­ние d вдвое, то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ин­тер­фе­рен­ци­он­ная кар­ти­на сме­стит­ся по экра­ну впра­во, со­хра­нив свой вид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ин­тер­фе­рен­ци­он­ная кар­ти­на не из­ме­нит­ся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рас­сто­я­ние между ин­тер­фе­рен­ци­он­ны­ми по­ло­са­ми уве­ли­чит­ся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рас­сто­я­ние между ин­тер­фе­рен­ци­он­ны­ми по­ло­са­ми умень­шит­ся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Ре­ше­ние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Вид ин­тер­фе­рен­ци­он­ной кар­ти­ны за­ви­сит от рас­сто­я­ния d между то­чеч­ны­ми ис­точ­ни­ка­ми ко­ге­рент­но­го из­лу­че­ния, коими яв­ля­ют­ся точки B и C, из ко­то­рых рас­хо­дят­ся сфе­ри­че­ские волны, и от длины волны  из­лу­че­ния. Мак­си­му­мы ин­тер­фе­рен­ци­он­ной кар­ти­ны опре­де­ля­ют­ся усло­ви­ем того, что оп­ти­че­ская раз­ность хода крат­на . При умень­ше­нии рас­сто­я­ния d раз­ность хода на­чи­на­ет ме­нять­ся мед­лен­нее при "дви­же­нии" вдоль экра­на точки на­блю­де­ния ин­тер­фе­рен­ции. Сле­до­ва­тель­но, рас­сто­я­ние между ин­тер­фе­рен­ци­он­ны­ми по­ло­са­ми уве­ли­чи­ва­ет­ся.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552728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А -базовый уровень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2736304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651"/>
            <a:ext cx="2016224" cy="21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63888" y="3861048"/>
            <a:ext cx="4572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2088232" cy="23042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338328"/>
            <a:ext cx="6419056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А – базовый уровень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708920"/>
            <a:ext cx="27368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21328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Как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изменится интерференционная картина в опыте Юнга, если всю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систему, освещаемых монохроматическим светом, опустить в воду</a:t>
            </a: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асстояние  между полосами увеличится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асстояние между полосами уменьшится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оявится радужная окраска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 полосы исчезнут, кроме нулевого максимума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5272177"/>
            <a:ext cx="453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Ширина полос уменьшится  в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раз,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показатель преломления воды.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08623" y="3953710"/>
            <a:ext cx="936975" cy="635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61321" y="255594"/>
            <a:ext cx="4968553" cy="78641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5949"/>
            <a:ext cx="8208912" cy="165618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некоторую точку на экране приходит два когерентного излучения с оптической разностью хода 2,0 мкм.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происходит: усиление  или  ослабление света, если в неё приходят: а) красные лучи с длиной волны 760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 б) жёлтые лучи  длиной волны 600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 в) фиолетовые с длиной волны 400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455824"/>
            <a:ext cx="1436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мкм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760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95736" y="3584378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3568" y="4955634"/>
            <a:ext cx="14366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3767" y="358437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1023119"/>
            <a:ext cx="2962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наук задача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полезнее  правил…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74683" y="148478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И. Ньютон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4632" y="403230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625426" y="4146961"/>
            <a:ext cx="153615" cy="95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945207" y="3926287"/>
                <a:ext cx="1182448" cy="631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k=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latin typeface="Cambria Math"/>
                          </a:rPr>
                          <m:t>∆</m:t>
                        </m:r>
                        <m:r>
                          <a:rPr lang="ru-RU" sz="2400" b="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ru-RU" sz="2400" b="0" i="1"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207" y="3926287"/>
                <a:ext cx="1182448" cy="631455"/>
              </a:xfrm>
              <a:prstGeom prst="rect">
                <a:avLst/>
              </a:prstGeom>
              <a:blipFill rotWithShape="1">
                <a:blip r:embed="rId2"/>
                <a:stretch>
                  <a:fillRect l="-7732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694632" y="4589432"/>
            <a:ext cx="2404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=2,6 - ослабление,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3,3 –ослабление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5 – усиление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33462" y="5328096"/>
            <a:ext cx="2463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а)  ослабление,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ослабление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усиление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547" y="5189596"/>
            <a:ext cx="1575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Усилится или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слабится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 -?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0" y="164131"/>
            <a:ext cx="1525590" cy="16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136890" y="4884643"/>
            <a:ext cx="968535" cy="63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70141"/>
            <a:ext cx="7984397" cy="1358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некоторую точку на экране приходит два когерентного излучения с оптической разностью хода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мкм.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Длина волны этих лучей в вакууме  600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Определите, что произойдёт в этой точке в результате интерференции в трёх случаях:   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свет идёт в воздухе; б) свет идёт в воде; в) свет идёт в стекле с показателем преломления 1,5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338328"/>
            <a:ext cx="4680520" cy="9304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24743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наук задача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полезнее  правил…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66201" y="1700808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И. Ньютон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46035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406" y="3829690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мкм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2829" y="4085947"/>
            <a:ext cx="1250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ₒ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406" y="4422978"/>
            <a:ext cx="1180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n=1,33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n=1,5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5376" y="5517232"/>
            <a:ext cx="1637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Усилится или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ослабится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свет -?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51720" y="3645024"/>
            <a:ext cx="0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2829" y="5445224"/>
            <a:ext cx="12467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422280" y="4085947"/>
            <a:ext cx="1163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39751" y="3456456"/>
            <a:ext cx="110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pic>
        <p:nvPicPr>
          <p:cNvPr id="18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1" t="63588" r="50411" b="21074"/>
          <a:stretch/>
        </p:blipFill>
        <p:spPr>
          <a:xfrm>
            <a:off x="2409577" y="4592908"/>
            <a:ext cx="1162754" cy="745067"/>
          </a:xfrm>
          <a:prstGeom prst="rect">
            <a:avLst/>
          </a:prstGeom>
        </p:spPr>
      </p:pic>
      <p:sp>
        <p:nvSpPr>
          <p:cNvPr id="20" name="Правая фигурная скобка 19"/>
          <p:cNvSpPr/>
          <p:nvPr/>
        </p:nvSpPr>
        <p:spPr>
          <a:xfrm>
            <a:off x="3572330" y="4014356"/>
            <a:ext cx="202792" cy="1430868"/>
          </a:xfrm>
          <a:prstGeom prst="righ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36890" y="4472319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136890" y="4884643"/>
                <a:ext cx="968535" cy="541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k=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/>
                          </a:rPr>
                          <m:t>∆</m:t>
                        </m:r>
                        <m:r>
                          <a:rPr lang="ru-RU" sz="2000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ru-RU" sz="2000" b="1" i="1">
                            <a:latin typeface="Cambria Math"/>
                          </a:rPr>
                          <m:t>𝝀</m:t>
                        </m:r>
                      </m:den>
                    </m:f>
                  </m:oMath>
                </a14:m>
                <a:r>
                  <a:rPr lang="ru-RU" sz="2000" b="1" dirty="0"/>
                  <a:t> </a:t>
                </a: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90" y="4884643"/>
                <a:ext cx="968535" cy="541623"/>
              </a:xfrm>
              <a:prstGeom prst="rect">
                <a:avLst/>
              </a:prstGeom>
              <a:blipFill rotWithShape="1">
                <a:blip r:embed="rId3"/>
                <a:stretch>
                  <a:fillRect l="-6918" b="-6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5436096" y="3980187"/>
            <a:ext cx="2398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усиление,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k=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2,6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–ослабление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усиление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9" y="188640"/>
            <a:ext cx="136506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1"/>
            <a:ext cx="8280920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Два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когерентных источника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испускают свет с длиной волны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= 500нм. На каком расстоянии  от точки О на экране располагается первый максимум освещенности , если расстояние между источниками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0,5 мм, а расстояние от каждого источника до экрана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равно 2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47781"/>
              </p:ext>
            </p:extLst>
          </p:nvPr>
        </p:nvGraphicFramePr>
        <p:xfrm>
          <a:off x="323850" y="3357563"/>
          <a:ext cx="1458913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Формула" r:id="rId3" imgW="799920" imgH="1346040" progId="Equation.3">
                  <p:embed/>
                </p:oleObj>
              </mc:Choice>
              <mc:Fallback>
                <p:oleObj name="Формула" r:id="rId3" imgW="79992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357563"/>
                        <a:ext cx="1458913" cy="2447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699792" y="4077072"/>
                <a:ext cx="1670287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х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∆</m:t>
                        </m:r>
                        <m:r>
                          <a:rPr lang="ru-RU" sz="2400" i="1">
                            <a:latin typeface="Cambria Math"/>
                          </a:rPr>
                          <m:t>𝑑</m:t>
                        </m:r>
                        <m:r>
                          <a:rPr lang="ru-RU" sz="2400" i="1">
                            <a:latin typeface="Cambria Math"/>
                          </a:rPr>
                          <m:t>𝓁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  <m:r>
                          <a:rPr lang="ru-RU" sz="2400" i="1">
                            <a:latin typeface="Cambria Math"/>
                          </a:rPr>
                          <m:t>𝜆</m:t>
                        </m:r>
                        <m:r>
                          <a:rPr lang="ru-RU" sz="2400" i="1">
                            <a:latin typeface="Cambria Math"/>
                          </a:rPr>
                          <m:t>𝓁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077072"/>
                <a:ext cx="1670287" cy="631263"/>
              </a:xfrm>
              <a:prstGeom prst="rect">
                <a:avLst/>
              </a:prstGeom>
              <a:blipFill rotWithShape="1">
                <a:blip r:embed="rId5"/>
                <a:stretch>
                  <a:fillRect l="-5839"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1979712" y="3501008"/>
            <a:ext cx="0" cy="2664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5517232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11960" y="4208037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 2мм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4553"/>
            <a:ext cx="3384376" cy="28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32440" y="3861048"/>
            <a:ext cx="37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4268" y="460814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0072" y="450912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58909" y="5877183"/>
            <a:ext cx="192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Ответ: 2 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4513" y="3320044"/>
            <a:ext cx="1208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56376" y="4518373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5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Интерференция в тонких плёнках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196752"/>
            <a:ext cx="7408333" cy="4713387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отражение от внешней поверхности плёнки, а другая – от внутренней.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Тонкая плёнка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мыльные пузыри, бензиново-масляная плёнка на поверхности воды, крылья насекомых  и т.д.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6"/>
          <a:stretch/>
        </p:blipFill>
        <p:spPr bwMode="auto">
          <a:xfrm>
            <a:off x="558068" y="2636912"/>
            <a:ext cx="2736304" cy="171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6" y="4437110"/>
            <a:ext cx="3879187" cy="123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59" y="2588719"/>
            <a:ext cx="2244973" cy="141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21" y="2503762"/>
            <a:ext cx="2069936" cy="1627443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70" y="4139358"/>
            <a:ext cx="2197238" cy="185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0101" y="3637265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Бензиновая плёнка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6889" y="3761873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Мыльный пузы</a:t>
            </a:r>
            <a:r>
              <a:rPr lang="ru-RU" dirty="0" smtClean="0">
                <a:solidFill>
                  <a:srgbClr val="FF0000"/>
                </a:solidFill>
              </a:rPr>
              <a:t>рь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0980" y="5986412"/>
            <a:ext cx="1964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Интерференция в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крыльях насекомых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206" y="32976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d &gt;</a:t>
            </a:r>
            <a:r>
              <a:rPr lang="el-GR" dirty="0" smtClean="0"/>
              <a:t>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832" y="5746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Различные цвета тонких пленок — результат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интерференции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двух волн,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отражающихся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нижней и верхней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поверхностей пленки.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35" y="4139357"/>
            <a:ext cx="2166654" cy="16249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51418" y="5456571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Лазерный диск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Рассмотреть физическую сущность интерференции волн;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Выделить свойства и средства описания явления интерференции света;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Продолжить формирование представлений о единстве электромагнитных волн и света;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 разъяснять условия наблюдения интерференции света;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биографией и научной работой Томаса Юнга;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  явления интерференции в природе.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 урока: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412777"/>
            <a:ext cx="7408333" cy="1418395"/>
          </a:xfrm>
        </p:spPr>
        <p:txBody>
          <a:bodyPr/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…Когерентные волны от одного источника возникают при отражении света от передней и задней поверхностей тонких пленок(масляные пленки и пленки жира на воде, крылья насекомых, мыльные пузыри)…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4201" y="332656"/>
            <a:ext cx="7067128" cy="1252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Интерференция света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874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256490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Томас Юнг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4674690"/>
            <a:ext cx="1932806" cy="1909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9841" r="6652" b="8514"/>
          <a:stretch/>
        </p:blipFill>
        <p:spPr>
          <a:xfrm>
            <a:off x="2915816" y="2699541"/>
            <a:ext cx="2520280" cy="1877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91" y="4674690"/>
            <a:ext cx="1714500" cy="1895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9"/>
          <a:stretch/>
        </p:blipFill>
        <p:spPr>
          <a:xfrm>
            <a:off x="3831390" y="4674691"/>
            <a:ext cx="1660591" cy="1909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" y="2712120"/>
            <a:ext cx="2580918" cy="18647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48628" y="3043955"/>
            <a:ext cx="3006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Сияя гладкой пленкой,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Растягиваясь вширь,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Выходит нежный, тонкий,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Раскрашенный пузырь.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Горит, как хвост павлиний.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Каких цветов в нем нет!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Лиловый, красный, синий,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Зеленый, желтый цвет.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4208" y="5877272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Самуил Маршак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2541699" cy="259892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812776" cy="1252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Кольца  «Ньютона»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88024" y="1988840"/>
            <a:ext cx="4032448" cy="347247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Интерференционные полосы равной толщины в форме колец, расположенных  концентрически вокруг  точки  касания  двух сферических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поверхностей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либо плоскости и сферы. Впервые описаны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1675 г. И. Ньютоном.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Интерференция происходит в тонком зазоре     (обычно воздушном), разделяющим соприкасающиеся поверхности; этот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зазор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играет роль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тонкой плёнки.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7" y="3069768"/>
            <a:ext cx="2261248" cy="36820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656" y="6382472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Опыт  Ньютона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7" y="188639"/>
            <a:ext cx="1552555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 t="39118" r="13677" b="26230"/>
          <a:stretch/>
        </p:blipFill>
        <p:spPr>
          <a:xfrm>
            <a:off x="2699793" y="4725143"/>
            <a:ext cx="1853260" cy="18297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88024" y="5672551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Радиусы колец увеличиваются при переходе от фиолетового конца спектра к красному.</a:t>
            </a:r>
          </a:p>
        </p:txBody>
      </p:sp>
    </p:spTree>
    <p:extLst>
      <p:ext uri="{BB962C8B-B14F-4D97-AF65-F5344CB8AC3E}">
        <p14:creationId xmlns:p14="http://schemas.microsoft.com/office/powerpoint/2010/main" val="3823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7" t="7583" r="53202" b="56706"/>
          <a:stretch/>
        </p:blipFill>
        <p:spPr>
          <a:xfrm>
            <a:off x="6867248" y="3246989"/>
            <a:ext cx="2173372" cy="20617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44008" y="3437065"/>
            <a:ext cx="1224136" cy="5002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1628800"/>
            <a:ext cx="5328592" cy="1656183"/>
          </a:xfrm>
        </p:spPr>
        <p:txBody>
          <a:bodyPr>
            <a:normAutofit fontScale="85000" lnSpcReduction="10000"/>
          </a:bodyPr>
          <a:lstStyle/>
          <a:p>
            <a:pPr marL="0" lvl="0" indent="173038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Кольца Ньютона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интерференционная картина, возникающая при отражении света в тонкой воздушной прослойке между плоской стеклянной пластиной и плосковыпуклой линзой большого радиуса кривизны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Кольца Ньютона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517232"/>
            <a:ext cx="781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Интерференционная картина имеет вид концентрических колец,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олучивших название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колец  Ньютона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7187"/>
            <a:ext cx="3096344" cy="3679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644008" y="3437065"/>
                <a:ext cx="1944216" cy="500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ru-RU" dirty="0"/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/>
                          </a:rPr>
                          <m:t>𝑅𝑘</m:t>
                        </m:r>
                        <m:r>
                          <a:rPr lang="ru-RU" sz="2400" i="1">
                            <a:latin typeface="Cambria Math"/>
                          </a:rPr>
                          <m:t>𝜆</m:t>
                        </m:r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437065"/>
                <a:ext cx="1944216" cy="500202"/>
              </a:xfrm>
              <a:prstGeom prst="rect">
                <a:avLst/>
              </a:prstGeom>
              <a:blipFill rotWithShape="1">
                <a:blip r:embed="rId4"/>
                <a:stretch>
                  <a:fillRect l="-2821" b="-14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3582144" y="4108427"/>
            <a:ext cx="358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 - радиус кольца,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 - радиус кривизны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выпуклой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поверхности  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линзы.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5148"/>
          <a:stretch/>
        </p:blipFill>
        <p:spPr>
          <a:xfrm rot="5400000">
            <a:off x="6957018" y="3238235"/>
            <a:ext cx="1993832" cy="2011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46989"/>
            <a:ext cx="2008182" cy="20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6015" y="3763652"/>
            <a:ext cx="1440161" cy="47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r="1"/>
          <a:stretch/>
        </p:blipFill>
        <p:spPr>
          <a:xfrm>
            <a:off x="395536" y="2276872"/>
            <a:ext cx="3366037" cy="3672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0543" y="404664"/>
            <a:ext cx="6851104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А – базовый уровень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220486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 отражении от тонкой плёнки интерферируют лучи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3" y="3284984"/>
            <a:ext cx="3143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 1 и 2      2)  2 и 3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 3 и 4      4)  4 и 5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1268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0630" y="5232557"/>
            <a:ext cx="154080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7"/>
            <a:ext cx="7408333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из перечисленных ниже явлений объясняется интерференцией света?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радужная окраска тонких мыльных плёнок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кольца Ньютона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появление светлого пятна в центре тени от непрозрачного диска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отклонение световых лучей в область геометрической тени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600" y="338328"/>
            <a:ext cx="6829199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А- базовый уровень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198" y="4869160"/>
            <a:ext cx="15408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олько  а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и б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б, в и г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и г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4625"/>
            <a:ext cx="175009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5445224"/>
            <a:ext cx="68407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52618" y="3190892"/>
            <a:ext cx="52565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016224" cy="21602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38328"/>
            <a:ext cx="6851104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А – базовый уровень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844824"/>
            <a:ext cx="4725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Световые волны  когерентны, если у них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252174"/>
            <a:ext cx="514192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овпадают амплитуды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овпадают частоты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остоянен сдвиг фаз</a:t>
            </a:r>
          </a:p>
          <a:p>
            <a:pPr marL="342900" indent="-342900">
              <a:buFontTx/>
              <a:buAutoNum type="arabicParenR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совпадают частоты и постоянен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сдвиг фаз</a:t>
            </a:r>
          </a:p>
          <a:p>
            <a:pPr marL="342900" indent="-342900">
              <a:buFontTx/>
              <a:buAutoNum type="arabi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851756"/>
            <a:ext cx="74471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Свет переходит из воздуха в стекло с показателем преломления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Какое из следующих утверждений справедливо?</a:t>
            </a:r>
          </a:p>
          <a:p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Частота и скорость света уменьшится в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Частота и скорость света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увеличится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Частота не изменится, а скорость света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уменьшится в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Частота не изменится,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скорость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света увеличится в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2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Способы получения когерентных волн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4" t="17940" r="5645" b="52455"/>
          <a:stretch/>
        </p:blipFill>
        <p:spPr bwMode="auto">
          <a:xfrm>
            <a:off x="4788024" y="2641600"/>
            <a:ext cx="3384376" cy="358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6"/>
          <a:stretch/>
        </p:blipFill>
        <p:spPr bwMode="auto">
          <a:xfrm>
            <a:off x="827584" y="2613891"/>
            <a:ext cx="3186529" cy="399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112531"/>
            <a:ext cx="2741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Бипризма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Френеля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2112530"/>
            <a:ext cx="2348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Зеркало  Ллойда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5667" y="351563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«Просветление»  оптики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32" y="5714091"/>
            <a:ext cx="1017587" cy="9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8" y="3816878"/>
            <a:ext cx="1815364" cy="185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5877272"/>
            <a:ext cx="6253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линза, покрытая просветляющей  плёнкой, кажется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фиолетовой  при рассмотрении её в отражённом свете?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3108" y="1666747"/>
            <a:ext cx="5900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Уменьшение отражения света поверхности в результате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нанесения на неё специальной плёнки.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3108" y="2337842"/>
            <a:ext cx="4731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минимума интерференции для падающего и отражённого лучей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(формула 1)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d - толщина плёнки, n - показатель преломления вещества плёнки. Из этого выражения получается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Кстати, для максимального эффекта, показатель преломления плёнки должен быть равен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(формула 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/>
          <a:stretch/>
        </p:blipFill>
        <p:spPr>
          <a:xfrm>
            <a:off x="4716016" y="2852936"/>
            <a:ext cx="2211778" cy="66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84960"/>
            <a:ext cx="980952" cy="752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63" y="5433819"/>
            <a:ext cx="1171429" cy="46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2334"/>
            <a:ext cx="1965564" cy="20846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8547" y="2950978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∆</a:t>
            </a:r>
            <a:r>
              <a:rPr lang="en-US" sz="2400" dirty="0" smtClean="0"/>
              <a:t>d</a:t>
            </a: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123728" y="1772816"/>
            <a:ext cx="6156672" cy="435334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689" y="3181810"/>
            <a:ext cx="1728702" cy="25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качества обработки поверхностей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 помощью интерференции можно оценить качество обработки поверхности изделия с точностью до 1/10 длины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Дифракция механических волн"/>
              </a:rPr>
              <a:t>волны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т. е. с точностью до 10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см. Для этого нужно создать тонкую клиновидную прослойку воздуха между поверхностью образца и очень гладкой эталонной пластиной. Тогда неровности поверхности размером до 10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см вызовут заметные искривления интерференционных полос, образующихся при отражении света от проверяемой поверхности и нижней грани.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16824" cy="125272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интерференции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3425598" cy="2393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8" t="56724" r="13133" b="6639"/>
          <a:stretch/>
        </p:blipFill>
        <p:spPr>
          <a:xfrm>
            <a:off x="5459506" y="4334388"/>
            <a:ext cx="3288958" cy="2146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129" r="13412" b="43321"/>
          <a:stretch/>
        </p:blipFill>
        <p:spPr>
          <a:xfrm>
            <a:off x="2835306" y="4221087"/>
            <a:ext cx="2247682" cy="9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6248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  задач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А – повышенный уровень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1" y="1547937"/>
            <a:ext cx="793890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531" y="2852936"/>
            <a:ext cx="1513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n=1,4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λ =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6·10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-7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/>
              <a:t>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17014" y="2852936"/>
            <a:ext cx="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6854" y="4005064"/>
            <a:ext cx="13115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2113" y="4066982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14601"/>
            <a:ext cx="980952" cy="7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1760" y="2924944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28126" y="5258763"/>
                <a:ext cx="28919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Ответ: d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1,07 ·10</a:t>
                </a:r>
                <a:r>
                  <a:rPr lang="ru-RU" sz="2400" baseline="30000" dirty="0">
                    <a:latin typeface="Times New Roman" pitchFamily="18" charset="0"/>
                    <a:cs typeface="Times New Roman" pitchFamily="18" charset="0"/>
                  </a:rPr>
                  <a:t>-7 м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126" y="5258763"/>
                <a:ext cx="289194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376" t="-10667" r="-211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84041"/>
            <a:ext cx="209200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8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4680520"/>
          </a:xfrm>
        </p:spPr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Что  такое свет в теории Ньютона?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Что такое свет в волновой теории?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В чём заключается корпускулярно-волновой дуализм?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Что называют дисперсией света?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04088"/>
            <a:ext cx="6491064" cy="63668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Ответить на вопросы</a:t>
            </a:r>
            <a:r>
              <a:rPr lang="ru-RU" sz="4800" dirty="0" smtClean="0">
                <a:solidFill>
                  <a:schemeClr val="bg1"/>
                </a:solidFill>
              </a:rPr>
              <a:t>: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075"/>
            <a:ext cx="1872208" cy="19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19" y="2564904"/>
            <a:ext cx="285807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1"/>
            <a:ext cx="2016224" cy="19442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8040" y="338328"/>
            <a:ext cx="6538760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А – базовый уровень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060848"/>
            <a:ext cx="7588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Просветление объективов  оптических систем основано на явлении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564904"/>
            <a:ext cx="28569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нтерференция света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исперсия света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оляризация света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ифракция света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888343"/>
            <a:ext cx="77048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78105" algn="l"/>
              </a:tabLst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Почему меняется окраска крыльев насекомого при рассмотрении их под разными углами?</a:t>
            </a:r>
            <a:endParaRPr lang="ru-RU" sz="20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7810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Ответ.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При отражении лучей  от прозрачной плёнки, покрывающей крылья насекомого, образуется интерференционная картина. Положение полос равного наклона меняется, если смотреть на крылья под разными углами.</a:t>
            </a:r>
            <a:endParaRPr lang="ru-RU" sz="20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4" y="3836893"/>
            <a:ext cx="736600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0928" y="338328"/>
            <a:ext cx="6765871" cy="1252728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наук задача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полезнее  правил…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r="10901"/>
          <a:stretch/>
        </p:blipFill>
        <p:spPr>
          <a:xfrm>
            <a:off x="251520" y="198629"/>
            <a:ext cx="1669409" cy="1922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17728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 Ньютон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94757"/>
            <a:ext cx="7992887" cy="168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наблюдении интерференции света от двух когерентных источников монохроматического света с длиной волны 520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экране на отрезке длиной 4 см наблюдается 8,5 полос. Определите расстояние  между источниками света, если расстояние от  них до экрана равно 2,75 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05064"/>
            <a:ext cx="1728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Дано: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λ=520·10 </a:t>
            </a:r>
            <a:r>
              <a:rPr lang="ru-RU" sz="2000" i="1" baseline="30000" dirty="0">
                <a:latin typeface="Times New Roman" pitchFamily="18" charset="0"/>
                <a:cs typeface="Times New Roman" pitchFamily="18" charset="0"/>
              </a:rPr>
              <a:t>-9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х=4см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=8,5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ℓ=2,75 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d-?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23728" y="4149080"/>
            <a:ext cx="0" cy="17949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7544" y="5589240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11760" y="4005064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Ширина одной полосы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447764" y="4809473"/>
                <a:ext cx="1080120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  <m:r>
                          <a:rPr lang="en-US" sz="2400" i="1">
                            <a:latin typeface="Cambria Math"/>
                          </a:rPr>
                          <m:t>𝓁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4809473"/>
                <a:ext cx="1080120" cy="631263"/>
              </a:xfrm>
              <a:prstGeom prst="rect">
                <a:avLst/>
              </a:prstGeom>
              <a:blipFill rotWithShape="1">
                <a:blip r:embed="rId3"/>
                <a:stretch>
                  <a:fillRect l="-9040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259350" y="4925049"/>
            <a:ext cx="1167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=3·10</a:t>
            </a:r>
            <a:r>
              <a:rPr lang="ru-RU" sz="2000" i="1" baseline="30000" dirty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788024" y="4147793"/>
                <a:ext cx="787395" cy="581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∆x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ru-RU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147793"/>
                <a:ext cx="787395" cy="581057"/>
              </a:xfrm>
              <a:prstGeom prst="rect">
                <a:avLst/>
              </a:prstGeom>
              <a:blipFill rotWithShape="1">
                <a:blip r:embed="rId4"/>
                <a:stretch>
                  <a:fillRect l="-7692" t="-208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987824" y="573325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Ответ:</a:t>
            </a:r>
            <a:endParaRPr lang="ru-RU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65634" y="5733256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3·10</a:t>
            </a:r>
            <a:r>
              <a:rPr lang="ru-RU" i="1" baseline="30000" dirty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t="9444" r="16802" b="5143"/>
          <a:stretch/>
        </p:blipFill>
        <p:spPr>
          <a:xfrm>
            <a:off x="5652120" y="4030379"/>
            <a:ext cx="2923947" cy="22278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432438" y="454418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9767" y="50465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236296" y="512510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краями двух отшлифованных квадратных стеклянных пластинок со стороной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=16 см зажат волос. Противоположные концы пластин соприкасаются. Перпендикулярно поверхности верхней пластинки падает монохроматический пучок света с длиной волны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=0,7мкм. Чему равен диаметр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волоса, если при наблюдении сверху на пластине видны интерференционные полосы, расстояние между которыми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0,8 мм?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Дано:             Анализ: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16 см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Интерференционная картина возникает вследствие сложения        </a:t>
            </a:r>
          </a:p>
          <a:p>
            <a:pPr marL="0" indent="0"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=0,7мкм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волн, отражённых от поверхностей , ограничивающих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s=0,8мм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воздушный клин переменной толщины.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D=?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С – ключевая задача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63688" y="3861048"/>
            <a:ext cx="0" cy="1872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1782" y="4941168"/>
            <a:ext cx="1296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483768" y="5301208"/>
            <a:ext cx="2736304" cy="216024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483768" y="5517232"/>
            <a:ext cx="2736304" cy="720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076056" y="5314563"/>
            <a:ext cx="144016" cy="202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79912" y="503988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220072" y="5301208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20072" y="5517232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328084" y="5039888"/>
            <a:ext cx="0" cy="274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328084" y="5517232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49368" y="523123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283210" y="5712286"/>
            <a:ext cx="587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Отражённые волны взаимно усиливают друг друга, если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51354" y="6165304"/>
            <a:ext cx="1184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Δ</a:t>
            </a:r>
            <a:r>
              <a:rPr lang="en-US" i="1" dirty="0">
                <a:solidFill>
                  <a:schemeClr val="tx2"/>
                </a:solidFill>
              </a:rPr>
              <a:t>d</a:t>
            </a:r>
            <a:r>
              <a:rPr lang="ru-RU" i="1" dirty="0">
                <a:solidFill>
                  <a:schemeClr val="tx2"/>
                </a:solidFill>
              </a:rPr>
              <a:t> = </a:t>
            </a:r>
            <a:r>
              <a:rPr lang="en-US" i="1" dirty="0">
                <a:solidFill>
                  <a:schemeClr val="tx2"/>
                </a:solidFill>
              </a:rPr>
              <a:t>k</a:t>
            </a:r>
            <a:r>
              <a:rPr lang="ru-RU" i="1" dirty="0">
                <a:solidFill>
                  <a:schemeClr val="tx2"/>
                </a:solidFill>
              </a:rPr>
              <a:t>λ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5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640959" cy="4929411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Разность хода волн, отражённых в точках А и А</a:t>
                </a:r>
                <a:r>
                  <a:rPr lang="ru-RU" dirty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равна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l-GR" dirty="0" smtClean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Волна, отражённая в точке А</a:t>
                </a:r>
                <a:r>
                  <a:rPr lang="ru-RU" dirty="0" smtClean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дважды проходят  расстояние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                                          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М</a:t>
                </a:r>
                <a:r>
                  <a:rPr lang="ru-RU" dirty="0" smtClean="0"/>
                  <a:t>              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АА</a:t>
                </a:r>
                <a:r>
                  <a:rPr lang="ru-RU" dirty="0" smtClean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 от точки А к А</a:t>
                </a:r>
                <a:r>
                  <a:rPr lang="ru-RU" dirty="0" smtClean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и обратно).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о                                            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2АА</a:t>
                </a:r>
                <a:r>
                  <a:rPr lang="ru-RU" dirty="0" smtClean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l-GR" dirty="0" smtClean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,откуда АА</a:t>
                </a:r>
                <a:r>
                  <a:rPr lang="ru-RU" dirty="0" smtClean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  </m:t>
                    </m:r>
                  </m:oMath>
                </a14:m>
                <a:endParaRPr lang="ru-RU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ВВ</a:t>
                </a:r>
                <a:r>
                  <a:rPr lang="ru-RU" dirty="0" smtClean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+1)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ВВ</a:t>
                </a:r>
                <a:r>
                  <a:rPr lang="ru-RU" dirty="0" smtClean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-АА</a:t>
                </a:r>
                <a:r>
                  <a:rPr lang="ru-RU" dirty="0" smtClean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2  </m:t>
                        </m:r>
                      </m:den>
                    </m:f>
                  </m:oMath>
                </a14:m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СВ</a:t>
                </a:r>
                <a:r>
                  <a:rPr lang="ru-RU" dirty="0" smtClean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;  ∆А</a:t>
                </a:r>
                <a:r>
                  <a:rPr lang="ru-RU" dirty="0" smtClean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СВ</a:t>
                </a:r>
                <a:r>
                  <a:rPr lang="ru-RU" dirty="0" smtClean="0">
                    <a:latin typeface="Candara"/>
                    <a:cs typeface="Times New Roman" pitchFamily="18" charset="0"/>
                  </a:rPr>
                  <a:t>₁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подобна ∆ОМК. Мы получим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 smtClean="0"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  <m:r>
                          <a:rPr lang="el-GR" i="1" smtClean="0">
                            <a:latin typeface="Cambria Math"/>
                          </a:rPr>
                          <m:t>/2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L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7·10 ⁻⁵ м.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 Ответ: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D=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0,07 мм.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640959" cy="4929411"/>
              </a:xfrm>
              <a:blipFill rotWithShape="1">
                <a:blip r:embed="rId2"/>
                <a:stretch>
                  <a:fillRect l="-917" t="-1236" r="-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580112" y="1772816"/>
            <a:ext cx="19442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9443" y="2821578"/>
            <a:ext cx="3384376" cy="28803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659795" y="2340402"/>
            <a:ext cx="7560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411760" y="2515776"/>
            <a:ext cx="0" cy="4206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87824" y="2477620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411760" y="2821578"/>
            <a:ext cx="576064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0"/>
            <a:endCxn id="17" idx="4"/>
          </p:cNvCxnSpPr>
          <p:nvPr/>
        </p:nvCxnSpPr>
        <p:spPr>
          <a:xfrm>
            <a:off x="4037837" y="2340402"/>
            <a:ext cx="0" cy="72008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84426" y="251577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004276" y="298167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А1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934175" y="236959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934175" y="272012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В1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709026" y="25542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822014" y="2299702"/>
            <a:ext cx="3312368" cy="45487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1403648" y="4467853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Подведём  итоги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Clr>
                <a:srgbClr val="31B6FD"/>
              </a:buClr>
              <a:buFont typeface="+mj-lt"/>
              <a:buAutoNum type="arabicPeriod"/>
            </a:pPr>
            <a:r>
              <a:rPr lang="ru-RU" sz="17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Что называют интерференцией  волн? При каких условиях происходит это явление?</a:t>
            </a:r>
            <a:endParaRPr lang="ru-RU" sz="17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31B6FD"/>
              </a:buClr>
              <a:buFont typeface="+mj-lt"/>
              <a:buAutoNum type="arabicPeriod"/>
            </a:pPr>
            <a:r>
              <a:rPr lang="ru-RU" sz="17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Какие волны называют когерентными?</a:t>
            </a:r>
            <a:endParaRPr lang="ru-RU" sz="17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31B6FD"/>
              </a:buClr>
              <a:buFont typeface="+mj-lt"/>
              <a:buAutoNum type="arabicPeriod"/>
            </a:pPr>
            <a:r>
              <a:rPr lang="ru-RU" sz="17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Что называют разностью хода волн?</a:t>
            </a:r>
            <a:endParaRPr lang="ru-RU" sz="17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31B6FD"/>
              </a:buClr>
              <a:buFont typeface="+mj-lt"/>
              <a:buAutoNum type="arabicPeriod"/>
            </a:pPr>
            <a:r>
              <a:rPr lang="ru-RU" sz="17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Сформулируйте и запишите условия образования максимумов при наложении когерентных волн.</a:t>
            </a:r>
            <a:endParaRPr lang="ru-RU" sz="17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31B6FD"/>
              </a:buClr>
              <a:buFont typeface="+mj-lt"/>
              <a:buAutoNum type="arabicPeriod"/>
            </a:pPr>
            <a:r>
              <a:rPr lang="ru-RU" sz="17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Сформулируйте и запишите условия образования минимумов при наложении когерентных волн.</a:t>
            </a:r>
            <a:endParaRPr lang="ru-RU" sz="17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31B6FD"/>
              </a:buClr>
              <a:buFont typeface="+mj-lt"/>
              <a:buAutoNum type="arabicPeriod"/>
            </a:pPr>
            <a:r>
              <a:rPr lang="ru-RU" sz="17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Опишите опыт Юнга.</a:t>
            </a:r>
            <a:endParaRPr lang="ru-RU" sz="17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31B6FD"/>
              </a:buClr>
              <a:buFont typeface="+mj-lt"/>
              <a:buAutoNum type="arabicPeriod"/>
            </a:pPr>
            <a:r>
              <a:rPr lang="ru-RU" sz="17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Сделав рисунок, объясните интерференцию света в тонких плёнках.</a:t>
            </a:r>
            <a:endParaRPr lang="ru-RU" sz="17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Font typeface="+mj-lt"/>
              <a:buAutoNum type="arabicPeriod"/>
            </a:pPr>
            <a:r>
              <a:rPr lang="ru-RU" sz="17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Приведите примеры практического применения интерференции света.</a:t>
            </a:r>
            <a:endParaRPr lang="ru-RU" sz="17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7768373" cy="439248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 marL="78105">
              <a:lnSpc>
                <a:spcPct val="115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4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1.Физика 11 кл. Г.Я. Мякишев,  Б.Б.Буховцев, Н.Н.Сотский, - М.: Просвещение, 2012г.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2. Сборник задач по физике. /Сост. Г.Н. Степонова. – М.: Просвещение, 1998г.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3. Физика в 11 классе: Модели уроков. / Ю.А. Сауров. – М.: Просвещение, 2005г.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4. Волновая оптика. Н. А. Кормаков. г. Москва, «Физика», №30/99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5. Физика 11 кл. Л.Э Генденштейн, Ю.И.Дик, М.: Мнемозина, 2013 г.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5. school.xvatit.com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6. allforchildren.ru «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Сто тысяч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» why.107.php.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4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6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выполнена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чителем   физики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ысшей  квалификационной  категории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МОБУ СОШ д. Казмашево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  Башкортостан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Абзелиловский район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Зайнуллиной  Ф. Ф.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004870"/>
            <a:ext cx="4176464" cy="432682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поверхности воды, когда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поблизости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колеблются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поплавка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Волна 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одних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местах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усиливается, 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других  -     ослабляется.</a:t>
            </a: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Интерференция от двух источников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Интерференция  механических волн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0" y="2004870"/>
            <a:ext cx="3788444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9"/>
            <a:ext cx="3888432" cy="2166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0" y="1628800"/>
            <a:ext cx="3788444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252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максимума и минимума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3300"/>
                </a:solidFill>
                <a:latin typeface="Verdana"/>
              </a:rPr>
              <a:t/>
            </a:r>
            <a:br>
              <a:rPr lang="ru-RU" dirty="0">
                <a:solidFill>
                  <a:srgbClr val="FF3300"/>
                </a:solidFill>
                <a:latin typeface="Verdana"/>
              </a:rPr>
            </a:br>
            <a:r>
              <a:rPr lang="ru-RU" dirty="0">
                <a:solidFill>
                  <a:srgbClr val="FF3300"/>
                </a:solidFill>
                <a:latin typeface="Verdana"/>
              </a:rPr>
              <a:t/>
            </a:r>
            <a:br>
              <a:rPr lang="ru-RU" dirty="0">
                <a:solidFill>
                  <a:srgbClr val="FF3300"/>
                </a:solidFill>
                <a:latin typeface="Verdana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32" y="1798200"/>
            <a:ext cx="2286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-692497"/>
            <a:ext cx="3882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class-fizika.narod.ru/korm/voln/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3" y="4725144"/>
            <a:ext cx="19240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lass-fizika.narod.ru/korm/voln/2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3" y="5221004"/>
            <a:ext cx="20002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3105835"/>
            <a:ext cx="286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032" name="Picture 8" descr="http://class-fizika.narod.ru/korm/voln/1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2286000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class-fizika.narod.ru/korm/voln/2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22" y="4716179"/>
            <a:ext cx="20764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lass-fizika.narod.ru/korm/voln/2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23" y="5115586"/>
            <a:ext cx="20002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3" y="424751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Разность хода волн равна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целому числу </a:t>
            </a:r>
          </a:p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  волн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чётному числу длин полуволн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845" y="5563904"/>
            <a:ext cx="4464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рассматриваемой точке С приходят с одинаковыми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азами и усиливают друг друга-амплитуда колебаний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равна удвоенной амплитуде.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847" y="1340768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Условие </a:t>
            </a:r>
            <a:r>
              <a:rPr lang="ru-RU" sz="2000" dirty="0" smtClean="0">
                <a:solidFill>
                  <a:srgbClr val="FF0000"/>
                </a:solidFill>
              </a:rPr>
              <a:t>максимума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9522" y="1402422"/>
            <a:ext cx="228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Условия </a:t>
            </a:r>
            <a:r>
              <a:rPr lang="ru-RU" sz="2000" dirty="0" smtClean="0">
                <a:solidFill>
                  <a:srgbClr val="FF0000"/>
                </a:solidFill>
              </a:rPr>
              <a:t>минимума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587" y="4245576"/>
            <a:ext cx="2666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Разность хода  равна 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нечётному</a:t>
            </a:r>
          </a:p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ислу длин  полуволн: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9" y="5632874"/>
            <a:ext cx="33046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Волны приходят в точку в противофазе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гасят друг друга. Амплитуда в точке С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авна нулю: А=0.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1979" y="2276872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∆d</a:t>
            </a:r>
            <a:r>
              <a:rPr lang="ru-RU" sz="1400" dirty="0" smtClean="0"/>
              <a:t>-разность </a:t>
            </a:r>
          </a:p>
          <a:p>
            <a:r>
              <a:rPr lang="ru-RU" sz="1400" dirty="0"/>
              <a:t>х</a:t>
            </a:r>
            <a:r>
              <a:rPr lang="ru-RU" sz="1400" dirty="0" smtClean="0"/>
              <a:t>ода волн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32" y="3181567"/>
            <a:ext cx="1820834" cy="57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408333" cy="449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Такие явления называют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интерференцией волн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саму картину-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интерференционной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образования устойчивой интерференционной картины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чтобы волны, испускаемые источником, имели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одинаковую частоту  и  разность фаз их колебаний была постоянной.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Источники, удовлетворяющие этим условиям, называют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когерентными.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Интерференция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между, взаимно и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ferens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несущий, переносящий)  сложение (перекрытие) двух  или нескольких когерентных волн.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Почему свет, идущий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двух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электрических ламп    не даёт  интерференционную  картину?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Интерференция  света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8518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39208"/>
            <a:ext cx="2088232" cy="15909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разделение волны по фронту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(опыт Юнга, бипризма  Френеля, зеркала Ллойда);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разделение волны по амплитуде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 ходу волны)-интерференция в тонких плёнках (мыльные пузыри, бензиново-масляные плёнки, крылья насекомых, клин, кольца Ньютона).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Способы получения  и наблюдения интерференции  света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058" y="4793961"/>
            <a:ext cx="1872208" cy="159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10532"/>
            <a:ext cx="1932806" cy="17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3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64137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Томас Юнг был удивительным человеком: он был не только одним из лучших физиков своего времени, но ещё и расшифровывал египетские иероглифы, лечил людей, исследовал механизм зрения, был ловким наездником и даже … акробатом и канатоходцем! Он играл почти на всех музыкальных инструментах и ещё в юности изучил  самостоятельно больше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десяти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языков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было: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это может кто-то, то это смогу и я!»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Томас Юнг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6184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 Юнга   1802 г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6161452"/>
            <a:ext cx="3855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Впервые измерены длины световых волн!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227784"/>
            <a:ext cx="136835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6624736" cy="43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4649</TotalTime>
  <Words>2284</Words>
  <Application>Microsoft Office PowerPoint</Application>
  <PresentationFormat>Экран (4:3)</PresentationFormat>
  <Paragraphs>333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Волна</vt:lpstr>
      <vt:lpstr>Формула</vt:lpstr>
      <vt:lpstr>Волновая оптика</vt:lpstr>
      <vt:lpstr>Цели  урока:</vt:lpstr>
      <vt:lpstr>Ответить на вопросы:</vt:lpstr>
      <vt:lpstr>Интерференция  механических волн</vt:lpstr>
      <vt:lpstr>Условия максимума и минимума</vt:lpstr>
      <vt:lpstr>Интерференция  света</vt:lpstr>
      <vt:lpstr>Способы получения  и наблюдения интерференции  света</vt:lpstr>
      <vt:lpstr>Томас Юнг</vt:lpstr>
      <vt:lpstr>Опыт  Юнга   1802 г</vt:lpstr>
      <vt:lpstr>Опыт Юнга</vt:lpstr>
      <vt:lpstr>Расчёт интерференционной картины в опыте Юнга </vt:lpstr>
      <vt:lpstr>Решение задач  Часть А – базовый уровень</vt:lpstr>
      <vt:lpstr>Решение задач Часть А- повышенный уровень</vt:lpstr>
      <vt:lpstr> Решение задач Часть А -базовый уровень</vt:lpstr>
      <vt:lpstr>Решение задач Часть А – базовый уровень</vt:lpstr>
      <vt:lpstr>Решение задач</vt:lpstr>
      <vt:lpstr>Решение задач</vt:lpstr>
      <vt:lpstr>Решение задач</vt:lpstr>
      <vt:lpstr>Интерференция в тонких плёнках</vt:lpstr>
      <vt:lpstr>Интерференция света</vt:lpstr>
      <vt:lpstr>Кольца  «Ньютона»</vt:lpstr>
      <vt:lpstr>Кольца Ньютона</vt:lpstr>
      <vt:lpstr>Решение задач Часть А – базовый уровень</vt:lpstr>
      <vt:lpstr>Решение задач Часть А- базовый уровень</vt:lpstr>
      <vt:lpstr>Решение задач Часть А – базовый уровень</vt:lpstr>
      <vt:lpstr>Способы получения когерентных волн</vt:lpstr>
      <vt:lpstr>«Просветление»  оптики </vt:lpstr>
      <vt:lpstr>Применение интерференции</vt:lpstr>
      <vt:lpstr> Решение  задач Часть А – повышенный уровень </vt:lpstr>
      <vt:lpstr>Решение задач Часть А – базовый уровень</vt:lpstr>
      <vt:lpstr>При изучении наук задача  полезнее  правил…</vt:lpstr>
      <vt:lpstr>Решение задач Часть С – ключевая задача</vt:lpstr>
      <vt:lpstr>Решение задач</vt:lpstr>
      <vt:lpstr>Подведём  итоги</vt:lpstr>
      <vt:lpstr>Используемая литература: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ИНТЕРФЕРЕНЦИЯ СВЕТА</dc:title>
  <dc:creator>User</dc:creator>
  <cp:lastModifiedBy>User</cp:lastModifiedBy>
  <cp:revision>217</cp:revision>
  <dcterms:created xsi:type="dcterms:W3CDTF">2013-12-20T10:07:46Z</dcterms:created>
  <dcterms:modified xsi:type="dcterms:W3CDTF">2014-02-17T18:12:36Z</dcterms:modified>
</cp:coreProperties>
</file>