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57" r:id="rId3"/>
    <p:sldId id="293" r:id="rId4"/>
    <p:sldId id="259" r:id="rId5"/>
    <p:sldId id="260" r:id="rId6"/>
    <p:sldId id="261" r:id="rId7"/>
    <p:sldId id="263" r:id="rId8"/>
    <p:sldId id="265" r:id="rId9"/>
    <p:sldId id="266" r:id="rId10"/>
    <p:sldId id="275" r:id="rId11"/>
    <p:sldId id="279" r:id="rId12"/>
    <p:sldId id="267" r:id="rId13"/>
    <p:sldId id="271" r:id="rId14"/>
    <p:sldId id="282" r:id="rId15"/>
    <p:sldId id="272" r:id="rId16"/>
    <p:sldId id="295" r:id="rId17"/>
    <p:sldId id="297" r:id="rId18"/>
    <p:sldId id="296" r:id="rId19"/>
    <p:sldId id="298" r:id="rId20"/>
    <p:sldId id="294" r:id="rId21"/>
    <p:sldId id="274" r:id="rId22"/>
    <p:sldId id="276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57" autoAdjust="0"/>
  </p:normalViewPr>
  <p:slideViewPr>
    <p:cSldViewPr>
      <p:cViewPr varScale="1">
        <p:scale>
          <a:sx n="71" d="100"/>
          <a:sy n="71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5620-0592-4370-8516-4659F3AA7BC6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0E102-3701-4B94-95B9-4C3CCE6034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4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4CCEED9-7EBB-4BBF-953F-701D03666EDB}" type="slidenum">
              <a:rPr lang="ru-RU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4</a:t>
            </a:fld>
            <a:endParaRPr lang="ru-RU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7549" cy="34267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513" y="4343231"/>
            <a:ext cx="5481215" cy="410970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891900-F3CC-433C-A884-3BAD16E873D2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70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44" y="2143116"/>
            <a:ext cx="7772400" cy="25717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Урок русского языка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классе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Тема: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rgbClr val="00B050"/>
                </a:solidFill>
              </a:rPr>
              <a:t>« Имя прилагательное. Правописание безударных падежных окончаний имён прилагательных»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10" name="Picture 4" descr="http://img-fotki.yandex.ru/get/22/klen20078.1/0_8ad6_18898049_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7166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" name="Прямоугольник 10"/>
          <p:cNvSpPr/>
          <p:nvPr/>
        </p:nvSpPr>
        <p:spPr bwMode="auto">
          <a:xfrm>
            <a:off x="571472" y="3214686"/>
            <a:ext cx="7143800" cy="264320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ru-RU" sz="3200" dirty="0" smtClean="0">
              <a:latin typeface="Arial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57290" y="3071810"/>
            <a:ext cx="685804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существительных подчас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жизнь, а просто скука!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 цвета нет у них без нас,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 запаха, ни звука!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если нас к ним приложить,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 веселее станет жить!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                              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Работа в парах.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Определить падеж прилагательных.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pushkin_by_artyomde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071678"/>
            <a:ext cx="4286280" cy="3786214"/>
          </a:xfrm>
        </p:spPr>
      </p:pic>
      <p:pic>
        <p:nvPicPr>
          <p:cNvPr id="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Cloud"/>
          <p:cNvSpPr>
            <a:spLocks noChangeAspect="1" noEditPoints="1" noChangeArrowheads="1"/>
          </p:cNvSpPr>
          <p:nvPr/>
        </p:nvSpPr>
        <p:spPr bwMode="auto">
          <a:xfrm>
            <a:off x="7286644" y="1214422"/>
            <a:ext cx="1547834" cy="842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Arial" charset="0"/>
              </a:rPr>
              <a:t>Р.п.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4045" name="Cloud"/>
          <p:cNvSpPr>
            <a:spLocks noChangeAspect="1" noEditPoints="1" noChangeArrowheads="1"/>
          </p:cNvSpPr>
          <p:nvPr/>
        </p:nvSpPr>
        <p:spPr bwMode="auto">
          <a:xfrm>
            <a:off x="7215206" y="214290"/>
            <a:ext cx="1714512" cy="842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Arial" charset="0"/>
              </a:rPr>
              <a:t>И. п.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4046" name="Cloud"/>
          <p:cNvSpPr>
            <a:spLocks noChangeAspect="1" noEditPoints="1" noChangeArrowheads="1"/>
          </p:cNvSpPr>
          <p:nvPr/>
        </p:nvSpPr>
        <p:spPr bwMode="auto">
          <a:xfrm>
            <a:off x="7358082" y="2214554"/>
            <a:ext cx="1447800" cy="842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Arial" charset="0"/>
              </a:rPr>
              <a:t>Д.п.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4047" name="Cloud"/>
          <p:cNvSpPr>
            <a:spLocks noChangeAspect="1" noEditPoints="1" noChangeArrowheads="1"/>
          </p:cNvSpPr>
          <p:nvPr/>
        </p:nvSpPr>
        <p:spPr bwMode="auto">
          <a:xfrm>
            <a:off x="7286644" y="3429000"/>
            <a:ext cx="1643074" cy="842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Arial" charset="0"/>
              </a:rPr>
              <a:t>В.п.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4048" name="Cloud"/>
          <p:cNvSpPr>
            <a:spLocks noChangeAspect="1" noEditPoints="1" noChangeArrowheads="1"/>
          </p:cNvSpPr>
          <p:nvPr/>
        </p:nvSpPr>
        <p:spPr bwMode="auto">
          <a:xfrm>
            <a:off x="7358082" y="4714884"/>
            <a:ext cx="1571636" cy="842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Arial" charset="0"/>
              </a:rPr>
              <a:t>Т. п.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4049" name="Cloud"/>
          <p:cNvSpPr>
            <a:spLocks noChangeAspect="1" noEditPoints="1" noChangeArrowheads="1"/>
          </p:cNvSpPr>
          <p:nvPr/>
        </p:nvSpPr>
        <p:spPr bwMode="auto">
          <a:xfrm>
            <a:off x="7286644" y="5857892"/>
            <a:ext cx="1714512" cy="8429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Arial" charset="0"/>
              </a:rPr>
              <a:t>П. п.</a:t>
            </a:r>
            <a:endParaRPr lang="ru-RU" sz="3200" b="1" dirty="0">
              <a:latin typeface="Arial" charset="0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4643438" y="1214422"/>
            <a:ext cx="2743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V="1">
            <a:off x="4500562" y="1071546"/>
            <a:ext cx="2871782" cy="9286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2" name="Line 20"/>
          <p:cNvSpPr>
            <a:spLocks noChangeShapeType="1"/>
          </p:cNvSpPr>
          <p:nvPr/>
        </p:nvSpPr>
        <p:spPr bwMode="auto">
          <a:xfrm>
            <a:off x="5072066" y="2928934"/>
            <a:ext cx="2424106" cy="6191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 flipV="1">
            <a:off x="4714876" y="3000372"/>
            <a:ext cx="2714644" cy="9286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4055" name="Line 23"/>
          <p:cNvSpPr>
            <a:spLocks noChangeShapeType="1"/>
          </p:cNvSpPr>
          <p:nvPr/>
        </p:nvSpPr>
        <p:spPr bwMode="auto">
          <a:xfrm flipV="1">
            <a:off x="3143240" y="5214950"/>
            <a:ext cx="44958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42844" y="214290"/>
            <a:ext cx="5715040" cy="928694"/>
          </a:xfrm>
          <a:prstGeom prst="rect">
            <a:avLst/>
          </a:pr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tlCol="0" anchor="ctr"/>
          <a:lstStyle/>
          <a:p>
            <a:pPr algn="ctr"/>
            <a:r>
              <a:rPr lang="ru-RU" sz="2800" dirty="0" smtClean="0">
                <a:latin typeface="Arial" charset="0"/>
              </a:rPr>
              <a:t>«он бежит себе в волнах… мимо острова крутого»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42844" y="1357298"/>
            <a:ext cx="4714908" cy="857256"/>
          </a:xfrm>
          <a:prstGeom prst="rect">
            <a:avLst/>
          </a:pr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tlCol="0" anchor="ctr"/>
          <a:lstStyle/>
          <a:p>
            <a:pPr algn="ctr"/>
            <a:r>
              <a:rPr lang="ru-RU" sz="2800" dirty="0" smtClean="0">
                <a:latin typeface="Arial" charset="0"/>
              </a:rPr>
              <a:t>«  лебедь белая плывёт…»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42844" y="2500306"/>
            <a:ext cx="5643602" cy="857256"/>
          </a:xfrm>
          <a:prstGeom prst="rect">
            <a:avLst/>
          </a:pr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tlCol="0" anchor="ctr"/>
          <a:lstStyle/>
          <a:p>
            <a:pPr algn="ctr"/>
            <a:r>
              <a:rPr lang="ru-RU" sz="2800" dirty="0" smtClean="0">
                <a:latin typeface="Arial" charset="0"/>
              </a:rPr>
              <a:t>«с башни князь </a:t>
            </a:r>
            <a:r>
              <a:rPr lang="ru-RU" sz="2800" dirty="0" err="1" smtClean="0">
                <a:latin typeface="Arial" charset="0"/>
              </a:rPr>
              <a:t>Гвидон</a:t>
            </a:r>
            <a:r>
              <a:rPr lang="ru-RU" sz="2800" dirty="0" smtClean="0">
                <a:latin typeface="Arial" charset="0"/>
              </a:rPr>
              <a:t> сбегает, дорогих гостей встречает.»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42844" y="3643314"/>
            <a:ext cx="6929486" cy="928694"/>
          </a:xfrm>
          <a:prstGeom prst="rect">
            <a:avLst/>
          </a:pr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tlCol="0" anchor="ctr"/>
          <a:lstStyle/>
          <a:p>
            <a:pPr algn="ctr"/>
            <a:r>
              <a:rPr lang="ru-RU" sz="2800" dirty="0" smtClean="0">
                <a:latin typeface="Arial" charset="0"/>
              </a:rPr>
              <a:t>« Добрый путь вам, господа, по морю, по </a:t>
            </a:r>
            <a:r>
              <a:rPr lang="ru-RU" sz="2800" dirty="0" err="1" smtClean="0">
                <a:latin typeface="Arial" charset="0"/>
              </a:rPr>
              <a:t>Окияну</a:t>
            </a:r>
            <a:r>
              <a:rPr lang="ru-RU" sz="2800" dirty="0" smtClean="0">
                <a:latin typeface="Arial" charset="0"/>
              </a:rPr>
              <a:t> к славному царю </a:t>
            </a:r>
            <a:r>
              <a:rPr lang="ru-RU" sz="2800" dirty="0" err="1" smtClean="0">
                <a:latin typeface="Arial" charset="0"/>
              </a:rPr>
              <a:t>Салтану</a:t>
            </a:r>
            <a:r>
              <a:rPr lang="ru-RU" sz="2800" dirty="0" smtClean="0">
                <a:latin typeface="Arial" charset="0"/>
              </a:rPr>
              <a:t>…»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42844" y="4786322"/>
            <a:ext cx="5286380" cy="857256"/>
          </a:xfrm>
          <a:prstGeom prst="rect">
            <a:avLst/>
          </a:pr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tlCol="0" anchor="ctr"/>
          <a:lstStyle/>
          <a:p>
            <a:pPr algn="ctr"/>
            <a:r>
              <a:rPr lang="ru-RU" sz="2800" dirty="0" smtClean="0">
                <a:latin typeface="Arial" charset="0"/>
              </a:rPr>
              <a:t>« Мать и сын  теперь на воле, видят холм в широком поле»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42844" y="5857892"/>
            <a:ext cx="4143404" cy="857256"/>
          </a:xfrm>
          <a:prstGeom prst="rect">
            <a:avLst/>
          </a:prstGeom>
          <a:solidFill>
            <a:srgbClr val="8FDAF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tlCol="0" anchor="ctr"/>
          <a:lstStyle/>
          <a:p>
            <a:pPr algn="ctr"/>
            <a:r>
              <a:rPr lang="ru-RU" sz="2800" dirty="0" smtClean="0">
                <a:latin typeface="Arial" charset="0"/>
              </a:rPr>
              <a:t>«… около царя сидят,</a:t>
            </a:r>
          </a:p>
          <a:p>
            <a:pPr algn="ctr"/>
            <a:r>
              <a:rPr lang="ru-RU" sz="2800" dirty="0" smtClean="0">
                <a:latin typeface="Arial" charset="0"/>
              </a:rPr>
              <a:t>Злыми жабами глядят.»</a:t>
            </a:r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5214942" y="5286388"/>
            <a:ext cx="2424106" cy="6191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4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4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0" grpId="0" animBg="1"/>
      <p:bldP spid="44051" grpId="0" animBg="1"/>
      <p:bldP spid="44052" grpId="0" animBg="1"/>
      <p:bldP spid="44053" grpId="0" animBg="1"/>
      <p:bldP spid="4405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7858180" cy="116205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Для чего мы должны уметь определять падеж, род, число?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785926"/>
            <a:ext cx="6072198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Царь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Салтан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дивится чуду.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 Если только жив я буду,</a:t>
            </a:r>
          </a:p>
          <a:p>
            <a:pPr>
              <a:buNone/>
            </a:pP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Чудн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… остров навещу,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 Гвидона погощу.»</a:t>
            </a:r>
          </a:p>
          <a:p>
            <a:pPr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… небе звёзды блещут,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В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… море волны хлещут.»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3929058" y="1785926"/>
            <a:ext cx="5000660" cy="40544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«Что ж под ёлкою высок…, видит, белочка при всех золотой грызёт орех.»</a:t>
            </a:r>
          </a:p>
        </p:txBody>
      </p:sp>
      <p:pic>
        <p:nvPicPr>
          <p:cNvPr id="9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857364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2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428868"/>
            <a:ext cx="407196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571480"/>
          <a:ext cx="7715305" cy="5948873"/>
        </p:xfrm>
        <a:graphic>
          <a:graphicData uri="http://schemas.openxmlformats.org/drawingml/2006/table">
            <a:tbl>
              <a:tblPr/>
              <a:tblGrid>
                <a:gridCol w="1273400"/>
                <a:gridCol w="2245862"/>
                <a:gridCol w="2267216"/>
                <a:gridCol w="1928827"/>
              </a:tblGrid>
              <a:tr h="5674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Падеж</a:t>
                      </a:r>
                      <a:endParaRPr lang="ru-RU" sz="282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чудный остров      </a:t>
                      </a:r>
                      <a:r>
                        <a:rPr lang="ru-RU" sz="2400" b="1" baseline="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синее море       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высокая ёлка</a:t>
                      </a:r>
                      <a:endParaRPr lang="ru-RU" sz="2400" b="1" baseline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8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Мужской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род</a:t>
                      </a:r>
                      <a:endParaRPr lang="ru-RU" sz="282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="1" baseline="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род</a:t>
                      </a:r>
                      <a:endParaRPr lang="ru-RU" sz="2820" baseline="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Женский род</a:t>
                      </a:r>
                      <a:endParaRPr lang="ru-RU" sz="2820" baseline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И.</a:t>
                      </a:r>
                      <a:endParaRPr lang="ru-RU" sz="2820" baseline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ой,-ый,-ий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ое,-ее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ая,-яя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2820" baseline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-ого,-его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-ого,-его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ой,-ей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Д.</a:t>
                      </a:r>
                      <a:endParaRPr lang="ru-RU" sz="2820" baseline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-ому,-ему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-ому,-ему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ой,-ей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3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</a:t>
                      </a:r>
                      <a:endParaRPr lang="ru-RU" sz="2820" baseline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как в И.п. или в Р.п.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как в И.п. или в Р.п.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ую,-юю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Т.</a:t>
                      </a:r>
                      <a:endParaRPr lang="ru-RU" sz="2820" baseline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-ым,-им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-ым,-им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ой,-ей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6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П.</a:t>
                      </a:r>
                      <a:endParaRPr lang="ru-RU" sz="2820" baseline="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>
                          <a:latin typeface="Times New Roman"/>
                          <a:ea typeface="Times New Roman"/>
                          <a:cs typeface="Times New Roman"/>
                        </a:rPr>
                        <a:t>-ом,-ем</a:t>
                      </a:r>
                      <a:endParaRPr lang="ru-RU" sz="2820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ом,-ем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20" baseline="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820" baseline="0" dirty="0" err="1">
                          <a:latin typeface="Times New Roman"/>
                          <a:ea typeface="Times New Roman"/>
                          <a:cs typeface="Times New Roman"/>
                        </a:rPr>
                        <a:t>ой,-ей</a:t>
                      </a:r>
                      <a:endParaRPr lang="ru-RU" sz="282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25316"/>
            <a:ext cx="184731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00101" y="1214422"/>
          <a:ext cx="7651189" cy="5357850"/>
        </p:xfrm>
        <a:graphic>
          <a:graphicData uri="http://schemas.openxmlformats.org/drawingml/2006/table">
            <a:tbl>
              <a:tblPr/>
              <a:tblGrid>
                <a:gridCol w="7651189"/>
              </a:tblGrid>
              <a:tr h="53578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r="-2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0" name="Picture 18" descr="F:\музыка+изображение\нов аним\для школы\apple_red_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428625"/>
            <a:ext cx="17859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8" descr="F:\музыка+изображение\нов аним\для школы\apple_red_0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357298"/>
            <a:ext cx="19288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33526E-6 C 0.20608 -4.33526E-6 0.37413 0.1785 0.37413 0.39839 C 0.37413 0.61827 0.20608 0.79723 -1.66667E-6 0.79723 C -0.20625 0.79723 -0.37396 0.61827 -0.37396 0.39839 C -0.37396 0.1785 -0.20625 -4.33526E-6 -1.66667E-6 -4.33526E-6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4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 -0.16505 C 0.10539 -0.13288 0.23039 0.06504 0.20903 0.28356 C 0.19271 0.49236 0.05 0.65625 -0.11822 0.62638 C -0.27378 0.60324 -0.39739 0.43148 -0.37986 0.23541 C -0.36163 0.0574 -0.2434 -0.08658 -0.09861 -0.0625 C 0.03369 -0.0426 0.14046 0.10208 0.12709 0.26875 C 0.11285 0.42199 0.01285 0.54351 -0.1085 0.52175 C -0.21718 0.50416 -0.3092 0.3875 -0.29461 0.25138 C -0.28454 0.12685 -0.20659 0.02662 -0.10833 0.0412 C -0.02013 0.05717 0.05434 0.14652 0.04393 0.25393 C 0.03577 0.34884 -0.02395 0.42962 -0.09878 0.41828 C -0.16371 0.40717 -0.2177 0.34421 -0.21197 0.26574 C -0.20763 0.1993 -0.16979 0.13958 -0.11805 0.14861 C -0.07621 0.15347 -0.0368 0.18981 -0.03836 0.23935 C -0.04409 0.27824 -0.06006 0.31458 -0.08888 0.31342 C -0.10746 0.31203 -0.12395 0.30092 -0.12916 0.28009 C -0.1302 0.26967 -0.12951 0.26296 -0.12534 0.25439 " pathEditMode="relative" rAng="6053133" ptsTypes="fffffffffffffffff">
                                      <p:cBhvr>
                                        <p:cTn id="9" dur="5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" y="4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4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-0.41943 C 0.20833 -0.38706 0.3132 -0.18867 0.28663 0.03098 C 0.26493 0.24277 0.13142 0.40786 -0.01736 0.37872 C -0.15555 0.35607 -0.26007 0.18312 -0.23698 -0.01457 C -0.21406 -0.19422 -0.10417 -0.33966 0.02413 -0.31607 C 0.14149 -0.29642 0.23142 -0.15052 0.21354 0.01664 C 0.19583 0.17179 0.10226 0.29502 -0.00503 0.27352 C -0.10156 0.25502 -0.17951 0.13919 -0.16163 0.00046 C -0.14861 -0.12509 -0.07552 -0.2259 0.01163 -0.21087 C 0.08993 -0.19538 0.15313 -0.1059 0.13993 0.00277 C 0.12969 0.09826 0.07361 0.18104 0.00747 0.16809 C -0.05035 0.15861 -0.09618 0.09502 -0.08871 0.01456 C -0.08246 -0.0511 -0.04653 -0.11191 -0.00121 -0.10266 C 0.03646 -0.09827 0.07049 -0.06197 0.06701 -0.01203 C 0.06076 0.02751 0.04549 0.06381 0.01945 0.06265 C 0.00313 0.06196 -0.01163 0.05063 -0.01528 0.03005 C -0.01562 0.01896 -0.01458 0.01248 -0.01111 0.0037 " pathEditMode="relative" rAng="6131802" ptsTypes="fffffffffffffffff">
                                      <p:cBhvr>
                                        <p:cTn id="17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-34551"/>
            <a:ext cx="167575" cy="48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 anchor="ctr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39" name="Подзаголовок 10"/>
          <p:cNvSpPr>
            <a:spLocks noGrp="1"/>
          </p:cNvSpPr>
          <p:nvPr>
            <p:ph type="subTitle" idx="4294967295"/>
          </p:nvPr>
        </p:nvSpPr>
        <p:spPr>
          <a:xfrm>
            <a:off x="0" y="901535"/>
            <a:ext cx="8395200" cy="1752664"/>
          </a:xfrm>
        </p:spPr>
        <p:txBody>
          <a:bodyPr>
            <a:noAutofit/>
          </a:bodyPr>
          <a:lstStyle/>
          <a:p>
            <a:pPr eaLnBrk="1"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B050"/>
                </a:solidFill>
              </a:rPr>
              <a:t>Чтобы правильно писать безударные окончания имён прилагательных, надо:</a:t>
            </a:r>
          </a:p>
          <a:p>
            <a:pPr eaLnBrk="1">
              <a:buNone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eaLnBrk="1"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1шаг.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Найти в предложении существительное, к которому относится прилагательное. </a:t>
            </a:r>
          </a:p>
          <a:p>
            <a:pPr eaLnBrk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2шаг.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Поставить вопрос от существительного к прилагательному .</a:t>
            </a:r>
          </a:p>
          <a:p>
            <a:pPr eaLnBrk="1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3шаг.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По окончанию вопроса узнать окончание прилагательного.</a:t>
            </a:r>
          </a:p>
          <a:p>
            <a:pPr eaLnBrk="1"/>
            <a:endParaRPr lang="ru-RU" sz="2800" dirty="0" smtClean="0"/>
          </a:p>
        </p:txBody>
      </p:sp>
      <p:pic>
        <p:nvPicPr>
          <p:cNvPr id="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 Здравствуй, 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красн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…  девица, -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Говорит он , - будь царица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 роди богатыря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мне к исходу сентября».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Работа по карточкам.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Задание: выпишите словосочетания сущ. +прил. ,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вставьте окончание 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Анжелла\Desktop\cs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86124"/>
            <a:ext cx="385762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«Лебедь около плывёт,</a:t>
            </a:r>
          </a:p>
          <a:p>
            <a:pPr>
              <a:buNone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Зл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…  коршуна клюёт,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Гибель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близк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…  торопит,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Бьёт крылом и в море топит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царевичу потом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Молвит русск… языком 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</a:t>
            </a:r>
            <a:endParaRPr lang="ru-RU" i="1" dirty="0"/>
          </a:p>
        </p:txBody>
      </p:sp>
      <p:pic>
        <p:nvPicPr>
          <p:cNvPr id="9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11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1026" name="Picture 2" descr="C:\Users\Анжелла\Desktop\cs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06" y="2857496"/>
            <a:ext cx="435769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Там ещё другое диво: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Море вздуется бурливо,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Закипит, подымет вой, 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Хлынет на берег пустой,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Расплеснется  в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шумн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… бег…,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очутятся на бреге,         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чешуе, как жар горя,         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Тридцать три богатыря.                  </a:t>
            </a:r>
          </a:p>
          <a:p>
            <a:endParaRPr lang="ru-RU" dirty="0"/>
          </a:p>
        </p:txBody>
      </p:sp>
      <p:pic>
        <p:nvPicPr>
          <p:cNvPr id="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2050" name="Picture 2" descr="C:\Users\Анжелла\Desktop\salta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40" y="857232"/>
            <a:ext cx="357191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Царь на палубе стоит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И в трубу на них глядит;     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ним ткачиха с поварихой,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 сватьей бабой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Бабарихой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Удивляются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оне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  незнаком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…  стороне.</a:t>
            </a:r>
          </a:p>
          <a:p>
            <a:endParaRPr lang="ru-RU" dirty="0"/>
          </a:p>
        </p:txBody>
      </p:sp>
      <p:pic>
        <p:nvPicPr>
          <p:cNvPr id="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4099" name="Picture 3" descr="C:\Users\Анжелла\Desktop\saltan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642974" y="2643182"/>
            <a:ext cx="5572164" cy="11620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                 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Program Files\Microsoft Office\MEDIA\CAGCAT10\j0088542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презентация по литературе\Пушки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14356"/>
            <a:ext cx="4000560" cy="51435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785794"/>
            <a:ext cx="407196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5000" t="-11000" r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parus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7562"/>
            <a:ext cx="4319587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 descr="parus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571536" y="3281363"/>
            <a:ext cx="4643438" cy="3576637"/>
          </a:xfrm>
          <a:noFill/>
          <a:ln/>
        </p:spPr>
      </p:pic>
      <p:pic>
        <p:nvPicPr>
          <p:cNvPr id="14341" name="Picture 5" descr="parus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357562"/>
            <a:ext cx="424815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03350" y="27082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 dirty="0">
              <a:latin typeface="Algerian" pitchFamily="82" charset="0"/>
            </a:endParaRPr>
          </a:p>
        </p:txBody>
      </p:sp>
      <p:pic>
        <p:nvPicPr>
          <p:cNvPr id="9" name="Picture 4" descr="http://img-fotki.yandex.ru/get/22/klen20078.1/0_8ad6_18898049_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0"/>
            <a:ext cx="17859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00016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Самостоятельная работа.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357158" y="1785927"/>
            <a:ext cx="7715304" cy="4286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Вет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по морю гуляет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кораблик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подг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няет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Он б . жит себе в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лнах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поднятых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 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русах</a:t>
            </a: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Мимо острова  крут…,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Мимо города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больш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… .»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</a:rPr>
              <a:t>      Подчеркните прилагательные  как члены предложения.  Чем они являются? Выполните морфологический разбор прилагательных .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pic>
        <p:nvPicPr>
          <p:cNvPr id="9" name="Picture 4" descr="parus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596" y="857232"/>
            <a:ext cx="4143404" cy="3576637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http://festival.1september.ru/articles/569534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553600" cy="48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2857488" y="2786058"/>
            <a:ext cx="3499200" cy="16430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900" b="1" dirty="0">
                <a:solidFill>
                  <a:srgbClr val="C00000"/>
                </a:solidFill>
              </a:rPr>
              <a:t>          </a:t>
            </a:r>
            <a:r>
              <a:rPr lang="ru-RU" sz="3300" b="1" dirty="0">
                <a:solidFill>
                  <a:srgbClr val="C00000"/>
                </a:solidFill>
              </a:rPr>
              <a:t>Имя</a:t>
            </a:r>
          </a:p>
          <a:p>
            <a:r>
              <a:rPr lang="ru-RU" sz="3300" b="1" dirty="0">
                <a:solidFill>
                  <a:srgbClr val="C00000"/>
                </a:solidFill>
              </a:rPr>
              <a:t>прилагательное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00166" y="1285860"/>
            <a:ext cx="2268000" cy="64806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3300" b="1" dirty="0">
                <a:solidFill>
                  <a:srgbClr val="C00000"/>
                </a:solidFill>
              </a:rPr>
              <a:t>    число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85720" y="2928934"/>
            <a:ext cx="2073600" cy="123133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признак </a:t>
            </a:r>
            <a:endParaRPr lang="ru-RU" sz="2900" b="1" dirty="0">
              <a:solidFill>
                <a:srgbClr val="C00000"/>
              </a:solidFill>
            </a:endParaRPr>
          </a:p>
          <a:p>
            <a:r>
              <a:rPr lang="ru-RU" sz="2900" b="1" dirty="0">
                <a:solidFill>
                  <a:srgbClr val="C00000"/>
                </a:solidFill>
              </a:rPr>
              <a:t>предмета</a:t>
            </a:r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1857356" y="5357826"/>
            <a:ext cx="2643206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определение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4786314" y="5357826"/>
            <a:ext cx="3857652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украшает,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уточняет нашу речь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6929454" y="2786058"/>
            <a:ext cx="2000264" cy="171451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какой?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какая?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какое?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какие?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429256" y="1285860"/>
            <a:ext cx="1944000" cy="652389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3300" b="1" dirty="0">
                <a:solidFill>
                  <a:srgbClr val="C00000"/>
                </a:solidFill>
              </a:rPr>
              <a:t>падеж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000496" y="1285860"/>
            <a:ext cx="1231200" cy="652389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3300" b="1" dirty="0">
                <a:solidFill>
                  <a:srgbClr val="C00000"/>
                </a:solidFill>
              </a:rPr>
              <a:t>род</a:t>
            </a: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28596" y="4500570"/>
            <a:ext cx="3571900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член предложения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1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1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1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305800" cy="5287962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Нам дан во владение самый богатый, меткий, могучий и поистине волшебный русский язык.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357826"/>
            <a:ext cx="8229600" cy="6858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К.Г. Паустовский</a:t>
            </a:r>
          </a:p>
        </p:txBody>
      </p:sp>
      <p:sp>
        <p:nvSpPr>
          <p:cNvPr id="3076" name="Нижний колонтитул 5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http://pyat-pyat.ru</a:t>
            </a:r>
            <a:endParaRPr lang="ru-RU"/>
          </a:p>
        </p:txBody>
      </p:sp>
      <p:pic>
        <p:nvPicPr>
          <p:cNvPr id="5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«Три девицы под окном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Пряли поздно вечерком…»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3579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68825" cy="762000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0"/>
            <a:ext cx="4568825" cy="762000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4568825" cy="762000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5175" y="6096000"/>
            <a:ext cx="4568825" cy="762000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subTitle" idx="1"/>
          </p:nvPr>
        </p:nvSpPr>
        <p:spPr>
          <a:xfrm>
            <a:off x="1428728" y="785794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« Сказка о царе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Салтане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5857884" y="2214554"/>
            <a:ext cx="3134880" cy="110171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950E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уточняют</a:t>
            </a:r>
            <a:endParaRPr lang="en-US" sz="3600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5072066" y="3357562"/>
            <a:ext cx="3057120" cy="639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>
                <a:solidFill>
                  <a:srgbClr val="000000"/>
                </a:solidFill>
              </a:rPr>
              <a:t> </a:t>
            </a:r>
          </a:p>
          <a:p>
            <a: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142844" y="2285992"/>
            <a:ext cx="2887200" cy="103690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00"/>
              </a:gs>
              <a:gs pos="100000">
                <a:srgbClr val="FF950E"/>
              </a:gs>
            </a:gsLst>
            <a:lin ang="5400000" scaled="1"/>
          </a:gra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lIns="81639" tIns="42452" rIns="81639" bIns="42452"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00" b="1" dirty="0">
                <a:solidFill>
                  <a:srgbClr val="C00000"/>
                </a:solidFill>
              </a:rPr>
              <a:t>украшают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2304001" y="2426655"/>
            <a:ext cx="2273760" cy="11348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0" name="AutoShape 5"/>
          <p:cNvSpPr>
            <a:spLocks noChangeArrowheads="1"/>
          </p:cNvSpPr>
          <p:nvPr/>
        </p:nvSpPr>
        <p:spPr bwMode="auto">
          <a:xfrm>
            <a:off x="2923200" y="2881743"/>
            <a:ext cx="825120" cy="1129079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1" name="Freeform 6"/>
          <p:cNvSpPr>
            <a:spLocks noChangeArrowheads="1"/>
          </p:cNvSpPr>
          <p:nvPr/>
        </p:nvSpPr>
        <p:spPr bwMode="auto">
          <a:xfrm>
            <a:off x="3357554" y="2285992"/>
            <a:ext cx="645120" cy="123997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3491E6"/>
              </a:gs>
              <a:gs pos="100000">
                <a:srgbClr val="BDDBF6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4416481" y="2881743"/>
            <a:ext cx="825120" cy="1129079"/>
          </a:xfrm>
          <a:prstGeom prst="roundRect">
            <a:avLst>
              <a:gd name="adj" fmla="val 17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3" name="Freeform 8"/>
          <p:cNvSpPr>
            <a:spLocks noChangeArrowheads="1"/>
          </p:cNvSpPr>
          <p:nvPr/>
        </p:nvSpPr>
        <p:spPr bwMode="auto">
          <a:xfrm flipH="1">
            <a:off x="5000628" y="2285992"/>
            <a:ext cx="630720" cy="1126198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9999FF"/>
              </a:gs>
              <a:gs pos="100000">
                <a:srgbClr val="DDDDFE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428728" y="642918"/>
            <a:ext cx="6269760" cy="1781467"/>
            <a:chOff x="1064" y="219"/>
            <a:chExt cx="4354" cy="123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305" y="219"/>
              <a:ext cx="4113" cy="1188"/>
              <a:chOff x="1305" y="219"/>
              <a:chExt cx="4113" cy="1188"/>
            </a:xfrm>
          </p:grpSpPr>
          <p:sp>
            <p:nvSpPr>
              <p:cNvPr id="6163" name="Oval 11"/>
              <p:cNvSpPr>
                <a:spLocks noChangeArrowheads="1"/>
              </p:cNvSpPr>
              <p:nvPr/>
            </p:nvSpPr>
            <p:spPr bwMode="auto">
              <a:xfrm>
                <a:off x="1305" y="239"/>
                <a:ext cx="4114" cy="1169"/>
              </a:xfrm>
              <a:prstGeom prst="ellipse">
                <a:avLst/>
              </a:prstGeom>
              <a:gradFill rotWithShape="0">
                <a:gsLst>
                  <a:gs pos="0">
                    <a:srgbClr val="33CCCC"/>
                  </a:gs>
                  <a:gs pos="100000">
                    <a:srgbClr val="186262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64" name="Oval 12"/>
              <p:cNvSpPr>
                <a:spLocks noChangeArrowheads="1"/>
              </p:cNvSpPr>
              <p:nvPr/>
            </p:nvSpPr>
            <p:spPr bwMode="auto">
              <a:xfrm>
                <a:off x="1371" y="219"/>
                <a:ext cx="3952" cy="1169"/>
              </a:xfrm>
              <a:prstGeom prst="ellipse">
                <a:avLst/>
              </a:prstGeom>
              <a:gradFill rotWithShape="0">
                <a:gsLst>
                  <a:gs pos="0">
                    <a:srgbClr val="A3E7E7"/>
                  </a:gs>
                  <a:gs pos="100000">
                    <a:srgbClr val="33CCCC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59" name="Oval 13"/>
            <p:cNvSpPr>
              <a:spLocks noChangeArrowheads="1"/>
            </p:cNvSpPr>
            <p:nvPr/>
          </p:nvSpPr>
          <p:spPr bwMode="auto">
            <a:xfrm>
              <a:off x="1590" y="273"/>
              <a:ext cx="3600" cy="1019"/>
            </a:xfrm>
            <a:prstGeom prst="ellipse">
              <a:avLst/>
            </a:prstGeom>
            <a:gradFill rotWithShape="0">
              <a:gsLst>
                <a:gs pos="0">
                  <a:srgbClr val="17426A"/>
                </a:gs>
                <a:gs pos="100000">
                  <a:srgbClr val="3491E6"/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Oval 14"/>
            <p:cNvSpPr>
              <a:spLocks noChangeArrowheads="1"/>
            </p:cNvSpPr>
            <p:nvPr/>
          </p:nvSpPr>
          <p:spPr bwMode="auto">
            <a:xfrm>
              <a:off x="1064" y="374"/>
              <a:ext cx="3627" cy="1083"/>
            </a:xfrm>
            <a:prstGeom prst="ellipse">
              <a:avLst/>
            </a:prstGeom>
            <a:gradFill rotWithShape="0">
              <a:gsLst>
                <a:gs pos="0">
                  <a:srgbClr val="3491E6"/>
                </a:gs>
                <a:gs pos="100000">
                  <a:srgbClr val="B7D7F5">
                    <a:alpha val="0"/>
                  </a:srgbClr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Oval 15"/>
            <p:cNvSpPr>
              <a:spLocks noChangeArrowheads="1"/>
            </p:cNvSpPr>
            <p:nvPr/>
          </p:nvSpPr>
          <p:spPr bwMode="auto">
            <a:xfrm>
              <a:off x="1628" y="242"/>
              <a:ext cx="3400" cy="1012"/>
            </a:xfrm>
            <a:prstGeom prst="ellipse">
              <a:avLst/>
            </a:prstGeom>
            <a:gradFill rotWithShape="0">
              <a:gsLst>
                <a:gs pos="0">
                  <a:srgbClr val="2972B5"/>
                </a:gs>
                <a:gs pos="100000">
                  <a:srgbClr val="3491E6">
                    <a:alpha val="48000"/>
                  </a:srgbClr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Oval 16"/>
            <p:cNvSpPr>
              <a:spLocks noChangeArrowheads="1"/>
            </p:cNvSpPr>
            <p:nvPr/>
          </p:nvSpPr>
          <p:spPr bwMode="auto">
            <a:xfrm>
              <a:off x="1740" y="378"/>
              <a:ext cx="3038" cy="820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3491E6">
                    <a:alpha val="37999"/>
                  </a:srgbClr>
                </a:gs>
              </a:gsLst>
              <a:lin ang="135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3786182" y="1643050"/>
            <a:ext cx="1114560" cy="6106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6156" name="Text Box 19"/>
          <p:cNvSpPr txBox="1">
            <a:spLocks noChangeArrowheads="1"/>
          </p:cNvSpPr>
          <p:nvPr/>
        </p:nvSpPr>
        <p:spPr bwMode="auto">
          <a:xfrm>
            <a:off x="2714612" y="928670"/>
            <a:ext cx="4082400" cy="1006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00" b="1" dirty="0">
                <a:solidFill>
                  <a:srgbClr val="C00000"/>
                </a:solidFill>
              </a:rPr>
              <a:t>         Роль имён прилагательных в речи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half" idx="4294967295"/>
          </p:nvPr>
        </p:nvSpPr>
        <p:spPr>
          <a:xfrm>
            <a:off x="214282" y="3429000"/>
            <a:ext cx="5643602" cy="107157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Вспомните сказку А.С.Пушкина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и вставьте пропущенные слова.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4643446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тридцать витязей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прекрасных</a:t>
            </a:r>
          </a:p>
          <a:p>
            <a:r>
              <a:rPr lang="ru-RU" sz="3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Чредой из вод выходят ясных,</a:t>
            </a:r>
          </a:p>
          <a:p>
            <a:r>
              <a:rPr lang="ru-RU" sz="32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 с ними дядька их морской.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929058" y="4857760"/>
            <a:ext cx="214314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5286388"/>
            <a:ext cx="171451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86182" y="5715016"/>
            <a:ext cx="2286016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29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3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31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357562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Подзаголовок 2"/>
          <p:cNvSpPr txBox="1">
            <a:spLocks noGrp="1"/>
          </p:cNvSpPr>
          <p:nvPr>
            <p:ph idx="1"/>
          </p:nvPr>
        </p:nvSpPr>
        <p:spPr>
          <a:xfrm>
            <a:off x="142875" y="928688"/>
            <a:ext cx="5286381" cy="29718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Прекрасный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приставка </a:t>
            </a:r>
            <a:r>
              <a:rPr lang="ru-RU" i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значении «очень»  и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значении «красивый».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Красная девица – красивая девица.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214282" y="4143380"/>
            <a:ext cx="5929353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32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Прекрасная </a:t>
            </a:r>
            <a:r>
              <a:rPr lang="ru-RU" sz="32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красивая, превосходная.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12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35004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Словарная работа.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Князь у синя моря ходит,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синя моря глаз не сводит,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Глядь – поверх текучих вод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Лебедь белая плывёт.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Здра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ствуй,князь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ты мой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пр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крас.ный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Что ж ты тих, как день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ненас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.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ный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Опечалился чему?» – говорит она ему.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  <p:pic>
        <p:nvPicPr>
          <p:cNvPr id="10" name="Содержимое 3" descr="saltan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14356"/>
            <a:ext cx="271464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71604" y="4071942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4071942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4643446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http://festival.1september.ru/articles/569534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8553600" cy="486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2857488" y="2786058"/>
            <a:ext cx="3499200" cy="16430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900" b="1" dirty="0">
                <a:solidFill>
                  <a:srgbClr val="C00000"/>
                </a:solidFill>
              </a:rPr>
              <a:t>          </a:t>
            </a:r>
            <a:r>
              <a:rPr lang="ru-RU" sz="3300" b="1" dirty="0">
                <a:solidFill>
                  <a:srgbClr val="C00000"/>
                </a:solidFill>
              </a:rPr>
              <a:t>Имя</a:t>
            </a:r>
          </a:p>
          <a:p>
            <a:r>
              <a:rPr lang="ru-RU" sz="3300" b="1" dirty="0">
                <a:solidFill>
                  <a:srgbClr val="C00000"/>
                </a:solidFill>
              </a:rPr>
              <a:t>прилагательное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1500166" y="1285860"/>
            <a:ext cx="2268000" cy="648068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3300" b="1" dirty="0">
                <a:solidFill>
                  <a:srgbClr val="C00000"/>
                </a:solidFill>
              </a:rPr>
              <a:t>    число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285720" y="2928934"/>
            <a:ext cx="2073600" cy="123133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900" b="1" dirty="0" smtClean="0">
                <a:solidFill>
                  <a:srgbClr val="C00000"/>
                </a:solidFill>
              </a:rPr>
              <a:t>признак </a:t>
            </a:r>
            <a:endParaRPr lang="ru-RU" sz="2900" b="1" dirty="0">
              <a:solidFill>
                <a:srgbClr val="C00000"/>
              </a:solidFill>
            </a:endParaRPr>
          </a:p>
          <a:p>
            <a:r>
              <a:rPr lang="ru-RU" sz="2900" b="1" dirty="0">
                <a:solidFill>
                  <a:srgbClr val="C00000"/>
                </a:solidFill>
              </a:rPr>
              <a:t>предмета</a:t>
            </a:r>
          </a:p>
        </p:txBody>
      </p:sp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2000232" y="5357826"/>
            <a:ext cx="2500330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4714876" y="5357826"/>
            <a:ext cx="3786214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украшает,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уточняет нашу речь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200" name="Rectangle 17"/>
          <p:cNvSpPr>
            <a:spLocks noChangeArrowheads="1"/>
          </p:cNvSpPr>
          <p:nvPr/>
        </p:nvSpPr>
        <p:spPr bwMode="auto">
          <a:xfrm>
            <a:off x="6929454" y="2786058"/>
            <a:ext cx="2000264" cy="1714512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какой?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какая?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какое?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какие?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429256" y="1285860"/>
            <a:ext cx="1944000" cy="652389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3300" b="1" dirty="0">
                <a:solidFill>
                  <a:srgbClr val="C00000"/>
                </a:solidFill>
              </a:rPr>
              <a:t>падеж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000496" y="1285860"/>
            <a:ext cx="1231200" cy="652389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3300" b="1" dirty="0">
                <a:solidFill>
                  <a:srgbClr val="C00000"/>
                </a:solidFill>
              </a:rPr>
              <a:t>род</a:t>
            </a:r>
          </a:p>
        </p:txBody>
      </p:sp>
      <p:pic>
        <p:nvPicPr>
          <p:cNvPr id="12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13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500166" y="2357430"/>
            <a:ext cx="2500330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обозначает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072066" y="2357430"/>
            <a:ext cx="3857652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отвечает на вопросы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3571868" y="2285992"/>
            <a:ext cx="2500330" cy="7128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изменяется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6480" y="1752664"/>
            <a:ext cx="8231040" cy="4343496"/>
          </a:xfrm>
        </p:spPr>
        <p:txBody>
          <a:bodyPr>
            <a:normAutofit/>
          </a:bodyPr>
          <a:lstStyle/>
          <a:p>
            <a:pPr marL="274292" indent="-274292">
              <a:buNone/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>	</a:t>
            </a:r>
            <a:endParaRPr lang="ru-RU" dirty="0" smtClean="0"/>
          </a:p>
          <a:p>
            <a:pPr marL="274292" indent="-274292">
              <a:buFont typeface="Wingdings 2"/>
              <a:buChar char=""/>
              <a:defRPr/>
            </a:pPr>
            <a:r>
              <a:rPr lang="ru-RU" b="1" dirty="0">
                <a:solidFill>
                  <a:srgbClr val="C00000"/>
                </a:solidFill>
              </a:rPr>
              <a:t>1 шаг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найти существительное, связанное с именем прилагательным. </a:t>
            </a:r>
          </a:p>
          <a:p>
            <a:pPr marL="274292" indent="-274292">
              <a:buFont typeface="Wingdings 2"/>
              <a:buChar char=""/>
              <a:defRPr/>
            </a:pPr>
            <a:r>
              <a:rPr lang="ru-RU" b="1" dirty="0">
                <a:solidFill>
                  <a:srgbClr val="C00000"/>
                </a:solidFill>
              </a:rPr>
              <a:t>2 шаг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определить падеж у имени существительного. </a:t>
            </a:r>
          </a:p>
          <a:p>
            <a:pPr marL="274292" indent="-274292">
              <a:buFont typeface="Wingdings 2"/>
              <a:buChar char=""/>
              <a:defRPr/>
            </a:pPr>
            <a:r>
              <a:rPr lang="ru-RU" b="1" dirty="0">
                <a:solidFill>
                  <a:srgbClr val="C00000"/>
                </a:solidFill>
              </a:rPr>
              <a:t>3 шаг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по падежу существительного определить падеж прилагательного. </a:t>
            </a:r>
          </a:p>
          <a:p>
            <a:pPr marL="274292" indent="-274292">
              <a:buFont typeface="Wingdings 2"/>
              <a:buChar char=""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6480" y="928670"/>
            <a:ext cx="8231040" cy="9003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100" i="1" dirty="0" smtClean="0">
                <a:solidFill>
                  <a:srgbClr val="C00000"/>
                </a:solidFill>
              </a:rPr>
              <a:t>Составьте </a:t>
            </a:r>
            <a:r>
              <a:rPr lang="ru-RU" sz="3100" i="1" u="sng" dirty="0" smtClean="0">
                <a:solidFill>
                  <a:srgbClr val="C00000"/>
                </a:solidFill>
              </a:rPr>
              <a:t>алгоритм </a:t>
            </a:r>
            <a:r>
              <a:rPr lang="ru-RU" sz="3100" i="1" dirty="0" smtClean="0">
                <a:solidFill>
                  <a:srgbClr val="C00000"/>
                </a:solidFill>
              </a:rPr>
              <a:t>определения падежа  у имени прилагательного </a:t>
            </a:r>
            <a:endParaRPr lang="ru-RU" sz="3100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8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9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4857752" cy="78581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Найдите словосочетания сущ. + прил.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и определите падеж</a:t>
            </a:r>
            <a:r>
              <a:rPr lang="ru-RU" sz="2000" smtClean="0">
                <a:solidFill>
                  <a:srgbClr val="C00000"/>
                </a:solidFill>
              </a:rPr>
              <a:t>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935834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Царь ступил на двор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             широкий: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Там под ёлкою высокой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Белка песенку поёт,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золотой орех грызёт,</a:t>
            </a:r>
          </a:p>
          <a:p>
            <a:pPr>
              <a:buNone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Изумрудец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вынимает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в мешочек опускает;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засеян двор большой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Золотою скорлупой.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560113" cy="576072"/>
          </a:xfrm>
          <a:prstGeom prst="rect">
            <a:avLst/>
          </a:prstGeom>
          <a:noFill/>
        </p:spPr>
      </p:pic>
      <p:pic>
        <p:nvPicPr>
          <p:cNvPr id="5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0"/>
            <a:ext cx="4560113" cy="576072"/>
          </a:xfrm>
          <a:prstGeom prst="rect">
            <a:avLst/>
          </a:prstGeom>
          <a:noFill/>
        </p:spPr>
      </p:pic>
      <p:pic>
        <p:nvPicPr>
          <p:cNvPr id="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6281928"/>
            <a:ext cx="4560113" cy="576072"/>
          </a:xfrm>
          <a:prstGeom prst="rect">
            <a:avLst/>
          </a:prstGeom>
          <a:noFill/>
        </p:spPr>
      </p:pic>
      <p:pic>
        <p:nvPicPr>
          <p:cNvPr id="7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3887" y="6281928"/>
            <a:ext cx="4560113" cy="576072"/>
          </a:xfrm>
          <a:prstGeom prst="rect">
            <a:avLst/>
          </a:prstGeom>
          <a:noFill/>
        </p:spPr>
      </p:pic>
      <p:pic>
        <p:nvPicPr>
          <p:cNvPr id="4098" name="Picture 2" descr="J:\мамины файлы\Картинки, фотки\картинки по сказкам\сканирование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89" y="714356"/>
            <a:ext cx="426721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8FDAF1"/>
        </a:solidFill>
        <a:ln w="9525">
          <a:solidFill>
            <a:srgbClr val="000000"/>
          </a:solidFill>
          <a:miter lim="800000"/>
          <a:headEnd/>
          <a:tailEnd/>
        </a:ln>
        <a:effectLst>
          <a:outerShdw dist="107763" dir="2700000" algn="ctr" rotWithShape="0">
            <a:srgbClr val="808080"/>
          </a:outerShdw>
        </a:effectLst>
      </a:spPr>
      <a:bodyPr/>
      <a:lstStyle>
        <a:defPPr>
          <a:defRPr sz="3200" dirty="0" smtClean="0">
            <a:latin typeface="Arial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</TotalTime>
  <Words>748</Words>
  <Application>Microsoft Office PowerPoint</Application>
  <PresentationFormat>Экран (4:3)</PresentationFormat>
  <Paragraphs>175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Unicode MS</vt:lpstr>
      <vt:lpstr>Algerian</vt:lpstr>
      <vt:lpstr>Arial</vt:lpstr>
      <vt:lpstr>Calibri</vt:lpstr>
      <vt:lpstr>Lucida Sans Unicode</vt:lpstr>
      <vt:lpstr>Times New Roman</vt:lpstr>
      <vt:lpstr>Wingdings</vt:lpstr>
      <vt:lpstr>Wingdings 2</vt:lpstr>
      <vt:lpstr>Тема Office</vt:lpstr>
      <vt:lpstr> Урок русского языка в 4 классе Тема:  « Имя прилагательное. Правописание безударных падежных окончаний имён прилагательных» </vt:lpstr>
      <vt:lpstr>                          </vt:lpstr>
      <vt:lpstr>«Три девицы под окном Пряли поздно вечерком…»</vt:lpstr>
      <vt:lpstr>Презентация PowerPoint</vt:lpstr>
      <vt:lpstr> </vt:lpstr>
      <vt:lpstr>Словарная работа.</vt:lpstr>
      <vt:lpstr>Презентация PowerPoint</vt:lpstr>
      <vt:lpstr> Составьте алгоритм определения падежа  у имени прилагательного </vt:lpstr>
      <vt:lpstr>Найдите словосочетания сущ. + прил.  и определите падеж. </vt:lpstr>
      <vt:lpstr>Работа в парах. Определить падеж прилагательных. </vt:lpstr>
      <vt:lpstr>Презентация PowerPoint</vt:lpstr>
      <vt:lpstr>Для чего мы должны уметь определять падеж, род, число?</vt:lpstr>
      <vt:lpstr>Презентация PowerPoint</vt:lpstr>
      <vt:lpstr>Презентация PowerPoint</vt:lpstr>
      <vt:lpstr>Презентация PowerPoint</vt:lpstr>
      <vt:lpstr>Работа по карточкам.   Задание: выпишите словосочетания сущ. +прил. , вставьте окончание .     </vt:lpstr>
      <vt:lpstr>   </vt:lpstr>
      <vt:lpstr>Презентация PowerPoint</vt:lpstr>
      <vt:lpstr>Презентация PowerPoint</vt:lpstr>
      <vt:lpstr>Презентация PowerPoint</vt:lpstr>
      <vt:lpstr>Самостоятельная работа.</vt:lpstr>
      <vt:lpstr>Презентация PowerPoint</vt:lpstr>
      <vt:lpstr>Нам дан во владение самый богатый, меткий, могучий и поистине волшебный русский язык.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в 4 «г» классе Тема: « Имя прилагательное. Правописание безударных падежных окончаний имён прилагательных» ( по сказкам А.Спушкина)</dc:title>
  <dc:creator>Андрей</dc:creator>
  <cp:lastModifiedBy>Angela</cp:lastModifiedBy>
  <cp:revision>94</cp:revision>
  <dcterms:created xsi:type="dcterms:W3CDTF">2012-01-03T11:47:08Z</dcterms:created>
  <dcterms:modified xsi:type="dcterms:W3CDTF">2014-10-13T07:11:11Z</dcterms:modified>
</cp:coreProperties>
</file>