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35" r:id="rId2"/>
    <p:sldId id="326" r:id="rId3"/>
    <p:sldId id="330" r:id="rId4"/>
    <p:sldId id="287" r:id="rId5"/>
    <p:sldId id="271" r:id="rId6"/>
    <p:sldId id="317" r:id="rId7"/>
    <p:sldId id="272" r:id="rId8"/>
    <p:sldId id="273" r:id="rId9"/>
    <p:sldId id="274" r:id="rId10"/>
    <p:sldId id="276" r:id="rId11"/>
    <p:sldId id="280" r:id="rId12"/>
    <p:sldId id="289" r:id="rId13"/>
    <p:sldId id="318" r:id="rId14"/>
    <p:sldId id="297" r:id="rId15"/>
    <p:sldId id="336" r:id="rId16"/>
    <p:sldId id="320" r:id="rId17"/>
    <p:sldId id="303" r:id="rId18"/>
    <p:sldId id="332" r:id="rId19"/>
    <p:sldId id="334" r:id="rId20"/>
    <p:sldId id="328" r:id="rId21"/>
    <p:sldId id="307" r:id="rId22"/>
    <p:sldId id="292" r:id="rId23"/>
    <p:sldId id="293" r:id="rId24"/>
    <p:sldId id="322" r:id="rId25"/>
    <p:sldId id="321" r:id="rId26"/>
    <p:sldId id="323" r:id="rId27"/>
    <p:sldId id="331" r:id="rId28"/>
    <p:sldId id="315" r:id="rId29"/>
    <p:sldId id="337" r:id="rId30"/>
    <p:sldId id="333" r:id="rId31"/>
    <p:sldId id="329" r:id="rId32"/>
    <p:sldId id="26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0000CC"/>
    <a:srgbClr val="FF99FF"/>
    <a:srgbClr val="FF0000"/>
    <a:srgbClr val="FF0066"/>
    <a:srgbClr val="00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7A1B-CDF5-41C5-B5A5-1729BEE9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25B8-ECC0-44F0-9F93-DF3B1BC42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6507-F10B-473F-BDBD-9D69D5DCE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72EE-08C9-481A-80B6-35CC0CB43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D58E-B18A-4176-9C68-F1F7417F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DCDA-8994-4F63-8D0A-0FC8BE84A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A0EE-E926-4CFE-B678-D791F2E1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F93A-F6F8-47F9-9C13-3BF99F76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F65E-FEE3-447F-A574-E448E3FD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07DD-C6AB-43B5-9340-2A7B65873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64F7-B463-49A0-8D91-B011B981F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E1A9EE-61F3-4345-820F-F687F0D6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45" r:id="rId9"/>
    <p:sldLayoutId id="2147483736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tb.msn.com/i/C0/45F0B9F2C91D99F369B853714ED41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963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65212"/>
            <a:ext cx="8229600" cy="57927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Итак, начинаем наш урок,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Пусть он всем пойдет вам впрок.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Будем слушать, отвечать,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Задачки надо </a:t>
            </a:r>
            <a:r>
              <a:rPr lang="ru-RU" sz="3200" dirty="0" err="1" smtClean="0"/>
              <a:t>порешать</a:t>
            </a:r>
            <a:r>
              <a:rPr lang="ru-RU" sz="3200" dirty="0" smtClean="0"/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Как, почему и отчего,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А вам оценивать его!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6.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Жесткость тела зависит от</a:t>
            </a:r>
          </a:p>
        </p:txBody>
      </p:sp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92600"/>
            <a:ext cx="6408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1692275" y="1412875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28596" y="2214554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28596" y="3000372"/>
            <a:ext cx="8064500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размеров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8596" y="1428736"/>
            <a:ext cx="8064500" cy="70788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3" grpId="0" animBg="1"/>
      <p:bldP spid="30735" grpId="0" animBg="1"/>
      <p:bldP spid="307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922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Подпишите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силы,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изображенные на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рисунке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7416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92500" y="537368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</a:t>
            </a:r>
            <a:r>
              <a:rPr lang="ru-RU" sz="2400" b="1" baseline="-25000"/>
              <a:t>тяж</a:t>
            </a:r>
            <a:endParaRPr lang="ru-RU" sz="2400" b="1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563938" y="5445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987675" y="22050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59113" y="220503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  </a:t>
            </a:r>
            <a:r>
              <a:rPr lang="en-US" sz="2400" b="1"/>
              <a:t>F</a:t>
            </a:r>
            <a:r>
              <a:rPr lang="ru-RU" sz="2400" b="1"/>
              <a:t>упр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067175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1" grpId="0"/>
      <p:bldP spid="368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 силы тяжести: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36838"/>
            <a:ext cx="7924800" cy="1323975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smtClean="0"/>
              <a:t>F</a:t>
            </a:r>
            <a:r>
              <a:rPr lang="ru-RU" sz="4000" b="1" baseline="-25000" smtClean="0"/>
              <a:t>тяж</a:t>
            </a:r>
            <a:r>
              <a:rPr lang="ru-RU" sz="4000" b="1" smtClean="0"/>
              <a:t> = </a:t>
            </a:r>
            <a:r>
              <a:rPr lang="en-US" sz="4000" b="1" smtClean="0"/>
              <a:t>gm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Результат: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8229600" cy="438943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12, 11 «+» – отметка «5» </a:t>
            </a:r>
          </a:p>
          <a:p>
            <a:pPr eaLnBrk="1" hangingPunct="1"/>
            <a:r>
              <a:rPr lang="ru-RU" sz="3200" dirty="0" smtClean="0"/>
              <a:t>10 – 8 «+» – отметка «4»</a:t>
            </a:r>
          </a:p>
          <a:p>
            <a:pPr eaLnBrk="1" hangingPunct="1"/>
            <a:r>
              <a:rPr lang="ru-RU" sz="3200" dirty="0" smtClean="0"/>
              <a:t>7,6 «+» – отметка «3»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14478" y="428604"/>
            <a:ext cx="8015288" cy="9144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быту…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12" y="1857364"/>
            <a:ext cx="471487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Взвесьте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0,5 кг ягод…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86050" y="3286124"/>
            <a:ext cx="36718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Спортсмен поднял штангу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весом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100 кг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357313" y="5786438"/>
            <a:ext cx="4645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Борец полусреднего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веса</a:t>
            </a: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25" name="Рисунок 8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96975"/>
            <a:ext cx="22415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9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220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500563"/>
            <a:ext cx="216058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9" grpId="0"/>
      <p:bldP spid="11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14478" y="428604"/>
            <a:ext cx="8015288" cy="9144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быту…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928802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odoni MT Black" pitchFamily="18" charset="0"/>
              </a:rPr>
              <a:t>Правильно ли мы говорим, что вес тела составляет  20 кг?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    кг            масса тела            </a:t>
            </a:r>
            <a:r>
              <a:rPr lang="en-US" dirty="0" smtClean="0"/>
              <a:t>m</a:t>
            </a:r>
            <a:endParaRPr lang="ru-RU" dirty="0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827088" y="2636838"/>
            <a:ext cx="6696075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>
                    <a:alpha val="45882"/>
                  </a:srgb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Вес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 тела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11525" y="1412875"/>
            <a:ext cx="5832475" cy="4392613"/>
          </a:xfrm>
        </p:spPr>
        <p:txBody>
          <a:bodyPr/>
          <a:lstStyle/>
          <a:p>
            <a:pPr marL="0" indent="0" eaLnBrk="1" hangingPunct="1"/>
            <a:r>
              <a:rPr lang="ru-RU" b="1" dirty="0" smtClean="0"/>
              <a:t>Если тело подвешено на нити (подвесе), то растянута не только нить (подвес), но и само тело, так как оно притягивается  вниз Землёй.</a:t>
            </a:r>
          </a:p>
          <a:p>
            <a:pPr marL="0" indent="0" eaLnBrk="1" hangingPunct="1"/>
            <a:r>
              <a:rPr lang="ru-RU" b="1" dirty="0" smtClean="0"/>
              <a:t>Если тело стоит на опоре, то сжимается не только опора, но и само тело, притягиваемое Землей.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То есть возникает деформация тела, которое давит на опору (подвес) с некоторой силой.</a:t>
            </a:r>
          </a:p>
          <a:p>
            <a:r>
              <a:rPr lang="ru-RU" b="1" dirty="0" smtClean="0"/>
              <a:t>Эта сила называется  весом тела.</a:t>
            </a:r>
          </a:p>
          <a:p>
            <a:pPr marL="0" indent="0" eaLnBrk="1" hangingPunct="1"/>
            <a:endParaRPr lang="ru-RU" dirty="0" smtClean="0"/>
          </a:p>
        </p:txBody>
      </p:sp>
      <p:pic>
        <p:nvPicPr>
          <p:cNvPr id="14346" name="Picture 10" descr="0e6358ee5c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597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5502" t="11261" r="22991" b="18919"/>
          <a:stretch>
            <a:fillRect/>
          </a:stretch>
        </p:blipFill>
        <p:spPr>
          <a:xfrm>
            <a:off x="285720" y="4071942"/>
            <a:ext cx="2428892" cy="2499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Bodoni MT Black" pitchFamily="18" charset="0"/>
              </a:rPr>
              <a:t>Определение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14554"/>
            <a:ext cx="8713787" cy="430372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5400" b="1" dirty="0" smtClean="0">
                <a:latin typeface="Bodoni MT Black" pitchFamily="18" charset="0"/>
              </a:rPr>
              <a:t>  </a:t>
            </a:r>
            <a:r>
              <a:rPr lang="ru-RU" sz="4400" b="1" dirty="0" smtClean="0">
                <a:latin typeface="Bodoni MT Black" pitchFamily="18" charset="0"/>
              </a:rPr>
              <a:t>Вес тела</a:t>
            </a:r>
            <a:r>
              <a:rPr lang="ru-RU" sz="4400" dirty="0" smtClean="0"/>
              <a:t> </a:t>
            </a:r>
            <a:r>
              <a:rPr lang="ru-RU" sz="4400" b="1" dirty="0" smtClean="0">
                <a:latin typeface="Bodoni MT Black" pitchFamily="18" charset="0"/>
              </a:rPr>
              <a:t>- это сила,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Bodoni MT Black" pitchFamily="18" charset="0"/>
              </a:rPr>
              <a:t>с которой тело вследствие притяжения к Земле действует на опору или подвес.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z="5400" b="1" dirty="0" smtClean="0">
              <a:latin typeface="Bodoni MT Black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5400" b="1" dirty="0" smtClean="0">
              <a:solidFill>
                <a:schemeClr val="accent2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Проект\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endParaRPr lang="ru-RU" b="1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4067175" y="1557338"/>
            <a:ext cx="4826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82563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714348" y="6072206"/>
            <a:ext cx="7920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единый закон всемирного тяготения</a:t>
            </a:r>
            <a:endParaRPr lang="ru-RU" sz="3200" b="1" dirty="0">
              <a:solidFill>
                <a:srgbClr val="D63C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11" descr="Картинка 36 из 1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33670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928662" y="1071546"/>
            <a:ext cx="431800" cy="36036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714356"/>
            <a:ext cx="60722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Ньютон под яблоней сидел.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Вот-вот должна прийти идея.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плод над ним уже созрел,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Земле всей массой тяготея.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ветка дрогнула – и вот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землю яблоко упало.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был открыт великий закон–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Всемирный закон тяготенья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Вращенье планет объясняет нам он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яблок румяных паденье!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2359 C -0.01041 0.04579 -0.00312 0.08279 -0.00173 0.10708 C -0.00034 0.15795 -0.01111 0.15264 0.00868 0.16073 C 0.01372 0.1598 0.02014 0.16165 0.02361 0.1568 C 0.02796 0.15102 0.02917 0.13968 0.03403 0.13483 C 0.04497 0.12373 0.05799 0.11725 0.07136 0.11309 C 0.07934 0.11378 0.08733 0.11378 0.09532 0.11494 C 0.10278 0.11586 0.10747 0.12789 0.11459 0.1309 C 0.11754 0.13367 0.12153 0.13506 0.12361 0.13899 C 0.1283 0.14801 0.13316 0.15657 0.13993 0.16281 C 0.14271 0.17322 0.13976 0.16443 0.14445 0.17276 C 0.14653 0.17646 0.15052 0.18455 0.15052 0.18478 C 0.15226 0.19241 0.15087 0.18918 0.15486 0.19449 " pathEditMode="relative" rAng="0" ptsTypes="ffffffffffffA">
                                      <p:cBhvr>
                                        <p:cTn id="7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84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92880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действия силы на тело зависит: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ее модуля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направления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точки приложения.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7620" y="342900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6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Буквенное обозначение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705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Bodoni MT Black" pitchFamily="18" charset="0"/>
              </a:rPr>
              <a:t>  </a:t>
            </a:r>
          </a:p>
          <a:p>
            <a:pPr algn="ctr"/>
            <a:r>
              <a:rPr lang="ru-RU" sz="8000" b="1">
                <a:latin typeface="Bodoni MT Black" pitchFamily="18" charset="0"/>
              </a:rPr>
              <a:t>Р</a:t>
            </a:r>
          </a:p>
          <a:p>
            <a:pPr algn="ctr"/>
            <a:endParaRPr lang="ru-RU" sz="8000" b="1">
              <a:latin typeface="Bodoni MT Black" pitchFamily="18" charset="0"/>
            </a:endParaRPr>
          </a:p>
          <a:p>
            <a:endParaRPr lang="ru-RU" sz="3600" b="1">
              <a:latin typeface="Bodoni MT Black" pitchFamily="18" charset="0"/>
            </a:endParaRPr>
          </a:p>
          <a:p>
            <a:endParaRPr lang="ru-RU" sz="6000" b="1">
              <a:latin typeface="Bodoni MT Black" pitchFamily="18" charset="0"/>
            </a:endParaRPr>
          </a:p>
          <a:p>
            <a:endParaRPr lang="ru-RU" sz="6000" b="1">
              <a:latin typeface="Bodoni MT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Направление и точка приложения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052638" y="1916113"/>
            <a:ext cx="2087562" cy="86518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23850" y="2708275"/>
            <a:ext cx="5832475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2989263" y="2708275"/>
            <a:ext cx="215900" cy="1368425"/>
          </a:xfrm>
          <a:prstGeom prst="downArrow">
            <a:avLst>
              <a:gd name="adj1" fmla="val 50000"/>
              <a:gd name="adj2" fmla="val 158456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2989263" y="25654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421063" y="35004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Bodoni MT" pitchFamily="18" charset="0"/>
              </a:rPr>
              <a:t>Р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419475" y="35004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7896" name="Group 9"/>
          <p:cNvGrpSpPr>
            <a:grpSpLocks/>
          </p:cNvGrpSpPr>
          <p:nvPr/>
        </p:nvGrpSpPr>
        <p:grpSpPr bwMode="auto">
          <a:xfrm>
            <a:off x="6948488" y="1700213"/>
            <a:ext cx="1223962" cy="2141537"/>
            <a:chOff x="4377" y="1071"/>
            <a:chExt cx="771" cy="1349"/>
          </a:xfrm>
        </p:grpSpPr>
        <p:sp>
          <p:nvSpPr>
            <p:cNvPr id="37902" name="Line 10"/>
            <p:cNvSpPr>
              <a:spLocks noChangeShapeType="1"/>
            </p:cNvSpPr>
            <p:nvPr/>
          </p:nvSpPr>
          <p:spPr bwMode="auto">
            <a:xfrm>
              <a:off x="4377" y="1071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Line 11"/>
            <p:cNvSpPr>
              <a:spLocks noChangeShapeType="1"/>
            </p:cNvSpPr>
            <p:nvPr/>
          </p:nvSpPr>
          <p:spPr bwMode="auto">
            <a:xfrm>
              <a:off x="4740" y="1071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4558" y="2115"/>
              <a:ext cx="317" cy="30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7" name="AutoShape 13"/>
          <p:cNvSpPr>
            <a:spLocks noChangeArrowheads="1"/>
          </p:cNvSpPr>
          <p:nvPr/>
        </p:nvSpPr>
        <p:spPr bwMode="auto">
          <a:xfrm>
            <a:off x="7451725" y="3357563"/>
            <a:ext cx="144463" cy="1439862"/>
          </a:xfrm>
          <a:prstGeom prst="downArrow">
            <a:avLst>
              <a:gd name="adj1" fmla="val 50000"/>
              <a:gd name="adj2" fmla="val 249175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Oval 14"/>
          <p:cNvSpPr>
            <a:spLocks noChangeArrowheads="1"/>
          </p:cNvSpPr>
          <p:nvPr/>
        </p:nvSpPr>
        <p:spPr bwMode="auto">
          <a:xfrm>
            <a:off x="7451725" y="33575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7740650" y="4292600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Bodoni MT" pitchFamily="18" charset="0"/>
              </a:rPr>
              <a:t>Р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774065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Прямоугольник 16"/>
          <p:cNvSpPr>
            <a:spLocks noChangeArrowheads="1"/>
          </p:cNvSpPr>
          <p:nvPr/>
        </p:nvSpPr>
        <p:spPr bwMode="auto">
          <a:xfrm>
            <a:off x="428625" y="5214938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 тела приложен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к опоре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 подвесу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направлен вертикально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5058" name="Picture 2" descr="ANd9GcRUySTQPNyd-ENWAXB9erSXtJxod3tTCTn6qvKeF-XwjPbEaBvRxqswGGz9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2928958" cy="21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ANd9GcRUySTQPNyd-ENWAXB9erSXtJxod3tTCTn6qvKeF-XwjPbEaBvRxqswGGz9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2960697" cy="21861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8916" name="Line 8"/>
          <p:cNvSpPr>
            <a:spLocks noChangeShapeType="1"/>
          </p:cNvSpPr>
          <p:nvPr/>
        </p:nvSpPr>
        <p:spPr bwMode="auto">
          <a:xfrm>
            <a:off x="3276600" y="3716338"/>
            <a:ext cx="0" cy="158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10"/>
          <p:cNvSpPr>
            <a:spLocks noChangeShapeType="1"/>
          </p:cNvSpPr>
          <p:nvPr/>
        </p:nvSpPr>
        <p:spPr bwMode="auto">
          <a:xfrm>
            <a:off x="6084888" y="4437063"/>
            <a:ext cx="0" cy="10810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endParaRPr lang="ru-RU"/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2339975" y="5229225"/>
            <a:ext cx="14065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r>
              <a:rPr lang="ru-RU" sz="2400" b="1"/>
              <a:t>        F</a:t>
            </a:r>
            <a:r>
              <a:rPr lang="ru-RU" sz="2400" b="1" baseline="-30000"/>
              <a:t>тяж</a:t>
            </a:r>
            <a:endParaRPr lang="ru-RU" sz="2400" b="1"/>
          </a:p>
          <a:p>
            <a:pPr eaLnBrk="0" hangingPunct="0"/>
            <a:endParaRPr lang="ru-RU" sz="2400"/>
          </a:p>
        </p:txBody>
      </p:sp>
      <p:sp>
        <p:nvSpPr>
          <p:cNvPr id="38920" name="Rectangle 15"/>
          <p:cNvSpPr>
            <a:spLocks noChangeArrowheads="1"/>
          </p:cNvSpPr>
          <p:nvPr/>
        </p:nvSpPr>
        <p:spPr bwMode="auto">
          <a:xfrm>
            <a:off x="5508625" y="55165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Р</a:t>
            </a:r>
            <a:r>
              <a:rPr lang="ru-RU"/>
              <a:t> </a:t>
            </a:r>
          </a:p>
        </p:txBody>
      </p:sp>
      <p:sp>
        <p:nvSpPr>
          <p:cNvPr id="38921" name="Line 16"/>
          <p:cNvSpPr>
            <a:spLocks noChangeShapeType="1"/>
          </p:cNvSpPr>
          <p:nvPr/>
        </p:nvSpPr>
        <p:spPr bwMode="auto">
          <a:xfrm>
            <a:off x="3059113" y="53736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>
            <a:off x="5508625" y="5516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14678" y="364331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60" y="435769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700" b="1" dirty="0">
                <a:solidFill>
                  <a:schemeClr val="bg2">
                    <a:lumMod val="25000"/>
                  </a:schemeClr>
                </a:solidFill>
                <a:latin typeface="Bodoni MT Black" pitchFamily="18" charset="0"/>
              </a:rPr>
              <a:t>Единица величины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71738"/>
            <a:ext cx="7924800" cy="3548062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2"/>
                </a:solidFill>
                <a:latin typeface="Bodoni MT Black" pitchFamily="18" charset="0"/>
              </a:rPr>
              <a:t> </a:t>
            </a:r>
            <a:r>
              <a:rPr lang="en-US" sz="5400" dirty="0" smtClean="0">
                <a:latin typeface="Bodoni MT Black" pitchFamily="18" charset="0"/>
              </a:rPr>
              <a:t>[ </a:t>
            </a:r>
            <a:r>
              <a:rPr lang="ru-RU" sz="5400" dirty="0" smtClean="0">
                <a:latin typeface="Bodoni MT Black" pitchFamily="18" charset="0"/>
              </a:rPr>
              <a:t>Р </a:t>
            </a:r>
            <a:r>
              <a:rPr lang="en-US" sz="5400" dirty="0" smtClean="0">
                <a:latin typeface="Bodoni MT Black" pitchFamily="18" charset="0"/>
              </a:rPr>
              <a:t>] = [</a:t>
            </a:r>
            <a:r>
              <a:rPr lang="ru-RU" sz="5400" dirty="0" smtClean="0">
                <a:latin typeface="Bodoni MT Black" pitchFamily="18" charset="0"/>
              </a:rPr>
              <a:t> Н</a:t>
            </a:r>
            <a:r>
              <a:rPr lang="en-US" sz="5400" dirty="0" smtClean="0">
                <a:latin typeface="Bodoni MT Black" pitchFamily="18" charset="0"/>
              </a:rPr>
              <a:t> ] </a:t>
            </a:r>
            <a:endParaRPr lang="ru-RU" sz="5400" dirty="0" smtClean="0">
              <a:latin typeface="Bodoni MT Black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700" b="1" dirty="0">
                <a:solidFill>
                  <a:schemeClr val="bg2">
                    <a:lumMod val="25000"/>
                  </a:schemeClr>
                </a:solidFill>
                <a:latin typeface="Bodoni MT Black" pitchFamily="18" charset="0"/>
              </a:rPr>
              <a:t>Прибор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60600"/>
            <a:ext cx="7924800" cy="37592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ru-RU" sz="6000" b="1" dirty="0" smtClean="0">
              <a:solidFill>
                <a:schemeClr val="accent2"/>
              </a:solidFill>
              <a:latin typeface="Bodoni MT Black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chemeClr val="accent2"/>
                </a:solidFill>
                <a:latin typeface="Bodoni MT Black" pitchFamily="18" charset="0"/>
              </a:rPr>
              <a:t> </a:t>
            </a:r>
            <a:r>
              <a:rPr lang="ru-RU" sz="6000" b="1" dirty="0" smtClean="0">
                <a:latin typeface="Bodoni MT Black" pitchFamily="18" charset="0"/>
              </a:rPr>
              <a:t>Динамометр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214422"/>
            <a:ext cx="7924800" cy="4929222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dirty="0" smtClean="0"/>
              <a:t>P=</a:t>
            </a:r>
            <a:r>
              <a:rPr lang="en-US" dirty="0" smtClean="0"/>
              <a:t> </a:t>
            </a:r>
            <a:r>
              <a:rPr lang="en-US" sz="4400" b="1" dirty="0" smtClean="0"/>
              <a:t>F</a:t>
            </a:r>
            <a:r>
              <a:rPr lang="ru-RU" sz="4000" b="1" baseline="-25000" dirty="0" smtClean="0"/>
              <a:t>тяж</a:t>
            </a:r>
            <a:r>
              <a:rPr lang="ru-RU" sz="4000" b="1" dirty="0" smtClean="0"/>
              <a:t> </a:t>
            </a:r>
          </a:p>
          <a:p>
            <a:pPr algn="ctr" eaLnBrk="1" hangingPunct="1">
              <a:buNone/>
            </a:pPr>
            <a:r>
              <a:rPr lang="en-US" sz="4400" b="1" dirty="0" smtClean="0"/>
              <a:t>F</a:t>
            </a:r>
            <a:r>
              <a:rPr lang="ru-RU" sz="4000" b="1" baseline="-25000" dirty="0" smtClean="0"/>
              <a:t>тяж</a:t>
            </a:r>
            <a:r>
              <a:rPr lang="ru-RU" sz="4000" b="1" dirty="0" smtClean="0"/>
              <a:t> =</a:t>
            </a:r>
            <a:r>
              <a:rPr lang="en-US" sz="4000" b="1" dirty="0" smtClean="0"/>
              <a:t>mg</a:t>
            </a:r>
            <a:r>
              <a:rPr lang="ru-RU" sz="4000" b="1" dirty="0" smtClean="0"/>
              <a:t>             </a:t>
            </a:r>
            <a:r>
              <a:rPr lang="en-US" sz="4400" b="1" dirty="0" smtClean="0"/>
              <a:t>P</a:t>
            </a:r>
            <a:r>
              <a:rPr lang="ru-RU" sz="4000" b="1" dirty="0" smtClean="0"/>
              <a:t> =</a:t>
            </a:r>
            <a:r>
              <a:rPr lang="en-US" sz="4000" b="1" dirty="0" smtClean="0"/>
              <a:t>mg</a:t>
            </a: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масса тела, кг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=9,8 ≈ 10 Н/кг  - ускорение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свободного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падения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8015288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571750"/>
            <a:ext cx="7924800" cy="1468438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dirty="0" smtClean="0"/>
              <a:t>P=</a:t>
            </a:r>
            <a:r>
              <a:rPr lang="en-US" dirty="0" smtClean="0"/>
              <a:t> </a:t>
            </a:r>
            <a:r>
              <a:rPr lang="en-US" sz="4400" b="1" dirty="0" smtClean="0"/>
              <a:t>F</a:t>
            </a:r>
            <a:r>
              <a:rPr lang="ru-RU" sz="4000" b="1" baseline="-25000" dirty="0" smtClean="0"/>
              <a:t>тяж</a:t>
            </a:r>
            <a:r>
              <a:rPr lang="ru-RU" sz="4000" b="1" dirty="0" smtClean="0"/>
              <a:t> =</a:t>
            </a:r>
            <a:r>
              <a:rPr lang="en-US" sz="4000" b="1" dirty="0" smtClean="0"/>
              <a:t>mg</a:t>
            </a:r>
            <a:endParaRPr lang="ru-RU" sz="4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4500563"/>
            <a:ext cx="7715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 Black" pitchFamily="18" charset="0"/>
              </a:rPr>
              <a:t>Если тело и опора неподвижны или движутся равномерно и прямолинейно.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0087" cy="3786204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Невесо́мость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состояние, при котором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отсутствует взаимодействие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опорой или подвесом.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Невесомость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состояние, при котором </a:t>
            </a:r>
          </a:p>
          <a:p>
            <a:pPr eaLnBrk="1" hangingPunct="1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вес тела равен нулю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9765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1075" y="4500563"/>
            <a:ext cx="30829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256"/>
            <a:ext cx="3206898" cy="19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1928802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odoni MT Black" pitchFamily="18" charset="0"/>
              </a:rPr>
              <a:t>Правильно ли мы говорим, что вес тела составляет  20 кг?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2976" y="1142984"/>
            <a:ext cx="741518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  Имя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 оценивания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Повторение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№1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Отметка: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Проверка знаний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№2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Отметка: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57430"/>
            <a:ext cx="8229600" cy="1143000"/>
          </a:xfrm>
        </p:spPr>
        <p:txBody>
          <a:bodyPr/>
          <a:lstStyle/>
          <a:p>
            <a:pPr marL="609600" indent="-609600" eaLnBrk="1" hangingPunct="1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odoni MT Black" pitchFamily="18" charset="0"/>
              </a:rPr>
              <a:t>Вес тела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odoni MT Black" pitchFamily="18" charset="0"/>
              </a:rPr>
              <a:t>- это сила, с которой тело вследствие притяжения к Земле действует на опору или подвес.</a:t>
            </a:r>
            <a:r>
              <a:rPr lang="ru-RU" sz="4800" b="1" dirty="0" smtClean="0">
                <a:latin typeface="Bodoni MT Black" pitchFamily="18" charset="0"/>
              </a:rPr>
              <a:t/>
            </a:r>
            <a:br>
              <a:rPr lang="ru-RU" sz="4800" b="1" dirty="0" smtClean="0">
                <a:latin typeface="Bodoni MT Black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86190"/>
            <a:ext cx="3929090" cy="135732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P=</a:t>
            </a:r>
            <a:r>
              <a:rPr lang="en-US" sz="4000" dirty="0" smtClean="0"/>
              <a:t> </a:t>
            </a:r>
            <a:r>
              <a:rPr lang="en-US" sz="4000" b="1" dirty="0" smtClean="0"/>
              <a:t>F</a:t>
            </a:r>
            <a:r>
              <a:rPr lang="ru-RU" sz="4000" b="1" baseline="-25000" dirty="0" smtClean="0"/>
              <a:t>тяж</a:t>
            </a:r>
            <a:r>
              <a:rPr lang="ru-RU" sz="4000" b="1" dirty="0" smtClean="0"/>
              <a:t> =</a:t>
            </a:r>
            <a:r>
              <a:rPr lang="en-US" sz="4000" b="1" dirty="0" smtClean="0"/>
              <a:t>mg</a:t>
            </a:r>
            <a:endParaRPr lang="ru-RU" sz="4000" b="1" dirty="0" smtClean="0"/>
          </a:p>
          <a:p>
            <a:endParaRPr lang="ru-RU" dirty="0"/>
          </a:p>
        </p:txBody>
      </p:sp>
      <p:pic>
        <p:nvPicPr>
          <p:cNvPr id="44034" name="Picture 2" descr="ANd9GcTsqqL_S0ZZxE_Gs8ymBg7FFqlbAFiMMvNjx-j_QnuJhpLSer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262096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6000760" y="4714884"/>
            <a:ext cx="14287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5286388"/>
            <a:ext cx="883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</a:t>
            </a:r>
            <a:endParaRPr lang="ru-RU" sz="3200" dirty="0"/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6357950" y="5286388"/>
            <a:ext cx="370391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знаний: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вариант                                    2 вариант</a:t>
            </a:r>
          </a:p>
          <a:p>
            <a:pPr marL="514350" indent="-514350">
              <a:buNone/>
            </a:pPr>
            <a:r>
              <a:rPr lang="ru-RU" dirty="0" smtClean="0"/>
              <a:t>1) Г                                               1) Д</a:t>
            </a:r>
          </a:p>
          <a:p>
            <a:pPr marL="514350" indent="-514350">
              <a:buNone/>
            </a:pPr>
            <a:r>
              <a:rPr lang="ru-RU" dirty="0" smtClean="0"/>
              <a:t>2) Б                                              2) А</a:t>
            </a:r>
          </a:p>
          <a:p>
            <a:pPr marL="514350" indent="-514350">
              <a:buNone/>
            </a:pPr>
            <a:r>
              <a:rPr lang="ru-RU" dirty="0" smtClean="0"/>
              <a:t>3) Г                                               3) В</a:t>
            </a:r>
          </a:p>
          <a:p>
            <a:pPr marL="514350" indent="-514350">
              <a:buNone/>
            </a:pPr>
            <a:r>
              <a:rPr lang="ru-RU" dirty="0" smtClean="0"/>
              <a:t>4) Б                                              4) Г</a:t>
            </a:r>
          </a:p>
          <a:p>
            <a:pPr marL="514350" indent="-514350">
              <a:buNone/>
            </a:pPr>
            <a:r>
              <a:rPr lang="ru-RU" dirty="0" smtClean="0"/>
              <a:t>5) Б                                               5) В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 6)</a:t>
            </a:r>
          </a:p>
          <a:p>
            <a:pPr marL="514350" indent="-514350">
              <a:buNone/>
            </a:pPr>
            <a:r>
              <a:rPr lang="ru-RU" dirty="0" smtClean="0"/>
              <a:t>7) Б                                               7) Б</a:t>
            </a:r>
          </a:p>
          <a:p>
            <a:pPr marL="514350" indent="-514350">
              <a:buNone/>
            </a:pPr>
            <a:r>
              <a:rPr lang="ru-RU" dirty="0" smtClean="0"/>
              <a:t>Результаты :  5 заданий – отметка «3»</a:t>
            </a:r>
          </a:p>
          <a:p>
            <a:pPr marL="514350" indent="-514350">
              <a:buNone/>
            </a:pPr>
            <a:r>
              <a:rPr lang="ru-RU" dirty="0" smtClean="0"/>
              <a:t>                        6 заданий – отметка «4»</a:t>
            </a:r>
          </a:p>
          <a:p>
            <a:pPr marL="514350" indent="-514350">
              <a:buNone/>
            </a:pPr>
            <a:r>
              <a:rPr lang="ru-RU" dirty="0" smtClean="0"/>
              <a:t>                        7 заданий – отметка «5»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arenR" startAt="6"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57356" y="1785926"/>
            <a:ext cx="2714644" cy="207170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4" idx="5"/>
          </p:cNvCxnSpPr>
          <p:nvPr/>
        </p:nvCxnSpPr>
        <p:spPr>
          <a:xfrm rot="10800000" flipH="1">
            <a:off x="2536017" y="2821777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3"/>
          </p:cNvCxnSpPr>
          <p:nvPr/>
        </p:nvCxnSpPr>
        <p:spPr>
          <a:xfrm rot="5400000">
            <a:off x="2714612" y="335756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0364" y="200024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300037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292893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Домашнее задание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229600" cy="504031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27, 28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Упр.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10 (1,2)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Сообщение (по желанию)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«Невесомость на Земле»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4" descr="PE000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278984"/>
            <a:ext cx="2316152" cy="15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727392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5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При любом виде деформации </a:t>
            </a:r>
            <a:b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</a:b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itchFamily="18" charset="0"/>
              </a:rPr>
              <a:t>возникает</a:t>
            </a:r>
            <a:endParaRPr lang="ru-RU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14500" y="1214438"/>
            <a:ext cx="4608513" cy="647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сила упругости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459788" cy="936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Сила упругости  направлена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11958" t="6258" r="5440" b="17728"/>
          <a:stretch>
            <a:fillRect/>
          </a:stretch>
        </p:blipFill>
        <p:spPr bwMode="auto">
          <a:xfrm>
            <a:off x="827088" y="2276475"/>
            <a:ext cx="734536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12875"/>
            <a:ext cx="8353425" cy="7921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противоположно деформации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43888" cy="1370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3.   Точка приложения силы упругости - это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1038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43888" cy="1370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3.   Точка приложения силы упругости - это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1038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16238" y="2276475"/>
            <a:ext cx="5256212" cy="27368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точка соединения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тела и пружины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1331913" y="3789363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476375" y="34290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ru-RU" sz="2400" b="1" baseline="-25000"/>
              <a:t>упр</a:t>
            </a:r>
            <a:endParaRPr lang="ru-RU" sz="2400" b="1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1547813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1258888" y="52292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93087" cy="968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4.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Соотношение между силой упругости  пружины и ее удлинением:  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>
            <p:ph idx="1"/>
          </p:nvPr>
        </p:nvGraphicFramePr>
        <p:xfrm>
          <a:off x="2771775" y="1420813"/>
          <a:ext cx="3184525" cy="1163637"/>
        </p:xfrm>
        <a:graphic>
          <a:graphicData uri="http://schemas.openxmlformats.org/presentationml/2006/ole">
            <p:oleObj spid="_x0000_s23562" name="Microsoft Equation 3.0" r:id="rId3" imgW="660240" imgH="241200" progId="Equation.3">
              <p:embed/>
            </p:oleObj>
          </a:graphicData>
        </a:graphic>
      </p:graphicFrame>
      <p:sp>
        <p:nvSpPr>
          <p:cNvPr id="2355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08275"/>
            <a:ext cx="6572250" cy="4006850"/>
          </a:xfrm>
          <a:solidFill>
            <a:schemeClr val="folHlink"/>
          </a:solidFill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  <a:latin typeface="Bodoni MT Black" pitchFamily="18" charset="0"/>
              </a:rPr>
              <a:t>	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называют законом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                           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 имени его первооткрывателя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latin typeface="Book Antiqua" pitchFamily="18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Book Antiqua" pitchFamily="18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>
              <a:solidFill>
                <a:srgbClr val="0000CC"/>
              </a:solidFill>
              <a:latin typeface="Book Antiqu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00CC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285875" y="3571875"/>
            <a:ext cx="2017713" cy="863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Гука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1"/>
      <p:bldP spid="235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532813" cy="14398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ru-RU" sz="3200" b="1" smtClean="0">
                <a:solidFill>
                  <a:schemeClr val="tx1"/>
                </a:solidFill>
                <a:latin typeface="Bodoni MT Black" pitchFamily="18" charset="0"/>
              </a:rPr>
            </a:br>
            <a:endParaRPr lang="ru-RU" sz="3200" b="1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2960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</a:t>
            </a:r>
            <a:endParaRPr lang="ru-RU" sz="4000" b="1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4000" b="1" smtClean="0">
              <a:latin typeface="Book Antiqua" pitchFamily="18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-1836738" y="450850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3429000"/>
            <a:ext cx="7991475" cy="14414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жесткость</a:t>
            </a:r>
            <a:endParaRPr lang="ru-RU" sz="4000" b="1"/>
          </a:p>
          <a:p>
            <a:pPr algn="ctr"/>
            <a:r>
              <a:rPr lang="ru-RU" sz="4000" b="1"/>
              <a:t>                                </a:t>
            </a:r>
          </a:p>
          <a:p>
            <a:pPr algn="ctr"/>
            <a:r>
              <a:rPr lang="ru-RU" b="1"/>
              <a:t>     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79388" y="333375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пропорциональности     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законе называется 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/>
              <a:t>	</a:t>
            </a:r>
            <a:br>
              <a:rPr lang="ru-RU" sz="3200" b="1" dirty="0"/>
            </a:br>
            <a:r>
              <a:rPr lang="ru-RU" sz="38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3814</TotalTime>
  <Words>611</Words>
  <Application>Microsoft Office PowerPoint</Application>
  <PresentationFormat>Экран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Поток</vt:lpstr>
      <vt:lpstr>Microsoft Equation 3.0</vt:lpstr>
      <vt:lpstr>Слайд 1</vt:lpstr>
      <vt:lpstr>Слайд 2</vt:lpstr>
      <vt:lpstr>Слайд 3</vt:lpstr>
      <vt:lpstr>1.  При любом виде деформации  возникает</vt:lpstr>
      <vt:lpstr>2.  Сила упругости  направлена </vt:lpstr>
      <vt:lpstr>3.   Точка приложения силы упругости - это</vt:lpstr>
      <vt:lpstr>3.   Точка приложения силы упругости - это</vt:lpstr>
      <vt:lpstr>4. Соотношение между силой упругости  пружины и ее удлинением:  </vt:lpstr>
      <vt:lpstr> </vt:lpstr>
      <vt:lpstr>6. Жесткость тела зависит от</vt:lpstr>
      <vt:lpstr>7.  Подпишите силы, изображенные на рисунке</vt:lpstr>
      <vt:lpstr>8. Формула силы тяжести:</vt:lpstr>
      <vt:lpstr>Результат:</vt:lpstr>
      <vt:lpstr>В быту…</vt:lpstr>
      <vt:lpstr>В быту…</vt:lpstr>
      <vt:lpstr>    кг            масса тела            m</vt:lpstr>
      <vt:lpstr>Слайд 17</vt:lpstr>
      <vt:lpstr>Вес тела</vt:lpstr>
      <vt:lpstr>Определение</vt:lpstr>
      <vt:lpstr>Слайд 20</vt:lpstr>
      <vt:lpstr>Буквенное обозначение</vt:lpstr>
      <vt:lpstr>Направление и точка приложения</vt:lpstr>
      <vt:lpstr>Слайд 23</vt:lpstr>
      <vt:lpstr>Единица величины</vt:lpstr>
      <vt:lpstr>Прибор </vt:lpstr>
      <vt:lpstr>Слайд 26</vt:lpstr>
      <vt:lpstr>Формула</vt:lpstr>
      <vt:lpstr>Слайд 28</vt:lpstr>
      <vt:lpstr>Слайд 29</vt:lpstr>
      <vt:lpstr>Вес тела - это сила, с которой тело вследствие притяжения к Земле действует на опору или подвес. </vt:lpstr>
      <vt:lpstr>Проверка знаний: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Bee</dc:creator>
  <cp:lastModifiedBy>Александр</cp:lastModifiedBy>
  <cp:revision>103</cp:revision>
  <dcterms:created xsi:type="dcterms:W3CDTF">2007-11-27T19:45:20Z</dcterms:created>
  <dcterms:modified xsi:type="dcterms:W3CDTF">2015-01-27T19:07:54Z</dcterms:modified>
</cp:coreProperties>
</file>